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7"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5" r:id="rId16"/>
    <p:sldId id="326" r:id="rId17"/>
    <p:sldId id="327" r:id="rId18"/>
    <p:sldId id="328" r:id="rId19"/>
    <p:sldId id="329" r:id="rId20"/>
    <p:sldId id="330" r:id="rId21"/>
    <p:sldId id="331" r:id="rId22"/>
    <p:sldId id="332" r:id="rId23"/>
    <p:sldId id="333" r:id="rId24"/>
    <p:sldId id="334" r:id="rId25"/>
    <p:sldId id="335" r:id="rId26"/>
    <p:sldId id="350" r:id="rId27"/>
    <p:sldId id="336" r:id="rId28"/>
    <p:sldId id="338" r:id="rId29"/>
    <p:sldId id="339" r:id="rId30"/>
    <p:sldId id="340" r:id="rId31"/>
    <p:sldId id="341" r:id="rId32"/>
    <p:sldId id="343" r:id="rId33"/>
    <p:sldId id="346" r:id="rId34"/>
    <p:sldId id="347" r:id="rId35"/>
    <p:sldId id="348" r:id="rId36"/>
    <p:sldId id="349" r:id="rId37"/>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38.svg"/></Relationships>
</file>

<file path=ppt/diagrams/_rels/data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3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07C93-E8A0-43BB-87AD-10C7BD28456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97F4090-E728-49E5-A5FE-8FE7D676BB71}">
      <dgm:prSet/>
      <dgm:spPr/>
      <dgm:t>
        <a:bodyPr/>
        <a:lstStyle/>
        <a:p>
          <a:pPr>
            <a:lnSpc>
              <a:spcPct val="100000"/>
            </a:lnSpc>
          </a:pPr>
          <a:r>
            <a:rPr lang="es-DO"/>
            <a:t>Preguntas básicas </a:t>
          </a:r>
          <a:endParaRPr lang="en-US"/>
        </a:p>
      </dgm:t>
    </dgm:pt>
    <dgm:pt modelId="{FDE84131-24F7-4001-84C1-CEBE05608226}" type="parTrans" cxnId="{C2122065-1193-4685-8D8B-0F764255BF7A}">
      <dgm:prSet/>
      <dgm:spPr/>
      <dgm:t>
        <a:bodyPr/>
        <a:lstStyle/>
        <a:p>
          <a:endParaRPr lang="en-US"/>
        </a:p>
      </dgm:t>
    </dgm:pt>
    <dgm:pt modelId="{3E4E96C6-53DC-460C-A4D5-756BDA6CA219}" type="sibTrans" cxnId="{C2122065-1193-4685-8D8B-0F764255BF7A}">
      <dgm:prSet/>
      <dgm:spPr/>
      <dgm:t>
        <a:bodyPr/>
        <a:lstStyle/>
        <a:p>
          <a:endParaRPr lang="en-US"/>
        </a:p>
      </dgm:t>
    </dgm:pt>
    <dgm:pt modelId="{D1F4EE81-879D-41AD-A1E5-DF4739CDADE3}">
      <dgm:prSet/>
      <dgm:spPr/>
      <dgm:t>
        <a:bodyPr/>
        <a:lstStyle/>
        <a:p>
          <a:pPr>
            <a:lnSpc>
              <a:spcPct val="100000"/>
            </a:lnSpc>
          </a:pPr>
          <a:r>
            <a:rPr lang="es-DO"/>
            <a:t>1. ¿Cuáles son las principales cuestiones de las que se ocupa la economía del sector público? </a:t>
          </a:r>
          <a:endParaRPr lang="en-US"/>
        </a:p>
      </dgm:t>
    </dgm:pt>
    <dgm:pt modelId="{6CBFB8E8-54E9-41DA-9573-01C3077903C1}" type="parTrans" cxnId="{A4F9B674-82E9-4849-99CE-7A379BBB66FE}">
      <dgm:prSet/>
      <dgm:spPr/>
      <dgm:t>
        <a:bodyPr/>
        <a:lstStyle/>
        <a:p>
          <a:endParaRPr lang="en-US"/>
        </a:p>
      </dgm:t>
    </dgm:pt>
    <dgm:pt modelId="{CBAE9054-4BE0-4431-9062-CFA683858B97}" type="sibTrans" cxnId="{A4F9B674-82E9-4849-99CE-7A379BBB66FE}">
      <dgm:prSet/>
      <dgm:spPr/>
      <dgm:t>
        <a:bodyPr/>
        <a:lstStyle/>
        <a:p>
          <a:endParaRPr lang="en-US"/>
        </a:p>
      </dgm:t>
    </dgm:pt>
    <dgm:pt modelId="{2E906AA9-8E77-48BC-A2D6-F522D8C2F70E}">
      <dgm:prSet/>
      <dgm:spPr/>
      <dgm:t>
        <a:bodyPr/>
        <a:lstStyle/>
        <a:p>
          <a:pPr>
            <a:lnSpc>
              <a:spcPct val="100000"/>
            </a:lnSpc>
          </a:pPr>
          <a:r>
            <a:rPr lang="es-DO"/>
            <a:t>2. ¿Cuáles son los diferentes puntos de vista sobre el papel económico del Estado? ¿Como han evolucionado con los años y a que se ha debido esa evolución? </a:t>
          </a:r>
          <a:endParaRPr lang="en-US"/>
        </a:p>
      </dgm:t>
    </dgm:pt>
    <dgm:pt modelId="{AF92E399-69C2-46D8-B028-51A5BC2BB524}" type="parTrans" cxnId="{412F1982-AFF2-4388-B8A9-D8B50D53F1E2}">
      <dgm:prSet/>
      <dgm:spPr/>
      <dgm:t>
        <a:bodyPr/>
        <a:lstStyle/>
        <a:p>
          <a:endParaRPr lang="en-US"/>
        </a:p>
      </dgm:t>
    </dgm:pt>
    <dgm:pt modelId="{4B30A674-19EE-460D-BC4C-F4B7FCF48EC2}" type="sibTrans" cxnId="{412F1982-AFF2-4388-B8A9-D8B50D53F1E2}">
      <dgm:prSet/>
      <dgm:spPr/>
      <dgm:t>
        <a:bodyPr/>
        <a:lstStyle/>
        <a:p>
          <a:endParaRPr lang="en-US"/>
        </a:p>
      </dgm:t>
    </dgm:pt>
    <dgm:pt modelId="{83EA37D0-673C-4381-A0ED-D40AA04D82AC}">
      <dgm:prSet/>
      <dgm:spPr/>
      <dgm:t>
        <a:bodyPr/>
        <a:lstStyle/>
        <a:p>
          <a:pPr>
            <a:lnSpc>
              <a:spcPct val="100000"/>
            </a:lnSpc>
          </a:pPr>
          <a:r>
            <a:rPr lang="es-DO"/>
            <a:t>3. ¿Como estudian los economistas la economía del sector público? </a:t>
          </a:r>
          <a:endParaRPr lang="en-US"/>
        </a:p>
      </dgm:t>
    </dgm:pt>
    <dgm:pt modelId="{3BC8FE7E-B342-4EBD-BC47-AC7282E9E763}" type="parTrans" cxnId="{ACE09A74-409F-49A9-A177-606E70D5A2DD}">
      <dgm:prSet/>
      <dgm:spPr/>
      <dgm:t>
        <a:bodyPr/>
        <a:lstStyle/>
        <a:p>
          <a:endParaRPr lang="en-US"/>
        </a:p>
      </dgm:t>
    </dgm:pt>
    <dgm:pt modelId="{87EEFC3B-64B5-4677-A502-F14C3005A50A}" type="sibTrans" cxnId="{ACE09A74-409F-49A9-A177-606E70D5A2DD}">
      <dgm:prSet/>
      <dgm:spPr/>
      <dgm:t>
        <a:bodyPr/>
        <a:lstStyle/>
        <a:p>
          <a:endParaRPr lang="en-US"/>
        </a:p>
      </dgm:t>
    </dgm:pt>
    <dgm:pt modelId="{4A98A28A-39B1-4BA6-A1F4-6473A5B0F1FF}">
      <dgm:prSet/>
      <dgm:spPr/>
      <dgm:t>
        <a:bodyPr/>
        <a:lstStyle/>
        <a:p>
          <a:pPr>
            <a:lnSpc>
              <a:spcPct val="100000"/>
            </a:lnSpc>
          </a:pPr>
          <a:r>
            <a:rPr lang="es-DO"/>
            <a:t>4. ¿Cuáles son los principales motivos de discrepancia entre los economistas sobre las medidas que deben adoptar los Gobiernos?</a:t>
          </a:r>
          <a:endParaRPr lang="en-US"/>
        </a:p>
      </dgm:t>
    </dgm:pt>
    <dgm:pt modelId="{4C6D1A5B-1714-400E-8114-169B44D9372B}" type="parTrans" cxnId="{57ADE128-FC61-4B67-9C01-BCFF1A177F5F}">
      <dgm:prSet/>
      <dgm:spPr/>
      <dgm:t>
        <a:bodyPr/>
        <a:lstStyle/>
        <a:p>
          <a:endParaRPr lang="en-US"/>
        </a:p>
      </dgm:t>
    </dgm:pt>
    <dgm:pt modelId="{DB20C31B-7595-4458-B320-C49283CC34AC}" type="sibTrans" cxnId="{57ADE128-FC61-4B67-9C01-BCFF1A177F5F}">
      <dgm:prSet/>
      <dgm:spPr/>
      <dgm:t>
        <a:bodyPr/>
        <a:lstStyle/>
        <a:p>
          <a:endParaRPr lang="en-US"/>
        </a:p>
      </dgm:t>
    </dgm:pt>
    <dgm:pt modelId="{CB45C627-F176-4692-8CD2-5441CC8010A1}" type="pres">
      <dgm:prSet presAssocID="{75E07C93-E8A0-43BB-87AD-10C7BD284564}" presName="root" presStyleCnt="0">
        <dgm:presLayoutVars>
          <dgm:dir/>
          <dgm:resizeHandles val="exact"/>
        </dgm:presLayoutVars>
      </dgm:prSet>
      <dgm:spPr/>
    </dgm:pt>
    <dgm:pt modelId="{6789D3BB-BA90-409E-B8E2-B66063DB176C}" type="pres">
      <dgm:prSet presAssocID="{997F4090-E728-49E5-A5FE-8FE7D676BB71}" presName="compNode" presStyleCnt="0"/>
      <dgm:spPr/>
    </dgm:pt>
    <dgm:pt modelId="{AAE9E6F7-EBD2-46A2-9E83-D8D8B8F52E22}" type="pres">
      <dgm:prSet presAssocID="{997F4090-E728-49E5-A5FE-8FE7D676BB71}" presName="bgRect" presStyleLbl="bgShp" presStyleIdx="0" presStyleCnt="5"/>
      <dgm:spPr/>
    </dgm:pt>
    <dgm:pt modelId="{EE922B02-BAA7-45EF-920E-0853CB2072D9}" type="pres">
      <dgm:prSet presAssocID="{997F4090-E728-49E5-A5FE-8FE7D676BB7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EF227168-465E-4F1E-A45A-1EBA35A713CB}" type="pres">
      <dgm:prSet presAssocID="{997F4090-E728-49E5-A5FE-8FE7D676BB71}" presName="spaceRect" presStyleCnt="0"/>
      <dgm:spPr/>
    </dgm:pt>
    <dgm:pt modelId="{70331C05-B4FB-4CA7-8168-C0E2D8891B30}" type="pres">
      <dgm:prSet presAssocID="{997F4090-E728-49E5-A5FE-8FE7D676BB71}" presName="parTx" presStyleLbl="revTx" presStyleIdx="0" presStyleCnt="5">
        <dgm:presLayoutVars>
          <dgm:chMax val="0"/>
          <dgm:chPref val="0"/>
        </dgm:presLayoutVars>
      </dgm:prSet>
      <dgm:spPr/>
    </dgm:pt>
    <dgm:pt modelId="{BEE2570F-22F1-40D5-9ED9-0B497CEA4A61}" type="pres">
      <dgm:prSet presAssocID="{3E4E96C6-53DC-460C-A4D5-756BDA6CA219}" presName="sibTrans" presStyleCnt="0"/>
      <dgm:spPr/>
    </dgm:pt>
    <dgm:pt modelId="{6DE0AC74-5D5C-47EF-9ED2-594CEA41DDB2}" type="pres">
      <dgm:prSet presAssocID="{D1F4EE81-879D-41AD-A1E5-DF4739CDADE3}" presName="compNode" presStyleCnt="0"/>
      <dgm:spPr/>
    </dgm:pt>
    <dgm:pt modelId="{CB225644-A5D9-4120-BC9A-1142053FD959}" type="pres">
      <dgm:prSet presAssocID="{D1F4EE81-879D-41AD-A1E5-DF4739CDADE3}" presName="bgRect" presStyleLbl="bgShp" presStyleIdx="1" presStyleCnt="5"/>
      <dgm:spPr/>
    </dgm:pt>
    <dgm:pt modelId="{42CCB916-60E8-451B-9F92-F1BF7BA51689}" type="pres">
      <dgm:prSet presAssocID="{D1F4EE81-879D-41AD-A1E5-DF4739CDAD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das"/>
        </a:ext>
      </dgm:extLst>
    </dgm:pt>
    <dgm:pt modelId="{AD8F3768-1119-4BDB-A285-0C4989078FB7}" type="pres">
      <dgm:prSet presAssocID="{D1F4EE81-879D-41AD-A1E5-DF4739CDADE3}" presName="spaceRect" presStyleCnt="0"/>
      <dgm:spPr/>
    </dgm:pt>
    <dgm:pt modelId="{999B285E-EC7D-4831-897A-266BFE319E0E}" type="pres">
      <dgm:prSet presAssocID="{D1F4EE81-879D-41AD-A1E5-DF4739CDADE3}" presName="parTx" presStyleLbl="revTx" presStyleIdx="1" presStyleCnt="5">
        <dgm:presLayoutVars>
          <dgm:chMax val="0"/>
          <dgm:chPref val="0"/>
        </dgm:presLayoutVars>
      </dgm:prSet>
      <dgm:spPr/>
    </dgm:pt>
    <dgm:pt modelId="{ECD6D0F5-66EE-4C88-9CDB-4827A8D33AF4}" type="pres">
      <dgm:prSet presAssocID="{CBAE9054-4BE0-4431-9062-CFA683858B97}" presName="sibTrans" presStyleCnt="0"/>
      <dgm:spPr/>
    </dgm:pt>
    <dgm:pt modelId="{58CAF964-5C98-4173-B10E-A642ED0FAA8E}" type="pres">
      <dgm:prSet presAssocID="{2E906AA9-8E77-48BC-A2D6-F522D8C2F70E}" presName="compNode" presStyleCnt="0"/>
      <dgm:spPr/>
    </dgm:pt>
    <dgm:pt modelId="{B5FC0F2D-5AE9-4F30-A7E9-50EB27906658}" type="pres">
      <dgm:prSet presAssocID="{2E906AA9-8E77-48BC-A2D6-F522D8C2F70E}" presName="bgRect" presStyleLbl="bgShp" presStyleIdx="2" presStyleCnt="5"/>
      <dgm:spPr/>
    </dgm:pt>
    <dgm:pt modelId="{491420A1-A6B0-42EC-970D-CDB83D5325A6}" type="pres">
      <dgm:prSet presAssocID="{2E906AA9-8E77-48BC-A2D6-F522D8C2F70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rituradora de papel"/>
        </a:ext>
      </dgm:extLst>
    </dgm:pt>
    <dgm:pt modelId="{568D3497-AFA8-47F8-BFF8-20C186718194}" type="pres">
      <dgm:prSet presAssocID="{2E906AA9-8E77-48BC-A2D6-F522D8C2F70E}" presName="spaceRect" presStyleCnt="0"/>
      <dgm:spPr/>
    </dgm:pt>
    <dgm:pt modelId="{C9C3622E-59B5-496E-A820-1C5C2983DF2B}" type="pres">
      <dgm:prSet presAssocID="{2E906AA9-8E77-48BC-A2D6-F522D8C2F70E}" presName="parTx" presStyleLbl="revTx" presStyleIdx="2" presStyleCnt="5">
        <dgm:presLayoutVars>
          <dgm:chMax val="0"/>
          <dgm:chPref val="0"/>
        </dgm:presLayoutVars>
      </dgm:prSet>
      <dgm:spPr/>
    </dgm:pt>
    <dgm:pt modelId="{6ED71022-449E-45BA-A5EC-F5C37F214AB8}" type="pres">
      <dgm:prSet presAssocID="{4B30A674-19EE-460D-BC4C-F4B7FCF48EC2}" presName="sibTrans" presStyleCnt="0"/>
      <dgm:spPr/>
    </dgm:pt>
    <dgm:pt modelId="{607AB903-8647-48F2-9DCE-AD8D2ECBB663}" type="pres">
      <dgm:prSet presAssocID="{83EA37D0-673C-4381-A0ED-D40AA04D82AC}" presName="compNode" presStyleCnt="0"/>
      <dgm:spPr/>
    </dgm:pt>
    <dgm:pt modelId="{76201A8E-43C1-4781-BA88-63495A3733A6}" type="pres">
      <dgm:prSet presAssocID="{83EA37D0-673C-4381-A0ED-D40AA04D82AC}" presName="bgRect" presStyleLbl="bgShp" presStyleIdx="3" presStyleCnt="5"/>
      <dgm:spPr/>
    </dgm:pt>
    <dgm:pt modelId="{656CDD1A-EA64-49E9-B48F-43BB60FE514C}" type="pres">
      <dgm:prSet presAssocID="{83EA37D0-673C-4381-A0ED-D40AA04D82A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nero"/>
        </a:ext>
      </dgm:extLst>
    </dgm:pt>
    <dgm:pt modelId="{51A119EF-37B8-4C8D-979D-240A97F7CCC0}" type="pres">
      <dgm:prSet presAssocID="{83EA37D0-673C-4381-A0ED-D40AA04D82AC}" presName="spaceRect" presStyleCnt="0"/>
      <dgm:spPr/>
    </dgm:pt>
    <dgm:pt modelId="{450EA2C1-9603-4366-9A15-6484A891B632}" type="pres">
      <dgm:prSet presAssocID="{83EA37D0-673C-4381-A0ED-D40AA04D82AC}" presName="parTx" presStyleLbl="revTx" presStyleIdx="3" presStyleCnt="5">
        <dgm:presLayoutVars>
          <dgm:chMax val="0"/>
          <dgm:chPref val="0"/>
        </dgm:presLayoutVars>
      </dgm:prSet>
      <dgm:spPr/>
    </dgm:pt>
    <dgm:pt modelId="{95B7C93D-56DC-4C35-8E1D-B36D0086D237}" type="pres">
      <dgm:prSet presAssocID="{87EEFC3B-64B5-4677-A502-F14C3005A50A}" presName="sibTrans" presStyleCnt="0"/>
      <dgm:spPr/>
    </dgm:pt>
    <dgm:pt modelId="{38C1C257-7DA4-483D-87B5-0B78077F240E}" type="pres">
      <dgm:prSet presAssocID="{4A98A28A-39B1-4BA6-A1F4-6473A5B0F1FF}" presName="compNode" presStyleCnt="0"/>
      <dgm:spPr/>
    </dgm:pt>
    <dgm:pt modelId="{77936B7B-0C10-4161-99FD-F83F1528662B}" type="pres">
      <dgm:prSet presAssocID="{4A98A28A-39B1-4BA6-A1F4-6473A5B0F1FF}" presName="bgRect" presStyleLbl="bgShp" presStyleIdx="4" presStyleCnt="5"/>
      <dgm:spPr/>
    </dgm:pt>
    <dgm:pt modelId="{59E40E94-3750-4B96-9360-E3B2189B90B3}" type="pres">
      <dgm:prSet presAssocID="{4A98A28A-39B1-4BA6-A1F4-6473A5B0F1F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rca de verificación"/>
        </a:ext>
      </dgm:extLst>
    </dgm:pt>
    <dgm:pt modelId="{ED549890-9E69-4611-9D7F-C7CFF5463AEC}" type="pres">
      <dgm:prSet presAssocID="{4A98A28A-39B1-4BA6-A1F4-6473A5B0F1FF}" presName="spaceRect" presStyleCnt="0"/>
      <dgm:spPr/>
    </dgm:pt>
    <dgm:pt modelId="{577F108F-64DD-45FD-A828-BDF13D3AD304}" type="pres">
      <dgm:prSet presAssocID="{4A98A28A-39B1-4BA6-A1F4-6473A5B0F1FF}" presName="parTx" presStyleLbl="revTx" presStyleIdx="4" presStyleCnt="5">
        <dgm:presLayoutVars>
          <dgm:chMax val="0"/>
          <dgm:chPref val="0"/>
        </dgm:presLayoutVars>
      </dgm:prSet>
      <dgm:spPr/>
    </dgm:pt>
  </dgm:ptLst>
  <dgm:cxnLst>
    <dgm:cxn modelId="{B9CE9202-DF19-4091-ABA4-914199C29FEB}" type="presOf" srcId="{75E07C93-E8A0-43BB-87AD-10C7BD284564}" destId="{CB45C627-F176-4692-8CD2-5441CC8010A1}" srcOrd="0" destOrd="0" presId="urn:microsoft.com/office/officeart/2018/2/layout/IconVerticalSolidList"/>
    <dgm:cxn modelId="{492BC002-2012-4D24-A2F6-5ECCCEADAB73}" type="presOf" srcId="{4A98A28A-39B1-4BA6-A1F4-6473A5B0F1FF}" destId="{577F108F-64DD-45FD-A828-BDF13D3AD304}" srcOrd="0" destOrd="0" presId="urn:microsoft.com/office/officeart/2018/2/layout/IconVerticalSolidList"/>
    <dgm:cxn modelId="{57ADE128-FC61-4B67-9C01-BCFF1A177F5F}" srcId="{75E07C93-E8A0-43BB-87AD-10C7BD284564}" destId="{4A98A28A-39B1-4BA6-A1F4-6473A5B0F1FF}" srcOrd="4" destOrd="0" parTransId="{4C6D1A5B-1714-400E-8114-169B44D9372B}" sibTransId="{DB20C31B-7595-4458-B320-C49283CC34AC}"/>
    <dgm:cxn modelId="{18C9035B-DC22-4B78-97BD-734AD5B069B7}" type="presOf" srcId="{D1F4EE81-879D-41AD-A1E5-DF4739CDADE3}" destId="{999B285E-EC7D-4831-897A-266BFE319E0E}" srcOrd="0" destOrd="0" presId="urn:microsoft.com/office/officeart/2018/2/layout/IconVerticalSolidList"/>
    <dgm:cxn modelId="{C2122065-1193-4685-8D8B-0F764255BF7A}" srcId="{75E07C93-E8A0-43BB-87AD-10C7BD284564}" destId="{997F4090-E728-49E5-A5FE-8FE7D676BB71}" srcOrd="0" destOrd="0" parTransId="{FDE84131-24F7-4001-84C1-CEBE05608226}" sibTransId="{3E4E96C6-53DC-460C-A4D5-756BDA6CA219}"/>
    <dgm:cxn modelId="{ACE09A74-409F-49A9-A177-606E70D5A2DD}" srcId="{75E07C93-E8A0-43BB-87AD-10C7BD284564}" destId="{83EA37D0-673C-4381-A0ED-D40AA04D82AC}" srcOrd="3" destOrd="0" parTransId="{3BC8FE7E-B342-4EBD-BC47-AC7282E9E763}" sibTransId="{87EEFC3B-64B5-4677-A502-F14C3005A50A}"/>
    <dgm:cxn modelId="{A4F9B674-82E9-4849-99CE-7A379BBB66FE}" srcId="{75E07C93-E8A0-43BB-87AD-10C7BD284564}" destId="{D1F4EE81-879D-41AD-A1E5-DF4739CDADE3}" srcOrd="1" destOrd="0" parTransId="{6CBFB8E8-54E9-41DA-9573-01C3077903C1}" sibTransId="{CBAE9054-4BE0-4431-9062-CFA683858B97}"/>
    <dgm:cxn modelId="{9C6BC879-AEC9-4AC2-8DA8-F700CCA821DD}" type="presOf" srcId="{2E906AA9-8E77-48BC-A2D6-F522D8C2F70E}" destId="{C9C3622E-59B5-496E-A820-1C5C2983DF2B}" srcOrd="0" destOrd="0" presId="urn:microsoft.com/office/officeart/2018/2/layout/IconVerticalSolidList"/>
    <dgm:cxn modelId="{412F1982-AFF2-4388-B8A9-D8B50D53F1E2}" srcId="{75E07C93-E8A0-43BB-87AD-10C7BD284564}" destId="{2E906AA9-8E77-48BC-A2D6-F522D8C2F70E}" srcOrd="2" destOrd="0" parTransId="{AF92E399-69C2-46D8-B028-51A5BC2BB524}" sibTransId="{4B30A674-19EE-460D-BC4C-F4B7FCF48EC2}"/>
    <dgm:cxn modelId="{BFB98AA4-B122-4132-8961-5CF7C732A106}" type="presOf" srcId="{83EA37D0-673C-4381-A0ED-D40AA04D82AC}" destId="{450EA2C1-9603-4366-9A15-6484A891B632}" srcOrd="0" destOrd="0" presId="urn:microsoft.com/office/officeart/2018/2/layout/IconVerticalSolidList"/>
    <dgm:cxn modelId="{2E8A22AA-19E9-4A7F-BBB2-D2CFF7AFC28B}" type="presOf" srcId="{997F4090-E728-49E5-A5FE-8FE7D676BB71}" destId="{70331C05-B4FB-4CA7-8168-C0E2D8891B30}" srcOrd="0" destOrd="0" presId="urn:microsoft.com/office/officeart/2018/2/layout/IconVerticalSolidList"/>
    <dgm:cxn modelId="{6F2F3FFC-2EE5-4793-AF38-7372D90CF0C7}" type="presParOf" srcId="{CB45C627-F176-4692-8CD2-5441CC8010A1}" destId="{6789D3BB-BA90-409E-B8E2-B66063DB176C}" srcOrd="0" destOrd="0" presId="urn:microsoft.com/office/officeart/2018/2/layout/IconVerticalSolidList"/>
    <dgm:cxn modelId="{5FF459F6-1B64-4564-8EF5-F66812CC2DC6}" type="presParOf" srcId="{6789D3BB-BA90-409E-B8E2-B66063DB176C}" destId="{AAE9E6F7-EBD2-46A2-9E83-D8D8B8F52E22}" srcOrd="0" destOrd="0" presId="urn:microsoft.com/office/officeart/2018/2/layout/IconVerticalSolidList"/>
    <dgm:cxn modelId="{0B55255F-33B1-4B9B-92BB-414356F30D79}" type="presParOf" srcId="{6789D3BB-BA90-409E-B8E2-B66063DB176C}" destId="{EE922B02-BAA7-45EF-920E-0853CB2072D9}" srcOrd="1" destOrd="0" presId="urn:microsoft.com/office/officeart/2018/2/layout/IconVerticalSolidList"/>
    <dgm:cxn modelId="{E33CB53E-681E-4358-8207-CD30CD254ADC}" type="presParOf" srcId="{6789D3BB-BA90-409E-B8E2-B66063DB176C}" destId="{EF227168-465E-4F1E-A45A-1EBA35A713CB}" srcOrd="2" destOrd="0" presId="urn:microsoft.com/office/officeart/2018/2/layout/IconVerticalSolidList"/>
    <dgm:cxn modelId="{51591136-1BE9-46A8-8FBA-C77897F425B3}" type="presParOf" srcId="{6789D3BB-BA90-409E-B8E2-B66063DB176C}" destId="{70331C05-B4FB-4CA7-8168-C0E2D8891B30}" srcOrd="3" destOrd="0" presId="urn:microsoft.com/office/officeart/2018/2/layout/IconVerticalSolidList"/>
    <dgm:cxn modelId="{EAE8C37B-D11F-41FA-88B5-F23534611110}" type="presParOf" srcId="{CB45C627-F176-4692-8CD2-5441CC8010A1}" destId="{BEE2570F-22F1-40D5-9ED9-0B497CEA4A61}" srcOrd="1" destOrd="0" presId="urn:microsoft.com/office/officeart/2018/2/layout/IconVerticalSolidList"/>
    <dgm:cxn modelId="{9EDBCB92-E189-401F-98B1-D77D00439CB7}" type="presParOf" srcId="{CB45C627-F176-4692-8CD2-5441CC8010A1}" destId="{6DE0AC74-5D5C-47EF-9ED2-594CEA41DDB2}" srcOrd="2" destOrd="0" presId="urn:microsoft.com/office/officeart/2018/2/layout/IconVerticalSolidList"/>
    <dgm:cxn modelId="{7D1E2990-3ABF-4E9D-BEBE-24B66AA3D50A}" type="presParOf" srcId="{6DE0AC74-5D5C-47EF-9ED2-594CEA41DDB2}" destId="{CB225644-A5D9-4120-BC9A-1142053FD959}" srcOrd="0" destOrd="0" presId="urn:microsoft.com/office/officeart/2018/2/layout/IconVerticalSolidList"/>
    <dgm:cxn modelId="{32CB8D6C-FD23-422B-A6F3-EA833942AC78}" type="presParOf" srcId="{6DE0AC74-5D5C-47EF-9ED2-594CEA41DDB2}" destId="{42CCB916-60E8-451B-9F92-F1BF7BA51689}" srcOrd="1" destOrd="0" presId="urn:microsoft.com/office/officeart/2018/2/layout/IconVerticalSolidList"/>
    <dgm:cxn modelId="{C0B81A53-B33D-4D8E-BE73-5B4F343DFECE}" type="presParOf" srcId="{6DE0AC74-5D5C-47EF-9ED2-594CEA41DDB2}" destId="{AD8F3768-1119-4BDB-A285-0C4989078FB7}" srcOrd="2" destOrd="0" presId="urn:microsoft.com/office/officeart/2018/2/layout/IconVerticalSolidList"/>
    <dgm:cxn modelId="{4B61239F-477B-48C0-B1D4-21CB5D9B16D7}" type="presParOf" srcId="{6DE0AC74-5D5C-47EF-9ED2-594CEA41DDB2}" destId="{999B285E-EC7D-4831-897A-266BFE319E0E}" srcOrd="3" destOrd="0" presId="urn:microsoft.com/office/officeart/2018/2/layout/IconVerticalSolidList"/>
    <dgm:cxn modelId="{B1AD7517-CEA8-4F6E-B0A2-3676CCC57E36}" type="presParOf" srcId="{CB45C627-F176-4692-8CD2-5441CC8010A1}" destId="{ECD6D0F5-66EE-4C88-9CDB-4827A8D33AF4}" srcOrd="3" destOrd="0" presId="urn:microsoft.com/office/officeart/2018/2/layout/IconVerticalSolidList"/>
    <dgm:cxn modelId="{78AA245B-B1F0-4D63-9F16-580D53960A30}" type="presParOf" srcId="{CB45C627-F176-4692-8CD2-5441CC8010A1}" destId="{58CAF964-5C98-4173-B10E-A642ED0FAA8E}" srcOrd="4" destOrd="0" presId="urn:microsoft.com/office/officeart/2018/2/layout/IconVerticalSolidList"/>
    <dgm:cxn modelId="{07DB4756-2222-4D68-8523-BFD37832C37B}" type="presParOf" srcId="{58CAF964-5C98-4173-B10E-A642ED0FAA8E}" destId="{B5FC0F2D-5AE9-4F30-A7E9-50EB27906658}" srcOrd="0" destOrd="0" presId="urn:microsoft.com/office/officeart/2018/2/layout/IconVerticalSolidList"/>
    <dgm:cxn modelId="{B8D48983-39A5-4C9B-B0AD-0252DE1B34CD}" type="presParOf" srcId="{58CAF964-5C98-4173-B10E-A642ED0FAA8E}" destId="{491420A1-A6B0-42EC-970D-CDB83D5325A6}" srcOrd="1" destOrd="0" presId="urn:microsoft.com/office/officeart/2018/2/layout/IconVerticalSolidList"/>
    <dgm:cxn modelId="{99D561FD-1D3B-4ACA-9C8E-DC0A53CA8661}" type="presParOf" srcId="{58CAF964-5C98-4173-B10E-A642ED0FAA8E}" destId="{568D3497-AFA8-47F8-BFF8-20C186718194}" srcOrd="2" destOrd="0" presId="urn:microsoft.com/office/officeart/2018/2/layout/IconVerticalSolidList"/>
    <dgm:cxn modelId="{90D0DFB8-C374-4137-BCD8-54F919601A44}" type="presParOf" srcId="{58CAF964-5C98-4173-B10E-A642ED0FAA8E}" destId="{C9C3622E-59B5-496E-A820-1C5C2983DF2B}" srcOrd="3" destOrd="0" presId="urn:microsoft.com/office/officeart/2018/2/layout/IconVerticalSolidList"/>
    <dgm:cxn modelId="{545D7C58-9C30-4F0F-9865-32C8C139458A}" type="presParOf" srcId="{CB45C627-F176-4692-8CD2-5441CC8010A1}" destId="{6ED71022-449E-45BA-A5EC-F5C37F214AB8}" srcOrd="5" destOrd="0" presId="urn:microsoft.com/office/officeart/2018/2/layout/IconVerticalSolidList"/>
    <dgm:cxn modelId="{2ADF898D-31A9-4958-A0F6-D789DB961D0F}" type="presParOf" srcId="{CB45C627-F176-4692-8CD2-5441CC8010A1}" destId="{607AB903-8647-48F2-9DCE-AD8D2ECBB663}" srcOrd="6" destOrd="0" presId="urn:microsoft.com/office/officeart/2018/2/layout/IconVerticalSolidList"/>
    <dgm:cxn modelId="{8A57F100-9431-4BE8-8A3B-F457A5E20A24}" type="presParOf" srcId="{607AB903-8647-48F2-9DCE-AD8D2ECBB663}" destId="{76201A8E-43C1-4781-BA88-63495A3733A6}" srcOrd="0" destOrd="0" presId="urn:microsoft.com/office/officeart/2018/2/layout/IconVerticalSolidList"/>
    <dgm:cxn modelId="{7029B4AD-3D22-40EA-915D-C23CF60EE5CA}" type="presParOf" srcId="{607AB903-8647-48F2-9DCE-AD8D2ECBB663}" destId="{656CDD1A-EA64-49E9-B48F-43BB60FE514C}" srcOrd="1" destOrd="0" presId="urn:microsoft.com/office/officeart/2018/2/layout/IconVerticalSolidList"/>
    <dgm:cxn modelId="{0FEB09A8-38F4-40C3-B7BC-4B52F4F8B296}" type="presParOf" srcId="{607AB903-8647-48F2-9DCE-AD8D2ECBB663}" destId="{51A119EF-37B8-4C8D-979D-240A97F7CCC0}" srcOrd="2" destOrd="0" presId="urn:microsoft.com/office/officeart/2018/2/layout/IconVerticalSolidList"/>
    <dgm:cxn modelId="{F38DD4D6-7A6D-4D67-8EF1-25C0B6D4B6EF}" type="presParOf" srcId="{607AB903-8647-48F2-9DCE-AD8D2ECBB663}" destId="{450EA2C1-9603-4366-9A15-6484A891B632}" srcOrd="3" destOrd="0" presId="urn:microsoft.com/office/officeart/2018/2/layout/IconVerticalSolidList"/>
    <dgm:cxn modelId="{0C77518B-0BCD-4FD5-891F-6CFBCCB180C0}" type="presParOf" srcId="{CB45C627-F176-4692-8CD2-5441CC8010A1}" destId="{95B7C93D-56DC-4C35-8E1D-B36D0086D237}" srcOrd="7" destOrd="0" presId="urn:microsoft.com/office/officeart/2018/2/layout/IconVerticalSolidList"/>
    <dgm:cxn modelId="{51A91D57-9B6E-4566-8FAB-EDD73510062B}" type="presParOf" srcId="{CB45C627-F176-4692-8CD2-5441CC8010A1}" destId="{38C1C257-7DA4-483D-87B5-0B78077F240E}" srcOrd="8" destOrd="0" presId="urn:microsoft.com/office/officeart/2018/2/layout/IconVerticalSolidList"/>
    <dgm:cxn modelId="{A73EA3DD-BA45-49A5-B5D9-A8BACC535047}" type="presParOf" srcId="{38C1C257-7DA4-483D-87B5-0B78077F240E}" destId="{77936B7B-0C10-4161-99FD-F83F1528662B}" srcOrd="0" destOrd="0" presId="urn:microsoft.com/office/officeart/2018/2/layout/IconVerticalSolidList"/>
    <dgm:cxn modelId="{6DE49AC3-1FDD-4053-A140-D144493DEE4F}" type="presParOf" srcId="{38C1C257-7DA4-483D-87B5-0B78077F240E}" destId="{59E40E94-3750-4B96-9360-E3B2189B90B3}" srcOrd="1" destOrd="0" presId="urn:microsoft.com/office/officeart/2018/2/layout/IconVerticalSolidList"/>
    <dgm:cxn modelId="{63464586-6D3E-4104-99E0-C7DA3F644E56}" type="presParOf" srcId="{38C1C257-7DA4-483D-87B5-0B78077F240E}" destId="{ED549890-9E69-4611-9D7F-C7CFF5463AEC}" srcOrd="2" destOrd="0" presId="urn:microsoft.com/office/officeart/2018/2/layout/IconVerticalSolidList"/>
    <dgm:cxn modelId="{CBAA7D1C-90B4-4302-A04B-E8168F8AEA2A}" type="presParOf" srcId="{38C1C257-7DA4-483D-87B5-0B78077F240E}" destId="{577F108F-64DD-45FD-A828-BDF13D3AD3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B8188-574C-4634-AAF2-71AA12B0F45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EBFF5D0-3FC9-4D33-99FD-DF2B4977FB80}">
      <dgm:prSet custT="1"/>
      <dgm:spPr/>
      <dgm:t>
        <a:bodyPr/>
        <a:lstStyle/>
        <a:p>
          <a:pPr>
            <a:lnSpc>
              <a:spcPct val="100000"/>
            </a:lnSpc>
          </a:pPr>
          <a:r>
            <a:rPr lang="es-DO" sz="2800" i="1"/>
            <a:t>1. Su reducida información. </a:t>
          </a:r>
          <a:endParaRPr lang="en-US" sz="2800"/>
        </a:p>
      </dgm:t>
    </dgm:pt>
    <dgm:pt modelId="{2D9E6122-6DB3-4FEC-B13A-30160ADB6E7E}" type="parTrans" cxnId="{82F6D15D-10A6-43F1-9828-C312DC2D19B7}">
      <dgm:prSet/>
      <dgm:spPr/>
      <dgm:t>
        <a:bodyPr/>
        <a:lstStyle/>
        <a:p>
          <a:endParaRPr lang="en-US" sz="2800"/>
        </a:p>
      </dgm:t>
    </dgm:pt>
    <dgm:pt modelId="{AE2E3C46-C02F-48EC-82E4-97A758DFDA4A}" type="sibTrans" cxnId="{82F6D15D-10A6-43F1-9828-C312DC2D19B7}">
      <dgm:prSet/>
      <dgm:spPr/>
      <dgm:t>
        <a:bodyPr/>
        <a:lstStyle/>
        <a:p>
          <a:endParaRPr lang="en-US" sz="2800"/>
        </a:p>
      </dgm:t>
    </dgm:pt>
    <dgm:pt modelId="{18A4C788-7B16-4BA7-A7ED-CFF02656D207}">
      <dgm:prSet custT="1"/>
      <dgm:spPr/>
      <dgm:t>
        <a:bodyPr/>
        <a:lstStyle/>
        <a:p>
          <a:pPr>
            <a:lnSpc>
              <a:spcPct val="100000"/>
            </a:lnSpc>
          </a:pPr>
          <a:r>
            <a:rPr lang="es-DO" sz="2800" i="1"/>
            <a:t>2. Su reducido conocimiento de las respuestas privadas a sus intervenciones. </a:t>
          </a:r>
          <a:endParaRPr lang="en-US" sz="2800"/>
        </a:p>
      </dgm:t>
    </dgm:pt>
    <dgm:pt modelId="{BF807E6D-37C1-4803-9F0D-315ACB3CD198}" type="parTrans" cxnId="{4EDEB251-59EC-41B0-91AE-F7C90662118A}">
      <dgm:prSet/>
      <dgm:spPr/>
      <dgm:t>
        <a:bodyPr/>
        <a:lstStyle/>
        <a:p>
          <a:endParaRPr lang="en-US" sz="2800"/>
        </a:p>
      </dgm:t>
    </dgm:pt>
    <dgm:pt modelId="{EB5CFDD3-B5B7-4DAE-BA5F-F97382313C7D}" type="sibTrans" cxnId="{4EDEB251-59EC-41B0-91AE-F7C90662118A}">
      <dgm:prSet/>
      <dgm:spPr/>
      <dgm:t>
        <a:bodyPr/>
        <a:lstStyle/>
        <a:p>
          <a:endParaRPr lang="en-US" sz="2800"/>
        </a:p>
      </dgm:t>
    </dgm:pt>
    <dgm:pt modelId="{E37E2CBC-E119-4956-9182-C38CB5E59559}">
      <dgm:prSet custT="1"/>
      <dgm:spPr/>
      <dgm:t>
        <a:bodyPr/>
        <a:lstStyle/>
        <a:p>
          <a:pPr>
            <a:lnSpc>
              <a:spcPct val="100000"/>
            </a:lnSpc>
          </a:pPr>
          <a:r>
            <a:rPr lang="es-DO" sz="2800" i="1"/>
            <a:t>3. Su reducido control de la burocracia y las limitaciones que imponen los procesos políticos.</a:t>
          </a:r>
          <a:endParaRPr lang="en-US" sz="2800"/>
        </a:p>
      </dgm:t>
    </dgm:pt>
    <dgm:pt modelId="{B0E48A47-B844-4255-8206-AD0C2C671C7B}" type="parTrans" cxnId="{B5EE18EC-85CD-40FF-90D3-BFF9147806B0}">
      <dgm:prSet/>
      <dgm:spPr/>
      <dgm:t>
        <a:bodyPr/>
        <a:lstStyle/>
        <a:p>
          <a:endParaRPr lang="en-US" sz="2800"/>
        </a:p>
      </dgm:t>
    </dgm:pt>
    <dgm:pt modelId="{73BDC4AB-2434-4D32-ACEE-2C1C33FCB8C0}" type="sibTrans" cxnId="{B5EE18EC-85CD-40FF-90D3-BFF9147806B0}">
      <dgm:prSet/>
      <dgm:spPr/>
      <dgm:t>
        <a:bodyPr/>
        <a:lstStyle/>
        <a:p>
          <a:endParaRPr lang="en-US" sz="2800"/>
        </a:p>
      </dgm:t>
    </dgm:pt>
    <dgm:pt modelId="{7EEF5F19-82AB-457A-BE53-6EEF08A50053}" type="pres">
      <dgm:prSet presAssocID="{F9DB8188-574C-4634-AAF2-71AA12B0F458}" presName="root" presStyleCnt="0">
        <dgm:presLayoutVars>
          <dgm:dir/>
          <dgm:resizeHandles val="exact"/>
        </dgm:presLayoutVars>
      </dgm:prSet>
      <dgm:spPr/>
    </dgm:pt>
    <dgm:pt modelId="{CD3552C1-2DB0-4D44-9C48-2253AB41329E}" type="pres">
      <dgm:prSet presAssocID="{9EBFF5D0-3FC9-4D33-99FD-DF2B4977FB80}" presName="compNode" presStyleCnt="0"/>
      <dgm:spPr/>
    </dgm:pt>
    <dgm:pt modelId="{72F11A1F-803A-4EF5-BB65-088726306ECB}" type="pres">
      <dgm:prSet presAssocID="{9EBFF5D0-3FC9-4D33-99FD-DF2B4977FB80}" presName="bgRect" presStyleLbl="bgShp" presStyleIdx="0" presStyleCnt="3"/>
      <dgm:spPr/>
    </dgm:pt>
    <dgm:pt modelId="{93BC7BCE-23D6-4046-B1F5-5326EE900A8D}" type="pres">
      <dgm:prSet presAssocID="{9EBFF5D0-3FC9-4D33-99FD-DF2B4977FB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pretón de manos"/>
        </a:ext>
      </dgm:extLst>
    </dgm:pt>
    <dgm:pt modelId="{A676E1E8-1D2F-4C64-BC73-B193177E554D}" type="pres">
      <dgm:prSet presAssocID="{9EBFF5D0-3FC9-4D33-99FD-DF2B4977FB80}" presName="spaceRect" presStyleCnt="0"/>
      <dgm:spPr/>
    </dgm:pt>
    <dgm:pt modelId="{06655B18-FE69-4B71-897A-46FDA5EB23BB}" type="pres">
      <dgm:prSet presAssocID="{9EBFF5D0-3FC9-4D33-99FD-DF2B4977FB80}" presName="parTx" presStyleLbl="revTx" presStyleIdx="0" presStyleCnt="3">
        <dgm:presLayoutVars>
          <dgm:chMax val="0"/>
          <dgm:chPref val="0"/>
        </dgm:presLayoutVars>
      </dgm:prSet>
      <dgm:spPr/>
    </dgm:pt>
    <dgm:pt modelId="{A726366C-A9FF-425E-9CE8-EA11E3748E6D}" type="pres">
      <dgm:prSet presAssocID="{AE2E3C46-C02F-48EC-82E4-97A758DFDA4A}" presName="sibTrans" presStyleCnt="0"/>
      <dgm:spPr/>
    </dgm:pt>
    <dgm:pt modelId="{5822F882-001A-41EB-A051-D9DEE6A008BB}" type="pres">
      <dgm:prSet presAssocID="{18A4C788-7B16-4BA7-A7ED-CFF02656D207}" presName="compNode" presStyleCnt="0"/>
      <dgm:spPr/>
    </dgm:pt>
    <dgm:pt modelId="{B7335509-4A76-4D88-8B22-9A58B28BA3DA}" type="pres">
      <dgm:prSet presAssocID="{18A4C788-7B16-4BA7-A7ED-CFF02656D207}" presName="bgRect" presStyleLbl="bgShp" presStyleIdx="1" presStyleCnt="3"/>
      <dgm:spPr/>
    </dgm:pt>
    <dgm:pt modelId="{F79B5BF1-8B34-42AF-90DA-AF6C00F87412}" type="pres">
      <dgm:prSet presAssocID="{18A4C788-7B16-4BA7-A7ED-CFF02656D20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eo"/>
        </a:ext>
      </dgm:extLst>
    </dgm:pt>
    <dgm:pt modelId="{B971A967-8A42-4920-A187-8E2ED06E92DA}" type="pres">
      <dgm:prSet presAssocID="{18A4C788-7B16-4BA7-A7ED-CFF02656D207}" presName="spaceRect" presStyleCnt="0"/>
      <dgm:spPr/>
    </dgm:pt>
    <dgm:pt modelId="{3A2F2C72-3535-453A-89B6-D368EB96F27C}" type="pres">
      <dgm:prSet presAssocID="{18A4C788-7B16-4BA7-A7ED-CFF02656D207}" presName="parTx" presStyleLbl="revTx" presStyleIdx="1" presStyleCnt="3">
        <dgm:presLayoutVars>
          <dgm:chMax val="0"/>
          <dgm:chPref val="0"/>
        </dgm:presLayoutVars>
      </dgm:prSet>
      <dgm:spPr/>
    </dgm:pt>
    <dgm:pt modelId="{58A91EAA-94F9-423D-A0DE-DB15F70BFDD0}" type="pres">
      <dgm:prSet presAssocID="{EB5CFDD3-B5B7-4DAE-BA5F-F97382313C7D}" presName="sibTrans" presStyleCnt="0"/>
      <dgm:spPr/>
    </dgm:pt>
    <dgm:pt modelId="{42B12901-EB4C-49E9-A0D2-E306D290B089}" type="pres">
      <dgm:prSet presAssocID="{E37E2CBC-E119-4956-9182-C38CB5E59559}" presName="compNode" presStyleCnt="0"/>
      <dgm:spPr/>
    </dgm:pt>
    <dgm:pt modelId="{BEF66CB6-C0D7-4ACA-B38A-783818712F37}" type="pres">
      <dgm:prSet presAssocID="{E37E2CBC-E119-4956-9182-C38CB5E59559}" presName="bgRect" presStyleLbl="bgShp" presStyleIdx="2" presStyleCnt="3"/>
      <dgm:spPr/>
    </dgm:pt>
    <dgm:pt modelId="{DDE2AFE3-405C-4F17-801D-0A52BFB1DA11}" type="pres">
      <dgm:prSet presAssocID="{E37E2CBC-E119-4956-9182-C38CB5E5955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co"/>
        </a:ext>
      </dgm:extLst>
    </dgm:pt>
    <dgm:pt modelId="{9D00651C-D9A6-4FF8-8B45-A235A80F4DA3}" type="pres">
      <dgm:prSet presAssocID="{E37E2CBC-E119-4956-9182-C38CB5E59559}" presName="spaceRect" presStyleCnt="0"/>
      <dgm:spPr/>
    </dgm:pt>
    <dgm:pt modelId="{46A41170-9626-417F-BA40-3682D20EA1AC}" type="pres">
      <dgm:prSet presAssocID="{E37E2CBC-E119-4956-9182-C38CB5E59559}" presName="parTx" presStyleLbl="revTx" presStyleIdx="2" presStyleCnt="3">
        <dgm:presLayoutVars>
          <dgm:chMax val="0"/>
          <dgm:chPref val="0"/>
        </dgm:presLayoutVars>
      </dgm:prSet>
      <dgm:spPr/>
    </dgm:pt>
  </dgm:ptLst>
  <dgm:cxnLst>
    <dgm:cxn modelId="{57584400-31FC-432C-92EF-2C22C5AF26FA}" type="presOf" srcId="{18A4C788-7B16-4BA7-A7ED-CFF02656D207}" destId="{3A2F2C72-3535-453A-89B6-D368EB96F27C}" srcOrd="0" destOrd="0" presId="urn:microsoft.com/office/officeart/2018/2/layout/IconVerticalSolidList"/>
    <dgm:cxn modelId="{91831C0E-DBCC-4C23-AABC-198A5C464523}" type="presOf" srcId="{9EBFF5D0-3FC9-4D33-99FD-DF2B4977FB80}" destId="{06655B18-FE69-4B71-897A-46FDA5EB23BB}" srcOrd="0" destOrd="0" presId="urn:microsoft.com/office/officeart/2018/2/layout/IconVerticalSolidList"/>
    <dgm:cxn modelId="{82F6D15D-10A6-43F1-9828-C312DC2D19B7}" srcId="{F9DB8188-574C-4634-AAF2-71AA12B0F458}" destId="{9EBFF5D0-3FC9-4D33-99FD-DF2B4977FB80}" srcOrd="0" destOrd="0" parTransId="{2D9E6122-6DB3-4FEC-B13A-30160ADB6E7E}" sibTransId="{AE2E3C46-C02F-48EC-82E4-97A758DFDA4A}"/>
    <dgm:cxn modelId="{4EDEB251-59EC-41B0-91AE-F7C90662118A}" srcId="{F9DB8188-574C-4634-AAF2-71AA12B0F458}" destId="{18A4C788-7B16-4BA7-A7ED-CFF02656D207}" srcOrd="1" destOrd="0" parTransId="{BF807E6D-37C1-4803-9F0D-315ACB3CD198}" sibTransId="{EB5CFDD3-B5B7-4DAE-BA5F-F97382313C7D}"/>
    <dgm:cxn modelId="{0D9A7D7D-CA18-44E9-9ACD-21B25CF09273}" type="presOf" srcId="{F9DB8188-574C-4634-AAF2-71AA12B0F458}" destId="{7EEF5F19-82AB-457A-BE53-6EEF08A50053}" srcOrd="0" destOrd="0" presId="urn:microsoft.com/office/officeart/2018/2/layout/IconVerticalSolidList"/>
    <dgm:cxn modelId="{4701759D-8B22-4543-9327-10914B93B37E}" type="presOf" srcId="{E37E2CBC-E119-4956-9182-C38CB5E59559}" destId="{46A41170-9626-417F-BA40-3682D20EA1AC}" srcOrd="0" destOrd="0" presId="urn:microsoft.com/office/officeart/2018/2/layout/IconVerticalSolidList"/>
    <dgm:cxn modelId="{B5EE18EC-85CD-40FF-90D3-BFF9147806B0}" srcId="{F9DB8188-574C-4634-AAF2-71AA12B0F458}" destId="{E37E2CBC-E119-4956-9182-C38CB5E59559}" srcOrd="2" destOrd="0" parTransId="{B0E48A47-B844-4255-8206-AD0C2C671C7B}" sibTransId="{73BDC4AB-2434-4D32-ACEE-2C1C33FCB8C0}"/>
    <dgm:cxn modelId="{5DD6FCB7-E4A5-4C66-8E99-5BAEA0FBAEA5}" type="presParOf" srcId="{7EEF5F19-82AB-457A-BE53-6EEF08A50053}" destId="{CD3552C1-2DB0-4D44-9C48-2253AB41329E}" srcOrd="0" destOrd="0" presId="urn:microsoft.com/office/officeart/2018/2/layout/IconVerticalSolidList"/>
    <dgm:cxn modelId="{D77FA32D-ED02-47CC-B581-223876083D63}" type="presParOf" srcId="{CD3552C1-2DB0-4D44-9C48-2253AB41329E}" destId="{72F11A1F-803A-4EF5-BB65-088726306ECB}" srcOrd="0" destOrd="0" presId="urn:microsoft.com/office/officeart/2018/2/layout/IconVerticalSolidList"/>
    <dgm:cxn modelId="{38831EB2-EB25-4CC7-BB4C-D75B8CFE75EF}" type="presParOf" srcId="{CD3552C1-2DB0-4D44-9C48-2253AB41329E}" destId="{93BC7BCE-23D6-4046-B1F5-5326EE900A8D}" srcOrd="1" destOrd="0" presId="urn:microsoft.com/office/officeart/2018/2/layout/IconVerticalSolidList"/>
    <dgm:cxn modelId="{42C8C963-F7D9-4202-BF14-9D3EE19F8736}" type="presParOf" srcId="{CD3552C1-2DB0-4D44-9C48-2253AB41329E}" destId="{A676E1E8-1D2F-4C64-BC73-B193177E554D}" srcOrd="2" destOrd="0" presId="urn:microsoft.com/office/officeart/2018/2/layout/IconVerticalSolidList"/>
    <dgm:cxn modelId="{CFA39BE4-78DB-4A76-9944-F1935755D8CE}" type="presParOf" srcId="{CD3552C1-2DB0-4D44-9C48-2253AB41329E}" destId="{06655B18-FE69-4B71-897A-46FDA5EB23BB}" srcOrd="3" destOrd="0" presId="urn:microsoft.com/office/officeart/2018/2/layout/IconVerticalSolidList"/>
    <dgm:cxn modelId="{C50C6D59-6C5E-468F-B621-8D69C5024DA6}" type="presParOf" srcId="{7EEF5F19-82AB-457A-BE53-6EEF08A50053}" destId="{A726366C-A9FF-425E-9CE8-EA11E3748E6D}" srcOrd="1" destOrd="0" presId="urn:microsoft.com/office/officeart/2018/2/layout/IconVerticalSolidList"/>
    <dgm:cxn modelId="{9AF3300B-8B02-480E-B445-63ACD73D1912}" type="presParOf" srcId="{7EEF5F19-82AB-457A-BE53-6EEF08A50053}" destId="{5822F882-001A-41EB-A051-D9DEE6A008BB}" srcOrd="2" destOrd="0" presId="urn:microsoft.com/office/officeart/2018/2/layout/IconVerticalSolidList"/>
    <dgm:cxn modelId="{36430339-552D-4273-8212-97AD0BBA78D3}" type="presParOf" srcId="{5822F882-001A-41EB-A051-D9DEE6A008BB}" destId="{B7335509-4A76-4D88-8B22-9A58B28BA3DA}" srcOrd="0" destOrd="0" presId="urn:microsoft.com/office/officeart/2018/2/layout/IconVerticalSolidList"/>
    <dgm:cxn modelId="{C2AF231C-8128-4FCF-A745-66E37EA75A32}" type="presParOf" srcId="{5822F882-001A-41EB-A051-D9DEE6A008BB}" destId="{F79B5BF1-8B34-42AF-90DA-AF6C00F87412}" srcOrd="1" destOrd="0" presId="urn:microsoft.com/office/officeart/2018/2/layout/IconVerticalSolidList"/>
    <dgm:cxn modelId="{E6C0380C-B267-40C4-BC03-4631580011BC}" type="presParOf" srcId="{5822F882-001A-41EB-A051-D9DEE6A008BB}" destId="{B971A967-8A42-4920-A187-8E2ED06E92DA}" srcOrd="2" destOrd="0" presId="urn:microsoft.com/office/officeart/2018/2/layout/IconVerticalSolidList"/>
    <dgm:cxn modelId="{F6F4B659-E789-4F62-B51E-6D64D79AA169}" type="presParOf" srcId="{5822F882-001A-41EB-A051-D9DEE6A008BB}" destId="{3A2F2C72-3535-453A-89B6-D368EB96F27C}" srcOrd="3" destOrd="0" presId="urn:microsoft.com/office/officeart/2018/2/layout/IconVerticalSolidList"/>
    <dgm:cxn modelId="{9E209F3F-180D-47A9-972D-BA8776388828}" type="presParOf" srcId="{7EEF5F19-82AB-457A-BE53-6EEF08A50053}" destId="{58A91EAA-94F9-423D-A0DE-DB15F70BFDD0}" srcOrd="3" destOrd="0" presId="urn:microsoft.com/office/officeart/2018/2/layout/IconVerticalSolidList"/>
    <dgm:cxn modelId="{84AF26D6-FBE9-4AA0-9941-22CDA4ACCDC9}" type="presParOf" srcId="{7EEF5F19-82AB-457A-BE53-6EEF08A50053}" destId="{42B12901-EB4C-49E9-A0D2-E306D290B089}" srcOrd="4" destOrd="0" presId="urn:microsoft.com/office/officeart/2018/2/layout/IconVerticalSolidList"/>
    <dgm:cxn modelId="{93FEF2BB-F768-4FB5-978B-5A9EF246C8A7}" type="presParOf" srcId="{42B12901-EB4C-49E9-A0D2-E306D290B089}" destId="{BEF66CB6-C0D7-4ACA-B38A-783818712F37}" srcOrd="0" destOrd="0" presId="urn:microsoft.com/office/officeart/2018/2/layout/IconVerticalSolidList"/>
    <dgm:cxn modelId="{EFFB9124-2052-46DB-8952-4A8EBBDA58FA}" type="presParOf" srcId="{42B12901-EB4C-49E9-A0D2-E306D290B089}" destId="{DDE2AFE3-405C-4F17-801D-0A52BFB1DA11}" srcOrd="1" destOrd="0" presId="urn:microsoft.com/office/officeart/2018/2/layout/IconVerticalSolidList"/>
    <dgm:cxn modelId="{C1EF494F-30BD-4C42-8961-01D9136A8C80}" type="presParOf" srcId="{42B12901-EB4C-49E9-A0D2-E306D290B089}" destId="{9D00651C-D9A6-4FF8-8B45-A235A80F4DA3}" srcOrd="2" destOrd="0" presId="urn:microsoft.com/office/officeart/2018/2/layout/IconVerticalSolidList"/>
    <dgm:cxn modelId="{E997F1E4-77D9-4A3D-B82B-9E5BCEAD73F0}" type="presParOf" srcId="{42B12901-EB4C-49E9-A0D2-E306D290B089}" destId="{46A41170-9626-417F-BA40-3682D20EA1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7F3262-3323-4CA9-B399-76615CDD74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446CE71-65AF-4053-99DE-DCDC134657B4}">
      <dgm:prSet custT="1"/>
      <dgm:spPr/>
      <dgm:t>
        <a:bodyPr/>
        <a:lstStyle/>
        <a:p>
          <a:pPr algn="just">
            <a:lnSpc>
              <a:spcPct val="100000"/>
            </a:lnSpc>
          </a:pPr>
          <a:r>
            <a:rPr lang="es-DO" sz="2400" b="1" i="1"/>
            <a:t>Preguntas básicas:</a:t>
          </a:r>
          <a:endParaRPr lang="en-US" sz="2400"/>
        </a:p>
      </dgm:t>
    </dgm:pt>
    <dgm:pt modelId="{AE35C7F6-3969-4426-AB59-362E42AE39E7}" type="parTrans" cxnId="{1C5E0858-756E-473C-A32A-62986FE1C584}">
      <dgm:prSet/>
      <dgm:spPr/>
      <dgm:t>
        <a:bodyPr/>
        <a:lstStyle/>
        <a:p>
          <a:pPr algn="just"/>
          <a:endParaRPr lang="en-US" sz="2400"/>
        </a:p>
      </dgm:t>
    </dgm:pt>
    <dgm:pt modelId="{98E81CF5-6B14-436E-BEA4-2208FCA0A278}" type="sibTrans" cxnId="{1C5E0858-756E-473C-A32A-62986FE1C584}">
      <dgm:prSet/>
      <dgm:spPr/>
      <dgm:t>
        <a:bodyPr/>
        <a:lstStyle/>
        <a:p>
          <a:pPr algn="just"/>
          <a:endParaRPr lang="en-US" sz="2400"/>
        </a:p>
      </dgm:t>
    </dgm:pt>
    <dgm:pt modelId="{7067C104-195E-4BD7-AB75-79C41B324C85}">
      <dgm:prSet custT="1"/>
      <dgm:spPr/>
      <dgm:t>
        <a:bodyPr/>
        <a:lstStyle/>
        <a:p>
          <a:pPr algn="just">
            <a:lnSpc>
              <a:spcPct val="100000"/>
            </a:lnSpc>
          </a:pPr>
          <a:r>
            <a:rPr lang="es-DO" sz="2400"/>
            <a:t>1. ¿Cuáles son las principales actividades del Estado? </a:t>
          </a:r>
          <a:endParaRPr lang="en-US" sz="2400"/>
        </a:p>
      </dgm:t>
    </dgm:pt>
    <dgm:pt modelId="{D5B4F9E1-356A-4D0D-84C0-A764CB59CFD9}" type="parTrans" cxnId="{485AFA69-8A63-4A40-9167-A5C099D7F4E1}">
      <dgm:prSet/>
      <dgm:spPr/>
      <dgm:t>
        <a:bodyPr/>
        <a:lstStyle/>
        <a:p>
          <a:pPr algn="just"/>
          <a:endParaRPr lang="en-US" sz="2400"/>
        </a:p>
      </dgm:t>
    </dgm:pt>
    <dgm:pt modelId="{95DA8EC0-239E-4CD4-B731-E3DAF1006903}" type="sibTrans" cxnId="{485AFA69-8A63-4A40-9167-A5C099D7F4E1}">
      <dgm:prSet/>
      <dgm:spPr/>
      <dgm:t>
        <a:bodyPr/>
        <a:lstStyle/>
        <a:p>
          <a:pPr algn="just"/>
          <a:endParaRPr lang="en-US" sz="2400"/>
        </a:p>
      </dgm:t>
    </dgm:pt>
    <dgm:pt modelId="{F1A94C70-99B1-4456-B575-7AAD59789694}">
      <dgm:prSet custT="1"/>
      <dgm:spPr/>
      <dgm:t>
        <a:bodyPr/>
        <a:lstStyle/>
        <a:p>
          <a:pPr algn="just">
            <a:lnSpc>
              <a:spcPct val="100000"/>
            </a:lnSpc>
          </a:pPr>
          <a:r>
            <a:rPr lang="es-DO" sz="2400"/>
            <a:t>2. ¿En qué se gasta el dinero el Estado? ¿Como han cambiado estas pautas de gasto con el paso del tiempo y que diferencias existen entre países? ¿Qué gastos realizan la administración central y las Administraciones regionales y locales? </a:t>
          </a:r>
          <a:endParaRPr lang="en-US" sz="2400"/>
        </a:p>
      </dgm:t>
    </dgm:pt>
    <dgm:pt modelId="{FCA53336-468C-4F34-BCB1-850CB9B44715}" type="parTrans" cxnId="{B23E5A31-B55E-41EF-B0B7-F1A54AF7F46A}">
      <dgm:prSet/>
      <dgm:spPr/>
      <dgm:t>
        <a:bodyPr/>
        <a:lstStyle/>
        <a:p>
          <a:pPr algn="just"/>
          <a:endParaRPr lang="en-US" sz="2400"/>
        </a:p>
      </dgm:t>
    </dgm:pt>
    <dgm:pt modelId="{1626DF1A-7CC1-47AF-9A61-0787D1226354}" type="sibTrans" cxnId="{B23E5A31-B55E-41EF-B0B7-F1A54AF7F46A}">
      <dgm:prSet/>
      <dgm:spPr/>
      <dgm:t>
        <a:bodyPr/>
        <a:lstStyle/>
        <a:p>
          <a:pPr algn="just"/>
          <a:endParaRPr lang="en-US" sz="2400"/>
        </a:p>
      </dgm:t>
    </dgm:pt>
    <dgm:pt modelId="{A9C0349F-C879-4055-9CB0-ABBC84D46C2F}">
      <dgm:prSet custT="1"/>
      <dgm:spPr/>
      <dgm:t>
        <a:bodyPr/>
        <a:lstStyle/>
        <a:p>
          <a:pPr algn="just">
            <a:lnSpc>
              <a:spcPct val="100000"/>
            </a:lnSpc>
          </a:pPr>
          <a:r>
            <a:rPr lang="es-DO" sz="2400"/>
            <a:t>3. ¿Como financia el Estado sus gastos? ¿En que se diferencian las fuentes de ingresos fiscales de la administración central y las de las Administraciones regionales y locales? ¿Como han variado con el paso del tiempo?</a:t>
          </a:r>
          <a:endParaRPr lang="en-US" sz="2400"/>
        </a:p>
      </dgm:t>
    </dgm:pt>
    <dgm:pt modelId="{1543C9D1-8D24-4474-8EE0-4EEAAE4F999B}" type="parTrans" cxnId="{DDE58EFF-A5A6-4FB6-91E3-82E7E5235C40}">
      <dgm:prSet/>
      <dgm:spPr/>
      <dgm:t>
        <a:bodyPr/>
        <a:lstStyle/>
        <a:p>
          <a:pPr algn="just"/>
          <a:endParaRPr lang="en-US" sz="2400"/>
        </a:p>
      </dgm:t>
    </dgm:pt>
    <dgm:pt modelId="{F38FDD41-10FA-4F59-BB60-A48FB545328E}" type="sibTrans" cxnId="{DDE58EFF-A5A6-4FB6-91E3-82E7E5235C40}">
      <dgm:prSet/>
      <dgm:spPr/>
      <dgm:t>
        <a:bodyPr/>
        <a:lstStyle/>
        <a:p>
          <a:pPr algn="just"/>
          <a:endParaRPr lang="en-US" sz="2400"/>
        </a:p>
      </dgm:t>
    </dgm:pt>
    <dgm:pt modelId="{E4583B47-0CE3-4C1F-8C8B-5D3E580C033B}" type="pres">
      <dgm:prSet presAssocID="{287F3262-3323-4CA9-B399-76615CDD7476}" presName="root" presStyleCnt="0">
        <dgm:presLayoutVars>
          <dgm:dir/>
          <dgm:resizeHandles val="exact"/>
        </dgm:presLayoutVars>
      </dgm:prSet>
      <dgm:spPr/>
    </dgm:pt>
    <dgm:pt modelId="{04D55ACE-761C-401C-B814-6E066E3DC399}" type="pres">
      <dgm:prSet presAssocID="{2446CE71-65AF-4053-99DE-DCDC134657B4}" presName="compNode" presStyleCnt="0"/>
      <dgm:spPr/>
    </dgm:pt>
    <dgm:pt modelId="{3922AB0E-B0B2-45C0-B0FB-9023A9DC361E}" type="pres">
      <dgm:prSet presAssocID="{2446CE71-65AF-4053-99DE-DCDC134657B4}" presName="bgRect" presStyleLbl="bgShp" presStyleIdx="0" presStyleCnt="4"/>
      <dgm:spPr/>
    </dgm:pt>
    <dgm:pt modelId="{FC60C620-2909-48B1-8614-6CBC75E567EB}" type="pres">
      <dgm:prSet presAssocID="{2446CE71-65AF-4053-99DE-DCDC134657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A3B3CBA6-D1DE-44BB-892C-C1522CBFF0A4}" type="pres">
      <dgm:prSet presAssocID="{2446CE71-65AF-4053-99DE-DCDC134657B4}" presName="spaceRect" presStyleCnt="0"/>
      <dgm:spPr/>
    </dgm:pt>
    <dgm:pt modelId="{91E538A5-1130-428A-8FD2-56437FBFEBCA}" type="pres">
      <dgm:prSet presAssocID="{2446CE71-65AF-4053-99DE-DCDC134657B4}" presName="parTx" presStyleLbl="revTx" presStyleIdx="0" presStyleCnt="4">
        <dgm:presLayoutVars>
          <dgm:chMax val="0"/>
          <dgm:chPref val="0"/>
        </dgm:presLayoutVars>
      </dgm:prSet>
      <dgm:spPr/>
    </dgm:pt>
    <dgm:pt modelId="{B19D68A9-C2B7-4910-8A9F-6C572D07DAFC}" type="pres">
      <dgm:prSet presAssocID="{98E81CF5-6B14-436E-BEA4-2208FCA0A278}" presName="sibTrans" presStyleCnt="0"/>
      <dgm:spPr/>
    </dgm:pt>
    <dgm:pt modelId="{D2E92523-F48B-41AD-B9DE-56F9D11AB5A9}" type="pres">
      <dgm:prSet presAssocID="{7067C104-195E-4BD7-AB75-79C41B324C85}" presName="compNode" presStyleCnt="0"/>
      <dgm:spPr/>
    </dgm:pt>
    <dgm:pt modelId="{9BB92B31-D1F7-4790-B065-613026F518F9}" type="pres">
      <dgm:prSet presAssocID="{7067C104-195E-4BD7-AB75-79C41B324C85}" presName="bgRect" presStyleLbl="bgShp" presStyleIdx="1" presStyleCnt="4"/>
      <dgm:spPr/>
    </dgm:pt>
    <dgm:pt modelId="{654EA684-FE93-498F-862B-E92563961B48}" type="pres">
      <dgm:prSet presAssocID="{7067C104-195E-4BD7-AB75-79C41B324C8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ca de verificación"/>
        </a:ext>
      </dgm:extLst>
    </dgm:pt>
    <dgm:pt modelId="{551F5C4C-B03D-446E-B7EC-9A2DA83EAAC1}" type="pres">
      <dgm:prSet presAssocID="{7067C104-195E-4BD7-AB75-79C41B324C85}" presName="spaceRect" presStyleCnt="0"/>
      <dgm:spPr/>
    </dgm:pt>
    <dgm:pt modelId="{DE462201-CE0C-40C9-B266-39E2866B273B}" type="pres">
      <dgm:prSet presAssocID="{7067C104-195E-4BD7-AB75-79C41B324C85}" presName="parTx" presStyleLbl="revTx" presStyleIdx="1" presStyleCnt="4">
        <dgm:presLayoutVars>
          <dgm:chMax val="0"/>
          <dgm:chPref val="0"/>
        </dgm:presLayoutVars>
      </dgm:prSet>
      <dgm:spPr/>
    </dgm:pt>
    <dgm:pt modelId="{9C40B346-C461-402D-8A88-B7F11839B871}" type="pres">
      <dgm:prSet presAssocID="{95DA8EC0-239E-4CD4-B731-E3DAF1006903}" presName="sibTrans" presStyleCnt="0"/>
      <dgm:spPr/>
    </dgm:pt>
    <dgm:pt modelId="{53ED05A1-217E-4AE1-B5F7-77E0D5F6AD0D}" type="pres">
      <dgm:prSet presAssocID="{F1A94C70-99B1-4456-B575-7AAD59789694}" presName="compNode" presStyleCnt="0"/>
      <dgm:spPr/>
    </dgm:pt>
    <dgm:pt modelId="{17B17F08-7630-4D34-A705-956DEF6A915E}" type="pres">
      <dgm:prSet presAssocID="{F1A94C70-99B1-4456-B575-7AAD59789694}" presName="bgRect" presStyleLbl="bgShp" presStyleIdx="2" presStyleCnt="4"/>
      <dgm:spPr/>
    </dgm:pt>
    <dgm:pt modelId="{2DD39836-AD96-457D-BFF9-1800B33D316C}" type="pres">
      <dgm:prSet presAssocID="{F1A94C70-99B1-4456-B575-7AAD5978969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ólar"/>
        </a:ext>
      </dgm:extLst>
    </dgm:pt>
    <dgm:pt modelId="{0A2F2E7A-0978-4CCB-B958-1222F938D4E0}" type="pres">
      <dgm:prSet presAssocID="{F1A94C70-99B1-4456-B575-7AAD59789694}" presName="spaceRect" presStyleCnt="0"/>
      <dgm:spPr/>
    </dgm:pt>
    <dgm:pt modelId="{D5C2C388-F797-4F47-B1AE-1968BB0FC19C}" type="pres">
      <dgm:prSet presAssocID="{F1A94C70-99B1-4456-B575-7AAD59789694}" presName="parTx" presStyleLbl="revTx" presStyleIdx="2" presStyleCnt="4">
        <dgm:presLayoutVars>
          <dgm:chMax val="0"/>
          <dgm:chPref val="0"/>
        </dgm:presLayoutVars>
      </dgm:prSet>
      <dgm:spPr/>
    </dgm:pt>
    <dgm:pt modelId="{1953B0B8-FBC0-43E9-BD5D-DA5CDFC8E91E}" type="pres">
      <dgm:prSet presAssocID="{1626DF1A-7CC1-47AF-9A61-0787D1226354}" presName="sibTrans" presStyleCnt="0"/>
      <dgm:spPr/>
    </dgm:pt>
    <dgm:pt modelId="{2FAF2B77-DC0A-4923-A370-86E2E4C058A3}" type="pres">
      <dgm:prSet presAssocID="{A9C0349F-C879-4055-9CB0-ABBC84D46C2F}" presName="compNode" presStyleCnt="0"/>
      <dgm:spPr/>
    </dgm:pt>
    <dgm:pt modelId="{B87E6D90-1254-4218-9C04-FBB13CB7E2DD}" type="pres">
      <dgm:prSet presAssocID="{A9C0349F-C879-4055-9CB0-ABBC84D46C2F}" presName="bgRect" presStyleLbl="bgShp" presStyleIdx="3" presStyleCnt="4"/>
      <dgm:spPr/>
    </dgm:pt>
    <dgm:pt modelId="{B2230947-FBE7-418C-B68C-964E303754CE}" type="pres">
      <dgm:prSet presAssocID="{A9C0349F-C879-4055-9CB0-ABBC84D46C2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nero"/>
        </a:ext>
      </dgm:extLst>
    </dgm:pt>
    <dgm:pt modelId="{4C54F8AF-AD79-4247-8C9E-B2A175066B03}" type="pres">
      <dgm:prSet presAssocID="{A9C0349F-C879-4055-9CB0-ABBC84D46C2F}" presName="spaceRect" presStyleCnt="0"/>
      <dgm:spPr/>
    </dgm:pt>
    <dgm:pt modelId="{5B668621-3BED-4341-BBCD-B98E1FD9FD8B}" type="pres">
      <dgm:prSet presAssocID="{A9C0349F-C879-4055-9CB0-ABBC84D46C2F}" presName="parTx" presStyleLbl="revTx" presStyleIdx="3" presStyleCnt="4">
        <dgm:presLayoutVars>
          <dgm:chMax val="0"/>
          <dgm:chPref val="0"/>
        </dgm:presLayoutVars>
      </dgm:prSet>
      <dgm:spPr/>
    </dgm:pt>
  </dgm:ptLst>
  <dgm:cxnLst>
    <dgm:cxn modelId="{B23E5A31-B55E-41EF-B0B7-F1A54AF7F46A}" srcId="{287F3262-3323-4CA9-B399-76615CDD7476}" destId="{F1A94C70-99B1-4456-B575-7AAD59789694}" srcOrd="2" destOrd="0" parTransId="{FCA53336-468C-4F34-BCB1-850CB9B44715}" sibTransId="{1626DF1A-7CC1-47AF-9A61-0787D1226354}"/>
    <dgm:cxn modelId="{485AFA69-8A63-4A40-9167-A5C099D7F4E1}" srcId="{287F3262-3323-4CA9-B399-76615CDD7476}" destId="{7067C104-195E-4BD7-AB75-79C41B324C85}" srcOrd="1" destOrd="0" parTransId="{D5B4F9E1-356A-4D0D-84C0-A764CB59CFD9}" sibTransId="{95DA8EC0-239E-4CD4-B731-E3DAF1006903}"/>
    <dgm:cxn modelId="{F0B4B76B-6B06-422D-A48F-BA2C5FF02F87}" type="presOf" srcId="{287F3262-3323-4CA9-B399-76615CDD7476}" destId="{E4583B47-0CE3-4C1F-8C8B-5D3E580C033B}" srcOrd="0" destOrd="0" presId="urn:microsoft.com/office/officeart/2018/2/layout/IconVerticalSolidList"/>
    <dgm:cxn modelId="{1C5E0858-756E-473C-A32A-62986FE1C584}" srcId="{287F3262-3323-4CA9-B399-76615CDD7476}" destId="{2446CE71-65AF-4053-99DE-DCDC134657B4}" srcOrd="0" destOrd="0" parTransId="{AE35C7F6-3969-4426-AB59-362E42AE39E7}" sibTransId="{98E81CF5-6B14-436E-BEA4-2208FCA0A278}"/>
    <dgm:cxn modelId="{5E216BB3-BB5F-414C-8430-06E1D774DED6}" type="presOf" srcId="{7067C104-195E-4BD7-AB75-79C41B324C85}" destId="{DE462201-CE0C-40C9-B266-39E2866B273B}" srcOrd="0" destOrd="0" presId="urn:microsoft.com/office/officeart/2018/2/layout/IconVerticalSolidList"/>
    <dgm:cxn modelId="{E911AADB-BC7A-4323-A89E-82EEF6C92761}" type="presOf" srcId="{F1A94C70-99B1-4456-B575-7AAD59789694}" destId="{D5C2C388-F797-4F47-B1AE-1968BB0FC19C}" srcOrd="0" destOrd="0" presId="urn:microsoft.com/office/officeart/2018/2/layout/IconVerticalSolidList"/>
    <dgm:cxn modelId="{184E6EDE-1B54-4B04-9182-8ED36D4CB2B7}" type="presOf" srcId="{A9C0349F-C879-4055-9CB0-ABBC84D46C2F}" destId="{5B668621-3BED-4341-BBCD-B98E1FD9FD8B}" srcOrd="0" destOrd="0" presId="urn:microsoft.com/office/officeart/2018/2/layout/IconVerticalSolidList"/>
    <dgm:cxn modelId="{943839FA-06BD-4894-8C0D-196D0E5F325B}" type="presOf" srcId="{2446CE71-65AF-4053-99DE-DCDC134657B4}" destId="{91E538A5-1130-428A-8FD2-56437FBFEBCA}" srcOrd="0" destOrd="0" presId="urn:microsoft.com/office/officeart/2018/2/layout/IconVerticalSolidList"/>
    <dgm:cxn modelId="{DDE58EFF-A5A6-4FB6-91E3-82E7E5235C40}" srcId="{287F3262-3323-4CA9-B399-76615CDD7476}" destId="{A9C0349F-C879-4055-9CB0-ABBC84D46C2F}" srcOrd="3" destOrd="0" parTransId="{1543C9D1-8D24-4474-8EE0-4EEAAE4F999B}" sibTransId="{F38FDD41-10FA-4F59-BB60-A48FB545328E}"/>
    <dgm:cxn modelId="{BC359EBF-2294-4D8E-81C3-8180BB2F0EEF}" type="presParOf" srcId="{E4583B47-0CE3-4C1F-8C8B-5D3E580C033B}" destId="{04D55ACE-761C-401C-B814-6E066E3DC399}" srcOrd="0" destOrd="0" presId="urn:microsoft.com/office/officeart/2018/2/layout/IconVerticalSolidList"/>
    <dgm:cxn modelId="{5133231D-3266-4FF3-8223-5749658B9FCE}" type="presParOf" srcId="{04D55ACE-761C-401C-B814-6E066E3DC399}" destId="{3922AB0E-B0B2-45C0-B0FB-9023A9DC361E}" srcOrd="0" destOrd="0" presId="urn:microsoft.com/office/officeart/2018/2/layout/IconVerticalSolidList"/>
    <dgm:cxn modelId="{D2C50433-489B-43E1-A6DA-45D5C8F7C1E7}" type="presParOf" srcId="{04D55ACE-761C-401C-B814-6E066E3DC399}" destId="{FC60C620-2909-48B1-8614-6CBC75E567EB}" srcOrd="1" destOrd="0" presId="urn:microsoft.com/office/officeart/2018/2/layout/IconVerticalSolidList"/>
    <dgm:cxn modelId="{00B94A92-F179-4497-ACC7-3F34C02E6685}" type="presParOf" srcId="{04D55ACE-761C-401C-B814-6E066E3DC399}" destId="{A3B3CBA6-D1DE-44BB-892C-C1522CBFF0A4}" srcOrd="2" destOrd="0" presId="urn:microsoft.com/office/officeart/2018/2/layout/IconVerticalSolidList"/>
    <dgm:cxn modelId="{8622E293-AC3C-4FA1-AC7D-58B18EACFDD0}" type="presParOf" srcId="{04D55ACE-761C-401C-B814-6E066E3DC399}" destId="{91E538A5-1130-428A-8FD2-56437FBFEBCA}" srcOrd="3" destOrd="0" presId="urn:microsoft.com/office/officeart/2018/2/layout/IconVerticalSolidList"/>
    <dgm:cxn modelId="{B973BB93-A50F-492B-AD29-FF675DC1E94A}" type="presParOf" srcId="{E4583B47-0CE3-4C1F-8C8B-5D3E580C033B}" destId="{B19D68A9-C2B7-4910-8A9F-6C572D07DAFC}" srcOrd="1" destOrd="0" presId="urn:microsoft.com/office/officeart/2018/2/layout/IconVerticalSolidList"/>
    <dgm:cxn modelId="{EC9CB60A-C434-4E8A-AB62-204EA5FD2581}" type="presParOf" srcId="{E4583B47-0CE3-4C1F-8C8B-5D3E580C033B}" destId="{D2E92523-F48B-41AD-B9DE-56F9D11AB5A9}" srcOrd="2" destOrd="0" presId="urn:microsoft.com/office/officeart/2018/2/layout/IconVerticalSolidList"/>
    <dgm:cxn modelId="{B1787062-2030-4A97-8F08-D32EABEC6320}" type="presParOf" srcId="{D2E92523-F48B-41AD-B9DE-56F9D11AB5A9}" destId="{9BB92B31-D1F7-4790-B065-613026F518F9}" srcOrd="0" destOrd="0" presId="urn:microsoft.com/office/officeart/2018/2/layout/IconVerticalSolidList"/>
    <dgm:cxn modelId="{0C0CBD8B-9449-480E-B082-C48327890869}" type="presParOf" srcId="{D2E92523-F48B-41AD-B9DE-56F9D11AB5A9}" destId="{654EA684-FE93-498F-862B-E92563961B48}" srcOrd="1" destOrd="0" presId="urn:microsoft.com/office/officeart/2018/2/layout/IconVerticalSolidList"/>
    <dgm:cxn modelId="{5CDD81B8-6BE6-4A48-A873-19BCC72015C2}" type="presParOf" srcId="{D2E92523-F48B-41AD-B9DE-56F9D11AB5A9}" destId="{551F5C4C-B03D-446E-B7EC-9A2DA83EAAC1}" srcOrd="2" destOrd="0" presId="urn:microsoft.com/office/officeart/2018/2/layout/IconVerticalSolidList"/>
    <dgm:cxn modelId="{00F9262E-1CEF-406B-A5D4-762B8959E249}" type="presParOf" srcId="{D2E92523-F48B-41AD-B9DE-56F9D11AB5A9}" destId="{DE462201-CE0C-40C9-B266-39E2866B273B}" srcOrd="3" destOrd="0" presId="urn:microsoft.com/office/officeart/2018/2/layout/IconVerticalSolidList"/>
    <dgm:cxn modelId="{88626D47-95CB-4090-A5F9-77F6EE58B777}" type="presParOf" srcId="{E4583B47-0CE3-4C1F-8C8B-5D3E580C033B}" destId="{9C40B346-C461-402D-8A88-B7F11839B871}" srcOrd="3" destOrd="0" presId="urn:microsoft.com/office/officeart/2018/2/layout/IconVerticalSolidList"/>
    <dgm:cxn modelId="{36664C06-5150-47C9-A974-5FB411CDFE8B}" type="presParOf" srcId="{E4583B47-0CE3-4C1F-8C8B-5D3E580C033B}" destId="{53ED05A1-217E-4AE1-B5F7-77E0D5F6AD0D}" srcOrd="4" destOrd="0" presId="urn:microsoft.com/office/officeart/2018/2/layout/IconVerticalSolidList"/>
    <dgm:cxn modelId="{CE5D04F9-7CED-4A37-9E58-7F5D83560E9A}" type="presParOf" srcId="{53ED05A1-217E-4AE1-B5F7-77E0D5F6AD0D}" destId="{17B17F08-7630-4D34-A705-956DEF6A915E}" srcOrd="0" destOrd="0" presId="urn:microsoft.com/office/officeart/2018/2/layout/IconVerticalSolidList"/>
    <dgm:cxn modelId="{81E4B0CF-0C84-4340-AC86-E70F1D75AA42}" type="presParOf" srcId="{53ED05A1-217E-4AE1-B5F7-77E0D5F6AD0D}" destId="{2DD39836-AD96-457D-BFF9-1800B33D316C}" srcOrd="1" destOrd="0" presId="urn:microsoft.com/office/officeart/2018/2/layout/IconVerticalSolidList"/>
    <dgm:cxn modelId="{8566E524-443C-4566-826D-377F1EE62027}" type="presParOf" srcId="{53ED05A1-217E-4AE1-B5F7-77E0D5F6AD0D}" destId="{0A2F2E7A-0978-4CCB-B958-1222F938D4E0}" srcOrd="2" destOrd="0" presId="urn:microsoft.com/office/officeart/2018/2/layout/IconVerticalSolidList"/>
    <dgm:cxn modelId="{DC5F22DA-544C-4133-93DE-D750BF33837E}" type="presParOf" srcId="{53ED05A1-217E-4AE1-B5F7-77E0D5F6AD0D}" destId="{D5C2C388-F797-4F47-B1AE-1968BB0FC19C}" srcOrd="3" destOrd="0" presId="urn:microsoft.com/office/officeart/2018/2/layout/IconVerticalSolidList"/>
    <dgm:cxn modelId="{C798C43A-D44F-4245-9AAD-66BD7D19F35D}" type="presParOf" srcId="{E4583B47-0CE3-4C1F-8C8B-5D3E580C033B}" destId="{1953B0B8-FBC0-43E9-BD5D-DA5CDFC8E91E}" srcOrd="5" destOrd="0" presId="urn:microsoft.com/office/officeart/2018/2/layout/IconVerticalSolidList"/>
    <dgm:cxn modelId="{D43DF3EF-8217-459D-929A-3212966323C3}" type="presParOf" srcId="{E4583B47-0CE3-4C1F-8C8B-5D3E580C033B}" destId="{2FAF2B77-DC0A-4923-A370-86E2E4C058A3}" srcOrd="6" destOrd="0" presId="urn:microsoft.com/office/officeart/2018/2/layout/IconVerticalSolidList"/>
    <dgm:cxn modelId="{2E3B96DD-D2B5-4C3E-90E0-0BC9E61C12D3}" type="presParOf" srcId="{2FAF2B77-DC0A-4923-A370-86E2E4C058A3}" destId="{B87E6D90-1254-4218-9C04-FBB13CB7E2DD}" srcOrd="0" destOrd="0" presId="urn:microsoft.com/office/officeart/2018/2/layout/IconVerticalSolidList"/>
    <dgm:cxn modelId="{C3D1D88A-7C47-448C-9F23-042AD2834357}" type="presParOf" srcId="{2FAF2B77-DC0A-4923-A370-86E2E4C058A3}" destId="{B2230947-FBE7-418C-B68C-964E303754CE}" srcOrd="1" destOrd="0" presId="urn:microsoft.com/office/officeart/2018/2/layout/IconVerticalSolidList"/>
    <dgm:cxn modelId="{30537456-5236-433A-8600-00A5442F8CC3}" type="presParOf" srcId="{2FAF2B77-DC0A-4923-A370-86E2E4C058A3}" destId="{4C54F8AF-AD79-4247-8C9E-B2A175066B03}" srcOrd="2" destOrd="0" presId="urn:microsoft.com/office/officeart/2018/2/layout/IconVerticalSolidList"/>
    <dgm:cxn modelId="{99D9A15F-C96F-481A-9B04-1F4EB978A9AD}" type="presParOf" srcId="{2FAF2B77-DC0A-4923-A370-86E2E4C058A3}" destId="{5B668621-3BED-4341-BBCD-B98E1FD9FD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26EA96-5C3C-456B-B0B1-EDCC54F46CE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34E1B2-982C-4499-9039-9F4F02A8B138}">
      <dgm:prSet custT="1"/>
      <dgm:spPr/>
      <dgm:t>
        <a:bodyPr/>
        <a:lstStyle/>
        <a:p>
          <a:pPr algn="just">
            <a:lnSpc>
              <a:spcPct val="100000"/>
            </a:lnSpc>
          </a:pPr>
          <a:r>
            <a:rPr lang="es-CR" sz="2400"/>
            <a:t>1. </a:t>
          </a:r>
          <a:r>
            <a:rPr lang="es-DO" sz="2400"/>
            <a:t>Las personas responsables de dirigir las instituciones públicas son elegidas o nombradas por otra persona elegida. La "legitimidad" de la persona que ocupa el cargo emana, directa o indirectamente, del proceso </a:t>
          </a:r>
          <a:r>
            <a:rPr lang="es-DO" sz="2400" b="1" i="1"/>
            <a:t>electoral</a:t>
          </a:r>
          <a:r>
            <a:rPr lang="es-DO" sz="2400"/>
            <a:t>. </a:t>
          </a:r>
          <a:endParaRPr lang="en-US" sz="2400"/>
        </a:p>
      </dgm:t>
    </dgm:pt>
    <dgm:pt modelId="{5383664B-D552-4018-A393-BC8C805883FB}" type="parTrans" cxnId="{320072F6-DDAE-4B45-995C-45E3751CD3B4}">
      <dgm:prSet/>
      <dgm:spPr/>
      <dgm:t>
        <a:bodyPr/>
        <a:lstStyle/>
        <a:p>
          <a:pPr algn="just"/>
          <a:endParaRPr lang="en-US" sz="2400"/>
        </a:p>
      </dgm:t>
    </dgm:pt>
    <dgm:pt modelId="{6CEAED9B-B664-42C8-895F-FCAC6B96A98F}" type="sibTrans" cxnId="{320072F6-DDAE-4B45-995C-45E3751CD3B4}">
      <dgm:prSet/>
      <dgm:spPr/>
      <dgm:t>
        <a:bodyPr/>
        <a:lstStyle/>
        <a:p>
          <a:pPr algn="just"/>
          <a:endParaRPr lang="en-US" sz="2400"/>
        </a:p>
      </dgm:t>
    </dgm:pt>
    <dgm:pt modelId="{7C610DA9-C8D6-4CBA-B27B-45D07FA0993C}">
      <dgm:prSet custT="1"/>
      <dgm:spPr/>
      <dgm:t>
        <a:bodyPr/>
        <a:lstStyle/>
        <a:p>
          <a:pPr algn="just">
            <a:lnSpc>
              <a:spcPct val="100000"/>
            </a:lnSpc>
          </a:pPr>
          <a:r>
            <a:rPr lang="es-DO" sz="2400"/>
            <a:t>2. En segundo lugar, el Estado posee determinados derechos de </a:t>
          </a:r>
          <a:r>
            <a:rPr lang="es-DO" sz="2400" b="1" i="1"/>
            <a:t>coerción</a:t>
          </a:r>
          <a:r>
            <a:rPr lang="es-DO" sz="2400"/>
            <a:t> de los que carecen las instituciones privadas.  El Estado es totalmente diferente de otras instituciones de nuestra sociedad, tiene virtudes </a:t>
          </a:r>
          <a:r>
            <a:rPr lang="es-DO" sz="2400" u="sng"/>
            <a:t>su capacidad para utilizar la coerción significa que puede hacer algunas cosas que están vedadas a las instituciones privadas</a:t>
          </a:r>
          <a:r>
            <a:rPr lang="es-DO" sz="2400"/>
            <a:t>. </a:t>
          </a:r>
          <a:endParaRPr lang="en-US" sz="2400"/>
        </a:p>
      </dgm:t>
    </dgm:pt>
    <dgm:pt modelId="{E70CD07A-0DD1-4196-8385-CD9147353F31}" type="parTrans" cxnId="{C8E42DD7-AAA9-44AB-8FFA-CCAED713143D}">
      <dgm:prSet/>
      <dgm:spPr/>
      <dgm:t>
        <a:bodyPr/>
        <a:lstStyle/>
        <a:p>
          <a:pPr algn="just"/>
          <a:endParaRPr lang="en-US" sz="2400"/>
        </a:p>
      </dgm:t>
    </dgm:pt>
    <dgm:pt modelId="{A7978431-627C-4A8F-9969-4663BCA8EF58}" type="sibTrans" cxnId="{C8E42DD7-AAA9-44AB-8FFA-CCAED713143D}">
      <dgm:prSet/>
      <dgm:spPr/>
      <dgm:t>
        <a:bodyPr/>
        <a:lstStyle/>
        <a:p>
          <a:pPr algn="just"/>
          <a:endParaRPr lang="en-US" sz="2400"/>
        </a:p>
      </dgm:t>
    </dgm:pt>
    <dgm:pt modelId="{BEABAEB5-C9F0-47C2-9880-399206522C3A}" type="pres">
      <dgm:prSet presAssocID="{E526EA96-5C3C-456B-B0B1-EDCC54F46CE7}" presName="root" presStyleCnt="0">
        <dgm:presLayoutVars>
          <dgm:dir/>
          <dgm:resizeHandles val="exact"/>
        </dgm:presLayoutVars>
      </dgm:prSet>
      <dgm:spPr/>
    </dgm:pt>
    <dgm:pt modelId="{9E751F83-0E40-488F-BE88-03B02748EE69}" type="pres">
      <dgm:prSet presAssocID="{FA34E1B2-982C-4499-9039-9F4F02A8B138}" presName="compNode" presStyleCnt="0"/>
      <dgm:spPr/>
    </dgm:pt>
    <dgm:pt modelId="{EA1684B1-1750-44A8-95D0-16E33A34F736}" type="pres">
      <dgm:prSet presAssocID="{FA34E1B2-982C-4499-9039-9F4F02A8B138}" presName="bgRect" presStyleLbl="bgShp" presStyleIdx="0" presStyleCnt="2"/>
      <dgm:spPr/>
    </dgm:pt>
    <dgm:pt modelId="{820515DE-8A2F-4F58-8925-68BF67BBBA56}" type="pres">
      <dgm:prSet presAssocID="{FA34E1B2-982C-4499-9039-9F4F02A8B13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co"/>
        </a:ext>
      </dgm:extLst>
    </dgm:pt>
    <dgm:pt modelId="{BB27FA3B-89A8-4428-A5FA-637E7E8D5B96}" type="pres">
      <dgm:prSet presAssocID="{FA34E1B2-982C-4499-9039-9F4F02A8B138}" presName="spaceRect" presStyleCnt="0"/>
      <dgm:spPr/>
    </dgm:pt>
    <dgm:pt modelId="{7F19065B-5D65-4786-9453-6549BA7CBC61}" type="pres">
      <dgm:prSet presAssocID="{FA34E1B2-982C-4499-9039-9F4F02A8B138}" presName="parTx" presStyleLbl="revTx" presStyleIdx="0" presStyleCnt="2">
        <dgm:presLayoutVars>
          <dgm:chMax val="0"/>
          <dgm:chPref val="0"/>
        </dgm:presLayoutVars>
      </dgm:prSet>
      <dgm:spPr/>
    </dgm:pt>
    <dgm:pt modelId="{AD7E9AC2-E2BE-4FB3-9E30-241E9572671D}" type="pres">
      <dgm:prSet presAssocID="{6CEAED9B-B664-42C8-895F-FCAC6B96A98F}" presName="sibTrans" presStyleCnt="0"/>
      <dgm:spPr/>
    </dgm:pt>
    <dgm:pt modelId="{6A399B8D-336E-48F2-B717-26440BF9E695}" type="pres">
      <dgm:prSet presAssocID="{7C610DA9-C8D6-4CBA-B27B-45D07FA0993C}" presName="compNode" presStyleCnt="0"/>
      <dgm:spPr/>
    </dgm:pt>
    <dgm:pt modelId="{DC49309E-17E2-4DD6-B7AD-16A225DEC57D}" type="pres">
      <dgm:prSet presAssocID="{7C610DA9-C8D6-4CBA-B27B-45D07FA0993C}" presName="bgRect" presStyleLbl="bgShp" presStyleIdx="1" presStyleCnt="2"/>
      <dgm:spPr/>
    </dgm:pt>
    <dgm:pt modelId="{3C975540-726F-4C96-BB0A-E221DBEA92B5}" type="pres">
      <dgm:prSet presAssocID="{7C610DA9-C8D6-4CBA-B27B-45D07FA0993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tillo de juez"/>
        </a:ext>
      </dgm:extLst>
    </dgm:pt>
    <dgm:pt modelId="{F3E75C38-1D25-4886-9E33-C80409C38EB0}" type="pres">
      <dgm:prSet presAssocID="{7C610DA9-C8D6-4CBA-B27B-45D07FA0993C}" presName="spaceRect" presStyleCnt="0"/>
      <dgm:spPr/>
    </dgm:pt>
    <dgm:pt modelId="{076C7B9D-B04D-4491-96AA-C87858DFCEEC}" type="pres">
      <dgm:prSet presAssocID="{7C610DA9-C8D6-4CBA-B27B-45D07FA0993C}" presName="parTx" presStyleLbl="revTx" presStyleIdx="1" presStyleCnt="2">
        <dgm:presLayoutVars>
          <dgm:chMax val="0"/>
          <dgm:chPref val="0"/>
        </dgm:presLayoutVars>
      </dgm:prSet>
      <dgm:spPr/>
    </dgm:pt>
  </dgm:ptLst>
  <dgm:cxnLst>
    <dgm:cxn modelId="{68C63730-CD26-4CE8-89A2-B02C1EB87775}" type="presOf" srcId="{7C610DA9-C8D6-4CBA-B27B-45D07FA0993C}" destId="{076C7B9D-B04D-4491-96AA-C87858DFCEEC}" srcOrd="0" destOrd="0" presId="urn:microsoft.com/office/officeart/2018/2/layout/IconVerticalSolidList"/>
    <dgm:cxn modelId="{D38F5D3F-1A63-4216-A79A-8B9E61345108}" type="presOf" srcId="{E526EA96-5C3C-456B-B0B1-EDCC54F46CE7}" destId="{BEABAEB5-C9F0-47C2-9880-399206522C3A}" srcOrd="0" destOrd="0" presId="urn:microsoft.com/office/officeart/2018/2/layout/IconVerticalSolidList"/>
    <dgm:cxn modelId="{C8E42DD7-AAA9-44AB-8FFA-CCAED713143D}" srcId="{E526EA96-5C3C-456B-B0B1-EDCC54F46CE7}" destId="{7C610DA9-C8D6-4CBA-B27B-45D07FA0993C}" srcOrd="1" destOrd="0" parTransId="{E70CD07A-0DD1-4196-8385-CD9147353F31}" sibTransId="{A7978431-627C-4A8F-9969-4663BCA8EF58}"/>
    <dgm:cxn modelId="{3D419CE9-6433-4998-8B18-F9AF92CEF879}" type="presOf" srcId="{FA34E1B2-982C-4499-9039-9F4F02A8B138}" destId="{7F19065B-5D65-4786-9453-6549BA7CBC61}" srcOrd="0" destOrd="0" presId="urn:microsoft.com/office/officeart/2018/2/layout/IconVerticalSolidList"/>
    <dgm:cxn modelId="{320072F6-DDAE-4B45-995C-45E3751CD3B4}" srcId="{E526EA96-5C3C-456B-B0B1-EDCC54F46CE7}" destId="{FA34E1B2-982C-4499-9039-9F4F02A8B138}" srcOrd="0" destOrd="0" parTransId="{5383664B-D552-4018-A393-BC8C805883FB}" sibTransId="{6CEAED9B-B664-42C8-895F-FCAC6B96A98F}"/>
    <dgm:cxn modelId="{80B8792F-512D-42B9-B31F-E041CC40E5AF}" type="presParOf" srcId="{BEABAEB5-C9F0-47C2-9880-399206522C3A}" destId="{9E751F83-0E40-488F-BE88-03B02748EE69}" srcOrd="0" destOrd="0" presId="urn:microsoft.com/office/officeart/2018/2/layout/IconVerticalSolidList"/>
    <dgm:cxn modelId="{E7AE2684-3E50-4AEF-9B19-90FE259F5976}" type="presParOf" srcId="{9E751F83-0E40-488F-BE88-03B02748EE69}" destId="{EA1684B1-1750-44A8-95D0-16E33A34F736}" srcOrd="0" destOrd="0" presId="urn:microsoft.com/office/officeart/2018/2/layout/IconVerticalSolidList"/>
    <dgm:cxn modelId="{4F74CC58-1FA8-48A8-87B8-C41E277FA34B}" type="presParOf" srcId="{9E751F83-0E40-488F-BE88-03B02748EE69}" destId="{820515DE-8A2F-4F58-8925-68BF67BBBA56}" srcOrd="1" destOrd="0" presId="urn:microsoft.com/office/officeart/2018/2/layout/IconVerticalSolidList"/>
    <dgm:cxn modelId="{BE2A4284-EEF0-49D4-9BC5-E6B5A4595813}" type="presParOf" srcId="{9E751F83-0E40-488F-BE88-03B02748EE69}" destId="{BB27FA3B-89A8-4428-A5FA-637E7E8D5B96}" srcOrd="2" destOrd="0" presId="urn:microsoft.com/office/officeart/2018/2/layout/IconVerticalSolidList"/>
    <dgm:cxn modelId="{A4A7DFC3-8AA7-40C4-8E56-6B6F841AC3F7}" type="presParOf" srcId="{9E751F83-0E40-488F-BE88-03B02748EE69}" destId="{7F19065B-5D65-4786-9453-6549BA7CBC61}" srcOrd="3" destOrd="0" presId="urn:microsoft.com/office/officeart/2018/2/layout/IconVerticalSolidList"/>
    <dgm:cxn modelId="{C0138C58-2F6D-47F3-A16E-00B4678A90BA}" type="presParOf" srcId="{BEABAEB5-C9F0-47C2-9880-399206522C3A}" destId="{AD7E9AC2-E2BE-4FB3-9E30-241E9572671D}" srcOrd="1" destOrd="0" presId="urn:microsoft.com/office/officeart/2018/2/layout/IconVerticalSolidList"/>
    <dgm:cxn modelId="{70B5A63A-8250-4103-BF96-5A11D93CDFA2}" type="presParOf" srcId="{BEABAEB5-C9F0-47C2-9880-399206522C3A}" destId="{6A399B8D-336E-48F2-B717-26440BF9E695}" srcOrd="2" destOrd="0" presId="urn:microsoft.com/office/officeart/2018/2/layout/IconVerticalSolidList"/>
    <dgm:cxn modelId="{6C315A4D-6761-4AE6-8D38-058B4B6DA33A}" type="presParOf" srcId="{6A399B8D-336E-48F2-B717-26440BF9E695}" destId="{DC49309E-17E2-4DD6-B7AD-16A225DEC57D}" srcOrd="0" destOrd="0" presId="urn:microsoft.com/office/officeart/2018/2/layout/IconVerticalSolidList"/>
    <dgm:cxn modelId="{711BFACE-3348-4489-B8C6-F18E6B33C11F}" type="presParOf" srcId="{6A399B8D-336E-48F2-B717-26440BF9E695}" destId="{3C975540-726F-4C96-BB0A-E221DBEA92B5}" srcOrd="1" destOrd="0" presId="urn:microsoft.com/office/officeart/2018/2/layout/IconVerticalSolidList"/>
    <dgm:cxn modelId="{04C6CA38-8D9E-42F3-BA79-09EF1732AB80}" type="presParOf" srcId="{6A399B8D-336E-48F2-B717-26440BF9E695}" destId="{F3E75C38-1D25-4886-9E33-C80409C38EB0}" srcOrd="2" destOrd="0" presId="urn:microsoft.com/office/officeart/2018/2/layout/IconVerticalSolidList"/>
    <dgm:cxn modelId="{AD845BF3-D07E-42F1-9217-7DB1839CB93F}" type="presParOf" srcId="{6A399B8D-336E-48F2-B717-26440BF9E695}" destId="{076C7B9D-B04D-4491-96AA-C87858DFCEEC}" srcOrd="3" destOrd="0" presId="urn:microsoft.com/office/officeart/2018/2/layout/IconVerticalSolidList"/>
  </dgm:cxnLst>
  <dgm:bg>
    <a:solidFill>
      <a:schemeClr val="accent1">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2334C1-8F3E-412D-B0E5-64F772F17E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AAE33C2-203C-4D6E-AD20-CD51CD494D17}">
      <dgm:prSet custT="1"/>
      <dgm:spPr/>
      <dgm:t>
        <a:bodyPr/>
        <a:lstStyle/>
        <a:p>
          <a:pPr algn="just"/>
          <a:r>
            <a:rPr lang="es-DO" sz="2000" dirty="0"/>
            <a:t>La frontera entre la producción pública y la privada cambia con el paso del tiempo. Muchos países han convertido durante los últimos años las empresas públicas en empresas privadas, proceso que se denomina </a:t>
          </a:r>
          <a:r>
            <a:rPr lang="es-DO" sz="2000" b="1" i="1" dirty="0"/>
            <a:t>privatización</a:t>
          </a:r>
          <a:r>
            <a:rPr lang="es-DO" sz="2000" dirty="0"/>
            <a:t> (el proceso de convertir empresas privadas en empresas públicas se llama </a:t>
          </a:r>
          <a:r>
            <a:rPr lang="es-DO" sz="2000" b="1" i="1" dirty="0"/>
            <a:t>nacionalización</a:t>
          </a:r>
          <a:r>
            <a:rPr lang="es-DO" sz="2000" dirty="0"/>
            <a:t>).</a:t>
          </a:r>
          <a:endParaRPr lang="en-US" sz="2000" dirty="0"/>
        </a:p>
      </dgm:t>
    </dgm:pt>
    <dgm:pt modelId="{FFDC9EC6-4AED-417D-8B39-4B2BF9BD29B3}" type="parTrans" cxnId="{989028AD-29CE-4FA0-A0D8-20FD4A8C7898}">
      <dgm:prSet/>
      <dgm:spPr/>
      <dgm:t>
        <a:bodyPr/>
        <a:lstStyle/>
        <a:p>
          <a:pPr algn="just"/>
          <a:endParaRPr lang="en-US" sz="2000"/>
        </a:p>
      </dgm:t>
    </dgm:pt>
    <dgm:pt modelId="{8D644D95-4651-4908-9CC2-1BC0690988DC}" type="sibTrans" cxnId="{989028AD-29CE-4FA0-A0D8-20FD4A8C7898}">
      <dgm:prSet/>
      <dgm:spPr/>
      <dgm:t>
        <a:bodyPr/>
        <a:lstStyle/>
        <a:p>
          <a:pPr algn="just"/>
          <a:endParaRPr lang="en-US" sz="2000"/>
        </a:p>
      </dgm:t>
    </dgm:pt>
    <dgm:pt modelId="{AD1AB44C-E504-4CC1-8929-BC20888D3E6B}">
      <dgm:prSet custT="1"/>
      <dgm:spPr/>
      <dgm:t>
        <a:bodyPr/>
        <a:lstStyle/>
        <a:p>
          <a:pPr algn="just"/>
          <a:r>
            <a:rPr lang="es-DO" sz="2000" dirty="0"/>
            <a:t>Existen, además, muchos modelos híbridos que se caracterizan por la colaboración entre el sector público y el privado, como lo son las sociedades público-privadas y las participaciones del sector privado en la provisión de bienes y servicios públicos.</a:t>
          </a:r>
          <a:endParaRPr lang="en-US" sz="2000" dirty="0"/>
        </a:p>
      </dgm:t>
    </dgm:pt>
    <dgm:pt modelId="{CBDD9A73-E2AA-4F6E-B448-753D3088D769}" type="parTrans" cxnId="{F2B4DC46-7DAF-4673-BF5A-335F4CAE1AC2}">
      <dgm:prSet/>
      <dgm:spPr/>
      <dgm:t>
        <a:bodyPr/>
        <a:lstStyle/>
        <a:p>
          <a:pPr algn="just"/>
          <a:endParaRPr lang="en-US" sz="2000"/>
        </a:p>
      </dgm:t>
    </dgm:pt>
    <dgm:pt modelId="{0CF90C2A-5ACB-4B82-B770-0401D3F86336}" type="sibTrans" cxnId="{F2B4DC46-7DAF-4673-BF5A-335F4CAE1AC2}">
      <dgm:prSet/>
      <dgm:spPr/>
      <dgm:t>
        <a:bodyPr/>
        <a:lstStyle/>
        <a:p>
          <a:pPr algn="just"/>
          <a:endParaRPr lang="en-US" sz="2000"/>
        </a:p>
      </dgm:t>
    </dgm:pt>
    <dgm:pt modelId="{00564A88-02E2-4CCE-8938-021D6856E49A}" type="pres">
      <dgm:prSet presAssocID="{182334C1-8F3E-412D-B0E5-64F772F17E1C}" presName="hierChild1" presStyleCnt="0">
        <dgm:presLayoutVars>
          <dgm:chPref val="1"/>
          <dgm:dir/>
          <dgm:animOne val="branch"/>
          <dgm:animLvl val="lvl"/>
          <dgm:resizeHandles/>
        </dgm:presLayoutVars>
      </dgm:prSet>
      <dgm:spPr/>
    </dgm:pt>
    <dgm:pt modelId="{0142F055-843A-4193-80E2-E0E8E7293AE8}" type="pres">
      <dgm:prSet presAssocID="{0AAE33C2-203C-4D6E-AD20-CD51CD494D17}" presName="hierRoot1" presStyleCnt="0"/>
      <dgm:spPr/>
    </dgm:pt>
    <dgm:pt modelId="{093B44D2-BD89-4A7B-9C79-E17858463DBD}" type="pres">
      <dgm:prSet presAssocID="{0AAE33C2-203C-4D6E-AD20-CD51CD494D17}" presName="composite" presStyleCnt="0"/>
      <dgm:spPr/>
    </dgm:pt>
    <dgm:pt modelId="{6927B15C-FD44-4D8A-B037-E293BBE749FF}" type="pres">
      <dgm:prSet presAssocID="{0AAE33C2-203C-4D6E-AD20-CD51CD494D17}" presName="background" presStyleLbl="node0" presStyleIdx="0" presStyleCnt="2"/>
      <dgm:spPr/>
    </dgm:pt>
    <dgm:pt modelId="{041EECEE-3814-469A-AB44-AEA9E1635D9D}" type="pres">
      <dgm:prSet presAssocID="{0AAE33C2-203C-4D6E-AD20-CD51CD494D17}" presName="text" presStyleLbl="fgAcc0" presStyleIdx="0" presStyleCnt="2">
        <dgm:presLayoutVars>
          <dgm:chPref val="3"/>
        </dgm:presLayoutVars>
      </dgm:prSet>
      <dgm:spPr/>
    </dgm:pt>
    <dgm:pt modelId="{8B86496F-B94D-42BD-B538-3E8441993D17}" type="pres">
      <dgm:prSet presAssocID="{0AAE33C2-203C-4D6E-AD20-CD51CD494D17}" presName="hierChild2" presStyleCnt="0"/>
      <dgm:spPr/>
    </dgm:pt>
    <dgm:pt modelId="{B08886C9-B8CF-4D33-A0E3-EECCAC2198A0}" type="pres">
      <dgm:prSet presAssocID="{AD1AB44C-E504-4CC1-8929-BC20888D3E6B}" presName="hierRoot1" presStyleCnt="0"/>
      <dgm:spPr/>
    </dgm:pt>
    <dgm:pt modelId="{BFD0070A-A939-464B-BA50-E9ED5BDB2E9A}" type="pres">
      <dgm:prSet presAssocID="{AD1AB44C-E504-4CC1-8929-BC20888D3E6B}" presName="composite" presStyleCnt="0"/>
      <dgm:spPr/>
    </dgm:pt>
    <dgm:pt modelId="{836A5A04-8BFE-4EAA-A4A6-BC1F82574EBA}" type="pres">
      <dgm:prSet presAssocID="{AD1AB44C-E504-4CC1-8929-BC20888D3E6B}" presName="background" presStyleLbl="node0" presStyleIdx="1" presStyleCnt="2"/>
      <dgm:spPr/>
    </dgm:pt>
    <dgm:pt modelId="{4073DA9A-066D-4901-9FCA-802E5E640E56}" type="pres">
      <dgm:prSet presAssocID="{AD1AB44C-E504-4CC1-8929-BC20888D3E6B}" presName="text" presStyleLbl="fgAcc0" presStyleIdx="1" presStyleCnt="2">
        <dgm:presLayoutVars>
          <dgm:chPref val="3"/>
        </dgm:presLayoutVars>
      </dgm:prSet>
      <dgm:spPr/>
    </dgm:pt>
    <dgm:pt modelId="{57733CD9-7DC5-4608-9DCB-D934D49C9C2F}" type="pres">
      <dgm:prSet presAssocID="{AD1AB44C-E504-4CC1-8929-BC20888D3E6B}" presName="hierChild2" presStyleCnt="0"/>
      <dgm:spPr/>
    </dgm:pt>
  </dgm:ptLst>
  <dgm:cxnLst>
    <dgm:cxn modelId="{F2B4DC46-7DAF-4673-BF5A-335F4CAE1AC2}" srcId="{182334C1-8F3E-412D-B0E5-64F772F17E1C}" destId="{AD1AB44C-E504-4CC1-8929-BC20888D3E6B}" srcOrd="1" destOrd="0" parTransId="{CBDD9A73-E2AA-4F6E-B448-753D3088D769}" sibTransId="{0CF90C2A-5ACB-4B82-B770-0401D3F86336}"/>
    <dgm:cxn modelId="{989028AD-29CE-4FA0-A0D8-20FD4A8C7898}" srcId="{182334C1-8F3E-412D-B0E5-64F772F17E1C}" destId="{0AAE33C2-203C-4D6E-AD20-CD51CD494D17}" srcOrd="0" destOrd="0" parTransId="{FFDC9EC6-4AED-417D-8B39-4B2BF9BD29B3}" sibTransId="{8D644D95-4651-4908-9CC2-1BC0690988DC}"/>
    <dgm:cxn modelId="{376A5BB8-4130-4643-B88D-B3FBE2C4F591}" type="presOf" srcId="{AD1AB44C-E504-4CC1-8929-BC20888D3E6B}" destId="{4073DA9A-066D-4901-9FCA-802E5E640E56}" srcOrd="0" destOrd="0" presId="urn:microsoft.com/office/officeart/2005/8/layout/hierarchy1"/>
    <dgm:cxn modelId="{29C055DF-9FBD-4FE0-86F6-6470A4090763}" type="presOf" srcId="{0AAE33C2-203C-4D6E-AD20-CD51CD494D17}" destId="{041EECEE-3814-469A-AB44-AEA9E1635D9D}" srcOrd="0" destOrd="0" presId="urn:microsoft.com/office/officeart/2005/8/layout/hierarchy1"/>
    <dgm:cxn modelId="{23E259E3-6A19-4A4C-B959-9225F502F810}" type="presOf" srcId="{182334C1-8F3E-412D-B0E5-64F772F17E1C}" destId="{00564A88-02E2-4CCE-8938-021D6856E49A}" srcOrd="0" destOrd="0" presId="urn:microsoft.com/office/officeart/2005/8/layout/hierarchy1"/>
    <dgm:cxn modelId="{34EB4A28-334A-4FC6-8455-80A20955B075}" type="presParOf" srcId="{00564A88-02E2-4CCE-8938-021D6856E49A}" destId="{0142F055-843A-4193-80E2-E0E8E7293AE8}" srcOrd="0" destOrd="0" presId="urn:microsoft.com/office/officeart/2005/8/layout/hierarchy1"/>
    <dgm:cxn modelId="{4E2091AB-61D4-449D-9C03-8FD108D5206F}" type="presParOf" srcId="{0142F055-843A-4193-80E2-E0E8E7293AE8}" destId="{093B44D2-BD89-4A7B-9C79-E17858463DBD}" srcOrd="0" destOrd="0" presId="urn:microsoft.com/office/officeart/2005/8/layout/hierarchy1"/>
    <dgm:cxn modelId="{B3E1DA82-73B6-43E1-9BAE-4C7F26E00FD7}" type="presParOf" srcId="{093B44D2-BD89-4A7B-9C79-E17858463DBD}" destId="{6927B15C-FD44-4D8A-B037-E293BBE749FF}" srcOrd="0" destOrd="0" presId="urn:microsoft.com/office/officeart/2005/8/layout/hierarchy1"/>
    <dgm:cxn modelId="{0DF3364E-77FC-4201-B368-2539BD55B709}" type="presParOf" srcId="{093B44D2-BD89-4A7B-9C79-E17858463DBD}" destId="{041EECEE-3814-469A-AB44-AEA9E1635D9D}" srcOrd="1" destOrd="0" presId="urn:microsoft.com/office/officeart/2005/8/layout/hierarchy1"/>
    <dgm:cxn modelId="{E64EE577-446C-4EFE-A1E3-6EED67EA3706}" type="presParOf" srcId="{0142F055-843A-4193-80E2-E0E8E7293AE8}" destId="{8B86496F-B94D-42BD-B538-3E8441993D17}" srcOrd="1" destOrd="0" presId="urn:microsoft.com/office/officeart/2005/8/layout/hierarchy1"/>
    <dgm:cxn modelId="{A25B5B0C-2B98-4EEE-879F-3CC604BC65A4}" type="presParOf" srcId="{00564A88-02E2-4CCE-8938-021D6856E49A}" destId="{B08886C9-B8CF-4D33-A0E3-EECCAC2198A0}" srcOrd="1" destOrd="0" presId="urn:microsoft.com/office/officeart/2005/8/layout/hierarchy1"/>
    <dgm:cxn modelId="{92DBDB47-52A2-4DF3-93AB-E70C49ED9690}" type="presParOf" srcId="{B08886C9-B8CF-4D33-A0E3-EECCAC2198A0}" destId="{BFD0070A-A939-464B-BA50-E9ED5BDB2E9A}" srcOrd="0" destOrd="0" presId="urn:microsoft.com/office/officeart/2005/8/layout/hierarchy1"/>
    <dgm:cxn modelId="{9EF8FC73-EDB2-4A32-A35D-4FBC5444B5A2}" type="presParOf" srcId="{BFD0070A-A939-464B-BA50-E9ED5BDB2E9A}" destId="{836A5A04-8BFE-4EAA-A4A6-BC1F82574EBA}" srcOrd="0" destOrd="0" presId="urn:microsoft.com/office/officeart/2005/8/layout/hierarchy1"/>
    <dgm:cxn modelId="{83DBE6CB-C870-4D90-B787-BCC5A68B46CE}" type="presParOf" srcId="{BFD0070A-A939-464B-BA50-E9ED5BDB2E9A}" destId="{4073DA9A-066D-4901-9FCA-802E5E640E56}" srcOrd="1" destOrd="0" presId="urn:microsoft.com/office/officeart/2005/8/layout/hierarchy1"/>
    <dgm:cxn modelId="{6DC9146A-78DC-4A9F-83E2-0AD9A58B90F7}" type="presParOf" srcId="{B08886C9-B8CF-4D33-A0E3-EECCAC2198A0}" destId="{57733CD9-7DC5-4608-9DCB-D934D49C9C2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EF3416-B83D-4F8A-9F73-B3C861D5694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3FB857F-7958-47BE-8780-04E3981F457C}">
      <dgm:prSet/>
      <dgm:spPr/>
      <dgm:t>
        <a:bodyPr/>
        <a:lstStyle/>
        <a:p>
          <a:pPr>
            <a:lnSpc>
              <a:spcPct val="100000"/>
            </a:lnSpc>
          </a:pPr>
          <a:r>
            <a:rPr lang="es-DO" dirty="0"/>
            <a:t>El Estado puede ejercer una enorme influencia en las decisiones de los productores privados a través de las subvenciones, de los impuestos -tanto directos como indirectos- y de la regulación:</a:t>
          </a:r>
          <a:endParaRPr lang="en-US" dirty="0"/>
        </a:p>
      </dgm:t>
    </dgm:pt>
    <dgm:pt modelId="{4FE71696-C96C-48FF-851A-62840B23162F}" type="parTrans" cxnId="{30477030-80B5-4DC8-96AA-4B140D95592C}">
      <dgm:prSet/>
      <dgm:spPr/>
      <dgm:t>
        <a:bodyPr/>
        <a:lstStyle/>
        <a:p>
          <a:endParaRPr lang="en-US"/>
        </a:p>
      </dgm:t>
    </dgm:pt>
    <dgm:pt modelId="{A34650E0-FD37-4AF7-87B8-79258898405E}" type="sibTrans" cxnId="{30477030-80B5-4DC8-96AA-4B140D95592C}">
      <dgm:prSet/>
      <dgm:spPr/>
      <dgm:t>
        <a:bodyPr/>
        <a:lstStyle/>
        <a:p>
          <a:endParaRPr lang="en-US"/>
        </a:p>
      </dgm:t>
    </dgm:pt>
    <dgm:pt modelId="{3C9A59B9-CDD3-4639-80FC-5925F30BEEF9}">
      <dgm:prSet/>
      <dgm:spPr/>
      <dgm:t>
        <a:bodyPr/>
        <a:lstStyle/>
        <a:p>
          <a:pPr>
            <a:lnSpc>
              <a:spcPct val="100000"/>
            </a:lnSpc>
          </a:pPr>
          <a:r>
            <a:rPr lang="es-DO" b="1" dirty="0"/>
            <a:t>1. Subvenciones e impuestos</a:t>
          </a:r>
          <a:r>
            <a:rPr lang="es-DO" dirty="0"/>
            <a:t>: EI Estado subvenciona la producción privada de tres grandes formas: </a:t>
          </a:r>
          <a:endParaRPr lang="en-US" dirty="0"/>
        </a:p>
      </dgm:t>
    </dgm:pt>
    <dgm:pt modelId="{E548E838-8BC4-425D-A17A-2BD4156DCF86}" type="parTrans" cxnId="{9E887AF7-89C9-43F9-98FD-5EB7D9C7BCE2}">
      <dgm:prSet/>
      <dgm:spPr/>
      <dgm:t>
        <a:bodyPr/>
        <a:lstStyle/>
        <a:p>
          <a:endParaRPr lang="en-US"/>
        </a:p>
      </dgm:t>
    </dgm:pt>
    <dgm:pt modelId="{018C107C-A89E-4B6F-8CE0-9694A979F1E1}" type="sibTrans" cxnId="{9E887AF7-89C9-43F9-98FD-5EB7D9C7BCE2}">
      <dgm:prSet/>
      <dgm:spPr/>
      <dgm:t>
        <a:bodyPr/>
        <a:lstStyle/>
        <a:p>
          <a:endParaRPr lang="en-US"/>
        </a:p>
      </dgm:t>
    </dgm:pt>
    <dgm:pt modelId="{E4764AFF-E57E-4E53-8BDE-73CA841AA558}">
      <dgm:prSet custT="1"/>
      <dgm:spPr/>
      <dgm:t>
        <a:bodyPr/>
        <a:lstStyle/>
        <a:p>
          <a:pPr>
            <a:lnSpc>
              <a:spcPct val="100000"/>
            </a:lnSpc>
          </a:pPr>
          <a:r>
            <a:rPr lang="es-DO" sz="1800" i="1" u="sng" dirty="0"/>
            <a:t>subvencionando directamente a los productores, </a:t>
          </a:r>
          <a:endParaRPr lang="en-US" sz="1800" dirty="0"/>
        </a:p>
      </dgm:t>
    </dgm:pt>
    <dgm:pt modelId="{907A9825-A77D-4094-ACB4-60E4F98BAB66}" type="parTrans" cxnId="{1372FB90-7CA4-4CC5-BDE4-437A19CAF09E}">
      <dgm:prSet/>
      <dgm:spPr/>
      <dgm:t>
        <a:bodyPr/>
        <a:lstStyle/>
        <a:p>
          <a:endParaRPr lang="en-US"/>
        </a:p>
      </dgm:t>
    </dgm:pt>
    <dgm:pt modelId="{AF95788B-79E1-4150-A0DD-8B7DFC2B1DAD}" type="sibTrans" cxnId="{1372FB90-7CA4-4CC5-BDE4-437A19CAF09E}">
      <dgm:prSet/>
      <dgm:spPr/>
      <dgm:t>
        <a:bodyPr/>
        <a:lstStyle/>
        <a:p>
          <a:endParaRPr lang="en-US"/>
        </a:p>
      </dgm:t>
    </dgm:pt>
    <dgm:pt modelId="{3B1E78CD-34B4-4D45-9DF1-68A7974E53EB}">
      <dgm:prSet custT="1"/>
      <dgm:spPr/>
      <dgm:t>
        <a:bodyPr/>
        <a:lstStyle/>
        <a:p>
          <a:pPr>
            <a:lnSpc>
              <a:spcPct val="100000"/>
            </a:lnSpc>
          </a:pPr>
          <a:r>
            <a:rPr lang="es-DO" sz="1800" i="1" u="sng" dirty="0"/>
            <a:t>subvencionándolos indirectamente a través del sistema tributario y realizando otros gastos ocultos</a:t>
          </a:r>
          <a:r>
            <a:rPr lang="es-DO" sz="1800" dirty="0"/>
            <a:t>.</a:t>
          </a:r>
          <a:endParaRPr lang="en-US" sz="1800" dirty="0"/>
        </a:p>
      </dgm:t>
    </dgm:pt>
    <dgm:pt modelId="{41DD0AEB-A633-4888-BA04-87438CDD1E78}" type="parTrans" cxnId="{848FADE3-C5AA-45A5-BFC9-5FBD1BEE065E}">
      <dgm:prSet/>
      <dgm:spPr/>
      <dgm:t>
        <a:bodyPr/>
        <a:lstStyle/>
        <a:p>
          <a:endParaRPr lang="en-US"/>
        </a:p>
      </dgm:t>
    </dgm:pt>
    <dgm:pt modelId="{8B10B08F-0F38-4CA3-853A-F517934CBD8A}" type="sibTrans" cxnId="{848FADE3-C5AA-45A5-BFC9-5FBD1BEE065E}">
      <dgm:prSet/>
      <dgm:spPr/>
      <dgm:t>
        <a:bodyPr/>
        <a:lstStyle/>
        <a:p>
          <a:endParaRPr lang="en-US"/>
        </a:p>
      </dgm:t>
    </dgm:pt>
    <dgm:pt modelId="{2A002BD7-1C9B-4900-8969-A09B762F8A63}" type="pres">
      <dgm:prSet presAssocID="{42EF3416-B83D-4F8A-9F73-B3C861D5694F}" presName="root" presStyleCnt="0">
        <dgm:presLayoutVars>
          <dgm:dir/>
          <dgm:resizeHandles val="exact"/>
        </dgm:presLayoutVars>
      </dgm:prSet>
      <dgm:spPr/>
    </dgm:pt>
    <dgm:pt modelId="{12257C48-5BD2-41D8-A641-4F717AB83992}" type="pres">
      <dgm:prSet presAssocID="{23FB857F-7958-47BE-8780-04E3981F457C}" presName="compNode" presStyleCnt="0"/>
      <dgm:spPr/>
    </dgm:pt>
    <dgm:pt modelId="{2EAEE877-EF21-41C1-9C6E-5F649B63CE4D}" type="pres">
      <dgm:prSet presAssocID="{23FB857F-7958-47BE-8780-04E3981F457C}" presName="bgRect" presStyleLbl="bgShp" presStyleIdx="0" presStyleCnt="2"/>
      <dgm:spPr/>
    </dgm:pt>
    <dgm:pt modelId="{54DDA411-C42A-4AF9-957D-71CF632F4101}" type="pres">
      <dgm:prSet presAssocID="{23FB857F-7958-47BE-8780-04E3981F457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co"/>
        </a:ext>
      </dgm:extLst>
    </dgm:pt>
    <dgm:pt modelId="{B6C90114-0B89-4BD7-81A5-9B727C9B272C}" type="pres">
      <dgm:prSet presAssocID="{23FB857F-7958-47BE-8780-04E3981F457C}" presName="spaceRect" presStyleCnt="0"/>
      <dgm:spPr/>
    </dgm:pt>
    <dgm:pt modelId="{DFD76DEA-6575-44D7-8A1E-C7B82E658EC7}" type="pres">
      <dgm:prSet presAssocID="{23FB857F-7958-47BE-8780-04E3981F457C}" presName="parTx" presStyleLbl="revTx" presStyleIdx="0" presStyleCnt="3">
        <dgm:presLayoutVars>
          <dgm:chMax val="0"/>
          <dgm:chPref val="0"/>
        </dgm:presLayoutVars>
      </dgm:prSet>
      <dgm:spPr/>
    </dgm:pt>
    <dgm:pt modelId="{658242CD-2B0A-4691-A16F-361B49973557}" type="pres">
      <dgm:prSet presAssocID="{A34650E0-FD37-4AF7-87B8-79258898405E}" presName="sibTrans" presStyleCnt="0"/>
      <dgm:spPr/>
    </dgm:pt>
    <dgm:pt modelId="{F0D0C77F-5DF3-4F68-81AE-F9618496B78C}" type="pres">
      <dgm:prSet presAssocID="{3C9A59B9-CDD3-4639-80FC-5925F30BEEF9}" presName="compNode" presStyleCnt="0"/>
      <dgm:spPr/>
    </dgm:pt>
    <dgm:pt modelId="{F9BD4290-2C8A-4386-BC61-2906DC81EE84}" type="pres">
      <dgm:prSet presAssocID="{3C9A59B9-CDD3-4639-80FC-5925F30BEEF9}" presName="bgRect" presStyleLbl="bgShp" presStyleIdx="1" presStyleCnt="2"/>
      <dgm:spPr/>
    </dgm:pt>
    <dgm:pt modelId="{8514EAB2-971A-4561-81D3-4BCC8519FD9E}" type="pres">
      <dgm:prSet presAssocID="{3C9A59B9-CDD3-4639-80FC-5925F30BEEF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ólar"/>
        </a:ext>
      </dgm:extLst>
    </dgm:pt>
    <dgm:pt modelId="{EFEBF902-7EF6-45C0-AA1F-46F55D1C30A9}" type="pres">
      <dgm:prSet presAssocID="{3C9A59B9-CDD3-4639-80FC-5925F30BEEF9}" presName="spaceRect" presStyleCnt="0"/>
      <dgm:spPr/>
    </dgm:pt>
    <dgm:pt modelId="{DAE241A3-19EC-41EA-B6FF-973B5C6E9FEA}" type="pres">
      <dgm:prSet presAssocID="{3C9A59B9-CDD3-4639-80FC-5925F30BEEF9}" presName="parTx" presStyleLbl="revTx" presStyleIdx="1" presStyleCnt="3">
        <dgm:presLayoutVars>
          <dgm:chMax val="0"/>
          <dgm:chPref val="0"/>
        </dgm:presLayoutVars>
      </dgm:prSet>
      <dgm:spPr/>
    </dgm:pt>
    <dgm:pt modelId="{D74F24AD-267D-4BD4-BE57-CAD86F001C6D}" type="pres">
      <dgm:prSet presAssocID="{3C9A59B9-CDD3-4639-80FC-5925F30BEEF9}" presName="desTx" presStyleLbl="revTx" presStyleIdx="2" presStyleCnt="3" custScaleX="107383" custScaleY="110267">
        <dgm:presLayoutVars/>
      </dgm:prSet>
      <dgm:spPr/>
    </dgm:pt>
  </dgm:ptLst>
  <dgm:cxnLst>
    <dgm:cxn modelId="{30477030-80B5-4DC8-96AA-4B140D95592C}" srcId="{42EF3416-B83D-4F8A-9F73-B3C861D5694F}" destId="{23FB857F-7958-47BE-8780-04E3981F457C}" srcOrd="0" destOrd="0" parTransId="{4FE71696-C96C-48FF-851A-62840B23162F}" sibTransId="{A34650E0-FD37-4AF7-87B8-79258898405E}"/>
    <dgm:cxn modelId="{03D79760-012A-4C01-B4AA-EC1A9D5D4B4F}" type="presOf" srcId="{42EF3416-B83D-4F8A-9F73-B3C861D5694F}" destId="{2A002BD7-1C9B-4900-8969-A09B762F8A63}" srcOrd="0" destOrd="0" presId="urn:microsoft.com/office/officeart/2018/2/layout/IconVerticalSolidList"/>
    <dgm:cxn modelId="{FBE75B69-F5CD-40B4-A9BF-D2295632F367}" type="presOf" srcId="{3C9A59B9-CDD3-4639-80FC-5925F30BEEF9}" destId="{DAE241A3-19EC-41EA-B6FF-973B5C6E9FEA}" srcOrd="0" destOrd="0" presId="urn:microsoft.com/office/officeart/2018/2/layout/IconVerticalSolidList"/>
    <dgm:cxn modelId="{B1BC2E8B-C735-44D8-AF35-7408A8CF367B}" type="presOf" srcId="{E4764AFF-E57E-4E53-8BDE-73CA841AA558}" destId="{D74F24AD-267D-4BD4-BE57-CAD86F001C6D}" srcOrd="0" destOrd="0" presId="urn:microsoft.com/office/officeart/2018/2/layout/IconVerticalSolidList"/>
    <dgm:cxn modelId="{1372FB90-7CA4-4CC5-BDE4-437A19CAF09E}" srcId="{3C9A59B9-CDD3-4639-80FC-5925F30BEEF9}" destId="{E4764AFF-E57E-4E53-8BDE-73CA841AA558}" srcOrd="0" destOrd="0" parTransId="{907A9825-A77D-4094-ACB4-60E4F98BAB66}" sibTransId="{AF95788B-79E1-4150-A0DD-8B7DFC2B1DAD}"/>
    <dgm:cxn modelId="{7FAE6199-A2DA-4B90-B11E-5D29557720FA}" type="presOf" srcId="{3B1E78CD-34B4-4D45-9DF1-68A7974E53EB}" destId="{D74F24AD-267D-4BD4-BE57-CAD86F001C6D}" srcOrd="0" destOrd="1" presId="urn:microsoft.com/office/officeart/2018/2/layout/IconVerticalSolidList"/>
    <dgm:cxn modelId="{314D09B4-2E7F-460D-9803-07CA06A788BA}" type="presOf" srcId="{23FB857F-7958-47BE-8780-04E3981F457C}" destId="{DFD76DEA-6575-44D7-8A1E-C7B82E658EC7}" srcOrd="0" destOrd="0" presId="urn:microsoft.com/office/officeart/2018/2/layout/IconVerticalSolidList"/>
    <dgm:cxn modelId="{848FADE3-C5AA-45A5-BFC9-5FBD1BEE065E}" srcId="{3C9A59B9-CDD3-4639-80FC-5925F30BEEF9}" destId="{3B1E78CD-34B4-4D45-9DF1-68A7974E53EB}" srcOrd="1" destOrd="0" parTransId="{41DD0AEB-A633-4888-BA04-87438CDD1E78}" sibTransId="{8B10B08F-0F38-4CA3-853A-F517934CBD8A}"/>
    <dgm:cxn modelId="{9E887AF7-89C9-43F9-98FD-5EB7D9C7BCE2}" srcId="{42EF3416-B83D-4F8A-9F73-B3C861D5694F}" destId="{3C9A59B9-CDD3-4639-80FC-5925F30BEEF9}" srcOrd="1" destOrd="0" parTransId="{E548E838-8BC4-425D-A17A-2BD4156DCF86}" sibTransId="{018C107C-A89E-4B6F-8CE0-9694A979F1E1}"/>
    <dgm:cxn modelId="{B55EC7C3-ABEE-43C8-B017-FB6ABDF77CEF}" type="presParOf" srcId="{2A002BD7-1C9B-4900-8969-A09B762F8A63}" destId="{12257C48-5BD2-41D8-A641-4F717AB83992}" srcOrd="0" destOrd="0" presId="urn:microsoft.com/office/officeart/2018/2/layout/IconVerticalSolidList"/>
    <dgm:cxn modelId="{AD5F5CA6-2062-4D60-8633-BC88C3769D37}" type="presParOf" srcId="{12257C48-5BD2-41D8-A641-4F717AB83992}" destId="{2EAEE877-EF21-41C1-9C6E-5F649B63CE4D}" srcOrd="0" destOrd="0" presId="urn:microsoft.com/office/officeart/2018/2/layout/IconVerticalSolidList"/>
    <dgm:cxn modelId="{35EAE240-4BF8-4271-B593-56E8CA132990}" type="presParOf" srcId="{12257C48-5BD2-41D8-A641-4F717AB83992}" destId="{54DDA411-C42A-4AF9-957D-71CF632F4101}" srcOrd="1" destOrd="0" presId="urn:microsoft.com/office/officeart/2018/2/layout/IconVerticalSolidList"/>
    <dgm:cxn modelId="{1B5A3659-8E3C-4926-92E2-0AE721A5B234}" type="presParOf" srcId="{12257C48-5BD2-41D8-A641-4F717AB83992}" destId="{B6C90114-0B89-4BD7-81A5-9B727C9B272C}" srcOrd="2" destOrd="0" presId="urn:microsoft.com/office/officeart/2018/2/layout/IconVerticalSolidList"/>
    <dgm:cxn modelId="{180BC884-EE90-4BC6-BA9A-0E418AD5787B}" type="presParOf" srcId="{12257C48-5BD2-41D8-A641-4F717AB83992}" destId="{DFD76DEA-6575-44D7-8A1E-C7B82E658EC7}" srcOrd="3" destOrd="0" presId="urn:microsoft.com/office/officeart/2018/2/layout/IconVerticalSolidList"/>
    <dgm:cxn modelId="{CFA53A27-1A85-4C87-B203-BE912018F976}" type="presParOf" srcId="{2A002BD7-1C9B-4900-8969-A09B762F8A63}" destId="{658242CD-2B0A-4691-A16F-361B49973557}" srcOrd="1" destOrd="0" presId="urn:microsoft.com/office/officeart/2018/2/layout/IconVerticalSolidList"/>
    <dgm:cxn modelId="{E2492286-1E4A-4185-9274-599917FB1C95}" type="presParOf" srcId="{2A002BD7-1C9B-4900-8969-A09B762F8A63}" destId="{F0D0C77F-5DF3-4F68-81AE-F9618496B78C}" srcOrd="2" destOrd="0" presId="urn:microsoft.com/office/officeart/2018/2/layout/IconVerticalSolidList"/>
    <dgm:cxn modelId="{246C145D-7EBC-46F2-9FDF-C47BC3861EBC}" type="presParOf" srcId="{F0D0C77F-5DF3-4F68-81AE-F9618496B78C}" destId="{F9BD4290-2C8A-4386-BC61-2906DC81EE84}" srcOrd="0" destOrd="0" presId="urn:microsoft.com/office/officeart/2018/2/layout/IconVerticalSolidList"/>
    <dgm:cxn modelId="{362893A4-8087-4519-AC64-A99301D7DB54}" type="presParOf" srcId="{F0D0C77F-5DF3-4F68-81AE-F9618496B78C}" destId="{8514EAB2-971A-4561-81D3-4BCC8519FD9E}" srcOrd="1" destOrd="0" presId="urn:microsoft.com/office/officeart/2018/2/layout/IconVerticalSolidList"/>
    <dgm:cxn modelId="{3B218341-9057-417C-B1C5-CBC7DA1A3C5E}" type="presParOf" srcId="{F0D0C77F-5DF3-4F68-81AE-F9618496B78C}" destId="{EFEBF902-7EF6-45C0-AA1F-46F55D1C30A9}" srcOrd="2" destOrd="0" presId="urn:microsoft.com/office/officeart/2018/2/layout/IconVerticalSolidList"/>
    <dgm:cxn modelId="{D152E0B2-8605-4E50-9EF9-C129F3F631E2}" type="presParOf" srcId="{F0D0C77F-5DF3-4F68-81AE-F9618496B78C}" destId="{DAE241A3-19EC-41EA-B6FF-973B5C6E9FEA}" srcOrd="3" destOrd="0" presId="urn:microsoft.com/office/officeart/2018/2/layout/IconVerticalSolidList"/>
    <dgm:cxn modelId="{088F98CE-38D2-4CEC-B45F-2EE4610AD9D3}" type="presParOf" srcId="{F0D0C77F-5DF3-4F68-81AE-F9618496B78C}" destId="{D74F24AD-267D-4BD4-BE57-CAD86F001C6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B8CBA0-C570-45D4-97A7-193922AABFB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BE7F95B-998A-431B-87FC-A54B18E8B54A}">
      <dgm:prSet custT="1"/>
      <dgm:spPr/>
      <dgm:t>
        <a:bodyPr/>
        <a:lstStyle/>
        <a:p>
          <a:r>
            <a:rPr lang="es-DO" sz="2400" dirty="0"/>
            <a:t>Existen dos grandes clases de programas explícitos de redistribución: </a:t>
          </a:r>
          <a:endParaRPr lang="en-US" sz="2400" dirty="0"/>
        </a:p>
      </dgm:t>
    </dgm:pt>
    <dgm:pt modelId="{36349A4B-78D3-45D4-8274-65B3494DF917}" type="parTrans" cxnId="{388130F1-7764-44D8-9481-75D7D7799D59}">
      <dgm:prSet/>
      <dgm:spPr/>
      <dgm:t>
        <a:bodyPr/>
        <a:lstStyle/>
        <a:p>
          <a:endParaRPr lang="en-US"/>
        </a:p>
      </dgm:t>
    </dgm:pt>
    <dgm:pt modelId="{92425595-ED08-4F1F-9F26-5BC847E05F16}" type="sibTrans" cxnId="{388130F1-7764-44D8-9481-75D7D7799D59}">
      <dgm:prSet/>
      <dgm:spPr/>
      <dgm:t>
        <a:bodyPr/>
        <a:lstStyle/>
        <a:p>
          <a:endParaRPr lang="en-US"/>
        </a:p>
      </dgm:t>
    </dgm:pt>
    <dgm:pt modelId="{00B77915-B747-4ECF-BA4A-ABC404303125}">
      <dgm:prSet custT="1"/>
      <dgm:spPr/>
      <dgm:t>
        <a:bodyPr/>
        <a:lstStyle/>
        <a:p>
          <a:r>
            <a:rPr lang="es-DO" sz="2000" b="1" i="1" dirty="0"/>
            <a:t>1. Asistencia social: </a:t>
          </a:r>
          <a:r>
            <a:rPr lang="es-DO" sz="2000" dirty="0"/>
            <a:t>Proporcionan prestaciones a las personas suficientemente pobres para reunir los requisitos exigidos.</a:t>
          </a:r>
          <a:endParaRPr lang="en-US" sz="2000" dirty="0"/>
        </a:p>
      </dgm:t>
    </dgm:pt>
    <dgm:pt modelId="{A13B441C-07C4-4C1B-A301-E73E835B1AD8}" type="parTrans" cxnId="{9176CB95-7A16-40B1-AD95-93B7B6D839F0}">
      <dgm:prSet/>
      <dgm:spPr/>
      <dgm:t>
        <a:bodyPr/>
        <a:lstStyle/>
        <a:p>
          <a:endParaRPr lang="en-US"/>
        </a:p>
      </dgm:t>
    </dgm:pt>
    <dgm:pt modelId="{74E7EFAB-A15A-4D56-9FB9-178D540CBA96}" type="sibTrans" cxnId="{9176CB95-7A16-40B1-AD95-93B7B6D839F0}">
      <dgm:prSet/>
      <dgm:spPr/>
      <dgm:t>
        <a:bodyPr/>
        <a:lstStyle/>
        <a:p>
          <a:endParaRPr lang="en-US"/>
        </a:p>
      </dgm:t>
    </dgm:pt>
    <dgm:pt modelId="{29EB0779-8292-4CC8-8FEB-B4EF7FF8A93A}" type="pres">
      <dgm:prSet presAssocID="{90B8CBA0-C570-45D4-97A7-193922AABFBA}" presName="Name0" presStyleCnt="0">
        <dgm:presLayoutVars>
          <dgm:dir/>
          <dgm:resizeHandles val="exact"/>
        </dgm:presLayoutVars>
      </dgm:prSet>
      <dgm:spPr/>
    </dgm:pt>
    <dgm:pt modelId="{8A7E8BDC-E537-4121-B91B-FC65874557ED}" type="pres">
      <dgm:prSet presAssocID="{7BE7F95B-998A-431B-87FC-A54B18E8B54A}" presName="node" presStyleLbl="node1" presStyleIdx="0" presStyleCnt="2" custScaleX="585598" custScaleY="92445" custLinFactX="20405" custLinFactY="-61515" custLinFactNeighborX="100000" custLinFactNeighborY="-100000">
        <dgm:presLayoutVars>
          <dgm:bulletEnabled val="1"/>
        </dgm:presLayoutVars>
      </dgm:prSet>
      <dgm:spPr/>
    </dgm:pt>
    <dgm:pt modelId="{0F31B377-1565-4D30-8C38-DE6373FDD7ED}" type="pres">
      <dgm:prSet presAssocID="{92425595-ED08-4F1F-9F26-5BC847E05F16}" presName="sibTrans" presStyleLbl="sibTrans2D1" presStyleIdx="0" presStyleCnt="1" custLinFactX="-200000" custLinFactY="1100000" custLinFactNeighborX="-213355" custLinFactNeighborY="1190359"/>
      <dgm:spPr/>
    </dgm:pt>
    <dgm:pt modelId="{7FCAE19B-230A-4403-99B1-2FA47DCB2509}" type="pres">
      <dgm:prSet presAssocID="{92425595-ED08-4F1F-9F26-5BC847E05F16}" presName="connectorText" presStyleLbl="sibTrans2D1" presStyleIdx="0" presStyleCnt="1"/>
      <dgm:spPr/>
    </dgm:pt>
    <dgm:pt modelId="{656D2A5C-5F73-4BF5-B619-30D92043A59A}" type="pres">
      <dgm:prSet presAssocID="{00B77915-B747-4ECF-BA4A-ABC404303125}" presName="node" presStyleLbl="node1" presStyleIdx="1" presStyleCnt="2" custScaleX="505380" custScaleY="104430" custLinFactX="50777" custLinFactNeighborX="100000" custLinFactNeighborY="-42624">
        <dgm:presLayoutVars>
          <dgm:bulletEnabled val="1"/>
        </dgm:presLayoutVars>
      </dgm:prSet>
      <dgm:spPr/>
    </dgm:pt>
  </dgm:ptLst>
  <dgm:cxnLst>
    <dgm:cxn modelId="{E2F6661F-C7D9-4FC5-8D21-BDFE2C07038B}" type="presOf" srcId="{92425595-ED08-4F1F-9F26-5BC847E05F16}" destId="{0F31B377-1565-4D30-8C38-DE6373FDD7ED}" srcOrd="0" destOrd="0" presId="urn:microsoft.com/office/officeart/2005/8/layout/process1"/>
    <dgm:cxn modelId="{3A15DF29-FEDA-4202-AD97-7F47031E302D}" type="presOf" srcId="{00B77915-B747-4ECF-BA4A-ABC404303125}" destId="{656D2A5C-5F73-4BF5-B619-30D92043A59A}" srcOrd="0" destOrd="0" presId="urn:microsoft.com/office/officeart/2005/8/layout/process1"/>
    <dgm:cxn modelId="{5978FC35-392D-44DB-AC0D-8EB0382D6920}" type="presOf" srcId="{92425595-ED08-4F1F-9F26-5BC847E05F16}" destId="{7FCAE19B-230A-4403-99B1-2FA47DCB2509}" srcOrd="1" destOrd="0" presId="urn:microsoft.com/office/officeart/2005/8/layout/process1"/>
    <dgm:cxn modelId="{9176CB95-7A16-40B1-AD95-93B7B6D839F0}" srcId="{90B8CBA0-C570-45D4-97A7-193922AABFBA}" destId="{00B77915-B747-4ECF-BA4A-ABC404303125}" srcOrd="1" destOrd="0" parTransId="{A13B441C-07C4-4C1B-A301-E73E835B1AD8}" sibTransId="{74E7EFAB-A15A-4D56-9FB9-178D540CBA96}"/>
    <dgm:cxn modelId="{388130F1-7764-44D8-9481-75D7D7799D59}" srcId="{90B8CBA0-C570-45D4-97A7-193922AABFBA}" destId="{7BE7F95B-998A-431B-87FC-A54B18E8B54A}" srcOrd="0" destOrd="0" parTransId="{36349A4B-78D3-45D4-8274-65B3494DF917}" sibTransId="{92425595-ED08-4F1F-9F26-5BC847E05F16}"/>
    <dgm:cxn modelId="{CF5FE2F3-585E-4C58-8813-2599AA48EDE0}" type="presOf" srcId="{90B8CBA0-C570-45D4-97A7-193922AABFBA}" destId="{29EB0779-8292-4CC8-8FEB-B4EF7FF8A93A}" srcOrd="0" destOrd="0" presId="urn:microsoft.com/office/officeart/2005/8/layout/process1"/>
    <dgm:cxn modelId="{C20F19FF-C5A7-41C2-9856-BF25235B1102}" type="presOf" srcId="{7BE7F95B-998A-431B-87FC-A54B18E8B54A}" destId="{8A7E8BDC-E537-4121-B91B-FC65874557ED}" srcOrd="0" destOrd="0" presId="urn:microsoft.com/office/officeart/2005/8/layout/process1"/>
    <dgm:cxn modelId="{04DE0592-8B9D-4C97-9F38-6BC49E39C661}" type="presParOf" srcId="{29EB0779-8292-4CC8-8FEB-B4EF7FF8A93A}" destId="{8A7E8BDC-E537-4121-B91B-FC65874557ED}" srcOrd="0" destOrd="0" presId="urn:microsoft.com/office/officeart/2005/8/layout/process1"/>
    <dgm:cxn modelId="{2702CDF8-091A-4C3B-A12B-8F9BE78FBCB2}" type="presParOf" srcId="{29EB0779-8292-4CC8-8FEB-B4EF7FF8A93A}" destId="{0F31B377-1565-4D30-8C38-DE6373FDD7ED}" srcOrd="1" destOrd="0" presId="urn:microsoft.com/office/officeart/2005/8/layout/process1"/>
    <dgm:cxn modelId="{D14F4832-EC59-4568-98C9-A20083264E0E}" type="presParOf" srcId="{0F31B377-1565-4D30-8C38-DE6373FDD7ED}" destId="{7FCAE19B-230A-4403-99B1-2FA47DCB2509}" srcOrd="0" destOrd="0" presId="urn:microsoft.com/office/officeart/2005/8/layout/process1"/>
    <dgm:cxn modelId="{A1DFB676-2305-4791-BF7B-2FB3E1ABBF4E}" type="presParOf" srcId="{29EB0779-8292-4CC8-8FEB-B4EF7FF8A93A}" destId="{656D2A5C-5F73-4BF5-B619-30D92043A59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B8CBA0-C570-45D4-97A7-193922AABFB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6B96FC5-E426-49DD-A777-99D0001EBAF1}">
      <dgm:prSet custT="1"/>
      <dgm:spPr/>
      <dgm:t>
        <a:bodyPr/>
        <a:lstStyle/>
        <a:p>
          <a:pPr algn="just"/>
          <a:r>
            <a:rPr lang="es-DO" sz="2400" dirty="0"/>
            <a:t>Es importante mencionar que los gastos destinados a los programas explícitos de redistribución se denominan </a:t>
          </a:r>
          <a:r>
            <a:rPr lang="es-DO" sz="2400" b="1" i="1" dirty="0"/>
            <a:t>transferencias</a:t>
          </a:r>
          <a:r>
            <a:rPr lang="es-DO" sz="2400" dirty="0"/>
            <a:t>, las cuales son cualitativamente diferentes del gasto público,</a:t>
          </a:r>
          <a:r>
            <a:rPr lang="es-DO" sz="2400" u="sng" dirty="0"/>
            <a:t> las transferencias afectan a la forma en que se reparte la renta total de la sociedad entre sus miembros, pero no afectan a la cantidad total de bienes privados de que pueden disfrutar.</a:t>
          </a:r>
          <a:endParaRPr lang="en-US" sz="2400" dirty="0"/>
        </a:p>
      </dgm:t>
    </dgm:pt>
    <dgm:pt modelId="{47E4E21B-56F6-4C33-BCA5-9C59980BEFD8}" type="parTrans" cxnId="{1BC8895A-F0B4-4F36-BE7D-E8A8D814584D}">
      <dgm:prSet/>
      <dgm:spPr/>
      <dgm:t>
        <a:bodyPr/>
        <a:lstStyle/>
        <a:p>
          <a:endParaRPr lang="en-US"/>
        </a:p>
      </dgm:t>
    </dgm:pt>
    <dgm:pt modelId="{8F576B59-27E0-405A-ACDD-532FA7EB9A1D}" type="sibTrans" cxnId="{1BC8895A-F0B4-4F36-BE7D-E8A8D814584D}">
      <dgm:prSet/>
      <dgm:spPr/>
      <dgm:t>
        <a:bodyPr/>
        <a:lstStyle/>
        <a:p>
          <a:endParaRPr lang="en-US"/>
        </a:p>
      </dgm:t>
    </dgm:pt>
    <dgm:pt modelId="{29EB0779-8292-4CC8-8FEB-B4EF7FF8A93A}" type="pres">
      <dgm:prSet presAssocID="{90B8CBA0-C570-45D4-97A7-193922AABFBA}" presName="Name0" presStyleCnt="0">
        <dgm:presLayoutVars>
          <dgm:dir/>
          <dgm:resizeHandles val="exact"/>
        </dgm:presLayoutVars>
      </dgm:prSet>
      <dgm:spPr/>
    </dgm:pt>
    <dgm:pt modelId="{ECB71BCC-3FC4-4166-9D8F-77DAB108A2D2}" type="pres">
      <dgm:prSet presAssocID="{F6B96FC5-E426-49DD-A777-99D0001EBAF1}" presName="node" presStyleLbl="node1" presStyleIdx="0" presStyleCnt="1" custScaleX="820248" custScaleY="100858" custLinFactNeighborX="-50226" custLinFactNeighborY="-7481">
        <dgm:presLayoutVars>
          <dgm:bulletEnabled val="1"/>
        </dgm:presLayoutVars>
      </dgm:prSet>
      <dgm:spPr/>
    </dgm:pt>
  </dgm:ptLst>
  <dgm:cxnLst>
    <dgm:cxn modelId="{1BC8895A-F0B4-4F36-BE7D-E8A8D814584D}" srcId="{90B8CBA0-C570-45D4-97A7-193922AABFBA}" destId="{F6B96FC5-E426-49DD-A777-99D0001EBAF1}" srcOrd="0" destOrd="0" parTransId="{47E4E21B-56F6-4C33-BCA5-9C59980BEFD8}" sibTransId="{8F576B59-27E0-405A-ACDD-532FA7EB9A1D}"/>
    <dgm:cxn modelId="{24ECC7D6-5CC0-415A-9DD5-0AEF029C4C88}" type="presOf" srcId="{F6B96FC5-E426-49DD-A777-99D0001EBAF1}" destId="{ECB71BCC-3FC4-4166-9D8F-77DAB108A2D2}" srcOrd="0" destOrd="0" presId="urn:microsoft.com/office/officeart/2005/8/layout/process1"/>
    <dgm:cxn modelId="{CF5FE2F3-585E-4C58-8813-2599AA48EDE0}" type="presOf" srcId="{90B8CBA0-C570-45D4-97A7-193922AABFBA}" destId="{29EB0779-8292-4CC8-8FEB-B4EF7FF8A93A}" srcOrd="0" destOrd="0" presId="urn:microsoft.com/office/officeart/2005/8/layout/process1"/>
    <dgm:cxn modelId="{62E7F498-1B34-4287-BAD6-4887CE4B2A87}" type="presParOf" srcId="{29EB0779-8292-4CC8-8FEB-B4EF7FF8A93A}" destId="{ECB71BCC-3FC4-4166-9D8F-77DAB108A2D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9E6F7-EBD2-46A2-9E83-D8D8B8F52E22}">
      <dsp:nvSpPr>
        <dsp:cNvPr id="0" name=""/>
        <dsp:cNvSpPr/>
      </dsp:nvSpPr>
      <dsp:spPr>
        <a:xfrm>
          <a:off x="0" y="4204"/>
          <a:ext cx="11648661" cy="8955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22B02-BAA7-45EF-920E-0853CB2072D9}">
      <dsp:nvSpPr>
        <dsp:cNvPr id="0" name=""/>
        <dsp:cNvSpPr/>
      </dsp:nvSpPr>
      <dsp:spPr>
        <a:xfrm>
          <a:off x="270910" y="205707"/>
          <a:ext cx="492563" cy="49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331C05-B4FB-4CA7-8168-C0E2D8891B30}">
      <dsp:nvSpPr>
        <dsp:cNvPr id="0" name=""/>
        <dsp:cNvSpPr/>
      </dsp:nvSpPr>
      <dsp:spPr>
        <a:xfrm>
          <a:off x="1034384" y="4204"/>
          <a:ext cx="10614276" cy="89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81" tIns="94781" rIns="94781" bIns="94781" numCol="1" spcCol="1270" anchor="ctr" anchorCtr="0">
          <a:noAutofit/>
        </a:bodyPr>
        <a:lstStyle/>
        <a:p>
          <a:pPr marL="0" lvl="0" indent="0" algn="l" defTabSz="844550">
            <a:lnSpc>
              <a:spcPct val="100000"/>
            </a:lnSpc>
            <a:spcBef>
              <a:spcPct val="0"/>
            </a:spcBef>
            <a:spcAft>
              <a:spcPct val="35000"/>
            </a:spcAft>
            <a:buNone/>
          </a:pPr>
          <a:r>
            <a:rPr lang="es-DO" sz="1900" kern="1200"/>
            <a:t>Preguntas básicas </a:t>
          </a:r>
          <a:endParaRPr lang="en-US" sz="1900" kern="1200"/>
        </a:p>
      </dsp:txBody>
      <dsp:txXfrm>
        <a:off x="1034384" y="4204"/>
        <a:ext cx="10614276" cy="895570"/>
      </dsp:txXfrm>
    </dsp:sp>
    <dsp:sp modelId="{CB225644-A5D9-4120-BC9A-1142053FD959}">
      <dsp:nvSpPr>
        <dsp:cNvPr id="0" name=""/>
        <dsp:cNvSpPr/>
      </dsp:nvSpPr>
      <dsp:spPr>
        <a:xfrm>
          <a:off x="0" y="1123667"/>
          <a:ext cx="11648661" cy="8955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CB916-60E8-451B-9F92-F1BF7BA51689}">
      <dsp:nvSpPr>
        <dsp:cNvPr id="0" name=""/>
        <dsp:cNvSpPr/>
      </dsp:nvSpPr>
      <dsp:spPr>
        <a:xfrm>
          <a:off x="270910" y="1325171"/>
          <a:ext cx="492563" cy="49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B285E-EC7D-4831-897A-266BFE319E0E}">
      <dsp:nvSpPr>
        <dsp:cNvPr id="0" name=""/>
        <dsp:cNvSpPr/>
      </dsp:nvSpPr>
      <dsp:spPr>
        <a:xfrm>
          <a:off x="1034384" y="1123667"/>
          <a:ext cx="10614276" cy="89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81" tIns="94781" rIns="94781" bIns="94781" numCol="1" spcCol="1270" anchor="ctr" anchorCtr="0">
          <a:noAutofit/>
        </a:bodyPr>
        <a:lstStyle/>
        <a:p>
          <a:pPr marL="0" lvl="0" indent="0" algn="l" defTabSz="844550">
            <a:lnSpc>
              <a:spcPct val="100000"/>
            </a:lnSpc>
            <a:spcBef>
              <a:spcPct val="0"/>
            </a:spcBef>
            <a:spcAft>
              <a:spcPct val="35000"/>
            </a:spcAft>
            <a:buNone/>
          </a:pPr>
          <a:r>
            <a:rPr lang="es-DO" sz="1900" kern="1200"/>
            <a:t>1. ¿Cuáles son las principales cuestiones de las que se ocupa la economía del sector público? </a:t>
          </a:r>
          <a:endParaRPr lang="en-US" sz="1900" kern="1200"/>
        </a:p>
      </dsp:txBody>
      <dsp:txXfrm>
        <a:off x="1034384" y="1123667"/>
        <a:ext cx="10614276" cy="895570"/>
      </dsp:txXfrm>
    </dsp:sp>
    <dsp:sp modelId="{B5FC0F2D-5AE9-4F30-A7E9-50EB27906658}">
      <dsp:nvSpPr>
        <dsp:cNvPr id="0" name=""/>
        <dsp:cNvSpPr/>
      </dsp:nvSpPr>
      <dsp:spPr>
        <a:xfrm>
          <a:off x="0" y="2243131"/>
          <a:ext cx="11648661" cy="8955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420A1-A6B0-42EC-970D-CDB83D5325A6}">
      <dsp:nvSpPr>
        <dsp:cNvPr id="0" name=""/>
        <dsp:cNvSpPr/>
      </dsp:nvSpPr>
      <dsp:spPr>
        <a:xfrm>
          <a:off x="270910" y="2444634"/>
          <a:ext cx="492563" cy="49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3622E-59B5-496E-A820-1C5C2983DF2B}">
      <dsp:nvSpPr>
        <dsp:cNvPr id="0" name=""/>
        <dsp:cNvSpPr/>
      </dsp:nvSpPr>
      <dsp:spPr>
        <a:xfrm>
          <a:off x="1034384" y="2243131"/>
          <a:ext cx="10614276" cy="89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81" tIns="94781" rIns="94781" bIns="94781" numCol="1" spcCol="1270" anchor="ctr" anchorCtr="0">
          <a:noAutofit/>
        </a:bodyPr>
        <a:lstStyle/>
        <a:p>
          <a:pPr marL="0" lvl="0" indent="0" algn="l" defTabSz="844550">
            <a:lnSpc>
              <a:spcPct val="100000"/>
            </a:lnSpc>
            <a:spcBef>
              <a:spcPct val="0"/>
            </a:spcBef>
            <a:spcAft>
              <a:spcPct val="35000"/>
            </a:spcAft>
            <a:buNone/>
          </a:pPr>
          <a:r>
            <a:rPr lang="es-DO" sz="1900" kern="1200"/>
            <a:t>2. ¿Cuáles son los diferentes puntos de vista sobre el papel económico del Estado? ¿Como han evolucionado con los años y a que se ha debido esa evolución? </a:t>
          </a:r>
          <a:endParaRPr lang="en-US" sz="1900" kern="1200"/>
        </a:p>
      </dsp:txBody>
      <dsp:txXfrm>
        <a:off x="1034384" y="2243131"/>
        <a:ext cx="10614276" cy="895570"/>
      </dsp:txXfrm>
    </dsp:sp>
    <dsp:sp modelId="{76201A8E-43C1-4781-BA88-63495A3733A6}">
      <dsp:nvSpPr>
        <dsp:cNvPr id="0" name=""/>
        <dsp:cNvSpPr/>
      </dsp:nvSpPr>
      <dsp:spPr>
        <a:xfrm>
          <a:off x="0" y="3362594"/>
          <a:ext cx="11648661" cy="8955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CDD1A-EA64-49E9-B48F-43BB60FE514C}">
      <dsp:nvSpPr>
        <dsp:cNvPr id="0" name=""/>
        <dsp:cNvSpPr/>
      </dsp:nvSpPr>
      <dsp:spPr>
        <a:xfrm>
          <a:off x="270910" y="3564097"/>
          <a:ext cx="492563" cy="49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0EA2C1-9603-4366-9A15-6484A891B632}">
      <dsp:nvSpPr>
        <dsp:cNvPr id="0" name=""/>
        <dsp:cNvSpPr/>
      </dsp:nvSpPr>
      <dsp:spPr>
        <a:xfrm>
          <a:off x="1034384" y="3362594"/>
          <a:ext cx="10614276" cy="89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81" tIns="94781" rIns="94781" bIns="94781" numCol="1" spcCol="1270" anchor="ctr" anchorCtr="0">
          <a:noAutofit/>
        </a:bodyPr>
        <a:lstStyle/>
        <a:p>
          <a:pPr marL="0" lvl="0" indent="0" algn="l" defTabSz="844550">
            <a:lnSpc>
              <a:spcPct val="100000"/>
            </a:lnSpc>
            <a:spcBef>
              <a:spcPct val="0"/>
            </a:spcBef>
            <a:spcAft>
              <a:spcPct val="35000"/>
            </a:spcAft>
            <a:buNone/>
          </a:pPr>
          <a:r>
            <a:rPr lang="es-DO" sz="1900" kern="1200"/>
            <a:t>3. ¿Como estudian los economistas la economía del sector público? </a:t>
          </a:r>
          <a:endParaRPr lang="en-US" sz="1900" kern="1200"/>
        </a:p>
      </dsp:txBody>
      <dsp:txXfrm>
        <a:off x="1034384" y="3362594"/>
        <a:ext cx="10614276" cy="895570"/>
      </dsp:txXfrm>
    </dsp:sp>
    <dsp:sp modelId="{77936B7B-0C10-4161-99FD-F83F1528662B}">
      <dsp:nvSpPr>
        <dsp:cNvPr id="0" name=""/>
        <dsp:cNvSpPr/>
      </dsp:nvSpPr>
      <dsp:spPr>
        <a:xfrm>
          <a:off x="0" y="4482057"/>
          <a:ext cx="11648661" cy="8955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40E94-3750-4B96-9360-E3B2189B90B3}">
      <dsp:nvSpPr>
        <dsp:cNvPr id="0" name=""/>
        <dsp:cNvSpPr/>
      </dsp:nvSpPr>
      <dsp:spPr>
        <a:xfrm>
          <a:off x="270910" y="4683561"/>
          <a:ext cx="492563" cy="4925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7F108F-64DD-45FD-A828-BDF13D3AD304}">
      <dsp:nvSpPr>
        <dsp:cNvPr id="0" name=""/>
        <dsp:cNvSpPr/>
      </dsp:nvSpPr>
      <dsp:spPr>
        <a:xfrm>
          <a:off x="1034384" y="4482057"/>
          <a:ext cx="10614276" cy="89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81" tIns="94781" rIns="94781" bIns="94781" numCol="1" spcCol="1270" anchor="ctr" anchorCtr="0">
          <a:noAutofit/>
        </a:bodyPr>
        <a:lstStyle/>
        <a:p>
          <a:pPr marL="0" lvl="0" indent="0" algn="l" defTabSz="844550">
            <a:lnSpc>
              <a:spcPct val="100000"/>
            </a:lnSpc>
            <a:spcBef>
              <a:spcPct val="0"/>
            </a:spcBef>
            <a:spcAft>
              <a:spcPct val="35000"/>
            </a:spcAft>
            <a:buNone/>
          </a:pPr>
          <a:r>
            <a:rPr lang="es-DO" sz="1900" kern="1200"/>
            <a:t>4. ¿Cuáles son los principales motivos de discrepancia entre los economistas sobre las medidas que deben adoptar los Gobiernos?</a:t>
          </a:r>
          <a:endParaRPr lang="en-US" sz="1900" kern="1200"/>
        </a:p>
      </dsp:txBody>
      <dsp:txXfrm>
        <a:off x="1034384" y="4482057"/>
        <a:ext cx="10614276" cy="895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11A1F-803A-4EF5-BB65-088726306ECB}">
      <dsp:nvSpPr>
        <dsp:cNvPr id="0" name=""/>
        <dsp:cNvSpPr/>
      </dsp:nvSpPr>
      <dsp:spPr>
        <a:xfrm>
          <a:off x="0" y="2295"/>
          <a:ext cx="10058399" cy="1040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C7BCE-23D6-4046-B1F5-5326EE900A8D}">
      <dsp:nvSpPr>
        <dsp:cNvPr id="0" name=""/>
        <dsp:cNvSpPr/>
      </dsp:nvSpPr>
      <dsp:spPr>
        <a:xfrm>
          <a:off x="314813" y="236454"/>
          <a:ext cx="572948" cy="572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655B18-FE69-4B71-897A-46FDA5EB23BB}">
      <dsp:nvSpPr>
        <dsp:cNvPr id="0" name=""/>
        <dsp:cNvSpPr/>
      </dsp:nvSpPr>
      <dsp:spPr>
        <a:xfrm>
          <a:off x="1202575" y="2295"/>
          <a:ext cx="8837304" cy="107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83" tIns="113583" rIns="113583" bIns="113583" numCol="1" spcCol="1270" anchor="ctr" anchorCtr="0">
          <a:noAutofit/>
        </a:bodyPr>
        <a:lstStyle/>
        <a:p>
          <a:pPr marL="0" lvl="0" indent="0" algn="l" defTabSz="1244600">
            <a:lnSpc>
              <a:spcPct val="100000"/>
            </a:lnSpc>
            <a:spcBef>
              <a:spcPct val="0"/>
            </a:spcBef>
            <a:spcAft>
              <a:spcPct val="35000"/>
            </a:spcAft>
            <a:buNone/>
          </a:pPr>
          <a:r>
            <a:rPr lang="es-DO" sz="2800" i="1" kern="1200"/>
            <a:t>1. Su reducida información. </a:t>
          </a:r>
          <a:endParaRPr lang="en-US" sz="2800" kern="1200"/>
        </a:p>
      </dsp:txBody>
      <dsp:txXfrm>
        <a:off x="1202575" y="2295"/>
        <a:ext cx="8837304" cy="1073228"/>
      </dsp:txXfrm>
    </dsp:sp>
    <dsp:sp modelId="{B7335509-4A76-4D88-8B22-9A58B28BA3DA}">
      <dsp:nvSpPr>
        <dsp:cNvPr id="0" name=""/>
        <dsp:cNvSpPr/>
      </dsp:nvSpPr>
      <dsp:spPr>
        <a:xfrm>
          <a:off x="0" y="1343831"/>
          <a:ext cx="10058399" cy="1040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9B5BF1-8B34-42AF-90DA-AF6C00F87412}">
      <dsp:nvSpPr>
        <dsp:cNvPr id="0" name=""/>
        <dsp:cNvSpPr/>
      </dsp:nvSpPr>
      <dsp:spPr>
        <a:xfrm>
          <a:off x="314813" y="1577990"/>
          <a:ext cx="572948" cy="572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F2C72-3535-453A-89B6-D368EB96F27C}">
      <dsp:nvSpPr>
        <dsp:cNvPr id="0" name=""/>
        <dsp:cNvSpPr/>
      </dsp:nvSpPr>
      <dsp:spPr>
        <a:xfrm>
          <a:off x="1202575" y="1343831"/>
          <a:ext cx="8837304" cy="107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83" tIns="113583" rIns="113583" bIns="113583" numCol="1" spcCol="1270" anchor="ctr" anchorCtr="0">
          <a:noAutofit/>
        </a:bodyPr>
        <a:lstStyle/>
        <a:p>
          <a:pPr marL="0" lvl="0" indent="0" algn="l" defTabSz="1244600">
            <a:lnSpc>
              <a:spcPct val="100000"/>
            </a:lnSpc>
            <a:spcBef>
              <a:spcPct val="0"/>
            </a:spcBef>
            <a:spcAft>
              <a:spcPct val="35000"/>
            </a:spcAft>
            <a:buNone/>
          </a:pPr>
          <a:r>
            <a:rPr lang="es-DO" sz="2800" i="1" kern="1200"/>
            <a:t>2. Su reducido conocimiento de las respuestas privadas a sus intervenciones. </a:t>
          </a:r>
          <a:endParaRPr lang="en-US" sz="2800" kern="1200"/>
        </a:p>
      </dsp:txBody>
      <dsp:txXfrm>
        <a:off x="1202575" y="1343831"/>
        <a:ext cx="8837304" cy="1073228"/>
      </dsp:txXfrm>
    </dsp:sp>
    <dsp:sp modelId="{BEF66CB6-C0D7-4ACA-B38A-783818712F37}">
      <dsp:nvSpPr>
        <dsp:cNvPr id="0" name=""/>
        <dsp:cNvSpPr/>
      </dsp:nvSpPr>
      <dsp:spPr>
        <a:xfrm>
          <a:off x="0" y="2685367"/>
          <a:ext cx="10058399" cy="1040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E2AFE3-405C-4F17-801D-0A52BFB1DA11}">
      <dsp:nvSpPr>
        <dsp:cNvPr id="0" name=""/>
        <dsp:cNvSpPr/>
      </dsp:nvSpPr>
      <dsp:spPr>
        <a:xfrm>
          <a:off x="314813" y="2919526"/>
          <a:ext cx="572948" cy="572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A41170-9626-417F-BA40-3682D20EA1AC}">
      <dsp:nvSpPr>
        <dsp:cNvPr id="0" name=""/>
        <dsp:cNvSpPr/>
      </dsp:nvSpPr>
      <dsp:spPr>
        <a:xfrm>
          <a:off x="1202575" y="2685367"/>
          <a:ext cx="8837304" cy="107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83" tIns="113583" rIns="113583" bIns="113583" numCol="1" spcCol="1270" anchor="ctr" anchorCtr="0">
          <a:noAutofit/>
        </a:bodyPr>
        <a:lstStyle/>
        <a:p>
          <a:pPr marL="0" lvl="0" indent="0" algn="l" defTabSz="1244600">
            <a:lnSpc>
              <a:spcPct val="100000"/>
            </a:lnSpc>
            <a:spcBef>
              <a:spcPct val="0"/>
            </a:spcBef>
            <a:spcAft>
              <a:spcPct val="35000"/>
            </a:spcAft>
            <a:buNone/>
          </a:pPr>
          <a:r>
            <a:rPr lang="es-DO" sz="2800" i="1" kern="1200"/>
            <a:t>3. Su reducido control de la burocracia y las limitaciones que imponen los procesos políticos.</a:t>
          </a:r>
          <a:endParaRPr lang="en-US" sz="2800" kern="1200"/>
        </a:p>
      </dsp:txBody>
      <dsp:txXfrm>
        <a:off x="1202575" y="2685367"/>
        <a:ext cx="8837304" cy="1073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2AB0E-B0B2-45C0-B0FB-9023A9DC361E}">
      <dsp:nvSpPr>
        <dsp:cNvPr id="0" name=""/>
        <dsp:cNvSpPr/>
      </dsp:nvSpPr>
      <dsp:spPr>
        <a:xfrm>
          <a:off x="0" y="5290"/>
          <a:ext cx="11701670" cy="1166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60C620-2909-48B1-8614-6CBC75E567EB}">
      <dsp:nvSpPr>
        <dsp:cNvPr id="0" name=""/>
        <dsp:cNvSpPr/>
      </dsp:nvSpPr>
      <dsp:spPr>
        <a:xfrm>
          <a:off x="352966" y="267827"/>
          <a:ext cx="642385" cy="6417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538A5-1130-428A-8FD2-56437FBFEBCA}">
      <dsp:nvSpPr>
        <dsp:cNvPr id="0" name=""/>
        <dsp:cNvSpPr/>
      </dsp:nvSpPr>
      <dsp:spPr>
        <a:xfrm>
          <a:off x="1348318" y="5290"/>
          <a:ext cx="9932346" cy="116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10" tIns="123610" rIns="123610" bIns="123610" numCol="1" spcCol="1270" anchor="ctr" anchorCtr="0">
          <a:noAutofit/>
        </a:bodyPr>
        <a:lstStyle/>
        <a:p>
          <a:pPr marL="0" lvl="0" indent="0" algn="just" defTabSz="1066800">
            <a:lnSpc>
              <a:spcPct val="100000"/>
            </a:lnSpc>
            <a:spcBef>
              <a:spcPct val="0"/>
            </a:spcBef>
            <a:spcAft>
              <a:spcPct val="35000"/>
            </a:spcAft>
            <a:buNone/>
          </a:pPr>
          <a:r>
            <a:rPr lang="es-DO" sz="2400" b="1" i="1" kern="1200"/>
            <a:t>Preguntas básicas:</a:t>
          </a:r>
          <a:endParaRPr lang="en-US" sz="2400" kern="1200"/>
        </a:p>
      </dsp:txBody>
      <dsp:txXfrm>
        <a:off x="1348318" y="5290"/>
        <a:ext cx="9932346" cy="1167972"/>
      </dsp:txXfrm>
    </dsp:sp>
    <dsp:sp modelId="{9BB92B31-D1F7-4790-B065-613026F518F9}">
      <dsp:nvSpPr>
        <dsp:cNvPr id="0" name=""/>
        <dsp:cNvSpPr/>
      </dsp:nvSpPr>
      <dsp:spPr>
        <a:xfrm>
          <a:off x="0" y="1419152"/>
          <a:ext cx="11701670" cy="1166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EA684-FE93-498F-862B-E92563961B48}">
      <dsp:nvSpPr>
        <dsp:cNvPr id="0" name=""/>
        <dsp:cNvSpPr/>
      </dsp:nvSpPr>
      <dsp:spPr>
        <a:xfrm>
          <a:off x="352966" y="1681689"/>
          <a:ext cx="642385" cy="6417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62201-CE0C-40C9-B266-39E2866B273B}">
      <dsp:nvSpPr>
        <dsp:cNvPr id="0" name=""/>
        <dsp:cNvSpPr/>
      </dsp:nvSpPr>
      <dsp:spPr>
        <a:xfrm>
          <a:off x="1348318" y="1419152"/>
          <a:ext cx="9932346" cy="116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10" tIns="123610" rIns="123610" bIns="123610" numCol="1" spcCol="1270" anchor="ctr" anchorCtr="0">
          <a:noAutofit/>
        </a:bodyPr>
        <a:lstStyle/>
        <a:p>
          <a:pPr marL="0" lvl="0" indent="0" algn="just" defTabSz="1066800">
            <a:lnSpc>
              <a:spcPct val="100000"/>
            </a:lnSpc>
            <a:spcBef>
              <a:spcPct val="0"/>
            </a:spcBef>
            <a:spcAft>
              <a:spcPct val="35000"/>
            </a:spcAft>
            <a:buNone/>
          </a:pPr>
          <a:r>
            <a:rPr lang="es-DO" sz="2400" kern="1200"/>
            <a:t>1. ¿Cuáles son las principales actividades del Estado? </a:t>
          </a:r>
          <a:endParaRPr lang="en-US" sz="2400" kern="1200"/>
        </a:p>
      </dsp:txBody>
      <dsp:txXfrm>
        <a:off x="1348318" y="1419152"/>
        <a:ext cx="9932346" cy="1167972"/>
      </dsp:txXfrm>
    </dsp:sp>
    <dsp:sp modelId="{17B17F08-7630-4D34-A705-956DEF6A915E}">
      <dsp:nvSpPr>
        <dsp:cNvPr id="0" name=""/>
        <dsp:cNvSpPr/>
      </dsp:nvSpPr>
      <dsp:spPr>
        <a:xfrm>
          <a:off x="0" y="2833014"/>
          <a:ext cx="11701670" cy="1166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D39836-AD96-457D-BFF9-1800B33D316C}">
      <dsp:nvSpPr>
        <dsp:cNvPr id="0" name=""/>
        <dsp:cNvSpPr/>
      </dsp:nvSpPr>
      <dsp:spPr>
        <a:xfrm>
          <a:off x="352966" y="3095551"/>
          <a:ext cx="642385" cy="6417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2C388-F797-4F47-B1AE-1968BB0FC19C}">
      <dsp:nvSpPr>
        <dsp:cNvPr id="0" name=""/>
        <dsp:cNvSpPr/>
      </dsp:nvSpPr>
      <dsp:spPr>
        <a:xfrm>
          <a:off x="1348318" y="2833014"/>
          <a:ext cx="9932346" cy="116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10" tIns="123610" rIns="123610" bIns="123610" numCol="1" spcCol="1270" anchor="ctr" anchorCtr="0">
          <a:noAutofit/>
        </a:bodyPr>
        <a:lstStyle/>
        <a:p>
          <a:pPr marL="0" lvl="0" indent="0" algn="just" defTabSz="1066800">
            <a:lnSpc>
              <a:spcPct val="100000"/>
            </a:lnSpc>
            <a:spcBef>
              <a:spcPct val="0"/>
            </a:spcBef>
            <a:spcAft>
              <a:spcPct val="35000"/>
            </a:spcAft>
            <a:buNone/>
          </a:pPr>
          <a:r>
            <a:rPr lang="es-DO" sz="2400" kern="1200"/>
            <a:t>2. ¿En qué se gasta el dinero el Estado? ¿Como han cambiado estas pautas de gasto con el paso del tiempo y que diferencias existen entre países? ¿Qué gastos realizan la administración central y las Administraciones regionales y locales? </a:t>
          </a:r>
          <a:endParaRPr lang="en-US" sz="2400" kern="1200"/>
        </a:p>
      </dsp:txBody>
      <dsp:txXfrm>
        <a:off x="1348318" y="2833014"/>
        <a:ext cx="9932346" cy="1167972"/>
      </dsp:txXfrm>
    </dsp:sp>
    <dsp:sp modelId="{B87E6D90-1254-4218-9C04-FBB13CB7E2DD}">
      <dsp:nvSpPr>
        <dsp:cNvPr id="0" name=""/>
        <dsp:cNvSpPr/>
      </dsp:nvSpPr>
      <dsp:spPr>
        <a:xfrm>
          <a:off x="0" y="4246876"/>
          <a:ext cx="11701670" cy="1166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30947-FBE7-418C-B68C-964E303754CE}">
      <dsp:nvSpPr>
        <dsp:cNvPr id="0" name=""/>
        <dsp:cNvSpPr/>
      </dsp:nvSpPr>
      <dsp:spPr>
        <a:xfrm>
          <a:off x="352966" y="4509413"/>
          <a:ext cx="642385" cy="6417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68621-3BED-4341-BBCD-B98E1FD9FD8B}">
      <dsp:nvSpPr>
        <dsp:cNvPr id="0" name=""/>
        <dsp:cNvSpPr/>
      </dsp:nvSpPr>
      <dsp:spPr>
        <a:xfrm>
          <a:off x="1348318" y="4246876"/>
          <a:ext cx="9932346" cy="116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10" tIns="123610" rIns="123610" bIns="123610" numCol="1" spcCol="1270" anchor="ctr" anchorCtr="0">
          <a:noAutofit/>
        </a:bodyPr>
        <a:lstStyle/>
        <a:p>
          <a:pPr marL="0" lvl="0" indent="0" algn="just" defTabSz="1066800">
            <a:lnSpc>
              <a:spcPct val="100000"/>
            </a:lnSpc>
            <a:spcBef>
              <a:spcPct val="0"/>
            </a:spcBef>
            <a:spcAft>
              <a:spcPct val="35000"/>
            </a:spcAft>
            <a:buNone/>
          </a:pPr>
          <a:r>
            <a:rPr lang="es-DO" sz="2400" kern="1200"/>
            <a:t>3. ¿Como financia el Estado sus gastos? ¿En que se diferencian las fuentes de ingresos fiscales de la administración central y las de las Administraciones regionales y locales? ¿Como han variado con el paso del tiempo?</a:t>
          </a:r>
          <a:endParaRPr lang="en-US" sz="2400" kern="1200"/>
        </a:p>
      </dsp:txBody>
      <dsp:txXfrm>
        <a:off x="1348318" y="4246876"/>
        <a:ext cx="9932346" cy="1167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684B1-1750-44A8-95D0-16E33A34F736}">
      <dsp:nvSpPr>
        <dsp:cNvPr id="0" name=""/>
        <dsp:cNvSpPr/>
      </dsp:nvSpPr>
      <dsp:spPr>
        <a:xfrm>
          <a:off x="0" y="708358"/>
          <a:ext cx="11545295" cy="14207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515DE-8A2F-4F58-8925-68BF67BBBA56}">
      <dsp:nvSpPr>
        <dsp:cNvPr id="0" name=""/>
        <dsp:cNvSpPr/>
      </dsp:nvSpPr>
      <dsp:spPr>
        <a:xfrm>
          <a:off x="429762" y="1028016"/>
          <a:ext cx="782149" cy="7813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9065B-5D65-4786-9453-6549BA7CBC61}">
      <dsp:nvSpPr>
        <dsp:cNvPr id="0" name=""/>
        <dsp:cNvSpPr/>
      </dsp:nvSpPr>
      <dsp:spPr>
        <a:xfrm>
          <a:off x="1641674" y="708358"/>
          <a:ext cx="9900409" cy="1422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05" tIns="150505" rIns="150505" bIns="150505" numCol="1" spcCol="1270" anchor="ctr" anchorCtr="0">
          <a:noAutofit/>
        </a:bodyPr>
        <a:lstStyle/>
        <a:p>
          <a:pPr marL="0" lvl="0" indent="0" algn="just" defTabSz="1066800">
            <a:lnSpc>
              <a:spcPct val="100000"/>
            </a:lnSpc>
            <a:spcBef>
              <a:spcPct val="0"/>
            </a:spcBef>
            <a:spcAft>
              <a:spcPct val="35000"/>
            </a:spcAft>
            <a:buNone/>
          </a:pPr>
          <a:r>
            <a:rPr lang="es-CR" sz="2400" kern="1200"/>
            <a:t>1. </a:t>
          </a:r>
          <a:r>
            <a:rPr lang="es-DO" sz="2400" kern="1200"/>
            <a:t>Las personas responsables de dirigir las instituciones públicas son elegidas o nombradas por otra persona elegida. La "legitimidad" de la persona que ocupa el cargo emana, directa o indirectamente, del proceso </a:t>
          </a:r>
          <a:r>
            <a:rPr lang="es-DO" sz="2400" b="1" i="1" kern="1200"/>
            <a:t>electoral</a:t>
          </a:r>
          <a:r>
            <a:rPr lang="es-DO" sz="2400" kern="1200"/>
            <a:t>. </a:t>
          </a:r>
          <a:endParaRPr lang="en-US" sz="2400" kern="1200"/>
        </a:p>
      </dsp:txBody>
      <dsp:txXfrm>
        <a:off x="1641674" y="708358"/>
        <a:ext cx="9900409" cy="1422090"/>
      </dsp:txXfrm>
    </dsp:sp>
    <dsp:sp modelId="{DC49309E-17E2-4DD6-B7AD-16A225DEC57D}">
      <dsp:nvSpPr>
        <dsp:cNvPr id="0" name=""/>
        <dsp:cNvSpPr/>
      </dsp:nvSpPr>
      <dsp:spPr>
        <a:xfrm>
          <a:off x="0" y="2475198"/>
          <a:ext cx="11545295" cy="14207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75540-726F-4C96-BB0A-E221DBEA92B5}">
      <dsp:nvSpPr>
        <dsp:cNvPr id="0" name=""/>
        <dsp:cNvSpPr/>
      </dsp:nvSpPr>
      <dsp:spPr>
        <a:xfrm>
          <a:off x="429762" y="2794856"/>
          <a:ext cx="782149" cy="7813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C7B9D-B04D-4491-96AA-C87858DFCEEC}">
      <dsp:nvSpPr>
        <dsp:cNvPr id="0" name=""/>
        <dsp:cNvSpPr/>
      </dsp:nvSpPr>
      <dsp:spPr>
        <a:xfrm>
          <a:off x="1641674" y="2475198"/>
          <a:ext cx="9900409" cy="1422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05" tIns="150505" rIns="150505" bIns="150505" numCol="1" spcCol="1270" anchor="ctr" anchorCtr="0">
          <a:noAutofit/>
        </a:bodyPr>
        <a:lstStyle/>
        <a:p>
          <a:pPr marL="0" lvl="0" indent="0" algn="just" defTabSz="1066800">
            <a:lnSpc>
              <a:spcPct val="100000"/>
            </a:lnSpc>
            <a:spcBef>
              <a:spcPct val="0"/>
            </a:spcBef>
            <a:spcAft>
              <a:spcPct val="35000"/>
            </a:spcAft>
            <a:buNone/>
          </a:pPr>
          <a:r>
            <a:rPr lang="es-DO" sz="2400" kern="1200"/>
            <a:t>2. En segundo lugar, el Estado posee determinados derechos de </a:t>
          </a:r>
          <a:r>
            <a:rPr lang="es-DO" sz="2400" b="1" i="1" kern="1200"/>
            <a:t>coerción</a:t>
          </a:r>
          <a:r>
            <a:rPr lang="es-DO" sz="2400" kern="1200"/>
            <a:t> de los que carecen las instituciones privadas.  El Estado es totalmente diferente de otras instituciones de nuestra sociedad, tiene virtudes </a:t>
          </a:r>
          <a:r>
            <a:rPr lang="es-DO" sz="2400" u="sng" kern="1200"/>
            <a:t>su capacidad para utilizar la coerción significa que puede hacer algunas cosas que están vedadas a las instituciones privadas</a:t>
          </a:r>
          <a:r>
            <a:rPr lang="es-DO" sz="2400" kern="1200"/>
            <a:t>. </a:t>
          </a:r>
          <a:endParaRPr lang="en-US" sz="2400" kern="1200"/>
        </a:p>
      </dsp:txBody>
      <dsp:txXfrm>
        <a:off x="1641674" y="2475198"/>
        <a:ext cx="9900409" cy="1422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B15C-FD44-4D8A-B037-E293BBE749FF}">
      <dsp:nvSpPr>
        <dsp:cNvPr id="0" name=""/>
        <dsp:cNvSpPr/>
      </dsp:nvSpPr>
      <dsp:spPr>
        <a:xfrm>
          <a:off x="1415" y="685996"/>
          <a:ext cx="4968351" cy="3154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1EECEE-3814-469A-AB44-AEA9E1635D9D}">
      <dsp:nvSpPr>
        <dsp:cNvPr id="0" name=""/>
        <dsp:cNvSpPr/>
      </dsp:nvSpPr>
      <dsp:spPr>
        <a:xfrm>
          <a:off x="553454" y="1210433"/>
          <a:ext cx="4968351" cy="3154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DO" sz="2000" kern="1200" dirty="0"/>
            <a:t>La frontera entre la producción pública y la privada cambia con el paso del tiempo. Muchos países han convertido durante los últimos años las empresas públicas en empresas privadas, proceso que se denomina </a:t>
          </a:r>
          <a:r>
            <a:rPr lang="es-DO" sz="2000" b="1" i="1" kern="1200" dirty="0"/>
            <a:t>privatización</a:t>
          </a:r>
          <a:r>
            <a:rPr lang="es-DO" sz="2000" kern="1200" dirty="0"/>
            <a:t> (el proceso de convertir empresas privadas en empresas públicas se llama </a:t>
          </a:r>
          <a:r>
            <a:rPr lang="es-DO" sz="2000" b="1" i="1" kern="1200" dirty="0"/>
            <a:t>nacionalización</a:t>
          </a:r>
          <a:r>
            <a:rPr lang="es-DO" sz="2000" kern="1200" dirty="0"/>
            <a:t>).</a:t>
          </a:r>
          <a:endParaRPr lang="en-US" sz="2000" kern="1200" dirty="0"/>
        </a:p>
      </dsp:txBody>
      <dsp:txXfrm>
        <a:off x="645858" y="1302837"/>
        <a:ext cx="4783543" cy="2970095"/>
      </dsp:txXfrm>
    </dsp:sp>
    <dsp:sp modelId="{836A5A04-8BFE-4EAA-A4A6-BC1F82574EBA}">
      <dsp:nvSpPr>
        <dsp:cNvPr id="0" name=""/>
        <dsp:cNvSpPr/>
      </dsp:nvSpPr>
      <dsp:spPr>
        <a:xfrm>
          <a:off x="6073845" y="685996"/>
          <a:ext cx="4968351" cy="3154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73DA9A-066D-4901-9FCA-802E5E640E56}">
      <dsp:nvSpPr>
        <dsp:cNvPr id="0" name=""/>
        <dsp:cNvSpPr/>
      </dsp:nvSpPr>
      <dsp:spPr>
        <a:xfrm>
          <a:off x="6625884" y="1210433"/>
          <a:ext cx="4968351" cy="3154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DO" sz="2000" kern="1200" dirty="0"/>
            <a:t>Existen, además, muchos modelos híbridos que se caracterizan por la colaboración entre el sector público y el privado, como lo son las sociedades público-privadas y las participaciones del sector privado en la provisión de bienes y servicios públicos.</a:t>
          </a:r>
          <a:endParaRPr lang="en-US" sz="2000" kern="1200" dirty="0"/>
        </a:p>
      </dsp:txBody>
      <dsp:txXfrm>
        <a:off x="6718288" y="1302837"/>
        <a:ext cx="4783543" cy="29700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EE877-EF21-41C1-9C6E-5F649B63CE4D}">
      <dsp:nvSpPr>
        <dsp:cNvPr id="0" name=""/>
        <dsp:cNvSpPr/>
      </dsp:nvSpPr>
      <dsp:spPr>
        <a:xfrm>
          <a:off x="-76934" y="934987"/>
          <a:ext cx="11747474" cy="188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DA411-C42A-4AF9-957D-71CF632F4101}">
      <dsp:nvSpPr>
        <dsp:cNvPr id="0" name=""/>
        <dsp:cNvSpPr/>
      </dsp:nvSpPr>
      <dsp:spPr>
        <a:xfrm>
          <a:off x="492309" y="1358392"/>
          <a:ext cx="1034990" cy="1034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76DEA-6575-44D7-8A1E-C7B82E658EC7}">
      <dsp:nvSpPr>
        <dsp:cNvPr id="0" name=""/>
        <dsp:cNvSpPr/>
      </dsp:nvSpPr>
      <dsp:spPr>
        <a:xfrm>
          <a:off x="2096544" y="934987"/>
          <a:ext cx="9569743" cy="188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57" tIns="199157" rIns="199157" bIns="199157" numCol="1" spcCol="1270" anchor="ctr" anchorCtr="0">
          <a:noAutofit/>
        </a:bodyPr>
        <a:lstStyle/>
        <a:p>
          <a:pPr marL="0" lvl="0" indent="0" algn="l" defTabSz="1111250">
            <a:lnSpc>
              <a:spcPct val="100000"/>
            </a:lnSpc>
            <a:spcBef>
              <a:spcPct val="0"/>
            </a:spcBef>
            <a:spcAft>
              <a:spcPct val="35000"/>
            </a:spcAft>
            <a:buNone/>
          </a:pPr>
          <a:r>
            <a:rPr lang="es-DO" sz="2500" kern="1200" dirty="0"/>
            <a:t>El Estado puede ejercer una enorme influencia en las decisiones de los productores privados a través de las subvenciones, de los impuestos -tanto directos como indirectos- y de la regulación:</a:t>
          </a:r>
          <a:endParaRPr lang="en-US" sz="2500" kern="1200" dirty="0"/>
        </a:p>
      </dsp:txBody>
      <dsp:txXfrm>
        <a:off x="2096544" y="934987"/>
        <a:ext cx="9569743" cy="1881800"/>
      </dsp:txXfrm>
    </dsp:sp>
    <dsp:sp modelId="{F9BD4290-2C8A-4386-BC61-2906DC81EE84}">
      <dsp:nvSpPr>
        <dsp:cNvPr id="0" name=""/>
        <dsp:cNvSpPr/>
      </dsp:nvSpPr>
      <dsp:spPr>
        <a:xfrm>
          <a:off x="-76934" y="3383840"/>
          <a:ext cx="11747474" cy="188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4EAB2-971A-4561-81D3-4BCC8519FD9E}">
      <dsp:nvSpPr>
        <dsp:cNvPr id="0" name=""/>
        <dsp:cNvSpPr/>
      </dsp:nvSpPr>
      <dsp:spPr>
        <a:xfrm>
          <a:off x="492309" y="3807245"/>
          <a:ext cx="1034990" cy="1034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E241A3-19EC-41EA-B6FF-973B5C6E9FEA}">
      <dsp:nvSpPr>
        <dsp:cNvPr id="0" name=""/>
        <dsp:cNvSpPr/>
      </dsp:nvSpPr>
      <dsp:spPr>
        <a:xfrm>
          <a:off x="2096544" y="3383840"/>
          <a:ext cx="5286363" cy="188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57" tIns="199157" rIns="199157" bIns="199157" numCol="1" spcCol="1270" anchor="ctr" anchorCtr="0">
          <a:noAutofit/>
        </a:bodyPr>
        <a:lstStyle/>
        <a:p>
          <a:pPr marL="0" lvl="0" indent="0" algn="l" defTabSz="1111250">
            <a:lnSpc>
              <a:spcPct val="100000"/>
            </a:lnSpc>
            <a:spcBef>
              <a:spcPct val="0"/>
            </a:spcBef>
            <a:spcAft>
              <a:spcPct val="35000"/>
            </a:spcAft>
            <a:buNone/>
          </a:pPr>
          <a:r>
            <a:rPr lang="es-DO" sz="2500" b="1" kern="1200" dirty="0"/>
            <a:t>1. Subvenciones e impuestos</a:t>
          </a:r>
          <a:r>
            <a:rPr lang="es-DO" sz="2500" kern="1200" dirty="0"/>
            <a:t>: EI Estado subvenciona la producción privada de tres grandes formas: </a:t>
          </a:r>
          <a:endParaRPr lang="en-US" sz="2500" kern="1200" dirty="0"/>
        </a:p>
      </dsp:txBody>
      <dsp:txXfrm>
        <a:off x="2096544" y="3383840"/>
        <a:ext cx="5286363" cy="1881800"/>
      </dsp:txXfrm>
    </dsp:sp>
    <dsp:sp modelId="{D74F24AD-267D-4BD4-BE57-CAD86F001C6D}">
      <dsp:nvSpPr>
        <dsp:cNvPr id="0" name=""/>
        <dsp:cNvSpPr/>
      </dsp:nvSpPr>
      <dsp:spPr>
        <a:xfrm>
          <a:off x="7224786" y="3287237"/>
          <a:ext cx="4599622" cy="2075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57" tIns="199157" rIns="199157" bIns="199157" numCol="1" spcCol="1270" anchor="ctr" anchorCtr="0">
          <a:noAutofit/>
        </a:bodyPr>
        <a:lstStyle/>
        <a:p>
          <a:pPr marL="0" lvl="0" indent="0" algn="l" defTabSz="800100">
            <a:lnSpc>
              <a:spcPct val="100000"/>
            </a:lnSpc>
            <a:spcBef>
              <a:spcPct val="0"/>
            </a:spcBef>
            <a:spcAft>
              <a:spcPct val="35000"/>
            </a:spcAft>
            <a:buNone/>
          </a:pPr>
          <a:r>
            <a:rPr lang="es-DO" sz="1800" i="1" u="sng" kern="1200" dirty="0"/>
            <a:t>subvencionando directamente a los productores, </a:t>
          </a:r>
          <a:endParaRPr lang="en-US" sz="1800" kern="1200" dirty="0"/>
        </a:p>
        <a:p>
          <a:pPr marL="0" lvl="0" indent="0" algn="l" defTabSz="800100">
            <a:lnSpc>
              <a:spcPct val="100000"/>
            </a:lnSpc>
            <a:spcBef>
              <a:spcPct val="0"/>
            </a:spcBef>
            <a:spcAft>
              <a:spcPct val="35000"/>
            </a:spcAft>
            <a:buNone/>
          </a:pPr>
          <a:r>
            <a:rPr lang="es-DO" sz="1800" i="1" u="sng" kern="1200" dirty="0"/>
            <a:t>subvencionándolos indirectamente a través del sistema tributario y realizando otros gastos ocultos</a:t>
          </a:r>
          <a:r>
            <a:rPr lang="es-DO" sz="1800" kern="1200" dirty="0"/>
            <a:t>.</a:t>
          </a:r>
          <a:endParaRPr lang="en-US" sz="1800" kern="1200" dirty="0"/>
        </a:p>
      </dsp:txBody>
      <dsp:txXfrm>
        <a:off x="7224786" y="3287237"/>
        <a:ext cx="4599622" cy="20750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E8BDC-E537-4121-B91B-FC65874557ED}">
      <dsp:nvSpPr>
        <dsp:cNvPr id="0" name=""/>
        <dsp:cNvSpPr/>
      </dsp:nvSpPr>
      <dsp:spPr>
        <a:xfrm>
          <a:off x="644630" y="509274"/>
          <a:ext cx="6166710" cy="10383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DO" sz="2400" kern="1200" dirty="0"/>
            <a:t>Existen dos grandes clases de programas explícitos de redistribución: </a:t>
          </a:r>
          <a:endParaRPr lang="en-US" sz="2400" kern="1200" dirty="0"/>
        </a:p>
      </dsp:txBody>
      <dsp:txXfrm>
        <a:off x="675042" y="539686"/>
        <a:ext cx="6105886" cy="977522"/>
      </dsp:txXfrm>
    </dsp:sp>
    <dsp:sp modelId="{0F31B377-1565-4D30-8C38-DE6373FDD7ED}">
      <dsp:nvSpPr>
        <dsp:cNvPr id="0" name=""/>
        <dsp:cNvSpPr/>
      </dsp:nvSpPr>
      <dsp:spPr>
        <a:xfrm rot="813424">
          <a:off x="3964943" y="5554602"/>
          <a:ext cx="519420" cy="2611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66035" y="5597651"/>
        <a:ext cx="441072" cy="156695"/>
      </dsp:txXfrm>
    </dsp:sp>
    <dsp:sp modelId="{656D2A5C-5F73-4BF5-B619-30D92043A59A}">
      <dsp:nvSpPr>
        <dsp:cNvPr id="0" name=""/>
        <dsp:cNvSpPr/>
      </dsp:nvSpPr>
      <dsp:spPr>
        <a:xfrm>
          <a:off x="6604992" y="1777355"/>
          <a:ext cx="5321964" cy="11729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DO" sz="2000" b="1" i="1" kern="1200" dirty="0"/>
            <a:t>1. Asistencia social: </a:t>
          </a:r>
          <a:r>
            <a:rPr lang="es-DO" sz="2000" kern="1200" dirty="0"/>
            <a:t>Proporcionan prestaciones a las personas suficientemente pobres para reunir los requisitos exigidos.</a:t>
          </a:r>
          <a:endParaRPr lang="en-US" sz="2000" kern="1200" dirty="0"/>
        </a:p>
      </dsp:txBody>
      <dsp:txXfrm>
        <a:off x="6639347" y="1811710"/>
        <a:ext cx="5253254" cy="1104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71BCC-3FC4-4166-9D8F-77DAB108A2D2}">
      <dsp:nvSpPr>
        <dsp:cNvPr id="0" name=""/>
        <dsp:cNvSpPr/>
      </dsp:nvSpPr>
      <dsp:spPr>
        <a:xfrm>
          <a:off x="0" y="0"/>
          <a:ext cx="11906691" cy="56851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DO" sz="2400" kern="1200" dirty="0"/>
            <a:t>Es importante mencionar que los gastos destinados a los programas explícitos de redistribución se denominan </a:t>
          </a:r>
          <a:r>
            <a:rPr lang="es-DO" sz="2400" b="1" i="1" kern="1200" dirty="0"/>
            <a:t>transferencias</a:t>
          </a:r>
          <a:r>
            <a:rPr lang="es-DO" sz="2400" kern="1200" dirty="0"/>
            <a:t>, las cuales son cualitativamente diferentes del gasto público,</a:t>
          </a:r>
          <a:r>
            <a:rPr lang="es-DO" sz="2400" u="sng" kern="1200" dirty="0"/>
            <a:t> las transferencias afectan a la forma en que se reparte la renta total de la sociedad entre sus miembros, pero no afectan a la cantidad total de bienes privados de que pueden disfrutar.</a:t>
          </a:r>
          <a:endParaRPr lang="en-US" sz="2400" kern="1200" dirty="0"/>
        </a:p>
      </dsp:txBody>
      <dsp:txXfrm>
        <a:off x="166513" y="166513"/>
        <a:ext cx="11573665" cy="53521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A5FAC-9368-445F-BF1A-5F289E488DD8}" type="datetimeFigureOut">
              <a:rPr lang="es-CR" smtClean="0"/>
              <a:t>13/7/2023</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5A994-BE0A-47F2-84A1-257AE0FE4DFB}" type="slidenum">
              <a:rPr lang="es-CR" smtClean="0"/>
              <a:t>‹Nº›</a:t>
            </a:fld>
            <a:endParaRPr lang="es-CR"/>
          </a:p>
        </p:txBody>
      </p:sp>
    </p:spTree>
    <p:extLst>
      <p:ext uri="{BB962C8B-B14F-4D97-AF65-F5344CB8AC3E}">
        <p14:creationId xmlns:p14="http://schemas.microsoft.com/office/powerpoint/2010/main" val="340525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A214AA36-B279-4D37-AC2A-2900D5175150}" type="slidenum">
              <a:rPr lang="es-DO" smtClean="0"/>
              <a:t>28</a:t>
            </a:fld>
            <a:endParaRPr lang="es-DO"/>
          </a:p>
        </p:txBody>
      </p:sp>
    </p:spTree>
    <p:extLst>
      <p:ext uri="{BB962C8B-B14F-4D97-AF65-F5344CB8AC3E}">
        <p14:creationId xmlns:p14="http://schemas.microsoft.com/office/powerpoint/2010/main" val="291903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FED2F-7259-41A8-8500-9D8CC281A06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8021F2E9-8C3F-4898-AF01-C8152D71AC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8BCBDCBC-3897-4F58-8A9B-4AE697D456AE}"/>
              </a:ext>
            </a:extLst>
          </p:cNvPr>
          <p:cNvSpPr>
            <a:spLocks noGrp="1"/>
          </p:cNvSpPr>
          <p:nvPr>
            <p:ph type="dt" sz="half" idx="10"/>
          </p:nvPr>
        </p:nvSpPr>
        <p:spPr/>
        <p:txBody>
          <a:bodyPr/>
          <a:lstStyle/>
          <a:p>
            <a:fld id="{663CF616-514A-4C98-A7BD-16116CC26531}" type="datetimeFigureOut">
              <a:rPr lang="es-CR" smtClean="0"/>
              <a:t>13/7/2023</a:t>
            </a:fld>
            <a:endParaRPr lang="es-CR"/>
          </a:p>
        </p:txBody>
      </p:sp>
      <p:sp>
        <p:nvSpPr>
          <p:cNvPr id="5" name="Marcador de pie de página 4">
            <a:extLst>
              <a:ext uri="{FF2B5EF4-FFF2-40B4-BE49-F238E27FC236}">
                <a16:creationId xmlns:a16="http://schemas.microsoft.com/office/drawing/2014/main" id="{93F5FC58-4772-43E4-BBF0-370FCD90D77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54FC9F6D-CE50-4B19-82BC-E73ADD44EF2F}"/>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66925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C8DA4-8906-41D0-89A1-D8F9CE50F7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F22CDE5F-416A-4E31-8C93-E3A931B7858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BA340B0A-BC7A-4C69-9518-663FF903D28C}"/>
              </a:ext>
            </a:extLst>
          </p:cNvPr>
          <p:cNvSpPr>
            <a:spLocks noGrp="1"/>
          </p:cNvSpPr>
          <p:nvPr>
            <p:ph type="dt" sz="half" idx="10"/>
          </p:nvPr>
        </p:nvSpPr>
        <p:spPr/>
        <p:txBody>
          <a:bodyPr/>
          <a:lstStyle/>
          <a:p>
            <a:fld id="{663CF616-514A-4C98-A7BD-16116CC26531}" type="datetimeFigureOut">
              <a:rPr lang="es-CR" smtClean="0"/>
              <a:t>13/7/2023</a:t>
            </a:fld>
            <a:endParaRPr lang="es-CR"/>
          </a:p>
        </p:txBody>
      </p:sp>
      <p:sp>
        <p:nvSpPr>
          <p:cNvPr id="5" name="Marcador de pie de página 4">
            <a:extLst>
              <a:ext uri="{FF2B5EF4-FFF2-40B4-BE49-F238E27FC236}">
                <a16:creationId xmlns:a16="http://schemas.microsoft.com/office/drawing/2014/main" id="{DA7FD339-5C83-4ABF-8A37-65EF73C68E1D}"/>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B836AF5-67A7-41E8-9F87-FCEE1F880562}"/>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48206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DB7211-9B25-411B-B9C5-64501681C3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A8E49701-01AE-4134-935B-11776EE1DDE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1C04F304-B3C9-4F03-8E20-C858D58A50AD}"/>
              </a:ext>
            </a:extLst>
          </p:cNvPr>
          <p:cNvSpPr>
            <a:spLocks noGrp="1"/>
          </p:cNvSpPr>
          <p:nvPr>
            <p:ph type="dt" sz="half" idx="10"/>
          </p:nvPr>
        </p:nvSpPr>
        <p:spPr/>
        <p:txBody>
          <a:bodyPr/>
          <a:lstStyle/>
          <a:p>
            <a:fld id="{663CF616-514A-4C98-A7BD-16116CC26531}" type="datetimeFigureOut">
              <a:rPr lang="es-CR" smtClean="0"/>
              <a:t>13/7/2023</a:t>
            </a:fld>
            <a:endParaRPr lang="es-CR"/>
          </a:p>
        </p:txBody>
      </p:sp>
      <p:sp>
        <p:nvSpPr>
          <p:cNvPr id="5" name="Marcador de pie de página 4">
            <a:extLst>
              <a:ext uri="{FF2B5EF4-FFF2-40B4-BE49-F238E27FC236}">
                <a16:creationId xmlns:a16="http://schemas.microsoft.com/office/drawing/2014/main" id="{431CF659-3E07-4844-9501-ABD441FFB419}"/>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5BFFE67D-8279-48A1-A776-E45B96729DFE}"/>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216761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940B2-1977-4340-97DC-7D6CC4C6A44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91C75253-5A46-4406-B062-F10BAA9F1B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320C31BC-D5A9-45C1-9486-6D5573460216}"/>
              </a:ext>
            </a:extLst>
          </p:cNvPr>
          <p:cNvSpPr>
            <a:spLocks noGrp="1"/>
          </p:cNvSpPr>
          <p:nvPr>
            <p:ph type="dt" sz="half" idx="10"/>
          </p:nvPr>
        </p:nvSpPr>
        <p:spPr/>
        <p:txBody>
          <a:bodyPr/>
          <a:lstStyle/>
          <a:p>
            <a:fld id="{663CF616-514A-4C98-A7BD-16116CC26531}" type="datetimeFigureOut">
              <a:rPr lang="es-CR" smtClean="0"/>
              <a:t>13/7/2023</a:t>
            </a:fld>
            <a:endParaRPr lang="es-CR"/>
          </a:p>
        </p:txBody>
      </p:sp>
      <p:sp>
        <p:nvSpPr>
          <p:cNvPr id="5" name="Marcador de pie de página 4">
            <a:extLst>
              <a:ext uri="{FF2B5EF4-FFF2-40B4-BE49-F238E27FC236}">
                <a16:creationId xmlns:a16="http://schemas.microsoft.com/office/drawing/2014/main" id="{40051BB6-CE28-4BD0-884D-641B22032318}"/>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1111B2F4-11EE-4D2E-B2EA-CD53B7746D0F}"/>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7886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BED824-FB51-4C8D-BE1A-B503832A70B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C5267DE2-DA5A-4BA7-A50F-3908CC31CE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D160BE1-47D5-41A8-B7C5-7D6AB465C915}"/>
              </a:ext>
            </a:extLst>
          </p:cNvPr>
          <p:cNvSpPr>
            <a:spLocks noGrp="1"/>
          </p:cNvSpPr>
          <p:nvPr>
            <p:ph type="dt" sz="half" idx="10"/>
          </p:nvPr>
        </p:nvSpPr>
        <p:spPr/>
        <p:txBody>
          <a:bodyPr/>
          <a:lstStyle/>
          <a:p>
            <a:fld id="{663CF616-514A-4C98-A7BD-16116CC26531}" type="datetimeFigureOut">
              <a:rPr lang="es-CR" smtClean="0"/>
              <a:t>13/7/2023</a:t>
            </a:fld>
            <a:endParaRPr lang="es-CR"/>
          </a:p>
        </p:txBody>
      </p:sp>
      <p:sp>
        <p:nvSpPr>
          <p:cNvPr id="5" name="Marcador de pie de página 4">
            <a:extLst>
              <a:ext uri="{FF2B5EF4-FFF2-40B4-BE49-F238E27FC236}">
                <a16:creationId xmlns:a16="http://schemas.microsoft.com/office/drawing/2014/main" id="{C652C0E3-2B9A-4DC1-AE3D-F2388D7E77D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AC990FE6-9C3F-4879-ADAC-AB808FBFCEAF}"/>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9050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11C1A-2B59-429E-BDE8-3AC350EA1308}"/>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A9BCBEB-85F8-47C7-AAFA-A393FDE7DE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90E112BC-E47E-4524-B0D1-51CE924F60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5E3BDB3-B1E3-4B80-8719-530784FB080F}"/>
              </a:ext>
            </a:extLst>
          </p:cNvPr>
          <p:cNvSpPr>
            <a:spLocks noGrp="1"/>
          </p:cNvSpPr>
          <p:nvPr>
            <p:ph type="dt" sz="half" idx="10"/>
          </p:nvPr>
        </p:nvSpPr>
        <p:spPr/>
        <p:txBody>
          <a:bodyPr/>
          <a:lstStyle/>
          <a:p>
            <a:fld id="{663CF616-514A-4C98-A7BD-16116CC26531}" type="datetimeFigureOut">
              <a:rPr lang="es-CR" smtClean="0"/>
              <a:t>13/7/2023</a:t>
            </a:fld>
            <a:endParaRPr lang="es-CR"/>
          </a:p>
        </p:txBody>
      </p:sp>
      <p:sp>
        <p:nvSpPr>
          <p:cNvPr id="6" name="Marcador de pie de página 5">
            <a:extLst>
              <a:ext uri="{FF2B5EF4-FFF2-40B4-BE49-F238E27FC236}">
                <a16:creationId xmlns:a16="http://schemas.microsoft.com/office/drawing/2014/main" id="{BF20EA72-59C2-4B90-A8E6-5A976FC09E93}"/>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959C60BB-2096-4FFC-B3B2-ADC557BF402C}"/>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00964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B517D-3D59-4153-85CB-98D6CB984A0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1987C119-8E3D-4CA2-8A70-E960E2AFD4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4A0DF7-2E90-4B87-ABF7-1B1B1312B07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3D8D67CB-5A30-457D-AC23-5E7BEF1EF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EAF0C1-880E-4EA0-AA4D-0762205A357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BCAEAC1F-2F2F-4ABE-B10E-FF0E9CAC79A8}"/>
              </a:ext>
            </a:extLst>
          </p:cNvPr>
          <p:cNvSpPr>
            <a:spLocks noGrp="1"/>
          </p:cNvSpPr>
          <p:nvPr>
            <p:ph type="dt" sz="half" idx="10"/>
          </p:nvPr>
        </p:nvSpPr>
        <p:spPr/>
        <p:txBody>
          <a:bodyPr/>
          <a:lstStyle/>
          <a:p>
            <a:fld id="{663CF616-514A-4C98-A7BD-16116CC26531}" type="datetimeFigureOut">
              <a:rPr lang="es-CR" smtClean="0"/>
              <a:t>13/7/2023</a:t>
            </a:fld>
            <a:endParaRPr lang="es-CR"/>
          </a:p>
        </p:txBody>
      </p:sp>
      <p:sp>
        <p:nvSpPr>
          <p:cNvPr id="8" name="Marcador de pie de página 7">
            <a:extLst>
              <a:ext uri="{FF2B5EF4-FFF2-40B4-BE49-F238E27FC236}">
                <a16:creationId xmlns:a16="http://schemas.microsoft.com/office/drawing/2014/main" id="{0569A712-1B1A-4973-881E-B150EAC8EA99}"/>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E5F0773B-4FFB-4F30-8644-61150D4C3334}"/>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421191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FACCF-5577-4A71-9126-70F0885165B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405E0CB0-1D8F-4BE6-A597-D38E7D563018}"/>
              </a:ext>
            </a:extLst>
          </p:cNvPr>
          <p:cNvSpPr>
            <a:spLocks noGrp="1"/>
          </p:cNvSpPr>
          <p:nvPr>
            <p:ph type="dt" sz="half" idx="10"/>
          </p:nvPr>
        </p:nvSpPr>
        <p:spPr/>
        <p:txBody>
          <a:bodyPr/>
          <a:lstStyle/>
          <a:p>
            <a:fld id="{663CF616-514A-4C98-A7BD-16116CC26531}" type="datetimeFigureOut">
              <a:rPr lang="es-CR" smtClean="0"/>
              <a:t>13/7/2023</a:t>
            </a:fld>
            <a:endParaRPr lang="es-CR"/>
          </a:p>
        </p:txBody>
      </p:sp>
      <p:sp>
        <p:nvSpPr>
          <p:cNvPr id="4" name="Marcador de pie de página 3">
            <a:extLst>
              <a:ext uri="{FF2B5EF4-FFF2-40B4-BE49-F238E27FC236}">
                <a16:creationId xmlns:a16="http://schemas.microsoft.com/office/drawing/2014/main" id="{7AB33484-EC83-44A9-8268-FB494DD09965}"/>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F605AD16-9454-4FBC-80F8-CC88F39487C7}"/>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02404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85A9AD9-5578-451D-A57F-13FF38CFFA2A}"/>
              </a:ext>
            </a:extLst>
          </p:cNvPr>
          <p:cNvSpPr>
            <a:spLocks noGrp="1"/>
          </p:cNvSpPr>
          <p:nvPr>
            <p:ph type="dt" sz="half" idx="10"/>
          </p:nvPr>
        </p:nvSpPr>
        <p:spPr/>
        <p:txBody>
          <a:bodyPr/>
          <a:lstStyle/>
          <a:p>
            <a:fld id="{663CF616-514A-4C98-A7BD-16116CC26531}" type="datetimeFigureOut">
              <a:rPr lang="es-CR" smtClean="0"/>
              <a:t>13/7/2023</a:t>
            </a:fld>
            <a:endParaRPr lang="es-CR"/>
          </a:p>
        </p:txBody>
      </p:sp>
      <p:sp>
        <p:nvSpPr>
          <p:cNvPr id="3" name="Marcador de pie de página 2">
            <a:extLst>
              <a:ext uri="{FF2B5EF4-FFF2-40B4-BE49-F238E27FC236}">
                <a16:creationId xmlns:a16="http://schemas.microsoft.com/office/drawing/2014/main" id="{5381A7CA-BEB8-48DE-A17D-9C27AB1051CB}"/>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BAC64580-7372-4955-BCCA-0EA13A81F3D1}"/>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77471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96AB1-609E-414E-8800-1E51850AE5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0D44C2-5285-4053-BFBC-BCCDD4426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407BCB27-F787-4772-9FFD-37002ACED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966A04-11A1-442C-B735-BA15DBEAED19}"/>
              </a:ext>
            </a:extLst>
          </p:cNvPr>
          <p:cNvSpPr>
            <a:spLocks noGrp="1"/>
          </p:cNvSpPr>
          <p:nvPr>
            <p:ph type="dt" sz="half" idx="10"/>
          </p:nvPr>
        </p:nvSpPr>
        <p:spPr/>
        <p:txBody>
          <a:bodyPr/>
          <a:lstStyle/>
          <a:p>
            <a:fld id="{663CF616-514A-4C98-A7BD-16116CC26531}" type="datetimeFigureOut">
              <a:rPr lang="es-CR" smtClean="0"/>
              <a:t>13/7/2023</a:t>
            </a:fld>
            <a:endParaRPr lang="es-CR"/>
          </a:p>
        </p:txBody>
      </p:sp>
      <p:sp>
        <p:nvSpPr>
          <p:cNvPr id="6" name="Marcador de pie de página 5">
            <a:extLst>
              <a:ext uri="{FF2B5EF4-FFF2-40B4-BE49-F238E27FC236}">
                <a16:creationId xmlns:a16="http://schemas.microsoft.com/office/drawing/2014/main" id="{6FD5B1A6-0281-4E30-94F8-78D985717FBD}"/>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9EA1608E-4D74-4E02-8C48-B74DDF6054C4}"/>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91163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FA378-89CE-442B-9CF0-836F4EED61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DABC6FDD-A6D9-46F7-8228-6403AF0AD0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C6198F56-C1E3-4ED1-A0E0-6BA02E549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BCA8CD-678A-405F-B5D1-CE3751AEB083}"/>
              </a:ext>
            </a:extLst>
          </p:cNvPr>
          <p:cNvSpPr>
            <a:spLocks noGrp="1"/>
          </p:cNvSpPr>
          <p:nvPr>
            <p:ph type="dt" sz="half" idx="10"/>
          </p:nvPr>
        </p:nvSpPr>
        <p:spPr/>
        <p:txBody>
          <a:bodyPr/>
          <a:lstStyle/>
          <a:p>
            <a:fld id="{663CF616-514A-4C98-A7BD-16116CC26531}" type="datetimeFigureOut">
              <a:rPr lang="es-CR" smtClean="0"/>
              <a:t>13/7/2023</a:t>
            </a:fld>
            <a:endParaRPr lang="es-CR"/>
          </a:p>
        </p:txBody>
      </p:sp>
      <p:sp>
        <p:nvSpPr>
          <p:cNvPr id="6" name="Marcador de pie de página 5">
            <a:extLst>
              <a:ext uri="{FF2B5EF4-FFF2-40B4-BE49-F238E27FC236}">
                <a16:creationId xmlns:a16="http://schemas.microsoft.com/office/drawing/2014/main" id="{646C2D68-D516-4B14-91C1-3AC153DAD301}"/>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4CC96ABD-AFCC-4E55-B1B9-948FAE8A5340}"/>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2155046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83145F9-74B4-47E0-98CF-75130FA1E9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F265B2C1-C78A-4C41-B1FF-05731BBBA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F0C513F-FC03-4CFF-9A37-C5234B355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CF616-514A-4C98-A7BD-16116CC26531}" type="datetimeFigureOut">
              <a:rPr lang="es-CR" smtClean="0"/>
              <a:t>13/7/2023</a:t>
            </a:fld>
            <a:endParaRPr lang="es-CR"/>
          </a:p>
        </p:txBody>
      </p:sp>
      <p:sp>
        <p:nvSpPr>
          <p:cNvPr id="5" name="Marcador de pie de página 4">
            <a:extLst>
              <a:ext uri="{FF2B5EF4-FFF2-40B4-BE49-F238E27FC236}">
                <a16:creationId xmlns:a16="http://schemas.microsoft.com/office/drawing/2014/main" id="{EC7083CE-0168-4A19-B576-38C43ED5D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66E804BB-9827-431C-960A-78C100D06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2AAF3-F5F3-49BC-B4C5-9DA337B2DA54}" type="slidenum">
              <a:rPr lang="es-CR" smtClean="0"/>
              <a:t>‹Nº›</a:t>
            </a:fld>
            <a:endParaRPr lang="es-CR"/>
          </a:p>
        </p:txBody>
      </p:sp>
    </p:spTree>
    <p:extLst>
      <p:ext uri="{BB962C8B-B14F-4D97-AF65-F5344CB8AC3E}">
        <p14:creationId xmlns:p14="http://schemas.microsoft.com/office/powerpoint/2010/main" val="4158858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8">
            <a:extLst>
              <a:ext uri="{FF2B5EF4-FFF2-40B4-BE49-F238E27FC236}">
                <a16:creationId xmlns:a16="http://schemas.microsoft.com/office/drawing/2014/main" id="{9CF8821C-9265-F4F9-385B-97E7563BAE4C}"/>
              </a:ext>
            </a:extLst>
          </p:cNvPr>
          <p:cNvSpPr txBox="1">
            <a:spLocks noChangeArrowheads="1"/>
          </p:cNvSpPr>
          <p:nvPr/>
        </p:nvSpPr>
        <p:spPr bwMode="auto">
          <a:xfrm>
            <a:off x="5744147" y="1"/>
            <a:ext cx="6444805" cy="2172430"/>
          </a:xfrm>
          <a:prstGeom prst="rect">
            <a:avLst/>
          </a:prstGeom>
          <a:solidFill>
            <a:schemeClr val="accent1">
              <a:lumMod val="60000"/>
              <a:lumOff val="40000"/>
            </a:schemeClr>
          </a:solidFill>
        </p:spPr>
        <p:txBody>
          <a:bodyPr rot="0" vert="horz" lIns="91440" tIns="45720" rIns="91440" bIns="45720" rtlCol="0" anchor="ctr" anchorCtr="0">
            <a:normAutofit/>
          </a:bodyPr>
          <a:lstStyle/>
          <a:p>
            <a:pPr>
              <a:lnSpc>
                <a:spcPct val="90000"/>
              </a:lnSpc>
              <a:spcBef>
                <a:spcPct val="0"/>
              </a:spcBef>
              <a:spcAft>
                <a:spcPts val="1000"/>
              </a:spcAft>
            </a:pPr>
            <a:r>
              <a:rPr lang="en-US" sz="3700" b="1" dirty="0" err="1">
                <a:effectLst>
                  <a:outerShdw blurRad="38100" dist="38100" dir="2700000" algn="tl">
                    <a:srgbClr val="000000">
                      <a:alpha val="43137"/>
                    </a:srgbClr>
                  </a:outerShdw>
                </a:effectLst>
                <a:latin typeface="+mj-lt"/>
                <a:ea typeface="+mj-ea"/>
                <a:cs typeface="+mj-cs"/>
              </a:rPr>
              <a:t>Doctorado</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en</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Gestión</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Pública</a:t>
            </a:r>
            <a:r>
              <a:rPr lang="en-US" sz="3700" b="1" dirty="0">
                <a:effectLst>
                  <a:outerShdw blurRad="38100" dist="38100" dir="2700000" algn="tl">
                    <a:srgbClr val="000000">
                      <a:alpha val="43137"/>
                    </a:srgbClr>
                  </a:outerShdw>
                </a:effectLst>
                <a:latin typeface="+mj-lt"/>
                <a:ea typeface="+mj-ea"/>
                <a:cs typeface="+mj-cs"/>
              </a:rPr>
              <a:t> y </a:t>
            </a:r>
            <a:r>
              <a:rPr lang="en-US" sz="3700" b="1" dirty="0" err="1">
                <a:effectLst>
                  <a:outerShdw blurRad="38100" dist="38100" dir="2700000" algn="tl">
                    <a:srgbClr val="000000">
                      <a:alpha val="43137"/>
                    </a:srgbClr>
                  </a:outerShdw>
                </a:effectLst>
                <a:latin typeface="+mj-lt"/>
                <a:ea typeface="+mj-ea"/>
                <a:cs typeface="+mj-cs"/>
              </a:rPr>
              <a:t>Ciencias</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Empresariales</a:t>
            </a:r>
            <a:r>
              <a:rPr lang="en-US" sz="3700" b="1" dirty="0">
                <a:effectLst>
                  <a:outerShdw blurRad="38100" dist="38100" dir="2700000" algn="tl">
                    <a:srgbClr val="000000">
                      <a:alpha val="43137"/>
                    </a:srgbClr>
                  </a:outerShdw>
                </a:effectLst>
                <a:latin typeface="+mj-lt"/>
                <a:ea typeface="+mj-ea"/>
                <a:cs typeface="+mj-cs"/>
              </a:rPr>
              <a:t> del ICAP</a:t>
            </a:r>
          </a:p>
        </p:txBody>
      </p:sp>
      <p:pic>
        <p:nvPicPr>
          <p:cNvPr id="7" name="Picture 6" descr="Toma trasera de una fila de graduados">
            <a:extLst>
              <a:ext uri="{FF2B5EF4-FFF2-40B4-BE49-F238E27FC236}">
                <a16:creationId xmlns:a16="http://schemas.microsoft.com/office/drawing/2014/main" id="{1F3CB421-6872-F29A-FB8F-ABC9AC87707F}"/>
              </a:ext>
            </a:extLst>
          </p:cNvPr>
          <p:cNvPicPr>
            <a:picLocks noChangeAspect="1"/>
          </p:cNvPicPr>
          <p:nvPr/>
        </p:nvPicPr>
        <p:blipFill rotWithShape="1">
          <a:blip r:embed="rId2"/>
          <a:srcRect l="15736" r="2473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Cuadro de texto 4">
            <a:extLst>
              <a:ext uri="{FF2B5EF4-FFF2-40B4-BE49-F238E27FC236}">
                <a16:creationId xmlns:a16="http://schemas.microsoft.com/office/drawing/2014/main" id="{A8C3769F-3AA8-D99F-2DC4-9CD8847BDBA0}"/>
              </a:ext>
            </a:extLst>
          </p:cNvPr>
          <p:cNvSpPr txBox="1">
            <a:spLocks noChangeArrowheads="1"/>
          </p:cNvSpPr>
          <p:nvPr/>
        </p:nvSpPr>
        <p:spPr bwMode="auto">
          <a:xfrm>
            <a:off x="6116568" y="2358887"/>
            <a:ext cx="5532093" cy="38180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lIns="91440" tIns="45720" rIns="91440" bIns="45720" rtlCol="0" anchorCtr="0">
            <a:noAutofit/>
          </a:bodyPr>
          <a:lstStyle/>
          <a:p>
            <a:pPr indent="-228600">
              <a:lnSpc>
                <a:spcPct val="90000"/>
              </a:lnSpc>
              <a:spcAft>
                <a:spcPts val="1000"/>
              </a:spcAft>
              <a:buFont typeface="Arial" panose="020B0604020202020204" pitchFamily="34" charset="0"/>
              <a:buChar char="•"/>
            </a:pPr>
            <a:r>
              <a:rPr lang="en-US" sz="2400" b="1" dirty="0">
                <a:effectLst/>
              </a:rPr>
              <a:t>XII PROMOCIÓN REGIONAL</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2023-2024</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 </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PROGRAMA DEL CURSO</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 </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Economía del </a:t>
            </a:r>
            <a:r>
              <a:rPr lang="en-US" sz="2400" b="1" dirty="0" err="1">
                <a:effectLst/>
              </a:rPr>
              <a:t>Gasto</a:t>
            </a:r>
            <a:r>
              <a:rPr lang="en-US" sz="2400" b="1" dirty="0">
                <a:effectLst/>
              </a:rPr>
              <a:t> Público</a:t>
            </a:r>
          </a:p>
          <a:p>
            <a:pPr indent="-228600">
              <a:lnSpc>
                <a:spcPct val="90000"/>
              </a:lnSpc>
              <a:spcAft>
                <a:spcPts val="1000"/>
              </a:spcAft>
              <a:buFont typeface="Arial" panose="020B0604020202020204" pitchFamily="34" charset="0"/>
              <a:buChar char="•"/>
            </a:pPr>
            <a:r>
              <a:rPr lang="en-US" sz="2400" b="1" dirty="0" err="1"/>
              <a:t>Profesor</a:t>
            </a:r>
            <a:r>
              <a:rPr lang="en-US" sz="2400" b="1" dirty="0"/>
              <a:t>: Dr. Roberto Jiménez Gómez</a:t>
            </a:r>
          </a:p>
          <a:p>
            <a:pPr indent="-228600">
              <a:lnSpc>
                <a:spcPct val="90000"/>
              </a:lnSpc>
              <a:spcAft>
                <a:spcPts val="1000"/>
              </a:spcAft>
              <a:buFont typeface="Arial" panose="020B0604020202020204" pitchFamily="34" charset="0"/>
              <a:buChar char="•"/>
            </a:pPr>
            <a:endParaRPr lang="en-US" sz="2400" b="1" dirty="0">
              <a:effectLst/>
            </a:endParaRPr>
          </a:p>
          <a:p>
            <a:pPr indent="-228600">
              <a:lnSpc>
                <a:spcPct val="90000"/>
              </a:lnSpc>
              <a:spcAft>
                <a:spcPts val="1000"/>
              </a:spcAft>
              <a:buFont typeface="Arial" panose="020B0604020202020204" pitchFamily="34" charset="0"/>
              <a:buChar char="•"/>
            </a:pPr>
            <a:r>
              <a:rPr lang="en-US" sz="2400" dirty="0"/>
              <a:t>14 y 21</a:t>
            </a:r>
            <a:r>
              <a:rPr lang="en-US" sz="2400" dirty="0">
                <a:effectLst/>
              </a:rPr>
              <a:t>/7/23</a:t>
            </a:r>
          </a:p>
          <a:p>
            <a:pPr indent="-228600">
              <a:lnSpc>
                <a:spcPct val="90000"/>
              </a:lnSpc>
              <a:spcAft>
                <a:spcPts val="1000"/>
              </a:spcAft>
              <a:buFont typeface="Arial" panose="020B0604020202020204" pitchFamily="34" charset="0"/>
              <a:buChar char="•"/>
            </a:pPr>
            <a:endParaRPr lang="en-US" sz="2400" dirty="0">
              <a:effectLst/>
            </a:endParaRPr>
          </a:p>
        </p:txBody>
      </p:sp>
    </p:spTree>
    <p:extLst>
      <p:ext uri="{BB962C8B-B14F-4D97-AF65-F5344CB8AC3E}">
        <p14:creationId xmlns:p14="http://schemas.microsoft.com/office/powerpoint/2010/main" val="288232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D3F81-D068-4F52-9441-A15EA1400CCF}"/>
              </a:ext>
            </a:extLst>
          </p:cNvPr>
          <p:cNvSpPr>
            <a:spLocks noGrp="1"/>
          </p:cNvSpPr>
          <p:nvPr>
            <p:ph type="title"/>
          </p:nvPr>
        </p:nvSpPr>
        <p:spPr>
          <a:xfrm>
            <a:off x="0" y="26504"/>
            <a:ext cx="12192000" cy="914400"/>
          </a:xfrm>
          <a:solidFill>
            <a:schemeClr val="tx2">
              <a:lumMod val="60000"/>
              <a:lumOff val="40000"/>
            </a:schemeClr>
          </a:solidFill>
        </p:spPr>
        <p:txBody>
          <a:bodyPr>
            <a:normAutofit fontScale="90000"/>
          </a:bodyPr>
          <a:lstStyle/>
          <a:p>
            <a:r>
              <a:rPr lang="es-DO" sz="3600" b="1" i="1" dirty="0">
                <a:effectLst/>
                <a:latin typeface="Times New Roman" panose="02020603050405020304" pitchFamily="18" charset="0"/>
                <a:ea typeface="Calibri" panose="020F0502020204030204" pitchFamily="34" charset="0"/>
                <a:cs typeface="Times New Roman" panose="02020603050405020304" pitchFamily="18" charset="0"/>
              </a:rPr>
              <a:t>1.2 Pensar como un economista del sector público</a:t>
            </a:r>
            <a:br>
              <a:rPr lang="es-DO" sz="3600" dirty="0">
                <a:effectLst/>
                <a:latin typeface="Calibri" panose="020F0502020204030204" pitchFamily="34" charset="0"/>
                <a:ea typeface="Calibri" panose="020F0502020204030204" pitchFamily="34" charset="0"/>
                <a:cs typeface="Times New Roman" panose="02020603050405020304" pitchFamily="18" charset="0"/>
              </a:rPr>
            </a:br>
            <a:endParaRPr lang="es-DO" sz="3600" dirty="0"/>
          </a:p>
        </p:txBody>
      </p:sp>
      <p:sp>
        <p:nvSpPr>
          <p:cNvPr id="3" name="Marcador de contenido 2">
            <a:extLst>
              <a:ext uri="{FF2B5EF4-FFF2-40B4-BE49-F238E27FC236}">
                <a16:creationId xmlns:a16="http://schemas.microsoft.com/office/drawing/2014/main" id="{388FEEBC-005E-401F-90F5-75E15621A13C}"/>
              </a:ext>
            </a:extLst>
          </p:cNvPr>
          <p:cNvSpPr>
            <a:spLocks noGrp="1"/>
          </p:cNvSpPr>
          <p:nvPr>
            <p:ph idx="1"/>
          </p:nvPr>
        </p:nvSpPr>
        <p:spPr>
          <a:xfrm>
            <a:off x="543339" y="1547446"/>
            <a:ext cx="8853879" cy="4906363"/>
          </a:xfrm>
          <a:solidFill>
            <a:schemeClr val="tx2">
              <a:lumMod val="20000"/>
              <a:lumOff val="80000"/>
            </a:schemeClr>
          </a:solidFill>
        </p:spPr>
        <p:txBody>
          <a:bodyPr>
            <a:normAutofit/>
          </a:bodyPr>
          <a:lstStyle/>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Los economistas estudian la escasez, la manera en que las sociedades deciden la forma de utilizar los recursos escasos, y se hacen cuatro preguntas económicas fundamentales: </a:t>
            </a:r>
          </a:p>
          <a:p>
            <a:pPr algn="just"/>
            <a:endParaRPr lang="es-DO" sz="32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¿Que ha de producirse?  </a:t>
            </a:r>
          </a:p>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¿Como ha de producirse? </a:t>
            </a:r>
          </a:p>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¿Para quién ha de producirse? </a:t>
            </a:r>
          </a:p>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¿Como se toman estas decisiones?</a:t>
            </a:r>
            <a:endParaRPr lang="es-DO"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3200" dirty="0"/>
          </a:p>
        </p:txBody>
      </p:sp>
      <p:pic>
        <p:nvPicPr>
          <p:cNvPr id="8196" name="Picture 4" descr="Fujitsu: &quot;El 40% de la administración pública española no existirá en su  forma actual en 2021&quot; | Informes | Mercado TI | Computing">
            <a:extLst>
              <a:ext uri="{FF2B5EF4-FFF2-40B4-BE49-F238E27FC236}">
                <a16:creationId xmlns:a16="http://schemas.microsoft.com/office/drawing/2014/main" id="{5E10ECE0-3108-4A60-A068-F36DE9A68A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9006" y="2950456"/>
            <a:ext cx="3144043" cy="207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2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DF8EB-3729-47E2-A4A0-8406A247E1B4}"/>
              </a:ext>
            </a:extLst>
          </p:cNvPr>
          <p:cNvSpPr>
            <a:spLocks noGrp="1"/>
          </p:cNvSpPr>
          <p:nvPr>
            <p:ph type="title"/>
          </p:nvPr>
        </p:nvSpPr>
        <p:spPr>
          <a:xfrm>
            <a:off x="118154" y="-14865"/>
            <a:ext cx="10058400" cy="1450757"/>
          </a:xfrm>
        </p:spPr>
        <p:txBody>
          <a:bodyPr/>
          <a:lstStyle/>
          <a:p>
            <a:r>
              <a:rPr lang="es-DO" sz="1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s-DO" sz="2400" b="1" i="1" dirty="0">
                <a:effectLst/>
                <a:latin typeface="Times New Roman" panose="02020603050405020304" pitchFamily="18" charset="0"/>
                <a:ea typeface="Calibri" panose="020F0502020204030204" pitchFamily="34" charset="0"/>
                <a:cs typeface="Times New Roman" panose="02020603050405020304" pitchFamily="18" charset="0"/>
              </a:rPr>
              <a:t>¿Que ha de producirse?</a:t>
            </a:r>
            <a:br>
              <a:rPr lang="es-DO" sz="1800" i="1" dirty="0">
                <a:effectLst/>
                <a:latin typeface="Calibri" panose="020F0502020204030204" pitchFamily="34" charset="0"/>
                <a:ea typeface="Calibri" panose="020F0502020204030204" pitchFamily="34" charset="0"/>
                <a:cs typeface="Times New Roman" panose="02020603050405020304" pitchFamily="18" charset="0"/>
              </a:rPr>
            </a:br>
            <a:endParaRPr lang="es-DO" i="1" dirty="0"/>
          </a:p>
        </p:txBody>
      </p:sp>
      <p:sp>
        <p:nvSpPr>
          <p:cNvPr id="3" name="Marcador de contenido 2">
            <a:extLst>
              <a:ext uri="{FF2B5EF4-FFF2-40B4-BE49-F238E27FC236}">
                <a16:creationId xmlns:a16="http://schemas.microsoft.com/office/drawing/2014/main" id="{7DF64EFB-0B7C-4C65-B195-22A243A256FF}"/>
              </a:ext>
            </a:extLst>
          </p:cNvPr>
          <p:cNvSpPr>
            <a:spLocks noGrp="1"/>
          </p:cNvSpPr>
          <p:nvPr>
            <p:ph idx="1"/>
          </p:nvPr>
        </p:nvSpPr>
        <p:spPr>
          <a:xfrm>
            <a:off x="4650769" y="229852"/>
            <a:ext cx="7538149" cy="3760891"/>
          </a:xfrm>
        </p:spPr>
        <p:txBody>
          <a:bodyPr>
            <a:normAutofit/>
          </a:bodyPr>
          <a:lstStyle/>
          <a:p>
            <a:r>
              <a:rPr lang="es-DO" sz="2000" dirty="0">
                <a:effectLst/>
                <a:latin typeface="Times New Roman" panose="02020603050405020304" pitchFamily="18" charset="0"/>
                <a:ea typeface="Calibri" panose="020F0502020204030204" pitchFamily="34" charset="0"/>
              </a:rPr>
              <a:t>¿Qué parte de nuestros recursos debe dedicarse a la producción de bienes públicos como la defensa y las autopistas, y cual, a la producción de bienes privados, como los automóviles?</a:t>
            </a:r>
            <a:endParaRPr lang="es-DO" sz="2000" dirty="0"/>
          </a:p>
        </p:txBody>
      </p:sp>
      <p:pic>
        <p:nvPicPr>
          <p:cNvPr id="4" name="Imagen 3">
            <a:extLst>
              <a:ext uri="{FF2B5EF4-FFF2-40B4-BE49-F238E27FC236}">
                <a16:creationId xmlns:a16="http://schemas.microsoft.com/office/drawing/2014/main" id="{10563F99-6356-4798-8770-AC4894F79F4A}"/>
              </a:ext>
            </a:extLst>
          </p:cNvPr>
          <p:cNvPicPr/>
          <p:nvPr/>
        </p:nvPicPr>
        <p:blipFill rotWithShape="1">
          <a:blip r:embed="rId2"/>
          <a:srcRect l="27052" t="24170" r="28683" b="8729"/>
          <a:stretch/>
        </p:blipFill>
        <p:spPr bwMode="auto">
          <a:xfrm>
            <a:off x="6944138" y="1325217"/>
            <a:ext cx="4969237" cy="4750292"/>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BB2D9BF3-29D1-422D-A82D-A0F6F3B2860D}"/>
              </a:ext>
            </a:extLst>
          </p:cNvPr>
          <p:cNvSpPr txBox="1"/>
          <p:nvPr/>
        </p:nvSpPr>
        <p:spPr>
          <a:xfrm>
            <a:off x="0" y="2223292"/>
            <a:ext cx="6123398" cy="830997"/>
          </a:xfrm>
          <a:prstGeom prst="rect">
            <a:avLst/>
          </a:prstGeom>
          <a:noFill/>
        </p:spPr>
        <p:txBody>
          <a:bodyPr wrap="square">
            <a:spAutoFit/>
          </a:bodyPr>
          <a:lstStyle/>
          <a:p>
            <a:r>
              <a:rPr lang="es-DO" sz="2400" dirty="0">
                <a:solidFill>
                  <a:schemeClr val="tx1">
                    <a:lumMod val="75000"/>
                    <a:lumOff val="25000"/>
                  </a:schemeClr>
                </a:solidFill>
                <a:latin typeface="Times New Roman" panose="02020603050405020304" pitchFamily="18" charset="0"/>
              </a:rPr>
              <a:t>  </a:t>
            </a:r>
            <a:r>
              <a:rPr lang="es-DO" sz="2400" b="1" dirty="0">
                <a:solidFill>
                  <a:schemeClr val="tx1">
                    <a:lumMod val="75000"/>
                    <a:lumOff val="25000"/>
                  </a:schemeClr>
                </a:solidFill>
                <a:latin typeface="Times New Roman" panose="02020603050405020304" pitchFamily="18" charset="0"/>
              </a:rPr>
              <a:t>G a E </a:t>
            </a:r>
            <a:r>
              <a:rPr lang="es-DO" sz="2400" dirty="0">
                <a:solidFill>
                  <a:schemeClr val="tx1">
                    <a:lumMod val="75000"/>
                    <a:lumOff val="25000"/>
                  </a:schemeClr>
                </a:solidFill>
                <a:latin typeface="Times New Roman" panose="02020603050405020304" pitchFamily="18" charset="0"/>
              </a:rPr>
              <a:t>: aumentan los bienes públicos, pero disminuyen los    privados.</a:t>
            </a:r>
          </a:p>
        </p:txBody>
      </p:sp>
      <p:sp>
        <p:nvSpPr>
          <p:cNvPr id="10" name="CuadroTexto 9">
            <a:extLst>
              <a:ext uri="{FF2B5EF4-FFF2-40B4-BE49-F238E27FC236}">
                <a16:creationId xmlns:a16="http://schemas.microsoft.com/office/drawing/2014/main" id="{3553D4D8-668E-4738-9A8E-150D0A79AE6C}"/>
              </a:ext>
            </a:extLst>
          </p:cNvPr>
          <p:cNvSpPr txBox="1"/>
          <p:nvPr/>
        </p:nvSpPr>
        <p:spPr>
          <a:xfrm>
            <a:off x="-34099" y="3558208"/>
            <a:ext cx="7414860" cy="1200329"/>
          </a:xfrm>
          <a:prstGeom prst="rect">
            <a:avLst/>
          </a:prstGeom>
          <a:noFill/>
        </p:spPr>
        <p:txBody>
          <a:bodyPr wrap="square">
            <a:spAutoFit/>
          </a:bodyPr>
          <a:lstStyle/>
          <a:p>
            <a:r>
              <a:rPr lang="es-DO" sz="2400" dirty="0">
                <a:solidFill>
                  <a:schemeClr val="tx1">
                    <a:lumMod val="75000"/>
                    <a:lumOff val="25000"/>
                  </a:schemeClr>
                </a:solidFill>
                <a:latin typeface="Times New Roman" panose="02020603050405020304" pitchFamily="18" charset="0"/>
              </a:rPr>
              <a:t>   </a:t>
            </a:r>
            <a:r>
              <a:rPr lang="es-DO" sz="2400" b="1" dirty="0">
                <a:solidFill>
                  <a:schemeClr val="tx1">
                    <a:lumMod val="75000"/>
                    <a:lumOff val="25000"/>
                  </a:schemeClr>
                </a:solidFill>
                <a:latin typeface="Times New Roman" panose="02020603050405020304" pitchFamily="18" charset="0"/>
              </a:rPr>
              <a:t>I</a:t>
            </a:r>
            <a:r>
              <a:rPr lang="es-DO" sz="2400" dirty="0">
                <a:solidFill>
                  <a:schemeClr val="tx1">
                    <a:lumMod val="75000"/>
                    <a:lumOff val="25000"/>
                  </a:schemeClr>
                </a:solidFill>
                <a:latin typeface="Times New Roman" panose="02020603050405020304" pitchFamily="18" charset="0"/>
              </a:rPr>
              <a:t>: Ineficiente porque la sociedad podría obtener una mayor cantidad tanto de bienes públicos como de bienes privados.</a:t>
            </a:r>
          </a:p>
        </p:txBody>
      </p:sp>
      <p:sp>
        <p:nvSpPr>
          <p:cNvPr id="12" name="CuadroTexto 11">
            <a:extLst>
              <a:ext uri="{FF2B5EF4-FFF2-40B4-BE49-F238E27FC236}">
                <a16:creationId xmlns:a16="http://schemas.microsoft.com/office/drawing/2014/main" id="{ADD2323F-11BF-4807-A3C2-A58293A93333}"/>
              </a:ext>
            </a:extLst>
          </p:cNvPr>
          <p:cNvSpPr txBox="1"/>
          <p:nvPr/>
        </p:nvSpPr>
        <p:spPr>
          <a:xfrm>
            <a:off x="0" y="4893124"/>
            <a:ext cx="7086087" cy="1569660"/>
          </a:xfrm>
          <a:prstGeom prst="rect">
            <a:avLst/>
          </a:prstGeom>
          <a:noFill/>
        </p:spPr>
        <p:txBody>
          <a:bodyPr wrap="square">
            <a:spAutoFit/>
          </a:bodyPr>
          <a:lstStyle/>
          <a:p>
            <a:pPr algn="just"/>
            <a:r>
              <a:rPr lang="es-DO" sz="2400" dirty="0">
                <a:solidFill>
                  <a:schemeClr val="tx1">
                    <a:lumMod val="75000"/>
                    <a:lumOff val="25000"/>
                  </a:schemeClr>
                </a:solidFill>
                <a:latin typeface="Times New Roman" panose="02020603050405020304" pitchFamily="18" charset="0"/>
              </a:rPr>
              <a:t>  </a:t>
            </a:r>
            <a:r>
              <a:rPr lang="es-DO" sz="2400" b="1" dirty="0">
                <a:solidFill>
                  <a:schemeClr val="tx1">
                    <a:lumMod val="75000"/>
                    <a:lumOff val="25000"/>
                  </a:schemeClr>
                </a:solidFill>
                <a:latin typeface="Times New Roman" panose="02020603050405020304" pitchFamily="18" charset="0"/>
              </a:rPr>
              <a:t>N</a:t>
            </a:r>
            <a:r>
              <a:rPr lang="es-DO" sz="2400" dirty="0">
                <a:solidFill>
                  <a:schemeClr val="tx1">
                    <a:lumMod val="75000"/>
                    <a:lumOff val="25000"/>
                  </a:schemeClr>
                </a:solidFill>
                <a:latin typeface="Times New Roman" panose="02020603050405020304" pitchFamily="18" charset="0"/>
              </a:rPr>
              <a:t>: Es inalcanzable, porque con los recursos y la tecnología existentes no es posible tener al mismo tiempo esa cantidad de bienes públicos y esa cantidad de bienes privados.</a:t>
            </a:r>
          </a:p>
        </p:txBody>
      </p:sp>
    </p:spTree>
    <p:extLst>
      <p:ext uri="{BB962C8B-B14F-4D97-AF65-F5344CB8AC3E}">
        <p14:creationId xmlns:p14="http://schemas.microsoft.com/office/powerpoint/2010/main" val="3011346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BEEB3-E844-4B6B-A666-66C200ACC5DF}"/>
              </a:ext>
            </a:extLst>
          </p:cNvPr>
          <p:cNvSpPr>
            <a:spLocks noGrp="1"/>
          </p:cNvSpPr>
          <p:nvPr>
            <p:ph type="title"/>
          </p:nvPr>
        </p:nvSpPr>
        <p:spPr>
          <a:xfrm>
            <a:off x="1097280" y="286603"/>
            <a:ext cx="10058400" cy="1450757"/>
          </a:xfrm>
        </p:spPr>
        <p:txBody>
          <a:bodyPr>
            <a:normAutofit/>
          </a:bodyPr>
          <a:lstStyle/>
          <a:p>
            <a:r>
              <a:rPr lang="es-DO" b="1" i="1">
                <a:effectLst/>
                <a:latin typeface="Times New Roman" panose="02020603050405020304" pitchFamily="18" charset="0"/>
                <a:ea typeface="Calibri" panose="020F0502020204030204" pitchFamily="34" charset="0"/>
                <a:cs typeface="Times New Roman" panose="02020603050405020304" pitchFamily="18" charset="0"/>
              </a:rPr>
              <a:t>2. ¿Como debe producirse?</a:t>
            </a:r>
            <a:br>
              <a:rPr lang="es-DO">
                <a:effectLst/>
                <a:latin typeface="Calibri" panose="020F0502020204030204" pitchFamily="34" charset="0"/>
                <a:ea typeface="Calibri" panose="020F0502020204030204" pitchFamily="34" charset="0"/>
                <a:cs typeface="Times New Roman" panose="02020603050405020304" pitchFamily="18" charset="0"/>
              </a:rPr>
            </a:br>
            <a:endParaRPr lang="es-DO" dirty="0"/>
          </a:p>
        </p:txBody>
      </p:sp>
      <p:sp>
        <p:nvSpPr>
          <p:cNvPr id="3" name="Marcador de contenido 2">
            <a:extLst>
              <a:ext uri="{FF2B5EF4-FFF2-40B4-BE49-F238E27FC236}">
                <a16:creationId xmlns:a16="http://schemas.microsoft.com/office/drawing/2014/main" id="{7781E3AE-7C96-4E8C-A887-6CB46BC29CE1}"/>
              </a:ext>
            </a:extLst>
          </p:cNvPr>
          <p:cNvSpPr>
            <a:spLocks noGrp="1"/>
          </p:cNvSpPr>
          <p:nvPr>
            <p:ph idx="1"/>
          </p:nvPr>
        </p:nvSpPr>
        <p:spPr>
          <a:xfrm>
            <a:off x="851595" y="2668455"/>
            <a:ext cx="6437367" cy="3760891"/>
          </a:xfrm>
        </p:spPr>
        <p:txBody>
          <a:bodyPr>
            <a:normAutofit fontScale="92500" lnSpcReduction="20000"/>
          </a:bodyPr>
          <a:lstStyle/>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Es importante analizar que esta pregunta lleva implícita otros aspectos importantes, esto porque la política gubernamental afecta la forma en que las empresas producen los bienes que producen, </a:t>
            </a:r>
            <a:r>
              <a:rPr lang="es-DO" b="1" dirty="0">
                <a:effectLst/>
                <a:latin typeface="Times New Roman" panose="02020603050405020304" pitchFamily="18" charset="0"/>
                <a:ea typeface="Calibri" panose="020F0502020204030204" pitchFamily="34" charset="0"/>
                <a:cs typeface="Times New Roman" panose="02020603050405020304" pitchFamily="18" charset="0"/>
              </a:rPr>
              <a:t>la legislación </a:t>
            </a:r>
            <a:r>
              <a:rPr lang="es-DO" dirty="0">
                <a:effectLst/>
                <a:latin typeface="Times New Roman" panose="02020603050405020304" pitchFamily="18" charset="0"/>
                <a:ea typeface="Calibri" panose="020F0502020204030204" pitchFamily="34" charset="0"/>
                <a:cs typeface="Times New Roman" panose="02020603050405020304" pitchFamily="18" charset="0"/>
              </a:rPr>
              <a:t>sobre la protección del medio ambiente limita la contaminación de las compañías, </a:t>
            </a:r>
            <a:r>
              <a:rPr lang="es-DO" b="1" dirty="0">
                <a:effectLst/>
                <a:latin typeface="Times New Roman" panose="02020603050405020304" pitchFamily="18" charset="0"/>
                <a:ea typeface="Calibri" panose="020F0502020204030204" pitchFamily="34" charset="0"/>
                <a:cs typeface="Times New Roman" panose="02020603050405020304" pitchFamily="18" charset="0"/>
              </a:rPr>
              <a:t>las cotizaciones a la seguridad social</a:t>
            </a:r>
            <a:r>
              <a:rPr lang="es-DO" dirty="0">
                <a:effectLst/>
                <a:latin typeface="Times New Roman" panose="02020603050405020304" pitchFamily="18" charset="0"/>
                <a:ea typeface="Calibri" panose="020F0502020204030204" pitchFamily="34" charset="0"/>
                <a:cs typeface="Times New Roman" panose="02020603050405020304" pitchFamily="18" charset="0"/>
              </a:rPr>
              <a:t> (que deben pagar las empresas) encarecen el trabajo y como resultado conducen a las técnicas de producción menos intensiva en mano de obra.</a:t>
            </a:r>
            <a:endParaRPr lang="es-DO" dirty="0">
              <a:effectLst/>
              <a:latin typeface="Calibri" panose="020F0502020204030204" pitchFamily="34" charset="0"/>
              <a:ea typeface="Calibri" panose="020F0502020204030204" pitchFamily="34" charset="0"/>
              <a:cs typeface="Times New Roman" panose="02020603050405020304" pitchFamily="18" charset="0"/>
            </a:endParaRPr>
          </a:p>
          <a:p>
            <a:endParaRPr lang="es-DO" dirty="0"/>
          </a:p>
        </p:txBody>
      </p:sp>
      <p:pic>
        <p:nvPicPr>
          <p:cNvPr id="9218" name="Picture 2" descr="Sector Público • Visual Sistemas">
            <a:extLst>
              <a:ext uri="{FF2B5EF4-FFF2-40B4-BE49-F238E27FC236}">
                <a16:creationId xmlns:a16="http://schemas.microsoft.com/office/drawing/2014/main" id="{B77E2F67-C874-4056-9693-6A85064994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41201" y="2728819"/>
            <a:ext cx="2831848" cy="283184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EE4002B-F879-4ABE-8F76-DBAA21B2C5A9}"/>
              </a:ext>
            </a:extLst>
          </p:cNvPr>
          <p:cNvSpPr txBox="1"/>
          <p:nvPr/>
        </p:nvSpPr>
        <p:spPr>
          <a:xfrm>
            <a:off x="3313043" y="1211802"/>
            <a:ext cx="8449497" cy="1200329"/>
          </a:xfrm>
          <a:prstGeom prst="rect">
            <a:avLst/>
          </a:prstGeom>
          <a:noFill/>
        </p:spPr>
        <p:txBody>
          <a:bodyPr wrap="square">
            <a:spAutoFit/>
          </a:bodyPr>
          <a:lstStyle/>
          <a:p>
            <a:pPr>
              <a:spcAft>
                <a:spcPts val="600"/>
              </a:spcAft>
            </a:pPr>
            <a:r>
              <a:rPr lang="es-DO" sz="2400" dirty="0">
                <a:solidFill>
                  <a:schemeClr val="tx1">
                    <a:lumMod val="75000"/>
                    <a:lumOff val="25000"/>
                  </a:schemeClr>
                </a:solidFill>
                <a:latin typeface="Times New Roman" panose="02020603050405020304" pitchFamily="18" charset="0"/>
                <a:cs typeface="Times New Roman" panose="02020603050405020304" pitchFamily="18" charset="0"/>
              </a:rPr>
              <a:t>Esta pregunta lleva implícitas decisiones como la de producir en el sector privado o en el sector público, utilizar más capital y menos trabajo o viceversa</a:t>
            </a:r>
          </a:p>
        </p:txBody>
      </p:sp>
    </p:spTree>
    <p:extLst>
      <p:ext uri="{BB962C8B-B14F-4D97-AF65-F5344CB8AC3E}">
        <p14:creationId xmlns:p14="http://schemas.microsoft.com/office/powerpoint/2010/main" val="44048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49" name="Freeform: Shape 1024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Fujitsu: &quot;El 40% de la administración pública española no existirá en su  forma actual en 2021&quot; | Informes | Mercado TI | Computing">
            <a:extLst>
              <a:ext uri="{FF2B5EF4-FFF2-40B4-BE49-F238E27FC236}">
                <a16:creationId xmlns:a16="http://schemas.microsoft.com/office/drawing/2014/main" id="{33CE1514-D7CB-4793-9413-14B79280B2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053" y="1765115"/>
            <a:ext cx="4777381" cy="315506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0251" name="Arc 1025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B61A8FE-57BC-43EA-A538-085DCFD0919C}"/>
              </a:ext>
            </a:extLst>
          </p:cNvPr>
          <p:cNvSpPr>
            <a:spLocks noGrp="1"/>
          </p:cNvSpPr>
          <p:nvPr>
            <p:ph type="title"/>
          </p:nvPr>
        </p:nvSpPr>
        <p:spPr>
          <a:xfrm>
            <a:off x="824947" y="-12622"/>
            <a:ext cx="5257800" cy="1325563"/>
          </a:xfrm>
          <a:solidFill>
            <a:schemeClr val="tx2">
              <a:lumMod val="40000"/>
              <a:lumOff val="60000"/>
            </a:schemeClr>
          </a:solidFill>
        </p:spPr>
        <p:txBody>
          <a:bodyPr>
            <a:normAutofit/>
          </a:bodyPr>
          <a:lstStyle/>
          <a:p>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3. ¿Para quién debe producirse? </a:t>
            </a:r>
            <a:br>
              <a:rPr lang="es-DO" sz="28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sp>
        <p:nvSpPr>
          <p:cNvPr id="3" name="Marcador de contenido 2">
            <a:extLst>
              <a:ext uri="{FF2B5EF4-FFF2-40B4-BE49-F238E27FC236}">
                <a16:creationId xmlns:a16="http://schemas.microsoft.com/office/drawing/2014/main" id="{C69FCE72-C61B-4F65-B7A6-7A84194DA3F3}"/>
              </a:ext>
            </a:extLst>
          </p:cNvPr>
          <p:cNvSpPr>
            <a:spLocks noGrp="1"/>
          </p:cNvSpPr>
          <p:nvPr>
            <p:ph idx="1"/>
          </p:nvPr>
        </p:nvSpPr>
        <p:spPr>
          <a:xfrm>
            <a:off x="838200" y="1984443"/>
            <a:ext cx="6308187" cy="4192520"/>
          </a:xfrm>
        </p:spPr>
        <p:txBody>
          <a:bodyPr>
            <a:normAutofit/>
          </a:bodyPr>
          <a:lstStyle/>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Esta pregunta hace referencia a la cuestión de la </a:t>
            </a:r>
            <a:r>
              <a:rPr lang="es-DO" b="1" dirty="0">
                <a:effectLst/>
                <a:latin typeface="Times New Roman" panose="02020603050405020304" pitchFamily="18" charset="0"/>
                <a:ea typeface="Calibri" panose="020F0502020204030204" pitchFamily="34" charset="0"/>
                <a:cs typeface="Times New Roman" panose="02020603050405020304" pitchFamily="18" charset="0"/>
              </a:rPr>
              <a:t>distribución</a:t>
            </a:r>
            <a:r>
              <a:rPr lang="es-DO" dirty="0">
                <a:effectLst/>
                <a:latin typeface="Times New Roman" panose="02020603050405020304" pitchFamily="18" charset="0"/>
                <a:ea typeface="Calibri" panose="020F0502020204030204" pitchFamily="34" charset="0"/>
                <a:cs typeface="Times New Roman" panose="02020603050405020304" pitchFamily="18" charset="0"/>
              </a:rPr>
              <a:t>, las decisiones gubernamentales (sobre impuestos o sobre programas de asistencia social) dictan la cantidad de </a:t>
            </a:r>
            <a:r>
              <a:rPr lang="es-DO" b="1" dirty="0">
                <a:effectLst/>
                <a:latin typeface="Times New Roman" panose="02020603050405020304" pitchFamily="18" charset="0"/>
                <a:ea typeface="Calibri" panose="020F0502020204030204" pitchFamily="34" charset="0"/>
                <a:cs typeface="Times New Roman" panose="02020603050405020304" pitchFamily="18" charset="0"/>
              </a:rPr>
              <a:t>renta</a:t>
            </a:r>
            <a:r>
              <a:rPr lang="es-DO" dirty="0">
                <a:effectLst/>
                <a:latin typeface="Times New Roman" panose="02020603050405020304" pitchFamily="18" charset="0"/>
                <a:ea typeface="Calibri" panose="020F0502020204030204" pitchFamily="34" charset="0"/>
                <a:cs typeface="Times New Roman" panose="02020603050405020304" pitchFamily="18" charset="0"/>
              </a:rPr>
              <a:t> que le queda a cada individuo. De la misma manera el Estado debe decidir que bienes públicos va a producir, ya que algunos grupos se verán mas </a:t>
            </a:r>
            <a:r>
              <a:rPr lang="es-DO" b="1" dirty="0">
                <a:effectLst/>
                <a:latin typeface="Times New Roman" panose="02020603050405020304" pitchFamily="18" charset="0"/>
                <a:ea typeface="Calibri" panose="020F0502020204030204" pitchFamily="34" charset="0"/>
                <a:cs typeface="Times New Roman" panose="02020603050405020304" pitchFamily="18" charset="0"/>
              </a:rPr>
              <a:t>beneficiados</a:t>
            </a:r>
            <a:r>
              <a:rPr lang="es-DO" dirty="0">
                <a:effectLst/>
                <a:latin typeface="Times New Roman" panose="02020603050405020304" pitchFamily="18" charset="0"/>
                <a:ea typeface="Calibri" panose="020F0502020204030204" pitchFamily="34" charset="0"/>
                <a:cs typeface="Times New Roman" panose="02020603050405020304" pitchFamily="18" charset="0"/>
              </a:rPr>
              <a:t> de la producción que otros.</a:t>
            </a:r>
            <a:endParaRPr lang="es-DO"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dirty="0"/>
          </a:p>
        </p:txBody>
      </p:sp>
      <p:sp>
        <p:nvSpPr>
          <p:cNvPr id="7" name="CuadroTexto 6">
            <a:extLst>
              <a:ext uri="{FF2B5EF4-FFF2-40B4-BE49-F238E27FC236}">
                <a16:creationId xmlns:a16="http://schemas.microsoft.com/office/drawing/2014/main" id="{FF704462-AA79-4310-9FB1-24AAD4C8D4ED}"/>
              </a:ext>
            </a:extLst>
          </p:cNvPr>
          <p:cNvSpPr txBox="1"/>
          <p:nvPr/>
        </p:nvSpPr>
        <p:spPr>
          <a:xfrm>
            <a:off x="4331755" y="1245946"/>
            <a:ext cx="7728735" cy="369332"/>
          </a:xfrm>
          <a:prstGeom prst="rect">
            <a:avLst/>
          </a:prstGeom>
          <a:noFill/>
        </p:spPr>
        <p:txBody>
          <a:bodyPr wrap="square">
            <a:spAutoFit/>
          </a:bodyPr>
          <a:lstStyle/>
          <a:p>
            <a:endParaRPr lang="es-DO" dirty="0"/>
          </a:p>
        </p:txBody>
      </p:sp>
    </p:spTree>
    <p:extLst>
      <p:ext uri="{BB962C8B-B14F-4D97-AF65-F5344CB8AC3E}">
        <p14:creationId xmlns:p14="http://schemas.microsoft.com/office/powerpoint/2010/main" val="182109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7A12B-A89C-4689-B295-8E47CE45CFFF}"/>
              </a:ext>
            </a:extLst>
          </p:cNvPr>
          <p:cNvSpPr>
            <a:spLocks noGrp="1"/>
          </p:cNvSpPr>
          <p:nvPr>
            <p:ph type="title"/>
          </p:nvPr>
        </p:nvSpPr>
        <p:spPr>
          <a:xfrm>
            <a:off x="258689" y="-72149"/>
            <a:ext cx="4394758" cy="1674180"/>
          </a:xfrm>
          <a:solidFill>
            <a:schemeClr val="tx2">
              <a:lumMod val="40000"/>
              <a:lumOff val="60000"/>
            </a:schemeClr>
          </a:solidFill>
        </p:spPr>
        <p:txBody>
          <a:bodyPr>
            <a:normAutofit/>
          </a:bodyPr>
          <a:lstStyle/>
          <a:p>
            <a:pPr lvl="0">
              <a:spcAft>
                <a:spcPts val="800"/>
              </a:spcAft>
            </a:pPr>
            <a:r>
              <a:rPr lang="es-DO" sz="3700" b="1" i="1" dirty="0">
                <a:effectLst/>
                <a:latin typeface="Times New Roman" panose="02020603050405020304" pitchFamily="18" charset="0"/>
                <a:ea typeface="Calibri" panose="020F0502020204030204" pitchFamily="34" charset="0"/>
                <a:cs typeface="Times New Roman" panose="02020603050405020304" pitchFamily="18" charset="0"/>
              </a:rPr>
              <a:t>4. ¿Como se toman las decisiones?</a:t>
            </a:r>
            <a:endParaRPr lang="es-DO" sz="3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96DF8F14-E190-41E8-BE22-EF6A694198DC}"/>
              </a:ext>
            </a:extLst>
          </p:cNvPr>
          <p:cNvSpPr>
            <a:spLocks noGrp="1"/>
          </p:cNvSpPr>
          <p:nvPr>
            <p:ph idx="1"/>
          </p:nvPr>
        </p:nvSpPr>
        <p:spPr>
          <a:xfrm>
            <a:off x="126168" y="1746326"/>
            <a:ext cx="4394758" cy="3962263"/>
          </a:xfrm>
        </p:spPr>
        <p:txBody>
          <a:bodyPr>
            <a:noAutofit/>
          </a:bodyPr>
          <a:lstStyle/>
          <a:p>
            <a:pPr algn="just">
              <a:lnSpc>
                <a:spcPct val="110000"/>
              </a:lnSpc>
            </a:pPr>
            <a:r>
              <a:rPr lang="es-DO" sz="2400" dirty="0">
                <a:effectLst/>
                <a:latin typeface="Times New Roman" panose="02020603050405020304" pitchFamily="18" charset="0"/>
                <a:ea typeface="Calibri" panose="020F0502020204030204" pitchFamily="34" charset="0"/>
              </a:rPr>
              <a:t>Cuando se trata de bienes públicos debe tomarse una decisión conjunta, por lo que uno de los objetivos de la economía del sector público es estudiar cómo se toman las decisiones colectivas (Sociales) en las sociedades democráticas.</a:t>
            </a:r>
          </a:p>
          <a:p>
            <a:pPr algn="just">
              <a:lnSpc>
                <a:spcPct val="110000"/>
              </a:lnSpc>
            </a:pPr>
            <a:r>
              <a:rPr lang="es-DO" sz="2400" dirty="0">
                <a:effectLst/>
                <a:latin typeface="Times New Roman" panose="02020603050405020304" pitchFamily="18" charset="0"/>
                <a:ea typeface="Calibri" panose="020F0502020204030204" pitchFamily="34" charset="0"/>
              </a:rPr>
              <a:t>Cada política o decisión colectiva es buena para unas personas y mala para otras, por lo que debe especificarse cuidadosamente a quien beneficiara y a quien perjudicara</a:t>
            </a:r>
            <a:r>
              <a:rPr lang="es-DO" sz="2400" dirty="0">
                <a:latin typeface="Times New Roman" panose="02020603050405020304" pitchFamily="18" charset="0"/>
                <a:ea typeface="Calibri" panose="020F0502020204030204" pitchFamily="34" charset="0"/>
              </a:rPr>
              <a:t>.</a:t>
            </a:r>
            <a:endParaRPr lang="es-DO" sz="2400" dirty="0"/>
          </a:p>
        </p:txBody>
      </p:sp>
      <p:pic>
        <p:nvPicPr>
          <p:cNvPr id="6" name="Imagen 5">
            <a:extLst>
              <a:ext uri="{FF2B5EF4-FFF2-40B4-BE49-F238E27FC236}">
                <a16:creationId xmlns:a16="http://schemas.microsoft.com/office/drawing/2014/main" id="{22A0620F-A5D9-41B9-9457-CC384DC20CB6}"/>
              </a:ext>
            </a:extLst>
          </p:cNvPr>
          <p:cNvPicPr/>
          <p:nvPr/>
        </p:nvPicPr>
        <p:blipFill rotWithShape="1">
          <a:blip r:embed="rId2"/>
          <a:srcRect l="13873" t="24417" r="15368" b="10951"/>
          <a:stretch/>
        </p:blipFill>
        <p:spPr bwMode="auto">
          <a:xfrm>
            <a:off x="4653446" y="1033670"/>
            <a:ext cx="7538554" cy="5473147"/>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58583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544D47-0244-489C-BA58-FE3E89D689F1}"/>
              </a:ext>
            </a:extLst>
          </p:cNvPr>
          <p:cNvSpPr>
            <a:spLocks noGrp="1"/>
          </p:cNvSpPr>
          <p:nvPr>
            <p:ph type="title"/>
          </p:nvPr>
        </p:nvSpPr>
        <p:spPr>
          <a:xfrm>
            <a:off x="344558" y="126633"/>
            <a:ext cx="4015407" cy="1674180"/>
          </a:xfrm>
        </p:spPr>
        <p:txBody>
          <a:bodyPr>
            <a:normAutofit/>
          </a:bodyPr>
          <a:lstStyle/>
          <a:p>
            <a:pPr algn="ctr"/>
            <a:r>
              <a:rPr lang="es-DO" sz="3100" b="1" i="1" dirty="0">
                <a:effectLst/>
                <a:latin typeface="Times New Roman" panose="02020603050405020304" pitchFamily="18" charset="0"/>
                <a:ea typeface="Calibri" panose="020F0502020204030204" pitchFamily="34" charset="0"/>
                <a:cs typeface="Times New Roman" panose="02020603050405020304" pitchFamily="18" charset="0"/>
              </a:rPr>
              <a:t>1.3.1 El análisis del sector público:</a:t>
            </a:r>
            <a:br>
              <a:rPr lang="es-DO" sz="3100" dirty="0">
                <a:effectLst/>
                <a:latin typeface="Calibri" panose="020F0502020204030204" pitchFamily="34" charset="0"/>
                <a:ea typeface="Calibri" panose="020F0502020204030204" pitchFamily="34" charset="0"/>
                <a:cs typeface="Times New Roman" panose="02020603050405020304" pitchFamily="18" charset="0"/>
              </a:rPr>
            </a:br>
            <a:endParaRPr lang="es-DO" sz="3100" dirty="0"/>
          </a:p>
        </p:txBody>
      </p:sp>
      <p:sp>
        <p:nvSpPr>
          <p:cNvPr id="3" name="Marcador de contenido 2">
            <a:extLst>
              <a:ext uri="{FF2B5EF4-FFF2-40B4-BE49-F238E27FC236}">
                <a16:creationId xmlns:a16="http://schemas.microsoft.com/office/drawing/2014/main" id="{C429FE36-5EAF-4EFE-8942-1C37417E7AC7}"/>
              </a:ext>
            </a:extLst>
          </p:cNvPr>
          <p:cNvSpPr>
            <a:spLocks noGrp="1"/>
          </p:cNvSpPr>
          <p:nvPr>
            <p:ph idx="1"/>
          </p:nvPr>
        </p:nvSpPr>
        <p:spPr>
          <a:xfrm>
            <a:off x="344557" y="1974574"/>
            <a:ext cx="4121425" cy="3894520"/>
          </a:xfrm>
          <a:solidFill>
            <a:schemeClr val="tx2">
              <a:lumMod val="40000"/>
              <a:lumOff val="60000"/>
            </a:schemeClr>
          </a:solidFill>
        </p:spPr>
        <p:txBody>
          <a:bodyPr>
            <a:normAutofit/>
          </a:bodyPr>
          <a:lstStyle/>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Para abordar cada una de las cuestiones económicas fundamentales, deben seguirse cuatro pasos: </a:t>
            </a:r>
          </a:p>
          <a:p>
            <a:endParaRPr lang="es-DO"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DO" sz="3200" dirty="0"/>
          </a:p>
        </p:txBody>
      </p:sp>
      <p:pic>
        <p:nvPicPr>
          <p:cNvPr id="13" name="Imagen 12" descr="Interfaz de usuario gráfica, Texto&#10;&#10;Descripción generada automáticamente">
            <a:extLst>
              <a:ext uri="{FF2B5EF4-FFF2-40B4-BE49-F238E27FC236}">
                <a16:creationId xmlns:a16="http://schemas.microsoft.com/office/drawing/2014/main" id="{34869B29-CDE6-4F96-9F16-34E8017391FD}"/>
              </a:ext>
            </a:extLst>
          </p:cNvPr>
          <p:cNvPicPr/>
          <p:nvPr/>
        </p:nvPicPr>
        <p:blipFill rotWithShape="1">
          <a:blip r:embed="rId2"/>
          <a:srcRect l="3468" t="44149" r="7869" b="14903"/>
          <a:stretch/>
        </p:blipFill>
        <p:spPr bwMode="auto">
          <a:xfrm>
            <a:off x="4625011" y="1974574"/>
            <a:ext cx="7375511" cy="4134677"/>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63523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7" name="Rectangle 1229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Right Triangle 1229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1" name="Rectangle 1230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83AD994-B98A-4275-9411-3E805EB6C341}"/>
              </a:ext>
            </a:extLst>
          </p:cNvPr>
          <p:cNvSpPr>
            <a:spLocks noGrp="1"/>
          </p:cNvSpPr>
          <p:nvPr>
            <p:ph type="title"/>
          </p:nvPr>
        </p:nvSpPr>
        <p:spPr>
          <a:xfrm>
            <a:off x="815927" y="887896"/>
            <a:ext cx="3371760" cy="1113182"/>
          </a:xfrm>
          <a:solidFill>
            <a:schemeClr val="tx2">
              <a:lumMod val="20000"/>
              <a:lumOff val="80000"/>
            </a:schemeClr>
          </a:solidFill>
        </p:spPr>
        <p:txBody>
          <a:bodyPr>
            <a:noAutofit/>
          </a:bodyPr>
          <a:lstStyle/>
          <a:p>
            <a:pPr algn="ctr"/>
            <a:r>
              <a:rPr lang="es-DO" sz="2400" b="1" i="1" dirty="0">
                <a:effectLst/>
                <a:latin typeface="Times New Roman" panose="02020603050405020304" pitchFamily="18" charset="0"/>
                <a:ea typeface="Calibri" panose="020F0502020204030204" pitchFamily="34" charset="0"/>
                <a:cs typeface="Times New Roman" panose="02020603050405020304" pitchFamily="18" charset="0"/>
              </a:rPr>
              <a:t>1.3.2  Los modelos económico</a:t>
            </a:r>
            <a:br>
              <a:rPr lang="es-DO" sz="2400" dirty="0">
                <a:effectLst/>
                <a:latin typeface="Calibri" panose="020F0502020204030204" pitchFamily="34" charset="0"/>
                <a:ea typeface="Calibri" panose="020F0502020204030204" pitchFamily="34" charset="0"/>
                <a:cs typeface="Times New Roman" panose="02020603050405020304" pitchFamily="18" charset="0"/>
              </a:rPr>
            </a:br>
            <a:endParaRPr lang="es-DO" sz="2400" dirty="0"/>
          </a:p>
        </p:txBody>
      </p:sp>
      <p:pic>
        <p:nvPicPr>
          <p:cNvPr id="12292" name="Picture 4" descr="Nube de AWS para el gobierno">
            <a:extLst>
              <a:ext uri="{FF2B5EF4-FFF2-40B4-BE49-F238E27FC236}">
                <a16:creationId xmlns:a16="http://schemas.microsoft.com/office/drawing/2014/main" id="{E5B0FFB2-2BEB-42A1-875B-744B6E5954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3357" y="3514993"/>
            <a:ext cx="3533985" cy="173486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DB3191B5-E795-4E31-B3CC-B28674CF5DBA}"/>
              </a:ext>
            </a:extLst>
          </p:cNvPr>
          <p:cNvSpPr>
            <a:spLocks noGrp="1"/>
          </p:cNvSpPr>
          <p:nvPr>
            <p:ph idx="1"/>
          </p:nvPr>
        </p:nvSpPr>
        <p:spPr>
          <a:xfrm>
            <a:off x="4340859" y="548636"/>
            <a:ext cx="5393984" cy="5190977"/>
          </a:xfrm>
        </p:spPr>
        <p:txBody>
          <a:bodyPr anchor="t">
            <a:noAutofit/>
          </a:bodyPr>
          <a:lstStyle/>
          <a:p>
            <a:pPr algn="just"/>
            <a:r>
              <a:rPr lang="es-DO" sz="2400" dirty="0">
                <a:effectLst/>
                <a:latin typeface="Times New Roman" panose="02020603050405020304" pitchFamily="18" charset="0"/>
                <a:ea typeface="Calibri" panose="020F0502020204030204" pitchFamily="34" charset="0"/>
              </a:rPr>
              <a:t>Una parte fundamental del análisis de la economía del sector público es comprender las </a:t>
            </a:r>
            <a:r>
              <a:rPr lang="es-DO" sz="2400" b="1" dirty="0">
                <a:effectLst/>
                <a:latin typeface="Times New Roman" panose="02020603050405020304" pitchFamily="18" charset="0"/>
                <a:ea typeface="Calibri" panose="020F0502020204030204" pitchFamily="34" charset="0"/>
              </a:rPr>
              <a:t>consecuencias de tomar diferentes medidas,</a:t>
            </a:r>
            <a:r>
              <a:rPr lang="es-DO" sz="2400" dirty="0">
                <a:effectLst/>
                <a:latin typeface="Times New Roman" panose="02020603050405020304" pitchFamily="18" charset="0"/>
                <a:ea typeface="Calibri" panose="020F0502020204030204" pitchFamily="34" charset="0"/>
              </a:rPr>
              <a:t> con el propósito de analizar los efectos de distintas medidas, los economistas utilizan lo que se denomina </a:t>
            </a:r>
            <a:r>
              <a:rPr lang="es-DO" sz="2400" b="1" dirty="0">
                <a:effectLst/>
                <a:latin typeface="Times New Roman" panose="02020603050405020304" pitchFamily="18" charset="0"/>
                <a:ea typeface="Calibri" panose="020F0502020204030204" pitchFamily="34" charset="0"/>
              </a:rPr>
              <a:t>modelos.</a:t>
            </a:r>
            <a:endParaRPr lang="es-DO"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DO"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DO" sz="2400" dirty="0">
                <a:effectLst/>
                <a:latin typeface="Times New Roman" panose="02020603050405020304" pitchFamily="18" charset="0"/>
                <a:ea typeface="Calibri" panose="020F0502020204030204" pitchFamily="34" charset="0"/>
                <a:cs typeface="Times New Roman" panose="02020603050405020304" pitchFamily="18" charset="0"/>
              </a:rPr>
              <a:t>En todos los análisis es necesario utilizar modelos, sencillas hipótesis sobre la forma en que responden los individuos y las empresas a los cambios de política y sobre el modo en que la interrelación de estas respuestas determinara su repercusión total en la economía. </a:t>
            </a:r>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2400" dirty="0"/>
          </a:p>
        </p:txBody>
      </p:sp>
    </p:spTree>
    <p:extLst>
      <p:ext uri="{BB962C8B-B14F-4D97-AF65-F5344CB8AC3E}">
        <p14:creationId xmlns:p14="http://schemas.microsoft.com/office/powerpoint/2010/main" val="59275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F4731-27E2-427B-8E10-8570BCBFAAA6}"/>
              </a:ext>
            </a:extLst>
          </p:cNvPr>
          <p:cNvSpPr>
            <a:spLocks noGrp="1"/>
          </p:cNvSpPr>
          <p:nvPr>
            <p:ph type="title"/>
          </p:nvPr>
        </p:nvSpPr>
        <p:spPr>
          <a:xfrm>
            <a:off x="0" y="1"/>
            <a:ext cx="9422295" cy="808390"/>
          </a:xfrm>
          <a:solidFill>
            <a:schemeClr val="tx2">
              <a:lumMod val="20000"/>
              <a:lumOff val="80000"/>
            </a:schemeClr>
          </a:solidFill>
        </p:spPr>
        <p:txBody>
          <a:bodyPr>
            <a:noAutofit/>
          </a:bodyPr>
          <a:lstStyle/>
          <a:p>
            <a:br>
              <a:rPr lang="es-DO" sz="3200" b="1" i="1" dirty="0">
                <a:effectLst/>
                <a:latin typeface="Times New Roman" panose="02020603050405020304" pitchFamily="18" charset="0"/>
                <a:ea typeface="Calibri" panose="020F0502020204030204" pitchFamily="34" charset="0"/>
                <a:cs typeface="Times New Roman" panose="02020603050405020304" pitchFamily="18" charset="0"/>
              </a:rPr>
            </a:br>
            <a:r>
              <a:rPr lang="es-DO" sz="3200" b="1" i="1" dirty="0">
                <a:effectLst/>
                <a:latin typeface="Times New Roman" panose="02020603050405020304" pitchFamily="18" charset="0"/>
                <a:ea typeface="Calibri" panose="020F0502020204030204" pitchFamily="34" charset="0"/>
                <a:cs typeface="Times New Roman" panose="02020603050405020304" pitchFamily="18" charset="0"/>
              </a:rPr>
              <a:t>1.3.3 Economía normativa y economía positiva:</a:t>
            </a:r>
            <a:br>
              <a:rPr lang="es-DO" sz="3200" dirty="0">
                <a:effectLst/>
                <a:latin typeface="Calibri" panose="020F0502020204030204" pitchFamily="34" charset="0"/>
                <a:ea typeface="Calibri" panose="020F0502020204030204" pitchFamily="34" charset="0"/>
                <a:cs typeface="Times New Roman" panose="02020603050405020304" pitchFamily="18" charset="0"/>
              </a:rPr>
            </a:br>
            <a:endParaRPr lang="es-DO" sz="3200" dirty="0"/>
          </a:p>
        </p:txBody>
      </p:sp>
      <p:sp>
        <p:nvSpPr>
          <p:cNvPr id="3" name="Marcador de contenido 2">
            <a:extLst>
              <a:ext uri="{FF2B5EF4-FFF2-40B4-BE49-F238E27FC236}">
                <a16:creationId xmlns:a16="http://schemas.microsoft.com/office/drawing/2014/main" id="{B7DEE329-62C1-43B7-96AC-C3B873BEDE30}"/>
              </a:ext>
            </a:extLst>
          </p:cNvPr>
          <p:cNvSpPr>
            <a:spLocks noGrp="1"/>
          </p:cNvSpPr>
          <p:nvPr>
            <p:ph idx="1"/>
          </p:nvPr>
        </p:nvSpPr>
        <p:spPr>
          <a:xfrm>
            <a:off x="238539" y="808390"/>
            <a:ext cx="4682637" cy="4483597"/>
          </a:xfrm>
        </p:spPr>
        <p:txBody>
          <a:bodyPr>
            <a:noAutofit/>
          </a:bodyPr>
          <a:lstStyle/>
          <a:p>
            <a:pPr marL="0" indent="0" algn="just">
              <a:lnSpc>
                <a:spcPct val="110000"/>
              </a:lnSpc>
              <a:spcAft>
                <a:spcPts val="800"/>
              </a:spcAft>
              <a:buNone/>
            </a:pPr>
            <a:r>
              <a:rPr lang="es-DO" sz="2300" b="1" i="1" dirty="0">
                <a:effectLst/>
                <a:latin typeface="Times New Roman" panose="02020603050405020304" pitchFamily="18" charset="0"/>
                <a:ea typeface="Calibri" panose="020F0502020204030204" pitchFamily="34" charset="0"/>
                <a:cs typeface="Times New Roman" panose="02020603050405020304" pitchFamily="18" charset="0"/>
              </a:rPr>
              <a:t>Análisis Positivo:</a:t>
            </a:r>
            <a:r>
              <a:rPr lang="es-DO" sz="23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DO" sz="2300" dirty="0">
                <a:effectLst/>
                <a:latin typeface="Times New Roman" panose="02020603050405020304" pitchFamily="18" charset="0"/>
                <a:ea typeface="Calibri" panose="020F0502020204030204" pitchFamily="34" charset="0"/>
                <a:cs typeface="Times New Roman" panose="02020603050405020304" pitchFamily="18" charset="0"/>
              </a:rPr>
              <a:t>Cuando se describe la economía y construyen modelos que predicen como cambiara esta o cuáles serán los efectos de distintas medidas, un análisis positivo se ocupa de lo que "es", de describir cómo funciona la economía.</a:t>
            </a:r>
            <a:endParaRPr lang="es-DO" sz="2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s-DO" sz="2300" b="1" i="1" dirty="0">
                <a:effectLst/>
                <a:latin typeface="Times New Roman" panose="02020603050405020304" pitchFamily="18" charset="0"/>
                <a:ea typeface="Calibri" panose="020F0502020204030204" pitchFamily="34" charset="0"/>
                <a:cs typeface="Times New Roman" panose="02020603050405020304" pitchFamily="18" charset="0"/>
              </a:rPr>
              <a:t>Análisis Normativo: </a:t>
            </a:r>
            <a:r>
              <a:rPr lang="es-DO" sz="2300" dirty="0">
                <a:effectLst/>
                <a:latin typeface="Times New Roman" panose="02020603050405020304" pitchFamily="18" charset="0"/>
                <a:ea typeface="Calibri" panose="020F0502020204030204" pitchFamily="34" charset="0"/>
                <a:cs typeface="Times New Roman" panose="02020603050405020304" pitchFamily="18" charset="0"/>
              </a:rPr>
              <a:t>Cuando se intenta evaluar las diversas medidas, sopesando los distintos beneficios y costes, un análisis normativo se ocupa de lo que "debería ser", de hacer juicios de valor sobre la conveniencia de los distintos cursos de acción.</a:t>
            </a:r>
            <a:endParaRPr lang="es-DO" sz="2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es-DO" sz="2300" dirty="0"/>
          </a:p>
        </p:txBody>
      </p:sp>
      <p:pic>
        <p:nvPicPr>
          <p:cNvPr id="2052" name="Picture 4" descr="Microeconomía y Macroeconomía - Unidad de Apoyo Para el Aprendizaje">
            <a:extLst>
              <a:ext uri="{FF2B5EF4-FFF2-40B4-BE49-F238E27FC236}">
                <a16:creationId xmlns:a16="http://schemas.microsoft.com/office/drawing/2014/main" id="{C7777DAC-94BB-450C-8A55-8C84A0AF39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21176" y="2006163"/>
            <a:ext cx="7270824" cy="31309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ctor Público en sentido restringido y en sentido amplio">
            <a:extLst>
              <a:ext uri="{FF2B5EF4-FFF2-40B4-BE49-F238E27FC236}">
                <a16:creationId xmlns:a16="http://schemas.microsoft.com/office/drawing/2014/main" id="{65AE73AC-1A70-4451-B67A-7670DD44B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098" y="79512"/>
            <a:ext cx="1335820" cy="133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927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94A3C9F-0D0E-48FF-AA23-93C46C4FEA23}"/>
              </a:ext>
            </a:extLst>
          </p:cNvPr>
          <p:cNvSpPr>
            <a:spLocks noGrp="1"/>
          </p:cNvSpPr>
          <p:nvPr>
            <p:ph type="title"/>
          </p:nvPr>
        </p:nvSpPr>
        <p:spPr>
          <a:xfrm>
            <a:off x="-23853" y="-18485"/>
            <a:ext cx="8267522" cy="1642970"/>
          </a:xfrm>
          <a:solidFill>
            <a:schemeClr val="tx2">
              <a:lumMod val="20000"/>
              <a:lumOff val="80000"/>
            </a:schemeClr>
          </a:solidFill>
        </p:spPr>
        <p:txBody>
          <a:bodyPr anchor="b">
            <a:normAutofit/>
          </a:bodyPr>
          <a:lstStyle/>
          <a:p>
            <a:r>
              <a:rPr lang="es-DO" sz="3700" b="1" i="1" dirty="0">
                <a:effectLst/>
                <a:latin typeface="Times New Roman" panose="02020603050405020304" pitchFamily="18" charset="0"/>
                <a:ea typeface="Calibri" panose="020F0502020204030204" pitchFamily="34" charset="0"/>
                <a:cs typeface="Times New Roman" panose="02020603050405020304" pitchFamily="18" charset="0"/>
              </a:rPr>
              <a:t>1.4 Discrepancias entre economistas:</a:t>
            </a:r>
            <a:br>
              <a:rPr lang="es-DO" sz="3700" dirty="0">
                <a:effectLst/>
                <a:latin typeface="Calibri" panose="020F0502020204030204" pitchFamily="34" charset="0"/>
                <a:ea typeface="Calibri" panose="020F0502020204030204" pitchFamily="34" charset="0"/>
                <a:cs typeface="Times New Roman" panose="02020603050405020304" pitchFamily="18" charset="0"/>
              </a:rPr>
            </a:br>
            <a:endParaRPr lang="es-DO" sz="3700" dirty="0"/>
          </a:p>
        </p:txBody>
      </p:sp>
      <p:sp>
        <p:nvSpPr>
          <p:cNvPr id="3" name="Marcador de contenido 2">
            <a:extLst>
              <a:ext uri="{FF2B5EF4-FFF2-40B4-BE49-F238E27FC236}">
                <a16:creationId xmlns:a16="http://schemas.microsoft.com/office/drawing/2014/main" id="{817DDF91-CAAD-40F2-8B3C-E3AA4E61664B}"/>
              </a:ext>
            </a:extLst>
          </p:cNvPr>
          <p:cNvSpPr>
            <a:spLocks noGrp="1"/>
          </p:cNvSpPr>
          <p:nvPr>
            <p:ph idx="1"/>
          </p:nvPr>
        </p:nvSpPr>
        <p:spPr>
          <a:xfrm>
            <a:off x="7341" y="1794761"/>
            <a:ext cx="7473041" cy="3072662"/>
          </a:xfrm>
        </p:spPr>
        <p:txBody>
          <a:bodyPr anchor="t">
            <a:noAutofit/>
          </a:bodyPr>
          <a:lstStyle/>
          <a:p>
            <a:pPr algn="just"/>
            <a:r>
              <a:rPr lang="es-DO" sz="2400" dirty="0">
                <a:effectLst/>
                <a:latin typeface="Times New Roman" panose="02020603050405020304" pitchFamily="18" charset="0"/>
                <a:ea typeface="Calibri" panose="020F0502020204030204" pitchFamily="34" charset="0"/>
                <a:cs typeface="Times New Roman" panose="02020603050405020304" pitchFamily="18" charset="0"/>
              </a:rPr>
              <a:t>Uno de los objetivos básicos del análisis de la intervención del Estado es identificar los motivos de las discrepancias. Estas surgen en dos grandes áreas. Los economistas discrepan sobre las consecuencias de las medidas (</a:t>
            </a:r>
            <a:r>
              <a:rPr lang="es-DO" sz="2400" b="1" i="1" dirty="0">
                <a:effectLst/>
                <a:latin typeface="Times New Roman" panose="02020603050405020304" pitchFamily="18" charset="0"/>
                <a:ea typeface="Calibri" panose="020F0502020204030204" pitchFamily="34" charset="0"/>
                <a:cs typeface="Times New Roman" panose="02020603050405020304" pitchFamily="18" charset="0"/>
              </a:rPr>
              <a:t>sobre el análisis positivo</a:t>
            </a:r>
            <a:r>
              <a:rPr lang="es-DO" sz="2400" dirty="0">
                <a:effectLst/>
                <a:latin typeface="Times New Roman" panose="02020603050405020304" pitchFamily="18" charset="0"/>
                <a:ea typeface="Calibri" panose="020F0502020204030204" pitchFamily="34" charset="0"/>
                <a:cs typeface="Times New Roman" panose="02020603050405020304" pitchFamily="18" charset="0"/>
              </a:rPr>
              <a:t>) y sobre los valores (</a:t>
            </a:r>
            <a:r>
              <a:rPr lang="es-DO" sz="2400" b="1" i="1" dirty="0">
                <a:effectLst/>
                <a:latin typeface="Times New Roman" panose="02020603050405020304" pitchFamily="18" charset="0"/>
                <a:ea typeface="Calibri" panose="020F0502020204030204" pitchFamily="34" charset="0"/>
                <a:cs typeface="Times New Roman" panose="02020603050405020304" pitchFamily="18" charset="0"/>
              </a:rPr>
              <a:t>sobre el análisis normativo</a:t>
            </a:r>
            <a:r>
              <a:rPr lang="es-DO"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DO" sz="2400" dirty="0"/>
          </a:p>
          <a:p>
            <a:pPr algn="just"/>
            <a:r>
              <a:rPr lang="es-DO" sz="2400" dirty="0">
                <a:effectLst/>
                <a:latin typeface="Times New Roman" panose="02020603050405020304" pitchFamily="18" charset="0"/>
                <a:ea typeface="Calibri" panose="020F0502020204030204" pitchFamily="34" charset="0"/>
                <a:cs typeface="Times New Roman" panose="02020603050405020304" pitchFamily="18" charset="0"/>
              </a:rPr>
              <a:t>Ejemplo: Unos piensan que el sistema actual de pensiones es bueno, otros creen lo contrario. Unos piensan que el impuesto sobre la renta debe ser más progresivo (es decir, que los ricos deben pagar un porcentaje más alto de su renta en impuestos y los pobres deben pagar uno más bajo), otros piensan que debe ser menos progresivo.</a:t>
            </a:r>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2400" dirty="0"/>
          </a:p>
        </p:txBody>
      </p:sp>
      <p:sp>
        <p:nvSpPr>
          <p:cNvPr id="13323" name="Rectangle 1332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5" name="Rectangle 1332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7" name="Rectangle 1332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9" name="Rectangle 1332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8" name="Graphic 13317" descr="Familia">
            <a:extLst>
              <a:ext uri="{FF2B5EF4-FFF2-40B4-BE49-F238E27FC236}">
                <a16:creationId xmlns:a16="http://schemas.microsoft.com/office/drawing/2014/main" id="{9F36BA5D-3A8C-33F7-B738-E3FB484647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5967" y="1359681"/>
            <a:ext cx="4170530" cy="4170530"/>
          </a:xfrm>
          <a:prstGeom prst="rect">
            <a:avLst/>
          </a:prstGeom>
        </p:spPr>
      </p:pic>
      <p:pic>
        <p:nvPicPr>
          <p:cNvPr id="13314" name="Picture 2" descr="Qué Es Sector Publico - Significado, Concepto, Definición">
            <a:extLst>
              <a:ext uri="{FF2B5EF4-FFF2-40B4-BE49-F238E27FC236}">
                <a16:creationId xmlns:a16="http://schemas.microsoft.com/office/drawing/2014/main" id="{125BF205-DCB2-42C2-8A38-D5F088BC31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8938" y="0"/>
            <a:ext cx="1363062" cy="100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17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892DB-7545-4369-8990-AE8F66B4ABC8}"/>
              </a:ext>
            </a:extLst>
          </p:cNvPr>
          <p:cNvSpPr>
            <a:spLocks noGrp="1"/>
          </p:cNvSpPr>
          <p:nvPr>
            <p:ph type="title"/>
          </p:nvPr>
        </p:nvSpPr>
        <p:spPr>
          <a:xfrm>
            <a:off x="1298713" y="1"/>
            <a:ext cx="9833113" cy="1245703"/>
          </a:xfrm>
        </p:spPr>
        <p:txBody>
          <a:bodyPr>
            <a:normAutofit/>
          </a:bodyPr>
          <a:lstStyle/>
          <a:p>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2. LA MEDICION DE LAS DIMENSIONES DEL SECTOR PUBLICO.</a:t>
            </a:r>
            <a:br>
              <a:rPr lang="es-DO" sz="28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graphicFrame>
        <p:nvGraphicFramePr>
          <p:cNvPr id="14340" name="Marcador de contenido 2">
            <a:extLst>
              <a:ext uri="{FF2B5EF4-FFF2-40B4-BE49-F238E27FC236}">
                <a16:creationId xmlns:a16="http://schemas.microsoft.com/office/drawing/2014/main" id="{CEF893E7-5990-635B-C1F2-2089B236E238}"/>
              </a:ext>
            </a:extLst>
          </p:cNvPr>
          <p:cNvGraphicFramePr>
            <a:graphicFrameLocks noGrp="1"/>
          </p:cNvGraphicFramePr>
          <p:nvPr>
            <p:ph idx="1"/>
            <p:extLst>
              <p:ext uri="{D42A27DB-BD31-4B8C-83A1-F6EECF244321}">
                <p14:modId xmlns:p14="http://schemas.microsoft.com/office/powerpoint/2010/main" val="925745635"/>
              </p:ext>
            </p:extLst>
          </p:nvPr>
        </p:nvGraphicFramePr>
        <p:xfrm>
          <a:off x="92765" y="1060173"/>
          <a:ext cx="11701670" cy="5420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418C6DFF-E55E-4057-8126-4A0E6B621DF5}"/>
              </a:ext>
            </a:extLst>
          </p:cNvPr>
          <p:cNvSpPr txBox="1"/>
          <p:nvPr/>
        </p:nvSpPr>
        <p:spPr>
          <a:xfrm>
            <a:off x="0" y="99564"/>
            <a:ext cx="6094674" cy="374077"/>
          </a:xfrm>
          <a:prstGeom prst="rect">
            <a:avLst/>
          </a:prstGeom>
          <a:noFill/>
        </p:spPr>
        <p:txBody>
          <a:bodyPr wrap="square">
            <a:spAutoFit/>
          </a:bodyPr>
          <a:lstStyle/>
          <a:p>
            <a:pPr marL="457200" indent="-228600">
              <a:lnSpc>
                <a:spcPct val="107000"/>
              </a:lnSpc>
              <a:spcAft>
                <a:spcPts val="800"/>
              </a:spcAft>
            </a:pPr>
            <a:r>
              <a:rPr lang="es-DO" b="1" i="1" spc="-50" dirty="0">
                <a:solidFill>
                  <a:schemeClr val="tx1">
                    <a:lumMod val="75000"/>
                    <a:lumOff val="25000"/>
                  </a:schemeClr>
                </a:solidFill>
                <a:latin typeface="Times New Roman" panose="02020603050405020304" pitchFamily="18" charset="0"/>
                <a:cs typeface="Times New Roman" panose="02020603050405020304" pitchFamily="18" charset="0"/>
              </a:rPr>
              <a:t>Capítulo 2</a:t>
            </a:r>
          </a:p>
        </p:txBody>
      </p:sp>
      <p:pic>
        <p:nvPicPr>
          <p:cNvPr id="14338" name="Picture 2" descr="Oposiciones al sector público - Blog Grupo Norte">
            <a:extLst>
              <a:ext uri="{FF2B5EF4-FFF2-40B4-BE49-F238E27FC236}">
                <a16:creationId xmlns:a16="http://schemas.microsoft.com/office/drawing/2014/main" id="{74BD353D-E130-4643-8DFE-57C1EBE2BF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82619" y="1"/>
            <a:ext cx="1509381"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79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E90CC0B-0765-4F40-9563-21E08C3B52D3}"/>
              </a:ext>
            </a:extLst>
          </p:cNvPr>
          <p:cNvSpPr>
            <a:spLocks noGrp="1"/>
          </p:cNvSpPr>
          <p:nvPr>
            <p:ph type="ctrTitle"/>
          </p:nvPr>
        </p:nvSpPr>
        <p:spPr>
          <a:xfrm>
            <a:off x="823442" y="921715"/>
            <a:ext cx="5163022" cy="2635993"/>
          </a:xfrm>
        </p:spPr>
        <p:txBody>
          <a:bodyPr vert="horz" lIns="91440" tIns="45720" rIns="91440" bIns="45720" rtlCol="0" anchor="b">
            <a:normAutofit/>
          </a:bodyPr>
          <a:lstStyle/>
          <a:p>
            <a:pPr algn="l"/>
            <a:r>
              <a:rPr lang="en-US" sz="4800" i="1" u="sng">
                <a:ln>
                  <a:noFill/>
                </a:ln>
                <a:effectLst>
                  <a:outerShdw blurRad="38100" dist="19050" dir="2700000" algn="tl">
                    <a:schemeClr val="dk1">
                      <a:alpha val="40000"/>
                    </a:schemeClr>
                  </a:outerShdw>
                </a:effectLst>
              </a:rPr>
              <a:t>Economia del Sector Público</a:t>
            </a:r>
            <a:br>
              <a:rPr lang="en-US" sz="4800">
                <a:effectLst/>
              </a:rPr>
            </a:br>
            <a:endParaRPr lang="en-US" sz="4800"/>
          </a:p>
        </p:txBody>
      </p:sp>
      <p:sp>
        <p:nvSpPr>
          <p:cNvPr id="1038" name="Rectangle 1037">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ítulo 2">
            <a:extLst>
              <a:ext uri="{FF2B5EF4-FFF2-40B4-BE49-F238E27FC236}">
                <a16:creationId xmlns:a16="http://schemas.microsoft.com/office/drawing/2014/main" id="{741A54AF-8ACE-4717-A9FF-8648E312524E}"/>
              </a:ext>
            </a:extLst>
          </p:cNvPr>
          <p:cNvSpPr>
            <a:spLocks noGrp="1"/>
          </p:cNvSpPr>
          <p:nvPr>
            <p:ph type="subTitle" idx="1"/>
          </p:nvPr>
        </p:nvSpPr>
        <p:spPr>
          <a:xfrm>
            <a:off x="823442" y="4541263"/>
            <a:ext cx="4662957" cy="1395022"/>
          </a:xfrm>
        </p:spPr>
        <p:txBody>
          <a:bodyPr vert="horz" lIns="0" tIns="45720" rIns="0" bIns="45720" rtlCol="0" anchor="t">
            <a:normAutofit/>
          </a:bodyPr>
          <a:lstStyle/>
          <a:p>
            <a:pPr algn="l"/>
            <a:r>
              <a:rPr lang="en-US" i="1">
                <a:ln>
                  <a:noFill/>
                </a:ln>
                <a:solidFill>
                  <a:srgbClr val="FFFFFF"/>
                </a:solidFill>
                <a:effectLst>
                  <a:outerShdw blurRad="38100" dist="19050" dir="2700000" algn="tl">
                    <a:schemeClr val="dk1">
                      <a:alpha val="40000"/>
                    </a:schemeClr>
                  </a:outerShdw>
                </a:effectLst>
              </a:rPr>
              <a:t>Joseph E. Stiglitz</a:t>
            </a:r>
          </a:p>
          <a:p>
            <a:pPr algn="l"/>
            <a:r>
              <a:rPr lang="en-US" i="1">
                <a:ln>
                  <a:noFill/>
                </a:ln>
                <a:solidFill>
                  <a:srgbClr val="FFFFFF"/>
                </a:solidFill>
                <a:effectLst>
                  <a:outerShdw blurRad="38100" dist="19050" dir="2700000" algn="tl">
                    <a:schemeClr val="dk1">
                      <a:alpha val="40000"/>
                    </a:schemeClr>
                  </a:outerShdw>
                </a:effectLst>
              </a:rPr>
              <a:t>Profesor: Dr. Roberto Jimenez G.</a:t>
            </a:r>
            <a:endParaRPr lang="en-US">
              <a:solidFill>
                <a:srgbClr val="FFFFFF"/>
              </a:solidFill>
              <a:effectLst/>
            </a:endParaRPr>
          </a:p>
          <a:p>
            <a:pPr algn="l"/>
            <a:endParaRPr lang="en-US">
              <a:solidFill>
                <a:srgbClr val="FFFFFF"/>
              </a:solidFill>
            </a:endParaRPr>
          </a:p>
        </p:txBody>
      </p:sp>
      <p:pic>
        <p:nvPicPr>
          <p:cNvPr id="1028" name="Picture 4" descr="Libro La Economía del Sector Público, Jay K. Rosengard; Joseph Eugene  Stiglitz, ISBN 9788494107672. Comprar en Buscalibre">
            <a:extLst>
              <a:ext uri="{FF2B5EF4-FFF2-40B4-BE49-F238E27FC236}">
                <a16:creationId xmlns:a16="http://schemas.microsoft.com/office/drawing/2014/main" id="{8407E33C-5DC4-4484-8C55-06FE3C3FBD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6375" y="463404"/>
            <a:ext cx="3918086" cy="5553193"/>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104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400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4C515F-3365-4926-A7EF-FBB99EE55593}"/>
              </a:ext>
            </a:extLst>
          </p:cNvPr>
          <p:cNvSpPr>
            <a:spLocks noGrp="1"/>
          </p:cNvSpPr>
          <p:nvPr>
            <p:ph type="title"/>
          </p:nvPr>
        </p:nvSpPr>
        <p:spPr>
          <a:xfrm>
            <a:off x="222636" y="168085"/>
            <a:ext cx="10058400" cy="560784"/>
          </a:xfrm>
        </p:spPr>
        <p:txBody>
          <a:bodyPr>
            <a:noAutofit/>
          </a:bodyPr>
          <a:lstStyle/>
          <a:p>
            <a:r>
              <a:rPr lang="es-DO" sz="3200" b="1" i="1" dirty="0">
                <a:effectLst/>
                <a:latin typeface="Times New Roman" panose="02020603050405020304" pitchFamily="18" charset="0"/>
                <a:ea typeface="Calibri" panose="020F0502020204030204" pitchFamily="34" charset="0"/>
                <a:cs typeface="Times New Roman" panose="02020603050405020304" pitchFamily="18" charset="0"/>
              </a:rPr>
              <a:t>2.1 ¿Qué o quién es el Estado?</a:t>
            </a:r>
            <a:br>
              <a:rPr lang="es-DO" sz="3200" dirty="0">
                <a:effectLst/>
                <a:latin typeface="Calibri" panose="020F0502020204030204" pitchFamily="34" charset="0"/>
                <a:ea typeface="Calibri" panose="020F0502020204030204" pitchFamily="34" charset="0"/>
                <a:cs typeface="Times New Roman" panose="02020603050405020304" pitchFamily="18" charset="0"/>
              </a:rPr>
            </a:br>
            <a:endParaRPr lang="es-DO" sz="3200" dirty="0"/>
          </a:p>
        </p:txBody>
      </p:sp>
      <p:graphicFrame>
        <p:nvGraphicFramePr>
          <p:cNvPr id="15364" name="Marcador de contenido 2">
            <a:extLst>
              <a:ext uri="{FF2B5EF4-FFF2-40B4-BE49-F238E27FC236}">
                <a16:creationId xmlns:a16="http://schemas.microsoft.com/office/drawing/2014/main" id="{B55F6C12-C3B8-1AD6-D827-A4A30AC4BFE4}"/>
              </a:ext>
            </a:extLst>
          </p:cNvPr>
          <p:cNvGraphicFramePr>
            <a:graphicFrameLocks noGrp="1"/>
          </p:cNvGraphicFramePr>
          <p:nvPr>
            <p:ph idx="1"/>
            <p:extLst>
              <p:ext uri="{D42A27DB-BD31-4B8C-83A1-F6EECF244321}">
                <p14:modId xmlns:p14="http://schemas.microsoft.com/office/powerpoint/2010/main" val="4060922759"/>
              </p:ext>
            </p:extLst>
          </p:nvPr>
        </p:nvGraphicFramePr>
        <p:xfrm>
          <a:off x="222635" y="1454275"/>
          <a:ext cx="11545295" cy="4605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27F87812-F8A9-4D53-A8E6-146284ACFF45}"/>
              </a:ext>
            </a:extLst>
          </p:cNvPr>
          <p:cNvSpPr txBox="1"/>
          <p:nvPr/>
        </p:nvSpPr>
        <p:spPr>
          <a:xfrm>
            <a:off x="2433099" y="493735"/>
            <a:ext cx="9104243" cy="954107"/>
          </a:xfrm>
          <a:prstGeom prst="rect">
            <a:avLst/>
          </a:prstGeom>
          <a:noFill/>
        </p:spPr>
        <p:txBody>
          <a:bodyPr wrap="square">
            <a:spAutoFit/>
          </a:bodyPr>
          <a:lstStyle/>
          <a:p>
            <a:r>
              <a:rPr lang="es-DO" sz="2800" dirty="0">
                <a:effectLst/>
                <a:latin typeface="Times New Roman" panose="02020603050405020304" pitchFamily="18" charset="0"/>
                <a:ea typeface="Calibri" panose="020F0502020204030204" pitchFamily="34" charset="0"/>
              </a:rPr>
              <a:t>¿</a:t>
            </a:r>
            <a:r>
              <a:rPr lang="es-DO" sz="2800" b="1" i="1" spc="-50" dirty="0">
                <a:solidFill>
                  <a:schemeClr val="tx1">
                    <a:lumMod val="75000"/>
                    <a:lumOff val="25000"/>
                  </a:schemeClr>
                </a:solidFill>
                <a:latin typeface="Times New Roman" panose="02020603050405020304" pitchFamily="18" charset="0"/>
                <a:cs typeface="Times New Roman" panose="02020603050405020304" pitchFamily="18" charset="0"/>
              </a:rPr>
              <a:t>Que distingue a las instituciones que hemos denominado “Estado” de las instituciones privadas</a:t>
            </a:r>
            <a:r>
              <a:rPr lang="es-DO" sz="2800" dirty="0">
                <a:effectLst/>
                <a:latin typeface="Times New Roman" panose="02020603050405020304" pitchFamily="18" charset="0"/>
                <a:ea typeface="Calibri" panose="020F0502020204030204" pitchFamily="34" charset="0"/>
              </a:rPr>
              <a:t>? </a:t>
            </a:r>
            <a:endParaRPr lang="es-DO" sz="2800" dirty="0"/>
          </a:p>
        </p:txBody>
      </p:sp>
      <p:pic>
        <p:nvPicPr>
          <p:cNvPr id="15362" name="Picture 2" descr="Fujitsu: &quot;El 40% de la administración pública española no existirá en su  forma actual en 2021&quot; | Informes | Mercado TI | Computing">
            <a:extLst>
              <a:ext uri="{FF2B5EF4-FFF2-40B4-BE49-F238E27FC236}">
                <a16:creationId xmlns:a16="http://schemas.microsoft.com/office/drawing/2014/main" id="{01A4A1F7-D901-4778-9CB4-9AE6EE2696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0119" y="75320"/>
            <a:ext cx="1454445" cy="96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934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395" name="Group 16394">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6396"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97"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399" name="Group 16398">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6400"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01"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388" name="Picture 4" descr="icono-home-trabajamos-para-administracion-publica-01 - Encuadernaciones Ruiz">
            <a:extLst>
              <a:ext uri="{FF2B5EF4-FFF2-40B4-BE49-F238E27FC236}">
                <a16:creationId xmlns:a16="http://schemas.microsoft.com/office/drawing/2014/main" id="{ED0453E0-2411-40AB-9CF8-D6F3E89E0D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7026" y="1131373"/>
            <a:ext cx="4571936" cy="4571936"/>
          </a:xfrm>
          <a:prstGeom prst="rect">
            <a:avLst/>
          </a:prstGeom>
          <a:noFill/>
          <a:extLst>
            <a:ext uri="{909E8E84-426E-40DD-AFC4-6F175D3DCCD1}">
              <a14:hiddenFill xmlns:a14="http://schemas.microsoft.com/office/drawing/2010/main">
                <a:solidFill>
                  <a:srgbClr val="FFFFFF"/>
                </a:solidFill>
              </a14:hiddenFill>
            </a:ext>
          </a:extLst>
        </p:spPr>
      </p:pic>
      <p:grpSp>
        <p:nvGrpSpPr>
          <p:cNvPr id="16403" name="Group 1640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6404" name="Freeform: Shape 16403">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405" name="Freeform: Shape 16404">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406" name="Freeform: Shape 16405">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407" name="Freeform: Shape 16406">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408" name="Freeform: Shape 16407">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409" name="Freeform: Shape 16408">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410" name="Freeform: Shape 16409">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D9EE7CC2-4395-48D0-AAA1-2EE0431DC476}"/>
              </a:ext>
            </a:extLst>
          </p:cNvPr>
          <p:cNvSpPr>
            <a:spLocks noGrp="1"/>
          </p:cNvSpPr>
          <p:nvPr>
            <p:ph type="title"/>
          </p:nvPr>
        </p:nvSpPr>
        <p:spPr>
          <a:xfrm>
            <a:off x="1014984" y="819015"/>
            <a:ext cx="7636647" cy="1492849"/>
          </a:xfrm>
        </p:spPr>
        <p:txBody>
          <a:bodyPr anchor="b">
            <a:normAutofit fontScale="90000"/>
          </a:bodyPr>
          <a:lstStyle/>
          <a:p>
            <a:r>
              <a:rPr lang="es-DO"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2.2 Tipos de actividades del Estado:</a:t>
            </a:r>
            <a:br>
              <a:rPr lang="es-D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DO" dirty="0">
              <a:solidFill>
                <a:schemeClr val="bg1"/>
              </a:solidFill>
            </a:endParaRPr>
          </a:p>
        </p:txBody>
      </p:sp>
      <p:sp>
        <p:nvSpPr>
          <p:cNvPr id="3" name="Marcador de contenido 2">
            <a:extLst>
              <a:ext uri="{FF2B5EF4-FFF2-40B4-BE49-F238E27FC236}">
                <a16:creationId xmlns:a16="http://schemas.microsoft.com/office/drawing/2014/main" id="{13C14472-1452-4AD9-B600-E6E2B13F3020}"/>
              </a:ext>
            </a:extLst>
          </p:cNvPr>
          <p:cNvSpPr>
            <a:spLocks noGrp="1"/>
          </p:cNvSpPr>
          <p:nvPr>
            <p:ph idx="1"/>
          </p:nvPr>
        </p:nvSpPr>
        <p:spPr>
          <a:xfrm>
            <a:off x="1014984" y="1778751"/>
            <a:ext cx="6595638" cy="4236918"/>
          </a:xfrm>
        </p:spPr>
        <p:txBody>
          <a:bodyPr anchor="t">
            <a:normAutofit/>
          </a:bodyPr>
          <a:lstStyle/>
          <a:p>
            <a:pPr algn="just">
              <a:spcAft>
                <a:spcPts val="800"/>
              </a:spcAft>
            </a:pPr>
            <a:r>
              <a:rPr lang="es-D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Las actividades del Estado se dividen en cuatro clases: </a:t>
            </a:r>
            <a:endParaRPr lang="es-D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Both"/>
            </a:pPr>
            <a:r>
              <a:rPr lang="es-D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La producción de bienes y servicios.</a:t>
            </a:r>
            <a:endParaRPr lang="es-D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Both"/>
            </a:pPr>
            <a:r>
              <a:rPr lang="es-D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La regulación y la concesión de subvenciones a la producción privada.</a:t>
            </a:r>
            <a:endParaRPr lang="es-D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Both"/>
            </a:pPr>
            <a:r>
              <a:rPr lang="es-D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La compra de bienes y servicios.</a:t>
            </a:r>
            <a:endParaRPr lang="es-D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LcParenBoth"/>
            </a:pPr>
            <a:r>
              <a:rPr lang="es-D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La redistribución de la renta (transferencias).</a:t>
            </a:r>
            <a:endParaRPr lang="es-D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2400" dirty="0">
              <a:solidFill>
                <a:schemeClr val="bg1"/>
              </a:solidFill>
            </a:endParaRPr>
          </a:p>
        </p:txBody>
      </p:sp>
    </p:spTree>
    <p:extLst>
      <p:ext uri="{BB962C8B-B14F-4D97-AF65-F5344CB8AC3E}">
        <p14:creationId xmlns:p14="http://schemas.microsoft.com/office/powerpoint/2010/main" val="2685664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dministracion Publica Vectores, Ilustraciones Y Gráficos - 123RF">
            <a:extLst>
              <a:ext uri="{FF2B5EF4-FFF2-40B4-BE49-F238E27FC236}">
                <a16:creationId xmlns:a16="http://schemas.microsoft.com/office/drawing/2014/main" id="{130AF800-94FE-469B-861E-6CED7A8E9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899" y="5421465"/>
            <a:ext cx="1546370" cy="143653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EB2E0F1-3EB4-42B2-A065-DC3AC5F779D9}"/>
              </a:ext>
            </a:extLst>
          </p:cNvPr>
          <p:cNvSpPr>
            <a:spLocks noGrp="1"/>
          </p:cNvSpPr>
          <p:nvPr>
            <p:ph type="title"/>
          </p:nvPr>
        </p:nvSpPr>
        <p:spPr>
          <a:xfrm>
            <a:off x="344557" y="0"/>
            <a:ext cx="10095506" cy="1444487"/>
          </a:xfrm>
        </p:spPr>
        <p:txBody>
          <a:bodyPr>
            <a:normAutofit/>
          </a:bodyPr>
          <a:lstStyle/>
          <a:p>
            <a:r>
              <a:rPr lang="es-DO" sz="3200" b="1" i="1" dirty="0">
                <a:effectLst/>
                <a:latin typeface="Times New Roman" panose="02020603050405020304" pitchFamily="18" charset="0"/>
                <a:ea typeface="Calibri" panose="020F0502020204030204" pitchFamily="34" charset="0"/>
                <a:cs typeface="Times New Roman" panose="02020603050405020304" pitchFamily="18" charset="0"/>
              </a:rPr>
              <a:t>2.2.2 La producción del sector público:</a:t>
            </a:r>
            <a:br>
              <a:rPr lang="es-DO" sz="3200" dirty="0">
                <a:effectLst/>
                <a:latin typeface="Calibri" panose="020F0502020204030204" pitchFamily="34" charset="0"/>
                <a:ea typeface="Calibri" panose="020F0502020204030204" pitchFamily="34" charset="0"/>
                <a:cs typeface="Times New Roman" panose="02020603050405020304" pitchFamily="18" charset="0"/>
              </a:rPr>
            </a:br>
            <a:endParaRPr lang="es-DO" sz="3200" dirty="0"/>
          </a:p>
        </p:txBody>
      </p:sp>
      <p:graphicFrame>
        <p:nvGraphicFramePr>
          <p:cNvPr id="17412" name="Marcador de contenido 2">
            <a:extLst>
              <a:ext uri="{FF2B5EF4-FFF2-40B4-BE49-F238E27FC236}">
                <a16:creationId xmlns:a16="http://schemas.microsoft.com/office/drawing/2014/main" id="{EE3BDB5D-FCFE-7658-2CBC-A310B2127A10}"/>
              </a:ext>
            </a:extLst>
          </p:cNvPr>
          <p:cNvGraphicFramePr>
            <a:graphicFrameLocks noGrp="1"/>
          </p:cNvGraphicFramePr>
          <p:nvPr>
            <p:ph idx="1"/>
            <p:extLst>
              <p:ext uri="{D42A27DB-BD31-4B8C-83A1-F6EECF244321}">
                <p14:modId xmlns:p14="http://schemas.microsoft.com/office/powerpoint/2010/main" val="2996887708"/>
              </p:ext>
            </p:extLst>
          </p:nvPr>
        </p:nvGraphicFramePr>
        <p:xfrm>
          <a:off x="251791" y="801858"/>
          <a:ext cx="11595652" cy="5051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7654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D0ACA4-C821-4843-9E60-A6CBA5D6C3CA}"/>
              </a:ext>
            </a:extLst>
          </p:cNvPr>
          <p:cNvSpPr>
            <a:spLocks noGrp="1"/>
          </p:cNvSpPr>
          <p:nvPr>
            <p:ph type="title"/>
          </p:nvPr>
        </p:nvSpPr>
        <p:spPr>
          <a:xfrm>
            <a:off x="0" y="1"/>
            <a:ext cx="12192000" cy="1046922"/>
          </a:xfrm>
        </p:spPr>
        <p:txBody>
          <a:bodyPr>
            <a:normAutofit fontScale="90000"/>
          </a:bodyPr>
          <a:lstStyle/>
          <a:p>
            <a:r>
              <a:rPr lang="es-DO" sz="3600" b="1" i="1" dirty="0">
                <a:effectLst/>
                <a:latin typeface="Times New Roman" panose="02020603050405020304" pitchFamily="18" charset="0"/>
                <a:ea typeface="Calibri" panose="020F0502020204030204" pitchFamily="34" charset="0"/>
                <a:cs typeface="Times New Roman" panose="02020603050405020304" pitchFamily="18" charset="0"/>
              </a:rPr>
              <a:t>2.2.3 Influencia del Estado en la producción privada:</a:t>
            </a:r>
            <a:br>
              <a:rPr lang="es-DO" sz="3600" dirty="0">
                <a:effectLst/>
                <a:latin typeface="Calibri" panose="020F0502020204030204" pitchFamily="34" charset="0"/>
                <a:ea typeface="Calibri" panose="020F0502020204030204" pitchFamily="34" charset="0"/>
                <a:cs typeface="Times New Roman" panose="02020603050405020304" pitchFamily="18" charset="0"/>
              </a:rPr>
            </a:br>
            <a:endParaRPr lang="es-DO" sz="3600" dirty="0"/>
          </a:p>
        </p:txBody>
      </p:sp>
      <p:graphicFrame>
        <p:nvGraphicFramePr>
          <p:cNvPr id="18436" name="Marcador de contenido 2">
            <a:extLst>
              <a:ext uri="{FF2B5EF4-FFF2-40B4-BE49-F238E27FC236}">
                <a16:creationId xmlns:a16="http://schemas.microsoft.com/office/drawing/2014/main" id="{565941BF-7019-A474-0E28-732C078A0B5A}"/>
              </a:ext>
            </a:extLst>
          </p:cNvPr>
          <p:cNvGraphicFramePr>
            <a:graphicFrameLocks noGrp="1"/>
          </p:cNvGraphicFramePr>
          <p:nvPr>
            <p:ph idx="1"/>
            <p:extLst>
              <p:ext uri="{D42A27DB-BD31-4B8C-83A1-F6EECF244321}">
                <p14:modId xmlns:p14="http://schemas.microsoft.com/office/powerpoint/2010/main" val="1356085382"/>
              </p:ext>
            </p:extLst>
          </p:nvPr>
        </p:nvGraphicFramePr>
        <p:xfrm>
          <a:off x="304800" y="872197"/>
          <a:ext cx="11747474" cy="6297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descr="Para quién lo hacemos – Moderniza Consultores">
            <a:extLst>
              <a:ext uri="{FF2B5EF4-FFF2-40B4-BE49-F238E27FC236}">
                <a16:creationId xmlns:a16="http://schemas.microsoft.com/office/drawing/2014/main" id="{37A9D674-FA17-4FA8-B99C-BAA38B747D1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986050" y="5724195"/>
            <a:ext cx="1066224" cy="106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13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0C02B1B1-EF0E-45F3-AF58-E3512524C835}"/>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i="1" kern="1200" spc="-50">
                <a:solidFill>
                  <a:srgbClr val="FFFFFF"/>
                </a:solidFill>
                <a:latin typeface="+mj-lt"/>
                <a:ea typeface="+mj-ea"/>
                <a:cs typeface="+mj-cs"/>
              </a:rPr>
              <a:t>2.2.3 Influencia del Estado en la producción privada:</a:t>
            </a:r>
          </a:p>
        </p:txBody>
      </p:sp>
      <p:sp>
        <p:nvSpPr>
          <p:cNvPr id="31" name="Marcador de contenido 2">
            <a:extLst>
              <a:ext uri="{FF2B5EF4-FFF2-40B4-BE49-F238E27FC236}">
                <a16:creationId xmlns:a16="http://schemas.microsoft.com/office/drawing/2014/main" id="{342C8830-C5DD-4F5E-92D0-85EE295090B2}"/>
              </a:ext>
            </a:extLst>
          </p:cNvPr>
          <p:cNvSpPr>
            <a:spLocks noGrp="1"/>
          </p:cNvSpPr>
          <p:nvPr>
            <p:ph idx="1"/>
          </p:nvPr>
        </p:nvSpPr>
        <p:spPr>
          <a:xfrm>
            <a:off x="4240696" y="486045"/>
            <a:ext cx="7951303" cy="6260123"/>
          </a:xfrm>
        </p:spPr>
        <p:txBody>
          <a:bodyPr vert="horz" lIns="91440" tIns="45720" rIns="91440" bIns="45720" rtlCol="0" anchor="ctr">
            <a:noAutofit/>
          </a:bodyPr>
          <a:lstStyle/>
          <a:p>
            <a:pPr marL="0" algn="just">
              <a:spcAft>
                <a:spcPts val="800"/>
              </a:spcAft>
            </a:pPr>
            <a:r>
              <a:rPr lang="en-US" sz="2400" b="1" dirty="0">
                <a:effectLst/>
              </a:rPr>
              <a:t>2. Crédito </a:t>
            </a:r>
            <a:r>
              <a:rPr lang="en-US" sz="2400" b="1" dirty="0" err="1">
                <a:effectLst/>
              </a:rPr>
              <a:t>oficial</a:t>
            </a:r>
            <a:r>
              <a:rPr lang="en-US" sz="2400" b="1" dirty="0">
                <a:effectLst/>
              </a:rPr>
              <a:t>: </a:t>
            </a:r>
          </a:p>
          <a:p>
            <a:pPr marL="0" indent="0" algn="just">
              <a:spcAft>
                <a:spcPts val="800"/>
              </a:spcAft>
              <a:buNone/>
            </a:pPr>
            <a:r>
              <a:rPr lang="en-US" sz="2400" dirty="0">
                <a:effectLst/>
              </a:rPr>
              <a:t>Un </a:t>
            </a:r>
            <a:r>
              <a:rPr lang="en-US" sz="2400" dirty="0" err="1">
                <a:effectLst/>
              </a:rPr>
              <a:t>tipo</a:t>
            </a:r>
            <a:r>
              <a:rPr lang="en-US" sz="2400" dirty="0">
                <a:effectLst/>
              </a:rPr>
              <a:t> especial de </a:t>
            </a:r>
            <a:r>
              <a:rPr lang="en-US" sz="2400" dirty="0" err="1">
                <a:effectLst/>
              </a:rPr>
              <a:t>subvención</a:t>
            </a:r>
            <a:r>
              <a:rPr lang="en-US" sz="2400" dirty="0">
                <a:effectLst/>
              </a:rPr>
              <a:t> es </a:t>
            </a:r>
            <a:r>
              <a:rPr lang="en-US" sz="2400" dirty="0" err="1">
                <a:effectLst/>
              </a:rPr>
              <a:t>el</a:t>
            </a:r>
            <a:r>
              <a:rPr lang="en-US" sz="2400" dirty="0">
                <a:effectLst/>
              </a:rPr>
              <a:t> </a:t>
            </a:r>
            <a:r>
              <a:rPr lang="en-US" sz="2400" dirty="0" err="1">
                <a:effectLst/>
              </a:rPr>
              <a:t>crédito</a:t>
            </a:r>
            <a:r>
              <a:rPr lang="en-US" sz="2400" dirty="0">
                <a:effectLst/>
              </a:rPr>
              <a:t> </a:t>
            </a:r>
            <a:r>
              <a:rPr lang="en-US" sz="2400" dirty="0" err="1">
                <a:effectLst/>
              </a:rPr>
              <a:t>oficial</a:t>
            </a:r>
            <a:r>
              <a:rPr lang="en-US" sz="2400" dirty="0">
                <a:effectLst/>
              </a:rPr>
              <a:t> a </a:t>
            </a:r>
            <a:r>
              <a:rPr lang="en-US" sz="2400" dirty="0" err="1">
                <a:effectLst/>
              </a:rPr>
              <a:t>unos</a:t>
            </a:r>
            <a:r>
              <a:rPr lang="en-US" sz="2400" dirty="0">
                <a:effectLst/>
              </a:rPr>
              <a:t> </a:t>
            </a:r>
            <a:r>
              <a:rPr lang="en-US" sz="2400" dirty="0" err="1">
                <a:effectLst/>
              </a:rPr>
              <a:t>tipos</a:t>
            </a:r>
            <a:r>
              <a:rPr lang="en-US" sz="2400" dirty="0">
                <a:effectLst/>
              </a:rPr>
              <a:t> de </a:t>
            </a:r>
            <a:r>
              <a:rPr lang="en-US" sz="2400" dirty="0" err="1">
                <a:effectLst/>
              </a:rPr>
              <a:t>interés</a:t>
            </a:r>
            <a:r>
              <a:rPr lang="en-US" sz="2400" dirty="0">
                <a:effectLst/>
              </a:rPr>
              <a:t> </a:t>
            </a:r>
            <a:r>
              <a:rPr lang="en-US" sz="2400" dirty="0" err="1">
                <a:effectLst/>
              </a:rPr>
              <a:t>inferiores</a:t>
            </a:r>
            <a:r>
              <a:rPr lang="en-US" sz="2400" dirty="0">
                <a:effectLst/>
              </a:rPr>
              <a:t> a </a:t>
            </a:r>
            <a:r>
              <a:rPr lang="en-US" sz="2400" dirty="0" err="1">
                <a:effectLst/>
              </a:rPr>
              <a:t>los</a:t>
            </a:r>
            <a:r>
              <a:rPr lang="en-US" sz="2400" dirty="0">
                <a:effectLst/>
              </a:rPr>
              <a:t> de mercado </a:t>
            </a:r>
            <a:r>
              <a:rPr lang="en-US" sz="2400" dirty="0" err="1">
                <a:effectLst/>
              </a:rPr>
              <a:t>en</a:t>
            </a:r>
            <a:r>
              <a:rPr lang="en-US" sz="2400" dirty="0">
                <a:effectLst/>
              </a:rPr>
              <a:t> forma de </a:t>
            </a:r>
            <a:r>
              <a:rPr lang="en-US" sz="2400" dirty="0" err="1">
                <a:effectLst/>
              </a:rPr>
              <a:t>préstamos</a:t>
            </a:r>
            <a:r>
              <a:rPr lang="en-US" sz="2400" dirty="0">
                <a:effectLst/>
              </a:rPr>
              <a:t> a </a:t>
            </a:r>
            <a:r>
              <a:rPr lang="en-US" sz="2400" dirty="0" err="1">
                <a:effectLst/>
              </a:rPr>
              <a:t>bajos</a:t>
            </a:r>
            <a:r>
              <a:rPr lang="en-US" sz="2400" dirty="0">
                <a:effectLst/>
              </a:rPr>
              <a:t> </a:t>
            </a:r>
            <a:r>
              <a:rPr lang="en-US" sz="2400" dirty="0" err="1">
                <a:effectLst/>
              </a:rPr>
              <a:t>tipos</a:t>
            </a:r>
            <a:r>
              <a:rPr lang="en-US" sz="2400" dirty="0">
                <a:effectLst/>
              </a:rPr>
              <a:t> de </a:t>
            </a:r>
            <a:r>
              <a:rPr lang="en-US" sz="2400" dirty="0" err="1">
                <a:effectLst/>
              </a:rPr>
              <a:t>interés</a:t>
            </a:r>
            <a:r>
              <a:rPr lang="en-US" sz="2400" dirty="0">
                <a:effectLst/>
              </a:rPr>
              <a:t> y de </a:t>
            </a:r>
            <a:r>
              <a:rPr lang="en-US" sz="2400" dirty="0" err="1">
                <a:effectLst/>
              </a:rPr>
              <a:t>préstamos</a:t>
            </a:r>
            <a:r>
              <a:rPr lang="en-US" sz="2400" dirty="0">
                <a:effectLst/>
              </a:rPr>
              <a:t> </a:t>
            </a:r>
            <a:r>
              <a:rPr lang="en-US" sz="2400" dirty="0" err="1">
                <a:effectLst/>
              </a:rPr>
              <a:t>avalados</a:t>
            </a:r>
            <a:r>
              <a:rPr lang="en-US" sz="2400" dirty="0">
                <a:effectLst/>
              </a:rPr>
              <a:t> </a:t>
            </a:r>
            <a:r>
              <a:rPr lang="en-US" sz="2400" dirty="0" err="1">
                <a:effectLst/>
              </a:rPr>
              <a:t>por</a:t>
            </a:r>
            <a:r>
              <a:rPr lang="en-US" sz="2400" dirty="0">
                <a:effectLst/>
              </a:rPr>
              <a:t> </a:t>
            </a:r>
            <a:r>
              <a:rPr lang="en-US" sz="2400" dirty="0" err="1">
                <a:effectLst/>
              </a:rPr>
              <a:t>el</a:t>
            </a:r>
            <a:r>
              <a:rPr lang="en-US" sz="2400" dirty="0">
                <a:effectLst/>
              </a:rPr>
              <a:t> Estado.</a:t>
            </a:r>
            <a:endParaRPr lang="en-US" sz="2400" dirty="0"/>
          </a:p>
          <a:p>
            <a:pPr marL="0" algn="just">
              <a:spcAft>
                <a:spcPts val="800"/>
              </a:spcAft>
            </a:pPr>
            <a:r>
              <a:rPr lang="en-US" sz="2400" b="1" dirty="0">
                <a:effectLst/>
              </a:rPr>
              <a:t>3. </a:t>
            </a:r>
            <a:r>
              <a:rPr lang="en-US" sz="2400" b="1" dirty="0" err="1">
                <a:effectLst/>
              </a:rPr>
              <a:t>Regulación</a:t>
            </a:r>
            <a:r>
              <a:rPr lang="en-US" sz="2400" b="1" dirty="0">
                <a:effectLst/>
              </a:rPr>
              <a:t> de las </a:t>
            </a:r>
            <a:r>
              <a:rPr lang="en-US" sz="2400" b="1" dirty="0" err="1">
                <a:effectLst/>
              </a:rPr>
              <a:t>empresas</a:t>
            </a:r>
            <a:r>
              <a:rPr lang="en-US" sz="2400" b="1" dirty="0">
                <a:effectLst/>
              </a:rPr>
              <a:t>: </a:t>
            </a:r>
          </a:p>
          <a:p>
            <a:pPr marL="0" indent="0" algn="just">
              <a:spcAft>
                <a:spcPts val="800"/>
              </a:spcAft>
              <a:buNone/>
            </a:pPr>
            <a:r>
              <a:rPr lang="en-US" sz="2400" dirty="0">
                <a:effectLst/>
              </a:rPr>
              <a:t>El Estado </a:t>
            </a:r>
            <a:r>
              <a:rPr lang="en-US" sz="2400" dirty="0" err="1">
                <a:effectLst/>
              </a:rPr>
              <a:t>regula</a:t>
            </a:r>
            <a:r>
              <a:rPr lang="en-US" sz="2400" dirty="0">
                <a:effectLst/>
              </a:rPr>
              <a:t> la </a:t>
            </a:r>
            <a:r>
              <a:rPr lang="en-US" sz="2400" dirty="0" err="1">
                <a:effectLst/>
              </a:rPr>
              <a:t>actividad</a:t>
            </a:r>
            <a:r>
              <a:rPr lang="en-US" sz="2400" dirty="0">
                <a:effectLst/>
              </a:rPr>
              <a:t> </a:t>
            </a:r>
            <a:r>
              <a:rPr lang="en-US" sz="2400" dirty="0" err="1">
                <a:effectLst/>
              </a:rPr>
              <a:t>empresarial</a:t>
            </a:r>
            <a:r>
              <a:rPr lang="en-US" sz="2400" dirty="0">
                <a:effectLst/>
              </a:rPr>
              <a:t> </a:t>
            </a:r>
            <a:r>
              <a:rPr lang="en-US" sz="2400" dirty="0" err="1">
                <a:effectLst/>
              </a:rPr>
              <a:t>en</a:t>
            </a:r>
            <a:r>
              <a:rPr lang="en-US" sz="2400" dirty="0">
                <a:effectLst/>
              </a:rPr>
              <a:t> un </a:t>
            </a:r>
            <a:r>
              <a:rPr lang="en-US" sz="2400" dirty="0" err="1">
                <a:effectLst/>
              </a:rPr>
              <a:t>intento</a:t>
            </a:r>
            <a:r>
              <a:rPr lang="en-US" sz="2400" dirty="0">
                <a:effectLst/>
              </a:rPr>
              <a:t> de </a:t>
            </a:r>
            <a:r>
              <a:rPr lang="en-US" sz="2400" dirty="0" err="1">
                <a:effectLst/>
              </a:rPr>
              <a:t>proteger</a:t>
            </a:r>
            <a:r>
              <a:rPr lang="en-US" sz="2400" dirty="0">
                <a:effectLst/>
              </a:rPr>
              <a:t> a </a:t>
            </a:r>
            <a:r>
              <a:rPr lang="en-US" sz="2400" dirty="0" err="1">
                <a:effectLst/>
              </a:rPr>
              <a:t>los</a:t>
            </a:r>
            <a:r>
              <a:rPr lang="en-US" sz="2400" dirty="0">
                <a:effectLst/>
              </a:rPr>
              <a:t> </a:t>
            </a:r>
            <a:r>
              <a:rPr lang="en-US" sz="2400" dirty="0" err="1">
                <a:effectLst/>
              </a:rPr>
              <a:t>trabajadores</a:t>
            </a:r>
            <a:r>
              <a:rPr lang="en-US" sz="2400" dirty="0">
                <a:effectLst/>
              </a:rPr>
              <a:t>, a </a:t>
            </a:r>
            <a:r>
              <a:rPr lang="en-US" sz="2400" dirty="0" err="1">
                <a:effectLst/>
              </a:rPr>
              <a:t>los</a:t>
            </a:r>
            <a:r>
              <a:rPr lang="en-US" sz="2400" dirty="0">
                <a:effectLst/>
              </a:rPr>
              <a:t> </a:t>
            </a:r>
            <a:r>
              <a:rPr lang="en-US" sz="2400" dirty="0" err="1">
                <a:effectLst/>
              </a:rPr>
              <a:t>consumidores</a:t>
            </a:r>
            <a:r>
              <a:rPr lang="en-US" sz="2400" dirty="0">
                <a:effectLst/>
              </a:rPr>
              <a:t> y </a:t>
            </a:r>
            <a:r>
              <a:rPr lang="en-US" sz="2400" dirty="0" err="1">
                <a:effectLst/>
              </a:rPr>
              <a:t>el</a:t>
            </a:r>
            <a:r>
              <a:rPr lang="en-US" sz="2400" dirty="0">
                <a:effectLst/>
              </a:rPr>
              <a:t> medio </a:t>
            </a:r>
            <a:r>
              <a:rPr lang="en-US" sz="2400" dirty="0" err="1">
                <a:effectLst/>
              </a:rPr>
              <a:t>ambiente</a:t>
            </a:r>
            <a:r>
              <a:rPr lang="en-US" sz="2400" dirty="0">
                <a:effectLst/>
              </a:rPr>
              <a:t> de las </a:t>
            </a:r>
            <a:r>
              <a:rPr lang="en-US" sz="2400" dirty="0" err="1">
                <a:effectLst/>
              </a:rPr>
              <a:t>prácticas</a:t>
            </a:r>
            <a:r>
              <a:rPr lang="en-US" sz="2400" dirty="0">
                <a:effectLst/>
              </a:rPr>
              <a:t> </a:t>
            </a:r>
            <a:r>
              <a:rPr lang="en-US" sz="2400" dirty="0" err="1">
                <a:effectLst/>
              </a:rPr>
              <a:t>anticompetitivas</a:t>
            </a:r>
            <a:r>
              <a:rPr lang="en-US" sz="2400" dirty="0">
                <a:effectLst/>
              </a:rPr>
              <a:t>.</a:t>
            </a:r>
            <a:r>
              <a:rPr lang="en-US" sz="2400" i="1" u="sng" dirty="0">
                <a:effectLst/>
              </a:rPr>
              <a:t> </a:t>
            </a:r>
          </a:p>
          <a:p>
            <a:pPr marL="0" algn="just">
              <a:spcAft>
                <a:spcPts val="800"/>
              </a:spcAft>
            </a:pPr>
            <a:r>
              <a:rPr lang="en-US" sz="2400" dirty="0">
                <a:effectLst/>
              </a:rPr>
              <a:t>La </a:t>
            </a:r>
            <a:r>
              <a:rPr lang="en-US" sz="2400" b="1" i="1" dirty="0" err="1">
                <a:effectLst/>
              </a:rPr>
              <a:t>regulación</a:t>
            </a:r>
            <a:r>
              <a:rPr lang="en-US" sz="2400" b="1" i="1" dirty="0">
                <a:effectLst/>
              </a:rPr>
              <a:t> </a:t>
            </a:r>
            <a:r>
              <a:rPr lang="en-US" sz="2400" b="1" i="1" dirty="0" err="1">
                <a:effectLst/>
              </a:rPr>
              <a:t>inteligente</a:t>
            </a:r>
            <a:r>
              <a:rPr lang="en-US" sz="2400" b="1" i="1" dirty="0">
                <a:effectLst/>
              </a:rPr>
              <a:t> </a:t>
            </a:r>
          </a:p>
          <a:p>
            <a:pPr marL="0" indent="0" algn="just">
              <a:spcAft>
                <a:spcPts val="800"/>
              </a:spcAft>
              <a:buNone/>
            </a:pPr>
            <a:r>
              <a:rPr lang="en-US" sz="2400" b="1" i="1" dirty="0" err="1">
                <a:effectLst/>
              </a:rPr>
              <a:t>T</a:t>
            </a:r>
            <a:r>
              <a:rPr lang="en-US" sz="2400" dirty="0" err="1">
                <a:effectLst/>
              </a:rPr>
              <a:t>rata</a:t>
            </a:r>
            <a:r>
              <a:rPr lang="en-US" sz="2400" dirty="0">
                <a:effectLst/>
              </a:rPr>
              <a:t> de </a:t>
            </a:r>
            <a:r>
              <a:rPr lang="en-US" sz="2400" dirty="0" err="1">
                <a:effectLst/>
              </a:rPr>
              <a:t>buscar</a:t>
            </a:r>
            <a:r>
              <a:rPr lang="en-US" sz="2400" dirty="0">
                <a:effectLst/>
              </a:rPr>
              <a:t> un </a:t>
            </a:r>
            <a:r>
              <a:rPr lang="en-US" sz="2400" dirty="0" err="1">
                <a:effectLst/>
              </a:rPr>
              <a:t>equilibrio</a:t>
            </a:r>
            <a:r>
              <a:rPr lang="en-US" sz="2400" dirty="0">
                <a:effectLst/>
              </a:rPr>
              <a:t> entre la </a:t>
            </a:r>
            <a:r>
              <a:rPr lang="en-US" sz="2400" dirty="0" err="1">
                <a:effectLst/>
              </a:rPr>
              <a:t>necesidad</a:t>
            </a:r>
            <a:r>
              <a:rPr lang="en-US" sz="2400" dirty="0">
                <a:effectLst/>
              </a:rPr>
              <a:t> de control </a:t>
            </a:r>
            <a:r>
              <a:rPr lang="en-US" sz="2400" dirty="0" err="1">
                <a:effectLst/>
              </a:rPr>
              <a:t>público</a:t>
            </a:r>
            <a:r>
              <a:rPr lang="en-US" sz="2400" dirty="0">
                <a:effectLst/>
              </a:rPr>
              <a:t> y </a:t>
            </a:r>
            <a:r>
              <a:rPr lang="en-US" sz="2400" dirty="0" err="1">
                <a:effectLst/>
              </a:rPr>
              <a:t>su</a:t>
            </a:r>
            <a:r>
              <a:rPr lang="en-US" sz="2400" dirty="0">
                <a:effectLst/>
              </a:rPr>
              <a:t> </a:t>
            </a:r>
            <a:r>
              <a:rPr lang="en-US" sz="2400" dirty="0" err="1">
                <a:effectLst/>
              </a:rPr>
              <a:t>posible</a:t>
            </a:r>
            <a:r>
              <a:rPr lang="en-US" sz="2400" dirty="0">
                <a:effectLst/>
              </a:rPr>
              <a:t> carga (</a:t>
            </a:r>
            <a:r>
              <a:rPr lang="en-US" sz="2400" dirty="0" err="1">
                <a:effectLst/>
              </a:rPr>
              <a:t>Análisis</a:t>
            </a:r>
            <a:r>
              <a:rPr lang="en-US" sz="2400" dirty="0">
                <a:effectLst/>
              </a:rPr>
              <a:t> </a:t>
            </a:r>
            <a:r>
              <a:rPr lang="en-US" sz="2400" dirty="0" err="1">
                <a:effectLst/>
              </a:rPr>
              <a:t>Coste-Beneficio</a:t>
            </a:r>
            <a:r>
              <a:rPr lang="en-US" sz="2400" dirty="0">
                <a:effectLst/>
              </a:rPr>
              <a:t>), </a:t>
            </a:r>
            <a:r>
              <a:rPr lang="en-US" sz="2400" dirty="0" err="1">
                <a:effectLst/>
              </a:rPr>
              <a:t>esta</a:t>
            </a:r>
            <a:r>
              <a:rPr lang="en-US" sz="2400" dirty="0">
                <a:effectLst/>
              </a:rPr>
              <a:t> se </a:t>
            </a:r>
            <a:r>
              <a:rPr lang="en-US" sz="2400" dirty="0" err="1">
                <a:effectLst/>
              </a:rPr>
              <a:t>basa</a:t>
            </a:r>
            <a:r>
              <a:rPr lang="en-US" sz="2400" dirty="0">
                <a:effectLst/>
              </a:rPr>
              <a:t> </a:t>
            </a:r>
            <a:r>
              <a:rPr lang="en-US" sz="2400" dirty="0" err="1">
                <a:effectLst/>
              </a:rPr>
              <a:t>en</a:t>
            </a:r>
            <a:r>
              <a:rPr lang="en-US" sz="2400" dirty="0">
                <a:effectLst/>
              </a:rPr>
              <a:t> </a:t>
            </a:r>
            <a:r>
              <a:rPr lang="en-US" sz="2400" dirty="0" err="1">
                <a:effectLst/>
              </a:rPr>
              <a:t>el</a:t>
            </a:r>
            <a:r>
              <a:rPr lang="en-US" sz="2400" dirty="0">
                <a:effectLst/>
              </a:rPr>
              <a:t> principio de que </a:t>
            </a:r>
            <a:r>
              <a:rPr lang="en-US" sz="2400" dirty="0" err="1">
                <a:effectLst/>
              </a:rPr>
              <a:t>los</a:t>
            </a:r>
            <a:r>
              <a:rPr lang="en-US" sz="2400" dirty="0">
                <a:effectLst/>
              </a:rPr>
              <a:t> </a:t>
            </a:r>
            <a:r>
              <a:rPr lang="en-US" sz="2400" dirty="0" err="1">
                <a:effectLst/>
              </a:rPr>
              <a:t>beneficios</a:t>
            </a:r>
            <a:r>
              <a:rPr lang="en-US" sz="2400" dirty="0">
                <a:effectLst/>
              </a:rPr>
              <a:t> de </a:t>
            </a:r>
            <a:r>
              <a:rPr lang="en-US" sz="2400" dirty="0" err="1">
                <a:effectLst/>
              </a:rPr>
              <a:t>una</a:t>
            </a:r>
            <a:r>
              <a:rPr lang="en-US" sz="2400" dirty="0">
                <a:effectLst/>
              </a:rPr>
              <a:t> </a:t>
            </a:r>
            <a:r>
              <a:rPr lang="en-US" sz="2400" dirty="0" err="1">
                <a:effectLst/>
              </a:rPr>
              <a:t>reglamentación</a:t>
            </a:r>
            <a:r>
              <a:rPr lang="en-US" sz="2400" dirty="0">
                <a:effectLst/>
              </a:rPr>
              <a:t> </a:t>
            </a:r>
            <a:r>
              <a:rPr lang="en-US" sz="2400" dirty="0" err="1">
                <a:effectLst/>
              </a:rPr>
              <a:t>tienen</a:t>
            </a:r>
            <a:r>
              <a:rPr lang="en-US" sz="2400" dirty="0">
                <a:effectLst/>
              </a:rPr>
              <a:t> que </a:t>
            </a:r>
            <a:r>
              <a:rPr lang="en-US" sz="2400" dirty="0" err="1">
                <a:effectLst/>
              </a:rPr>
              <a:t>justificar</a:t>
            </a:r>
            <a:r>
              <a:rPr lang="en-US" sz="2400" dirty="0">
                <a:effectLst/>
              </a:rPr>
              <a:t> sus </a:t>
            </a:r>
            <a:r>
              <a:rPr lang="en-US" sz="2400" dirty="0" err="1">
                <a:effectLst/>
              </a:rPr>
              <a:t>costes</a:t>
            </a:r>
            <a:r>
              <a:rPr lang="en-US" sz="2400" dirty="0">
                <a:effectLst/>
              </a:rPr>
              <a:t> e </a:t>
            </a:r>
            <a:r>
              <a:rPr lang="en-US" sz="2400" dirty="0" err="1">
                <a:effectLst/>
              </a:rPr>
              <a:t>imponer</a:t>
            </a:r>
            <a:r>
              <a:rPr lang="en-US" sz="2400" dirty="0">
                <a:effectLst/>
              </a:rPr>
              <a:t> a la </a:t>
            </a:r>
            <a:r>
              <a:rPr lang="en-US" sz="2400" dirty="0" err="1">
                <a:effectLst/>
              </a:rPr>
              <a:t>sociedad</a:t>
            </a:r>
            <a:r>
              <a:rPr lang="en-US" sz="2400" dirty="0">
                <a:effectLst/>
              </a:rPr>
              <a:t> la </a:t>
            </a:r>
            <a:r>
              <a:rPr lang="en-US" sz="2400" dirty="0" err="1">
                <a:effectLst/>
              </a:rPr>
              <a:t>menor</a:t>
            </a:r>
            <a:r>
              <a:rPr lang="en-US" sz="2400" dirty="0">
                <a:effectLst/>
              </a:rPr>
              <a:t> carga </a:t>
            </a:r>
            <a:r>
              <a:rPr lang="en-US" sz="2400" dirty="0" err="1">
                <a:effectLst/>
              </a:rPr>
              <a:t>posible</a:t>
            </a:r>
            <a:r>
              <a:rPr lang="en-US" sz="2400" dirty="0">
                <a:effectLst/>
              </a:rPr>
              <a:t> que </a:t>
            </a:r>
            <a:r>
              <a:rPr lang="en-US" sz="2400" dirty="0" err="1">
                <a:effectLst/>
              </a:rPr>
              <a:t>permita</a:t>
            </a:r>
            <a:r>
              <a:rPr lang="en-US" sz="2400" dirty="0">
                <a:effectLst/>
              </a:rPr>
              <a:t> </a:t>
            </a:r>
            <a:r>
              <a:rPr lang="en-US" sz="2400" dirty="0" err="1">
                <a:effectLst/>
              </a:rPr>
              <a:t>alcanzar</a:t>
            </a:r>
            <a:r>
              <a:rPr lang="en-US" sz="2400" dirty="0">
                <a:effectLst/>
              </a:rPr>
              <a:t> </a:t>
            </a:r>
            <a:r>
              <a:rPr lang="en-US" sz="2400" dirty="0" err="1">
                <a:effectLst/>
              </a:rPr>
              <a:t>los</a:t>
            </a:r>
            <a:r>
              <a:rPr lang="en-US" sz="2400" dirty="0">
                <a:effectLst/>
              </a:rPr>
              <a:t> </a:t>
            </a:r>
            <a:r>
              <a:rPr lang="en-US" sz="2400" dirty="0" err="1">
                <a:effectLst/>
              </a:rPr>
              <a:t>objetivos</a:t>
            </a:r>
            <a:r>
              <a:rPr lang="en-US" sz="2400" dirty="0">
                <a:effectLst/>
              </a:rPr>
              <a:t> de </a:t>
            </a:r>
            <a:r>
              <a:rPr lang="en-US" sz="2400" dirty="0" err="1">
                <a:effectLst/>
              </a:rPr>
              <a:t>dicha</a:t>
            </a:r>
            <a:r>
              <a:rPr lang="en-US" sz="2400" dirty="0">
                <a:effectLst/>
              </a:rPr>
              <a:t> </a:t>
            </a:r>
            <a:r>
              <a:rPr lang="en-US" sz="2400" dirty="0" err="1">
                <a:effectLst/>
              </a:rPr>
              <a:t>reglamentación</a:t>
            </a:r>
            <a:r>
              <a:rPr lang="en-US" sz="2400" dirty="0">
                <a:effectLst/>
              </a:rPr>
              <a:t>.</a:t>
            </a:r>
          </a:p>
          <a:p>
            <a:pPr algn="just"/>
            <a:endParaRPr lang="en-US" sz="2400" dirty="0"/>
          </a:p>
        </p:txBody>
      </p:sp>
    </p:spTree>
    <p:extLst>
      <p:ext uri="{BB962C8B-B14F-4D97-AF65-F5344CB8AC3E}">
        <p14:creationId xmlns:p14="http://schemas.microsoft.com/office/powerpoint/2010/main" val="1707808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1AE816-466C-4154-8B4E-8066757988CD}"/>
              </a:ext>
            </a:extLst>
          </p:cNvPr>
          <p:cNvSpPr>
            <a:spLocks noGrp="1"/>
          </p:cNvSpPr>
          <p:nvPr>
            <p:ph type="title"/>
          </p:nvPr>
        </p:nvSpPr>
        <p:spPr>
          <a:xfrm>
            <a:off x="1097280" y="286604"/>
            <a:ext cx="10058400" cy="826580"/>
          </a:xfrm>
        </p:spPr>
        <p:txBody>
          <a:bodyPr>
            <a:normAutofit fontScale="90000"/>
          </a:bodyPr>
          <a:lstStyle/>
          <a:p>
            <a:r>
              <a:rPr lang="es-DO" sz="3300" b="1" i="1" dirty="0">
                <a:effectLst/>
                <a:latin typeface="Times New Roman" panose="02020603050405020304" pitchFamily="18" charset="0"/>
                <a:ea typeface="Calibri" panose="020F0502020204030204" pitchFamily="34" charset="0"/>
                <a:cs typeface="Times New Roman" panose="02020603050405020304" pitchFamily="18" charset="0"/>
              </a:rPr>
              <a:t>2.2.4 Redistribución de la renta:</a:t>
            </a:r>
            <a:br>
              <a:rPr lang="es-DO" sz="3300" dirty="0">
                <a:effectLst/>
                <a:latin typeface="Calibri" panose="020F0502020204030204" pitchFamily="34" charset="0"/>
                <a:ea typeface="Calibri" panose="020F0502020204030204" pitchFamily="34" charset="0"/>
                <a:cs typeface="Times New Roman" panose="02020603050405020304" pitchFamily="18" charset="0"/>
              </a:rPr>
            </a:br>
            <a:br>
              <a:rPr lang="es-DO" sz="3300" dirty="0">
                <a:effectLst/>
                <a:latin typeface="Calibri" panose="020F0502020204030204" pitchFamily="34" charset="0"/>
                <a:ea typeface="Calibri" panose="020F0502020204030204" pitchFamily="34" charset="0"/>
                <a:cs typeface="Times New Roman" panose="02020603050405020304" pitchFamily="18" charset="0"/>
              </a:rPr>
            </a:br>
            <a:endParaRPr lang="es-DO" sz="3300" dirty="0"/>
          </a:p>
        </p:txBody>
      </p:sp>
      <p:graphicFrame>
        <p:nvGraphicFramePr>
          <p:cNvPr id="7" name="Marcador de contenido 2">
            <a:extLst>
              <a:ext uri="{FF2B5EF4-FFF2-40B4-BE49-F238E27FC236}">
                <a16:creationId xmlns:a16="http://schemas.microsoft.com/office/drawing/2014/main" id="{304D127C-40BC-2F2F-124D-062D09BE0ECF}"/>
              </a:ext>
            </a:extLst>
          </p:cNvPr>
          <p:cNvGraphicFramePr>
            <a:graphicFrameLocks noGrp="1"/>
          </p:cNvGraphicFramePr>
          <p:nvPr>
            <p:ph idx="1"/>
            <p:extLst>
              <p:ext uri="{D42A27DB-BD31-4B8C-83A1-F6EECF244321}">
                <p14:modId xmlns:p14="http://schemas.microsoft.com/office/powerpoint/2010/main" val="4288399944"/>
              </p:ext>
            </p:extLst>
          </p:nvPr>
        </p:nvGraphicFramePr>
        <p:xfrm>
          <a:off x="0" y="586409"/>
          <a:ext cx="11926957" cy="5685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a:extLst>
              <a:ext uri="{FF2B5EF4-FFF2-40B4-BE49-F238E27FC236}">
                <a16:creationId xmlns:a16="http://schemas.microsoft.com/office/drawing/2014/main" id="{5604FECC-DB74-2D13-3E08-F2446B7BF6BD}"/>
              </a:ext>
            </a:extLst>
          </p:cNvPr>
          <p:cNvGrpSpPr/>
          <p:nvPr/>
        </p:nvGrpSpPr>
        <p:grpSpPr>
          <a:xfrm>
            <a:off x="1721373" y="2459203"/>
            <a:ext cx="4242105" cy="2973265"/>
            <a:chOff x="847314" y="2176331"/>
            <a:chExt cx="4242105" cy="2973265"/>
          </a:xfrm>
        </p:grpSpPr>
        <p:sp>
          <p:nvSpPr>
            <p:cNvPr id="6" name="Rectángulo: esquinas redondeadas 5">
              <a:extLst>
                <a:ext uri="{FF2B5EF4-FFF2-40B4-BE49-F238E27FC236}">
                  <a16:creationId xmlns:a16="http://schemas.microsoft.com/office/drawing/2014/main" id="{5BA1D2F9-F9AF-857A-D322-BDC282166FF5}"/>
                </a:ext>
              </a:extLst>
            </p:cNvPr>
            <p:cNvSpPr/>
            <p:nvPr/>
          </p:nvSpPr>
          <p:spPr>
            <a:xfrm>
              <a:off x="847314" y="2176331"/>
              <a:ext cx="4242105" cy="29732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R"/>
            </a:p>
          </p:txBody>
        </p:sp>
        <p:sp>
          <p:nvSpPr>
            <p:cNvPr id="8" name="Rectángulo: esquinas redondeadas 4">
              <a:extLst>
                <a:ext uri="{FF2B5EF4-FFF2-40B4-BE49-F238E27FC236}">
                  <a16:creationId xmlns:a16="http://schemas.microsoft.com/office/drawing/2014/main" id="{A030DC6B-495B-8E47-B8FB-ABE92A5F3C9E}"/>
                </a:ext>
              </a:extLst>
            </p:cNvPr>
            <p:cNvSpPr txBox="1"/>
            <p:nvPr/>
          </p:nvSpPr>
          <p:spPr>
            <a:xfrm>
              <a:off x="934398" y="2263415"/>
              <a:ext cx="4067937" cy="27990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DO" sz="2400" b="1" i="1" kern="1200" dirty="0"/>
                <a:t>2. Seguridad social: </a:t>
              </a:r>
              <a:r>
                <a:rPr lang="es-DO" sz="2400" kern="1200" dirty="0"/>
                <a:t>Proporciona prestaciones a los jubilados, incapacitados, parados y enfermos.</a:t>
              </a:r>
              <a:endParaRPr lang="en-US" sz="2400" kern="1200" dirty="0"/>
            </a:p>
          </p:txBody>
        </p:sp>
      </p:grpSp>
    </p:spTree>
    <p:extLst>
      <p:ext uri="{BB962C8B-B14F-4D97-AF65-F5344CB8AC3E}">
        <p14:creationId xmlns:p14="http://schemas.microsoft.com/office/powerpoint/2010/main" val="2739778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1AE816-466C-4154-8B4E-8066757988CD}"/>
              </a:ext>
            </a:extLst>
          </p:cNvPr>
          <p:cNvSpPr>
            <a:spLocks noGrp="1"/>
          </p:cNvSpPr>
          <p:nvPr>
            <p:ph type="title"/>
          </p:nvPr>
        </p:nvSpPr>
        <p:spPr>
          <a:xfrm>
            <a:off x="1097280" y="286604"/>
            <a:ext cx="10058400" cy="826580"/>
          </a:xfrm>
        </p:spPr>
        <p:txBody>
          <a:bodyPr>
            <a:normAutofit fontScale="90000"/>
          </a:bodyPr>
          <a:lstStyle/>
          <a:p>
            <a:r>
              <a:rPr lang="es-DO" sz="3300" b="1" i="1" dirty="0">
                <a:effectLst/>
                <a:latin typeface="Times New Roman" panose="02020603050405020304" pitchFamily="18" charset="0"/>
                <a:ea typeface="Calibri" panose="020F0502020204030204" pitchFamily="34" charset="0"/>
                <a:cs typeface="Times New Roman" panose="02020603050405020304" pitchFamily="18" charset="0"/>
              </a:rPr>
              <a:t>2.2.4 Redistribución de la renta:</a:t>
            </a:r>
            <a:br>
              <a:rPr lang="es-DO" sz="3300" dirty="0">
                <a:effectLst/>
                <a:latin typeface="Calibri" panose="020F0502020204030204" pitchFamily="34" charset="0"/>
                <a:ea typeface="Calibri" panose="020F0502020204030204" pitchFamily="34" charset="0"/>
                <a:cs typeface="Times New Roman" panose="02020603050405020304" pitchFamily="18" charset="0"/>
              </a:rPr>
            </a:br>
            <a:br>
              <a:rPr lang="es-DO" sz="3300" dirty="0">
                <a:effectLst/>
                <a:latin typeface="Calibri" panose="020F0502020204030204" pitchFamily="34" charset="0"/>
                <a:ea typeface="Calibri" panose="020F0502020204030204" pitchFamily="34" charset="0"/>
                <a:cs typeface="Times New Roman" panose="02020603050405020304" pitchFamily="18" charset="0"/>
              </a:rPr>
            </a:br>
            <a:endParaRPr lang="es-DO" sz="3300" dirty="0"/>
          </a:p>
        </p:txBody>
      </p:sp>
      <p:graphicFrame>
        <p:nvGraphicFramePr>
          <p:cNvPr id="7" name="Marcador de contenido 2">
            <a:extLst>
              <a:ext uri="{FF2B5EF4-FFF2-40B4-BE49-F238E27FC236}">
                <a16:creationId xmlns:a16="http://schemas.microsoft.com/office/drawing/2014/main" id="{304D127C-40BC-2F2F-124D-062D09BE0ECF}"/>
              </a:ext>
            </a:extLst>
          </p:cNvPr>
          <p:cNvGraphicFramePr>
            <a:graphicFrameLocks noGrp="1"/>
          </p:cNvGraphicFramePr>
          <p:nvPr>
            <p:ph idx="1"/>
            <p:extLst>
              <p:ext uri="{D42A27DB-BD31-4B8C-83A1-F6EECF244321}">
                <p14:modId xmlns:p14="http://schemas.microsoft.com/office/powerpoint/2010/main" val="3243064241"/>
              </p:ext>
            </p:extLst>
          </p:nvPr>
        </p:nvGraphicFramePr>
        <p:xfrm>
          <a:off x="0" y="586409"/>
          <a:ext cx="11926957" cy="5685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6857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C4387-E883-4171-8C17-8939C76725C1}"/>
              </a:ext>
            </a:extLst>
          </p:cNvPr>
          <p:cNvSpPr>
            <a:spLocks noGrp="1"/>
          </p:cNvSpPr>
          <p:nvPr>
            <p:ph type="title"/>
          </p:nvPr>
        </p:nvSpPr>
        <p:spPr>
          <a:xfrm>
            <a:off x="590333" y="-53006"/>
            <a:ext cx="8209109" cy="843132"/>
          </a:xfrm>
        </p:spPr>
        <p:txBody>
          <a:bodyPr>
            <a:normAutofit/>
          </a:bodyPr>
          <a:lstStyle/>
          <a:p>
            <a:r>
              <a:rPr lang="es-DO" sz="3700" b="1" i="1" spc="-50" dirty="0">
                <a:latin typeface="Times New Roman" panose="02020603050405020304" pitchFamily="18" charset="0"/>
                <a:cs typeface="Times New Roman" panose="02020603050405020304" pitchFamily="18" charset="0"/>
              </a:rPr>
              <a:t>2.2.4 Redistribución de la renta:</a:t>
            </a:r>
            <a:endParaRPr lang="es-DO" sz="3700" dirty="0"/>
          </a:p>
        </p:txBody>
      </p:sp>
      <p:sp>
        <p:nvSpPr>
          <p:cNvPr id="3" name="Marcador de contenido 2">
            <a:extLst>
              <a:ext uri="{FF2B5EF4-FFF2-40B4-BE49-F238E27FC236}">
                <a16:creationId xmlns:a16="http://schemas.microsoft.com/office/drawing/2014/main" id="{ED064E0C-3D9D-49F5-B290-5B00AAF6254A}"/>
              </a:ext>
            </a:extLst>
          </p:cNvPr>
          <p:cNvSpPr>
            <a:spLocks noGrp="1"/>
          </p:cNvSpPr>
          <p:nvPr>
            <p:ph idx="1"/>
          </p:nvPr>
        </p:nvSpPr>
        <p:spPr>
          <a:xfrm>
            <a:off x="0" y="662609"/>
            <a:ext cx="5804451" cy="5060713"/>
          </a:xfrm>
        </p:spPr>
        <p:txBody>
          <a:bodyPr>
            <a:noAutofit/>
          </a:bodyPr>
          <a:lstStyle/>
          <a:p>
            <a:pPr>
              <a:lnSpc>
                <a:spcPct val="110000"/>
              </a:lnSpc>
              <a:spcAft>
                <a:spcPts val="800"/>
              </a:spcAft>
            </a:pPr>
            <a:r>
              <a:rPr lang="es-DO" sz="2000" b="1" dirty="0">
                <a:effectLst/>
                <a:latin typeface="Times New Roman" panose="02020603050405020304" pitchFamily="18" charset="0"/>
                <a:ea typeface="Calibri" panose="020F0502020204030204" pitchFamily="34" charset="0"/>
                <a:cs typeface="Times New Roman" panose="02020603050405020304" pitchFamily="18" charset="0"/>
              </a:rPr>
              <a:t>Programas públicos de asistencia social</a:t>
            </a: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 Unos proporcionan dinero en </a:t>
            </a:r>
            <a:r>
              <a:rPr lang="es-DO" sz="2000" b="1" dirty="0">
                <a:effectLst/>
                <a:latin typeface="Times New Roman" panose="02020603050405020304" pitchFamily="18" charset="0"/>
                <a:ea typeface="Calibri" panose="020F0502020204030204" pitchFamily="34" charset="0"/>
                <a:cs typeface="Times New Roman" panose="02020603050405020304" pitchFamily="18" charset="0"/>
              </a:rPr>
              <a:t>efectivo</a:t>
            </a: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 mientras que otros solo pagan determinados servicios o bienes, los segundos se denominan prestaciones en </a:t>
            </a:r>
            <a:r>
              <a:rPr lang="es-DO" sz="2000" b="1" dirty="0">
                <a:effectLst/>
                <a:latin typeface="Times New Roman" panose="02020603050405020304" pitchFamily="18" charset="0"/>
                <a:ea typeface="Calibri" panose="020F0502020204030204" pitchFamily="34" charset="0"/>
                <a:cs typeface="Times New Roman" panose="02020603050405020304" pitchFamily="18" charset="0"/>
              </a:rPr>
              <a:t>especie</a:t>
            </a: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D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800"/>
              </a:spcAft>
            </a:pPr>
            <a:r>
              <a:rPr lang="es-DO" sz="2000" b="1" dirty="0">
                <a:effectLst/>
                <a:latin typeface="Times New Roman" panose="02020603050405020304" pitchFamily="18" charset="0"/>
                <a:ea typeface="Calibri" panose="020F0502020204030204" pitchFamily="34" charset="0"/>
                <a:cs typeface="Times New Roman" panose="02020603050405020304" pitchFamily="18" charset="0"/>
              </a:rPr>
              <a:t>Programas de la seguridad social: </a:t>
            </a: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La seguridad social se diferencia de la asistencia social publica en que los derechos de los individuos dependen en parte de sus </a:t>
            </a:r>
            <a:r>
              <a:rPr lang="es-DO" sz="2000" u="sng" dirty="0">
                <a:effectLst/>
                <a:latin typeface="Times New Roman" panose="02020603050405020304" pitchFamily="18" charset="0"/>
                <a:ea typeface="Calibri" panose="020F0502020204030204" pitchFamily="34" charset="0"/>
                <a:cs typeface="Times New Roman" panose="02020603050405020304" pitchFamily="18" charset="0"/>
              </a:rPr>
              <a:t>cotizaciones</a:t>
            </a: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 que pueden concebirse como primas de seguro. En la medida en que lo que reciben los individuos es acorde con sus cotizaciones, la seguridad social puede concebirse como una "actividad productiva" del Estado, no como una actividad redistributiva, sin embargo, como lo que reciben algunos es muy distinto a lo que cotizan, los programas públicos de seguridad social contienen un importante componente redistributivo.</a:t>
            </a:r>
            <a:endParaRPr lang="es-DO"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es-DO" sz="2000" dirty="0"/>
          </a:p>
        </p:txBody>
      </p:sp>
      <p:pic>
        <p:nvPicPr>
          <p:cNvPr id="6" name="Imagen 5" descr="Interfaz de usuario gráfica, Texto&#10;&#10;Descripción generada automáticamente">
            <a:extLst>
              <a:ext uri="{FF2B5EF4-FFF2-40B4-BE49-F238E27FC236}">
                <a16:creationId xmlns:a16="http://schemas.microsoft.com/office/drawing/2014/main" id="{B24D64D6-ED98-47A5-B080-E17845903277}"/>
              </a:ext>
            </a:extLst>
          </p:cNvPr>
          <p:cNvPicPr/>
          <p:nvPr/>
        </p:nvPicPr>
        <p:blipFill rotWithShape="1">
          <a:blip r:embed="rId2"/>
          <a:srcRect l="9711" t="27624" r="12715" b="16382"/>
          <a:stretch/>
        </p:blipFill>
        <p:spPr bwMode="auto">
          <a:xfrm>
            <a:off x="5963478" y="1910026"/>
            <a:ext cx="6099360" cy="331133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22003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E23F16A-E313-4418-BA59-36DD0707EA23}"/>
              </a:ext>
            </a:extLst>
          </p:cNvPr>
          <p:cNvSpPr>
            <a:spLocks noGrp="1"/>
          </p:cNvSpPr>
          <p:nvPr>
            <p:ph idx="1"/>
          </p:nvPr>
        </p:nvSpPr>
        <p:spPr>
          <a:xfrm>
            <a:off x="-1" y="764320"/>
            <a:ext cx="11993217" cy="4975326"/>
          </a:xfrm>
        </p:spPr>
        <p:txBody>
          <a:bodyPr>
            <a:noAutofit/>
          </a:bodyPr>
          <a:lstStyle/>
          <a:p>
            <a:pPr algn="just"/>
            <a:r>
              <a:rPr lang="es-DO" sz="3200" b="1" dirty="0">
                <a:effectLst/>
                <a:latin typeface="Times New Roman" panose="02020603050405020304" pitchFamily="18" charset="0"/>
                <a:ea typeface="Calibri" panose="020F0502020204030204" pitchFamily="34" charset="0"/>
              </a:rPr>
              <a:t>Programas redistributivos ocultos:</a:t>
            </a:r>
            <a:r>
              <a:rPr lang="es-DO" sz="3200" dirty="0">
                <a:effectLst/>
                <a:latin typeface="Times New Roman" panose="02020603050405020304" pitchFamily="18" charset="0"/>
                <a:ea typeface="Calibri" panose="020F0502020204030204" pitchFamily="34" charset="0"/>
              </a:rPr>
              <a:t> Cabría imaginar que el Estado grava por igual a todo el mundo, pero da ayudas a las personas cuya renta no llega a un determinado nivel. </a:t>
            </a:r>
            <a:r>
              <a:rPr lang="es-DO" sz="3200" i="1" dirty="0">
                <a:effectLst/>
                <a:latin typeface="Times New Roman" panose="02020603050405020304" pitchFamily="18" charset="0"/>
                <a:ea typeface="Calibri" panose="020F0502020204030204" pitchFamily="34" charset="0"/>
              </a:rPr>
              <a:t>El efecto seria el mismo que el de gravar menos a las personas de renta más baja. Existe, pues, una cierta arbitrariedad en la distinción entre las transferencias a través de los programas de gasto y las transferencias implícitas a través del sistema tributario.</a:t>
            </a:r>
            <a:r>
              <a:rPr lang="es-DO" sz="3200" dirty="0">
                <a:effectLst/>
                <a:latin typeface="Times New Roman" panose="02020603050405020304" pitchFamily="18" charset="0"/>
                <a:ea typeface="Calibri" panose="020F0502020204030204" pitchFamily="34" charset="0"/>
              </a:rPr>
              <a:t> </a:t>
            </a:r>
          </a:p>
          <a:p>
            <a:pPr algn="just"/>
            <a:endParaRPr lang="es-DO" sz="3200" dirty="0">
              <a:latin typeface="Times New Roman" panose="02020603050405020304" pitchFamily="18" charset="0"/>
            </a:endParaRPr>
          </a:p>
          <a:p>
            <a:pPr algn="just"/>
            <a:r>
              <a:rPr lang="es-DO" sz="3200" i="1" dirty="0">
                <a:latin typeface="Times New Roman" panose="02020603050405020304" pitchFamily="18" charset="0"/>
              </a:rPr>
              <a:t>Ejemplo: En EE. UU. durante la administración de Clinton, se incrementó el gasto destinado a la deducción fiscal por rentas derivadas del trabajo en un intento de aumentar los incentivos de los trabajadores poco cualificados para dejar de depender de la asistencia social</a:t>
            </a:r>
            <a:r>
              <a:rPr lang="es-DO" sz="3200" dirty="0">
                <a:effectLst/>
                <a:latin typeface="Times New Roman" panose="02020603050405020304" pitchFamily="18" charset="0"/>
                <a:ea typeface="Calibri" panose="020F0502020204030204" pitchFamily="34" charset="0"/>
              </a:rPr>
              <a:t>.</a:t>
            </a:r>
            <a:endParaRPr lang="es-DO" sz="3200" dirty="0"/>
          </a:p>
        </p:txBody>
      </p:sp>
      <p:sp>
        <p:nvSpPr>
          <p:cNvPr id="5" name="CuadroTexto 4">
            <a:extLst>
              <a:ext uri="{FF2B5EF4-FFF2-40B4-BE49-F238E27FC236}">
                <a16:creationId xmlns:a16="http://schemas.microsoft.com/office/drawing/2014/main" id="{61B2E57F-F546-4331-9BD2-7F513F89F196}"/>
              </a:ext>
            </a:extLst>
          </p:cNvPr>
          <p:cNvSpPr txBox="1"/>
          <p:nvPr/>
        </p:nvSpPr>
        <p:spPr>
          <a:xfrm>
            <a:off x="526775" y="73588"/>
            <a:ext cx="6094674" cy="523220"/>
          </a:xfrm>
          <a:prstGeom prst="rect">
            <a:avLst/>
          </a:prstGeom>
          <a:noFill/>
        </p:spPr>
        <p:txBody>
          <a:bodyPr wrap="square">
            <a:spAutoFit/>
          </a:bodyPr>
          <a:lstStyle/>
          <a:p>
            <a:r>
              <a:rPr lang="es-DO" sz="2800" b="1" i="1" spc="-50" dirty="0">
                <a:solidFill>
                  <a:schemeClr val="tx1">
                    <a:lumMod val="75000"/>
                    <a:lumOff val="25000"/>
                  </a:schemeClr>
                </a:solidFill>
                <a:latin typeface="Times New Roman" panose="02020603050405020304" pitchFamily="18" charset="0"/>
                <a:cs typeface="Times New Roman" panose="02020603050405020304" pitchFamily="18" charset="0"/>
              </a:rPr>
              <a:t>2.2.4 Redistribución de la renta:</a:t>
            </a:r>
          </a:p>
        </p:txBody>
      </p:sp>
    </p:spTree>
    <p:extLst>
      <p:ext uri="{BB962C8B-B14F-4D97-AF65-F5344CB8AC3E}">
        <p14:creationId xmlns:p14="http://schemas.microsoft.com/office/powerpoint/2010/main" val="4014477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34DE9D20-D6C2-4834-9EE9-EC583F3FE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6840C728-4E01-4237-82C8-9624DFA85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14" name="Color">
              <a:extLst>
                <a:ext uri="{FF2B5EF4-FFF2-40B4-BE49-F238E27FC236}">
                  <a16:creationId xmlns:a16="http://schemas.microsoft.com/office/drawing/2014/main" id="{F1CFB22B-2D73-4F2C-953D-8C306B45B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819F58A9-E813-4511-BEF2-5B65BB728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n 3" descr="Interfaz de usuario gráfica, Texto&#10;&#10;Descripción generada automáticamente">
            <a:extLst>
              <a:ext uri="{FF2B5EF4-FFF2-40B4-BE49-F238E27FC236}">
                <a16:creationId xmlns:a16="http://schemas.microsoft.com/office/drawing/2014/main" id="{E3638A97-67A9-4968-8E0B-146E436347FA}"/>
              </a:ext>
            </a:extLst>
          </p:cNvPr>
          <p:cNvPicPr/>
          <p:nvPr/>
        </p:nvPicPr>
        <p:blipFill rotWithShape="1">
          <a:blip r:embed="rId2"/>
          <a:srcRect l="17761" t="26144" r="19120" b="20820"/>
          <a:stretch/>
        </p:blipFill>
        <p:spPr bwMode="auto">
          <a:xfrm>
            <a:off x="6240656" y="980141"/>
            <a:ext cx="5948293" cy="4253041"/>
          </a:xfrm>
          <a:prstGeom prst="rect">
            <a:avLst/>
          </a:prstGeom>
          <a:extLst>
            <a:ext uri="{53640926-AAD7-44D8-BBD7-CCE9431645EC}">
              <a14:shadowObscured xmlns:a14="http://schemas.microsoft.com/office/drawing/2010/main"/>
            </a:ext>
          </a:extLst>
        </p:spPr>
      </p:pic>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A0380C70-BCFD-4B43-8C0A-60E12113DC2E}"/>
              </a:ext>
            </a:extLst>
          </p:cNvPr>
          <p:cNvSpPr>
            <a:spLocks noGrp="1"/>
          </p:cNvSpPr>
          <p:nvPr>
            <p:ph type="title"/>
          </p:nvPr>
        </p:nvSpPr>
        <p:spPr>
          <a:xfrm>
            <a:off x="253218" y="841249"/>
            <a:ext cx="5627077" cy="1549274"/>
          </a:xfrm>
        </p:spPr>
        <p:txBody>
          <a:bodyPr anchor="b">
            <a:normAutofit/>
          </a:bodyPr>
          <a:lstStyle/>
          <a:p>
            <a:r>
              <a:rPr lang="es-DO" sz="3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2.3 EI tamaño del sector público:</a:t>
            </a:r>
            <a:br>
              <a:rPr lang="es-DO"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DO" sz="3200" dirty="0">
              <a:solidFill>
                <a:schemeClr val="bg1"/>
              </a:solidFill>
            </a:endParaRPr>
          </a:p>
        </p:txBody>
      </p:sp>
      <p:sp>
        <p:nvSpPr>
          <p:cNvPr id="3" name="Marcador de contenido 2">
            <a:extLst>
              <a:ext uri="{FF2B5EF4-FFF2-40B4-BE49-F238E27FC236}">
                <a16:creationId xmlns:a16="http://schemas.microsoft.com/office/drawing/2014/main" id="{C0C3390B-5800-43F9-8608-B0DA3A41581F}"/>
              </a:ext>
            </a:extLst>
          </p:cNvPr>
          <p:cNvSpPr>
            <a:spLocks noGrp="1"/>
          </p:cNvSpPr>
          <p:nvPr>
            <p:ph idx="1"/>
          </p:nvPr>
        </p:nvSpPr>
        <p:spPr>
          <a:xfrm>
            <a:off x="233674" y="2185016"/>
            <a:ext cx="5627077" cy="3996328"/>
          </a:xfrm>
        </p:spPr>
        <p:txBody>
          <a:bodyPr anchor="t">
            <a:normAutofit/>
          </a:bodyPr>
          <a:lstStyle/>
          <a:p>
            <a:pPr algn="just"/>
            <a:r>
              <a:rPr lang="es-DO" sz="2400" b="1" dirty="0">
                <a:solidFill>
                  <a:schemeClr val="bg1"/>
                </a:solidFill>
                <a:latin typeface="Times New Roman" panose="02020603050405020304" pitchFamily="18" charset="0"/>
                <a:ea typeface="Calibri" panose="020F0502020204030204" pitchFamily="34" charset="0"/>
              </a:rPr>
              <a:t>I</a:t>
            </a:r>
            <a:r>
              <a:rPr lang="es-DO" sz="2400" b="1" dirty="0">
                <a:solidFill>
                  <a:schemeClr val="bg1"/>
                </a:solidFill>
                <a:effectLst/>
                <a:latin typeface="Times New Roman" panose="02020603050405020304" pitchFamily="18" charset="0"/>
                <a:ea typeface="Calibri" panose="020F0502020204030204" pitchFamily="34" charset="0"/>
              </a:rPr>
              <a:t>nfluencia del Estado en la economía</a:t>
            </a:r>
            <a:r>
              <a:rPr lang="es-DO" sz="2400" dirty="0">
                <a:solidFill>
                  <a:schemeClr val="bg1"/>
                </a:solidFill>
                <a:effectLst/>
                <a:latin typeface="Times New Roman" panose="02020603050405020304" pitchFamily="18" charset="0"/>
                <a:ea typeface="Calibri" panose="020F0502020204030204" pitchFamily="34" charset="0"/>
              </a:rPr>
              <a:t>:</a:t>
            </a:r>
          </a:p>
          <a:p>
            <a:pPr algn="just"/>
            <a:r>
              <a:rPr lang="es-DO" sz="2400" dirty="0">
                <a:solidFill>
                  <a:schemeClr val="bg1"/>
                </a:solidFill>
                <a:latin typeface="Times New Roman" panose="02020603050405020304" pitchFamily="18" charset="0"/>
                <a:ea typeface="Calibri" panose="020F0502020204030204" pitchFamily="34" charset="0"/>
              </a:rPr>
              <a:t>E</a:t>
            </a:r>
            <a:r>
              <a:rPr lang="es-DO" sz="2400" dirty="0">
                <a:solidFill>
                  <a:schemeClr val="bg1"/>
                </a:solidFill>
                <a:effectLst/>
                <a:latin typeface="Times New Roman" panose="02020603050405020304" pitchFamily="18" charset="0"/>
                <a:ea typeface="Calibri" panose="020F0502020204030204" pitchFamily="34" charset="0"/>
              </a:rPr>
              <a:t>s la magnitud del gasto público en relación con el conjunto de la economía. Un indicador habitual de la dimensión del conjunto de la economía es el producto interior bruto (PIB), que es una medida del valor de todos los bienes y servicios producidos en la economía durante un determinado año.</a:t>
            </a:r>
            <a:endParaRPr lang="es-DO" sz="2400" dirty="0">
              <a:solidFill>
                <a:schemeClr val="bg1"/>
              </a:solidFill>
            </a:endParaRPr>
          </a:p>
        </p:txBody>
      </p:sp>
    </p:spTree>
    <p:extLst>
      <p:ext uri="{BB962C8B-B14F-4D97-AF65-F5344CB8AC3E}">
        <p14:creationId xmlns:p14="http://schemas.microsoft.com/office/powerpoint/2010/main" val="221888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3D3B0-9A01-47A1-B6B7-DD296713EDAF}"/>
              </a:ext>
            </a:extLst>
          </p:cNvPr>
          <p:cNvSpPr>
            <a:spLocks noGrp="1"/>
          </p:cNvSpPr>
          <p:nvPr>
            <p:ph type="title"/>
          </p:nvPr>
        </p:nvSpPr>
        <p:spPr>
          <a:xfrm>
            <a:off x="0" y="-236564"/>
            <a:ext cx="10058400" cy="1450757"/>
          </a:xfrm>
        </p:spPr>
        <p:txBody>
          <a:bodyPr>
            <a:normAutofit/>
          </a:bodyPr>
          <a:lstStyle/>
          <a:p>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Capítulo 1</a:t>
            </a:r>
            <a:br>
              <a:rPr lang="es-DO" sz="28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graphicFrame>
        <p:nvGraphicFramePr>
          <p:cNvPr id="23558" name="Marcador de contenido 2">
            <a:extLst>
              <a:ext uri="{FF2B5EF4-FFF2-40B4-BE49-F238E27FC236}">
                <a16:creationId xmlns:a16="http://schemas.microsoft.com/office/drawing/2014/main" id="{DBB3E7BF-58C5-BC30-1341-A2D6F308E2D4}"/>
              </a:ext>
            </a:extLst>
          </p:cNvPr>
          <p:cNvGraphicFramePr>
            <a:graphicFrameLocks noGrp="1"/>
          </p:cNvGraphicFramePr>
          <p:nvPr>
            <p:ph idx="1"/>
          </p:nvPr>
        </p:nvGraphicFramePr>
        <p:xfrm>
          <a:off x="291547" y="861390"/>
          <a:ext cx="11648661" cy="5381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8ED4CC36-2EAD-4B90-8F5E-CA6BECB62839}"/>
              </a:ext>
            </a:extLst>
          </p:cNvPr>
          <p:cNvSpPr txBox="1"/>
          <p:nvPr/>
        </p:nvSpPr>
        <p:spPr>
          <a:xfrm>
            <a:off x="1219201" y="381287"/>
            <a:ext cx="9806608" cy="561949"/>
          </a:xfrm>
          <a:prstGeom prst="rect">
            <a:avLst/>
          </a:prstGeom>
          <a:noFill/>
        </p:spPr>
        <p:txBody>
          <a:bodyPr wrap="square">
            <a:spAutoFit/>
          </a:bodyPr>
          <a:lstStyle/>
          <a:p>
            <a:pPr marL="342900" lvl="0" indent="-342900">
              <a:lnSpc>
                <a:spcPct val="107000"/>
              </a:lnSpc>
              <a:spcAft>
                <a:spcPts val="800"/>
              </a:spcAft>
              <a:buFont typeface="+mj-lt"/>
              <a:buAutoNum type="arabicPeriod"/>
            </a:pPr>
            <a:r>
              <a:rPr lang="es-DO" sz="3000" b="1" i="1" dirty="0">
                <a:effectLst/>
                <a:latin typeface="Times New Roman" panose="02020603050405020304" pitchFamily="18" charset="0"/>
                <a:ea typeface="Calibri" panose="020F0502020204030204" pitchFamily="34" charset="0"/>
                <a:cs typeface="Times New Roman" panose="02020603050405020304" pitchFamily="18" charset="0"/>
              </a:rPr>
              <a:t>EL SECTOR PUBLICO EN UNA ECONOMIA MIXTA</a:t>
            </a:r>
            <a:endParaRPr lang="es-DO"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556" name="Picture 4" descr="Public-sector - MTI">
            <a:extLst>
              <a:ext uri="{FF2B5EF4-FFF2-40B4-BE49-F238E27FC236}">
                <a16:creationId xmlns:a16="http://schemas.microsoft.com/office/drawing/2014/main" id="{FC90BDFE-4B7A-41F4-A084-A4D722770B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59157" y="-200655"/>
            <a:ext cx="1657413" cy="140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75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32625-D07F-4C8B-8EFD-8CC6F7FCBAC5}"/>
              </a:ext>
            </a:extLst>
          </p:cNvPr>
          <p:cNvSpPr>
            <a:spLocks noGrp="1"/>
          </p:cNvSpPr>
          <p:nvPr>
            <p:ph type="title"/>
          </p:nvPr>
        </p:nvSpPr>
        <p:spPr>
          <a:xfrm>
            <a:off x="151926" y="0"/>
            <a:ext cx="8212845" cy="821635"/>
          </a:xfrm>
        </p:spPr>
        <p:txBody>
          <a:bodyPr>
            <a:normAutofit fontScale="90000"/>
          </a:bodyPr>
          <a:lstStyle/>
          <a:p>
            <a:r>
              <a:rPr lang="es-DO" sz="3300" b="1" i="1" dirty="0">
                <a:effectLst/>
                <a:latin typeface="Times New Roman" panose="02020603050405020304" pitchFamily="18" charset="0"/>
                <a:ea typeface="Calibri" panose="020F0502020204030204" pitchFamily="34" charset="0"/>
                <a:cs typeface="Times New Roman" panose="02020603050405020304" pitchFamily="18" charset="0"/>
              </a:rPr>
              <a:t>2.3.1 Comparaciones internacionales del gasto:</a:t>
            </a:r>
            <a:br>
              <a:rPr lang="es-DO" sz="3300" dirty="0">
                <a:effectLst/>
                <a:latin typeface="Calibri" panose="020F0502020204030204" pitchFamily="34" charset="0"/>
                <a:ea typeface="Calibri" panose="020F0502020204030204" pitchFamily="34" charset="0"/>
                <a:cs typeface="Times New Roman" panose="02020603050405020304" pitchFamily="18" charset="0"/>
              </a:rPr>
            </a:br>
            <a:endParaRPr lang="es-DO" sz="3300" dirty="0"/>
          </a:p>
        </p:txBody>
      </p:sp>
      <p:sp>
        <p:nvSpPr>
          <p:cNvPr id="3" name="Marcador de contenido 2">
            <a:extLst>
              <a:ext uri="{FF2B5EF4-FFF2-40B4-BE49-F238E27FC236}">
                <a16:creationId xmlns:a16="http://schemas.microsoft.com/office/drawing/2014/main" id="{6E03B41F-D87C-4D77-B363-3C94BCCD9B34}"/>
              </a:ext>
            </a:extLst>
          </p:cNvPr>
          <p:cNvSpPr>
            <a:spLocks noGrp="1"/>
          </p:cNvSpPr>
          <p:nvPr>
            <p:ph idx="1"/>
          </p:nvPr>
        </p:nvSpPr>
        <p:spPr>
          <a:xfrm>
            <a:off x="-106017" y="636104"/>
            <a:ext cx="7180708" cy="5232990"/>
          </a:xfrm>
        </p:spPr>
        <p:txBody>
          <a:bodyPr>
            <a:normAutofit/>
          </a:bodyPr>
          <a:lstStyle/>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El gasto público en porcentaje del PIB es menor en EE. UU. que en la mayoría de los países de renta alta (véase la figura 2.7). </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El gasto público en porcentaje del PIB es considerablemente menor en la mayoría de los países de renta media y baja que en los países de renta alta. </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Como los gastos militares desempeñan un papel más importante en EE. UU., el volumen de gastos civiles es especialmente pequeño desde el punto de vista internacional (figura 2.8)</a:t>
            </a:r>
            <a:endParaRPr lang="es-DO" dirty="0">
              <a:effectLst/>
              <a:latin typeface="Calibri" panose="020F0502020204030204" pitchFamily="34" charset="0"/>
              <a:ea typeface="Calibri" panose="020F0502020204030204" pitchFamily="34" charset="0"/>
              <a:cs typeface="Times New Roman" panose="02020603050405020304" pitchFamily="18" charset="0"/>
            </a:endParaRPr>
          </a:p>
          <a:p>
            <a:endParaRPr lang="es-DO" dirty="0"/>
          </a:p>
        </p:txBody>
      </p:sp>
      <p:pic>
        <p:nvPicPr>
          <p:cNvPr id="7" name="Imagen 6" descr="Interfaz de usuario gráfica, Texto, Aplicación&#10;&#10;Descripción generada automáticamente">
            <a:extLst>
              <a:ext uri="{FF2B5EF4-FFF2-40B4-BE49-F238E27FC236}">
                <a16:creationId xmlns:a16="http://schemas.microsoft.com/office/drawing/2014/main" id="{9EA16363-EBD7-4F81-8ED4-461A3CDC3A7A}"/>
              </a:ext>
            </a:extLst>
          </p:cNvPr>
          <p:cNvPicPr/>
          <p:nvPr/>
        </p:nvPicPr>
        <p:blipFill rotWithShape="1">
          <a:blip r:embed="rId2"/>
          <a:srcRect l="32889" t="29019" r="34324" b="5925"/>
          <a:stretch/>
        </p:blipFill>
        <p:spPr bwMode="auto">
          <a:xfrm>
            <a:off x="7606748" y="371061"/>
            <a:ext cx="4232743" cy="2886286"/>
          </a:xfrm>
          <a:prstGeom prst="rect">
            <a:avLst/>
          </a:prstGeom>
          <a:extLst>
            <a:ext uri="{53640926-AAD7-44D8-BBD7-CCE9431645EC}">
              <a14:shadowObscured xmlns:a14="http://schemas.microsoft.com/office/drawing/2010/main"/>
            </a:ext>
          </a:extLst>
        </p:spPr>
      </p:pic>
      <p:pic>
        <p:nvPicPr>
          <p:cNvPr id="6" name="Imagen 5" descr="Interfaz de usuario gráfica, Texto, Aplicación&#10;&#10;Descripción generada automáticamente">
            <a:extLst>
              <a:ext uri="{FF2B5EF4-FFF2-40B4-BE49-F238E27FC236}">
                <a16:creationId xmlns:a16="http://schemas.microsoft.com/office/drawing/2014/main" id="{984DEBDD-71E2-4AAD-8838-95FFCC7AA74D}"/>
              </a:ext>
            </a:extLst>
          </p:cNvPr>
          <p:cNvPicPr/>
          <p:nvPr/>
        </p:nvPicPr>
        <p:blipFill rotWithShape="1">
          <a:blip r:embed="rId3"/>
          <a:srcRect l="32154" t="21163" r="32866" b="7483"/>
          <a:stretch/>
        </p:blipFill>
        <p:spPr bwMode="auto">
          <a:xfrm>
            <a:off x="7606748" y="3600653"/>
            <a:ext cx="4375868" cy="306411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81396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66073-59D5-48CD-9D3A-39E8B6E3083C}"/>
              </a:ext>
            </a:extLst>
          </p:cNvPr>
          <p:cNvSpPr>
            <a:spLocks noGrp="1"/>
          </p:cNvSpPr>
          <p:nvPr>
            <p:ph type="title"/>
          </p:nvPr>
        </p:nvSpPr>
        <p:spPr>
          <a:xfrm>
            <a:off x="0" y="0"/>
            <a:ext cx="12072729" cy="848139"/>
          </a:xfrm>
          <a:solidFill>
            <a:schemeClr val="accent1">
              <a:lumMod val="40000"/>
              <a:lumOff val="60000"/>
            </a:schemeClr>
          </a:solidFill>
        </p:spPr>
        <p:txBody>
          <a:bodyPr>
            <a:normAutofit fontScale="90000"/>
          </a:bodyPr>
          <a:lstStyle/>
          <a:p>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2.3.2 Los impuestos federales en la actualidad:</a:t>
            </a:r>
            <a:br>
              <a:rPr lang="es-DO" sz="28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sp>
        <p:nvSpPr>
          <p:cNvPr id="3" name="Marcador de contenido 2">
            <a:extLst>
              <a:ext uri="{FF2B5EF4-FFF2-40B4-BE49-F238E27FC236}">
                <a16:creationId xmlns:a16="http://schemas.microsoft.com/office/drawing/2014/main" id="{CC622882-F83F-4211-8EA6-DCB0CA153FDD}"/>
              </a:ext>
            </a:extLst>
          </p:cNvPr>
          <p:cNvSpPr>
            <a:spLocks noGrp="1"/>
          </p:cNvSpPr>
          <p:nvPr>
            <p:ph idx="1"/>
          </p:nvPr>
        </p:nvSpPr>
        <p:spPr>
          <a:xfrm>
            <a:off x="0" y="1014446"/>
            <a:ext cx="12072730" cy="5162517"/>
          </a:xfrm>
        </p:spPr>
        <p:txBody>
          <a:bodyPr>
            <a:noAutofit/>
          </a:bodyPr>
          <a:lstStyle/>
          <a:p>
            <a:r>
              <a:rPr lang="es-DO" dirty="0">
                <a:effectLst/>
                <a:latin typeface="Times New Roman" panose="02020603050405020304" pitchFamily="18" charset="0"/>
                <a:ea typeface="Calibri" panose="020F0502020204030204" pitchFamily="34" charset="0"/>
                <a:cs typeface="Times New Roman" panose="02020603050405020304" pitchFamily="18" charset="0"/>
              </a:rPr>
              <a:t>En la mayoría de países las Administraciones centrales recurren a cinco grandes clases de impuestos: </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(1) El impuesto sobre la renta de las personas físicas.</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(2) Los impuestos sobre las nóminas (financiar la seguridad social).</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(3) Los impuestos sobre la renta de las sociedades. </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(4) Los impuestos sobre consumos específicos (gasolina, el tabaco, bebidas alcohólicas). </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(5) Los aranceles aduaneros (impuestos sobre algunos bienes importados). </a:t>
            </a:r>
          </a:p>
          <a:p>
            <a:pPr algn="just"/>
            <a:endParaRPr lang="es-DO"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El impuesto sobre la renta de las personas es la mayor fuente de ingresos fiscales de la administración federal de EE. UU. y ha representado casi la mitad de sus ingresos en los últimos años.</a:t>
            </a:r>
            <a:endParaRPr lang="es-DO" dirty="0">
              <a:effectLst/>
              <a:latin typeface="Calibri" panose="020F0502020204030204" pitchFamily="34" charset="0"/>
              <a:ea typeface="Calibri" panose="020F0502020204030204" pitchFamily="34" charset="0"/>
              <a:cs typeface="Times New Roman" panose="02020603050405020304" pitchFamily="18" charset="0"/>
            </a:endParaRPr>
          </a:p>
          <a:p>
            <a:endParaRPr lang="es-DO" dirty="0"/>
          </a:p>
        </p:txBody>
      </p:sp>
      <p:pic>
        <p:nvPicPr>
          <p:cNvPr id="22530" name="Picture 2" descr="Fujitsu: &quot;El 40% de la administración pública española no existirá en su  forma actual en 2021&quot; | Informes | Mercado TI | Computing">
            <a:extLst>
              <a:ext uri="{FF2B5EF4-FFF2-40B4-BE49-F238E27FC236}">
                <a16:creationId xmlns:a16="http://schemas.microsoft.com/office/drawing/2014/main" id="{3C593FA4-7196-46CC-9BBE-047C1E82A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2843" y="58980"/>
            <a:ext cx="2018112" cy="133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591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A7388-F642-458F-BEBB-E6074DDBEE45}"/>
              </a:ext>
            </a:extLst>
          </p:cNvPr>
          <p:cNvSpPr>
            <a:spLocks noGrp="1"/>
          </p:cNvSpPr>
          <p:nvPr>
            <p:ph type="title"/>
          </p:nvPr>
        </p:nvSpPr>
        <p:spPr>
          <a:xfrm>
            <a:off x="238540" y="2"/>
            <a:ext cx="11953460" cy="662608"/>
          </a:xfrm>
        </p:spPr>
        <p:txBody>
          <a:bodyPr>
            <a:normAutofit/>
          </a:bodyPr>
          <a:lstStyle/>
          <a:p>
            <a:r>
              <a:rPr lang="es-DO" sz="3600" b="1" i="1" dirty="0">
                <a:effectLst/>
                <a:latin typeface="Times New Roman" panose="02020603050405020304" pitchFamily="18" charset="0"/>
                <a:ea typeface="Calibri" panose="020F0502020204030204" pitchFamily="34" charset="0"/>
              </a:rPr>
              <a:t>2.3.4 Comparaciones internacionales de los impuestos</a:t>
            </a:r>
            <a:endParaRPr lang="es-DO" sz="3600" dirty="0"/>
          </a:p>
        </p:txBody>
      </p:sp>
      <p:sp>
        <p:nvSpPr>
          <p:cNvPr id="3" name="Marcador de contenido 2">
            <a:extLst>
              <a:ext uri="{FF2B5EF4-FFF2-40B4-BE49-F238E27FC236}">
                <a16:creationId xmlns:a16="http://schemas.microsoft.com/office/drawing/2014/main" id="{51E13EE6-6403-4EED-BC31-44130BB7F899}"/>
              </a:ext>
            </a:extLst>
          </p:cNvPr>
          <p:cNvSpPr>
            <a:spLocks noGrp="1"/>
          </p:cNvSpPr>
          <p:nvPr>
            <p:ph idx="1"/>
          </p:nvPr>
        </p:nvSpPr>
        <p:spPr>
          <a:xfrm>
            <a:off x="145774" y="662610"/>
            <a:ext cx="7339749" cy="5100467"/>
          </a:xfrm>
        </p:spPr>
        <p:txBody>
          <a:bodyPr>
            <a:noAutofit/>
          </a:bodyPr>
          <a:lstStyle/>
          <a:p>
            <a:pPr algn="just">
              <a:lnSpc>
                <a:spcPct val="110000"/>
              </a:lnSpc>
            </a:pP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Como se observa en la figura 2.11, aunque en la mayoría de los países europeos el impuesto sobre la renta es menos importante que en EEUU, los impuestos sobre los bienes y los servicios son más importante: representaron, en promedio, casi un tercio de los ingresos fiscales en los países de la OCDE, pero solo un 17% en EEUU. </a:t>
            </a:r>
          </a:p>
          <a:p>
            <a:pPr algn="just">
              <a:lnSpc>
                <a:spcPct val="110000"/>
              </a:lnSpc>
            </a:pP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Las cotizaciones a la seguridad social representan alrededor de la misma proporción de los ingresos del Estado en EE. UU. y en otros países de la OCDE. </a:t>
            </a:r>
          </a:p>
          <a:p>
            <a:pPr algn="just">
              <a:lnSpc>
                <a:spcPct val="110000"/>
              </a:lnSpc>
            </a:pP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Los países de renta baja, a diferencia de los países de renta alta, tienden a recurrir más a los impuestos indirectos que a los impuestos directos, debido a que las pequeñas dimensiones de sus economías formales hacen que resulte muy difícil recaudar impuestos sobre las nóminas y cotizaciones a la seguridad social.</a:t>
            </a:r>
            <a:endParaRPr lang="es-DO"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es-DO" sz="2000" dirty="0"/>
          </a:p>
        </p:txBody>
      </p:sp>
      <p:pic>
        <p:nvPicPr>
          <p:cNvPr id="4" name="Imagen 3" descr="Interfaz de usuario gráfica, Texto&#10;&#10;Descripción generada automáticamente">
            <a:extLst>
              <a:ext uri="{FF2B5EF4-FFF2-40B4-BE49-F238E27FC236}">
                <a16:creationId xmlns:a16="http://schemas.microsoft.com/office/drawing/2014/main" id="{C2F5D255-B28F-486E-9DB5-DEE183D7CCE6}"/>
              </a:ext>
            </a:extLst>
          </p:cNvPr>
          <p:cNvPicPr/>
          <p:nvPr/>
        </p:nvPicPr>
        <p:blipFill rotWithShape="1">
          <a:blip r:embed="rId2"/>
          <a:srcRect l="32066" t="23027" r="32701" b="6470"/>
          <a:stretch/>
        </p:blipFill>
        <p:spPr bwMode="auto">
          <a:xfrm>
            <a:off x="7485523" y="1279872"/>
            <a:ext cx="4298310" cy="4484824"/>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166654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9DAE9059-5BC0-4B75-B536-54BFB08FF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fill">
            <a:extLst>
              <a:ext uri="{FF2B5EF4-FFF2-40B4-BE49-F238E27FC236}">
                <a16:creationId xmlns:a16="http://schemas.microsoft.com/office/drawing/2014/main" id="{F17EE558-8341-47F3-B29A-14E701B36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4"/>
            <a:ext cx="1218894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upa resalta un rendimiento económico decreciente">
            <a:extLst>
              <a:ext uri="{FF2B5EF4-FFF2-40B4-BE49-F238E27FC236}">
                <a16:creationId xmlns:a16="http://schemas.microsoft.com/office/drawing/2014/main" id="{DB202C3D-801E-BC0E-C1B4-A240075AAFF0}"/>
              </a:ext>
            </a:extLst>
          </p:cNvPr>
          <p:cNvPicPr>
            <a:picLocks noChangeAspect="1"/>
          </p:cNvPicPr>
          <p:nvPr/>
        </p:nvPicPr>
        <p:blipFill rotWithShape="1">
          <a:blip r:embed="rId2">
            <a:alphaModFix amt="31000"/>
          </a:blip>
          <a:srcRect t="1220" b="14510"/>
          <a:stretch/>
        </p:blipFill>
        <p:spPr>
          <a:xfrm>
            <a:off x="3048" y="14767"/>
            <a:ext cx="12192001" cy="6858000"/>
          </a:xfrm>
          <a:prstGeom prst="rect">
            <a:avLst/>
          </a:prstGeom>
        </p:spPr>
      </p:pic>
      <p:grpSp>
        <p:nvGrpSpPr>
          <p:cNvPr id="13" name="Group 12">
            <a:extLst>
              <a:ext uri="{FF2B5EF4-FFF2-40B4-BE49-F238E27FC236}">
                <a16:creationId xmlns:a16="http://schemas.microsoft.com/office/drawing/2014/main" id="{73FC59CD-C9DA-4650-8128-10CD2396E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4" name="Freeform: Shape 13">
              <a:extLst>
                <a:ext uri="{FF2B5EF4-FFF2-40B4-BE49-F238E27FC236}">
                  <a16:creationId xmlns:a16="http://schemas.microsoft.com/office/drawing/2014/main" id="{5987BEC2-A37A-4BD2-B378-ED56E0786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8A84300-60A4-4D45-BC17-FE0C4F193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4AD69DF-D02A-4EED-92C3-CA0EBA047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5F2D3B-3AD8-4842-8C23-DF279210C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FCF15B7-4678-4175-81C2-84308D09BA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DC6AEC7-0ECD-41FC-9A7D-4CCCCBC30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B8BBA06-D341-464C-8CF0-207A7D2A0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AC01F480-3508-46BE-B06B-736DA58380A2}"/>
              </a:ext>
            </a:extLst>
          </p:cNvPr>
          <p:cNvSpPr>
            <a:spLocks noGrp="1"/>
          </p:cNvSpPr>
          <p:nvPr>
            <p:ph type="title"/>
          </p:nvPr>
        </p:nvSpPr>
        <p:spPr>
          <a:xfrm>
            <a:off x="1019556" y="237685"/>
            <a:ext cx="10158984" cy="1825171"/>
          </a:xfrm>
        </p:spPr>
        <p:txBody>
          <a:bodyPr anchor="b">
            <a:normAutofit fontScale="90000"/>
          </a:bodyPr>
          <a:lstStyle/>
          <a:p>
            <a:pPr algn="ctr"/>
            <a:r>
              <a:rPr lang="es-DO" sz="4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2.5 Cuidado con las cifras de las actividades del </a:t>
            </a:r>
            <a:r>
              <a:rPr lang="es-DO" sz="3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Estado</a:t>
            </a:r>
            <a:r>
              <a:rPr lang="es-DO" sz="4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br>
              <a:rPr lang="es-DO"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DO" sz="4800" dirty="0">
              <a:solidFill>
                <a:schemeClr val="bg1"/>
              </a:solidFill>
            </a:endParaRPr>
          </a:p>
        </p:txBody>
      </p:sp>
      <p:sp>
        <p:nvSpPr>
          <p:cNvPr id="3" name="Marcador de contenido 2">
            <a:extLst>
              <a:ext uri="{FF2B5EF4-FFF2-40B4-BE49-F238E27FC236}">
                <a16:creationId xmlns:a16="http://schemas.microsoft.com/office/drawing/2014/main" id="{871C62D3-E7A8-462B-9AED-7AB6E3D18B37}"/>
              </a:ext>
            </a:extLst>
          </p:cNvPr>
          <p:cNvSpPr>
            <a:spLocks noGrp="1"/>
          </p:cNvSpPr>
          <p:nvPr>
            <p:ph idx="1"/>
          </p:nvPr>
        </p:nvSpPr>
        <p:spPr>
          <a:xfrm>
            <a:off x="1013456" y="1457739"/>
            <a:ext cx="10165084" cy="4780475"/>
          </a:xfrm>
        </p:spPr>
        <p:txBody>
          <a:bodyPr anchor="t">
            <a:noAutofit/>
          </a:bodyPr>
          <a:lstStyle/>
          <a:p>
            <a:pPr algn="just"/>
            <a:r>
              <a:rPr lang="es-DO" sz="2400" u="sng" dirty="0">
                <a:solidFill>
                  <a:schemeClr val="bg1"/>
                </a:solidFill>
                <a:effectLst/>
                <a:latin typeface="Times New Roman" panose="02020603050405020304" pitchFamily="18" charset="0"/>
                <a:ea typeface="Calibri" panose="020F0502020204030204" pitchFamily="34" charset="0"/>
              </a:rPr>
              <a:t>Si el gobierno quiere ocultar el volumen de subvenciones que concede a las empresas, les ofrece exenciones fiscales</a:t>
            </a:r>
            <a:r>
              <a:rPr lang="es-DO" sz="2400" dirty="0">
                <a:solidFill>
                  <a:schemeClr val="bg1"/>
                </a:solidFill>
                <a:effectLst/>
                <a:latin typeface="Times New Roman" panose="02020603050405020304" pitchFamily="18" charset="0"/>
                <a:ea typeface="Calibri" panose="020F0502020204030204" pitchFamily="34" charset="0"/>
              </a:rPr>
              <a:t>. Oculta el volumen de subvenciones a las Administraciones regionales y locales realizando "gasto fiscal" en forma de deducciones en el impuesto sobre la renta de la mayoría de los impuestos regionales y locales y exenciones fiscales de los intereses obtenidos por la tenencia de bonos regionales y locales.</a:t>
            </a:r>
          </a:p>
          <a:p>
            <a:pPr algn="just"/>
            <a:endParaRPr lang="es-DO" sz="2400" dirty="0">
              <a:solidFill>
                <a:schemeClr val="bg1"/>
              </a:solidFill>
              <a:effectLst/>
              <a:latin typeface="Times New Roman" panose="02020603050405020304" pitchFamily="18" charset="0"/>
              <a:ea typeface="Calibri" panose="020F0502020204030204" pitchFamily="34" charset="0"/>
            </a:endParaRPr>
          </a:p>
          <a:p>
            <a:pPr algn="just"/>
            <a:r>
              <a:rPr lang="es-D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Existe un segundo método para manipular el presupuesto: registrar los ingresos obtenidos cuando se venden activos, pero no su coste, consistente en el valor de la reducción de los activos públicos. </a:t>
            </a:r>
          </a:p>
          <a:p>
            <a:pPr algn="just"/>
            <a:endParaRPr lang="es-DO"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s-D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Otra forma de reducir de una sola vez un déficit es acelerar la recaudación de los impuestos aumentando las retenciones o incrementando las multas por no pagar los impuestos a su debido tiempo.</a:t>
            </a:r>
            <a:endParaRPr lang="es-D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2400" dirty="0">
              <a:solidFill>
                <a:schemeClr val="bg1"/>
              </a:solidFill>
            </a:endParaRPr>
          </a:p>
        </p:txBody>
      </p:sp>
    </p:spTree>
    <p:extLst>
      <p:ext uri="{BB962C8B-B14F-4D97-AF65-F5344CB8AC3E}">
        <p14:creationId xmlns:p14="http://schemas.microsoft.com/office/powerpoint/2010/main" val="2233916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7DE8A4B-B9F9-4D6D-8428-4C74D2DB4927}"/>
              </a:ext>
            </a:extLst>
          </p:cNvPr>
          <p:cNvSpPr>
            <a:spLocks noGrp="1"/>
          </p:cNvSpPr>
          <p:nvPr>
            <p:ph idx="1"/>
          </p:nvPr>
        </p:nvSpPr>
        <p:spPr>
          <a:xfrm>
            <a:off x="371060" y="1139687"/>
            <a:ext cx="10982739" cy="5037276"/>
          </a:xfrm>
          <a:solidFill>
            <a:schemeClr val="tx2">
              <a:lumMod val="20000"/>
              <a:lumOff val="80000"/>
            </a:schemeClr>
          </a:solidFill>
        </p:spPr>
        <p:txBody>
          <a:bodyPr>
            <a:normAutofit/>
          </a:bodyPr>
          <a:lstStyle/>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Las dimensiones globales del sector público (pero no el déficit) pueden reducirse creando organismos y empresas independientes. </a:t>
            </a:r>
          </a:p>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Da lo mismo, en realidad, que el servicio de correos sea un organismo público o una "empresa" independiente que recibe una subvención del Estado. </a:t>
            </a:r>
          </a:p>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Pero si es un organismo público, todos sus ingresos y todos sus gastos se incluyen en el presupuesto del Estado; si es una empresa independiente, solo se registra el déficit (la diferencia entre sus gastos y sus ingresos).</a:t>
            </a:r>
            <a:endParaRPr lang="es-DO"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3200" dirty="0"/>
          </a:p>
        </p:txBody>
      </p:sp>
      <p:sp>
        <p:nvSpPr>
          <p:cNvPr id="5" name="CuadroTexto 4">
            <a:extLst>
              <a:ext uri="{FF2B5EF4-FFF2-40B4-BE49-F238E27FC236}">
                <a16:creationId xmlns:a16="http://schemas.microsoft.com/office/drawing/2014/main" id="{1DEB42C4-5B97-45C3-B091-6FCD773615DF}"/>
              </a:ext>
            </a:extLst>
          </p:cNvPr>
          <p:cNvSpPr txBox="1"/>
          <p:nvPr/>
        </p:nvSpPr>
        <p:spPr>
          <a:xfrm>
            <a:off x="1" y="-1"/>
            <a:ext cx="12192000" cy="523220"/>
          </a:xfrm>
          <a:prstGeom prst="rect">
            <a:avLst/>
          </a:prstGeom>
          <a:solidFill>
            <a:schemeClr val="accent1">
              <a:lumMod val="40000"/>
              <a:lumOff val="60000"/>
            </a:schemeClr>
          </a:solidFill>
        </p:spPr>
        <p:txBody>
          <a:bodyPr wrap="square">
            <a:spAutoFit/>
          </a:bodyPr>
          <a:lstStyle/>
          <a:p>
            <a:r>
              <a:rPr lang="es-DO" sz="2800" b="1" i="1" spc="-50" dirty="0">
                <a:solidFill>
                  <a:schemeClr val="tx1">
                    <a:lumMod val="75000"/>
                    <a:lumOff val="25000"/>
                  </a:schemeClr>
                </a:solidFill>
                <a:latin typeface="Times New Roman" panose="02020603050405020304" pitchFamily="18" charset="0"/>
                <a:cs typeface="Times New Roman" panose="02020603050405020304" pitchFamily="18" charset="0"/>
              </a:rPr>
              <a:t>2.5 Cuidado con las cifras de las actividades del Estado:</a:t>
            </a:r>
          </a:p>
        </p:txBody>
      </p:sp>
    </p:spTree>
    <p:extLst>
      <p:ext uri="{BB962C8B-B14F-4D97-AF65-F5344CB8AC3E}">
        <p14:creationId xmlns:p14="http://schemas.microsoft.com/office/powerpoint/2010/main" val="2663641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83A2B59-8E6D-486E-9287-522943511E1A}"/>
              </a:ext>
            </a:extLst>
          </p:cNvPr>
          <p:cNvSpPr>
            <a:spLocks noGrp="1"/>
          </p:cNvSpPr>
          <p:nvPr>
            <p:ph idx="1"/>
          </p:nvPr>
        </p:nvSpPr>
        <p:spPr>
          <a:xfrm>
            <a:off x="0" y="680548"/>
            <a:ext cx="12059478" cy="5521469"/>
          </a:xfrm>
        </p:spPr>
        <p:txBody>
          <a:bodyPr>
            <a:noAutofit/>
          </a:bodyPr>
          <a:lstStyle/>
          <a:p>
            <a:pPr algn="just"/>
            <a:r>
              <a:rPr lang="es-DO" sz="2600" dirty="0">
                <a:effectLst/>
                <a:latin typeface="Times New Roman" panose="02020603050405020304" pitchFamily="18" charset="0"/>
                <a:ea typeface="Calibri" panose="020F0502020204030204" pitchFamily="34" charset="0"/>
                <a:cs typeface="Times New Roman" panose="02020603050405020304" pitchFamily="18" charset="0"/>
              </a:rPr>
              <a:t>Aunque estas manipulaciones dan un considerable margen de maniobra a los políticos para seleccionar las cifras que les convienen, el nivel y la estructura de los gastos y de los impuestos han cambiado lo suficiente en los últimos años en EEUU para que no quepa ninguna duda sobre tres grandes observaciones que se han hecho en este capítulo: </a:t>
            </a:r>
            <a:endParaRPr lang="es-DO"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DO" sz="2600" dirty="0">
                <a:effectLst/>
                <a:latin typeface="Times New Roman" panose="02020603050405020304" pitchFamily="18" charset="0"/>
                <a:ea typeface="Calibri" panose="020F0502020204030204" pitchFamily="34" charset="0"/>
                <a:cs typeface="Times New Roman" panose="02020603050405020304" pitchFamily="18" charset="0"/>
              </a:rPr>
              <a:t>1. El sector público influye notablemente en la producción de bienes y en la distribución de la renta en EEUU.</a:t>
            </a:r>
            <a:endParaRPr lang="es-DO"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DO" sz="2600" dirty="0">
                <a:effectLst/>
                <a:latin typeface="Times New Roman" panose="02020603050405020304" pitchFamily="18" charset="0"/>
                <a:ea typeface="Calibri" panose="020F0502020204030204" pitchFamily="34" charset="0"/>
                <a:cs typeface="Times New Roman" panose="02020603050405020304" pitchFamily="18" charset="0"/>
              </a:rPr>
              <a:t>2. La seguridad social ha sido la partida del gasto público que más deprisa ha crecido en los últimos treinta años. Desde 1960, el rápido crecimiento del gasto público civil se ha debido principalmente a la seguridad social, a los programas públicos de jubilación, a Medicare y al pago de los intereses.</a:t>
            </a:r>
            <a:endParaRPr lang="es-DO"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DO" sz="2600" dirty="0">
                <a:effectLst/>
                <a:latin typeface="Times New Roman" panose="02020603050405020304" pitchFamily="18" charset="0"/>
                <a:ea typeface="Calibri" panose="020F0502020204030204" pitchFamily="34" charset="0"/>
                <a:cs typeface="Times New Roman" panose="02020603050405020304" pitchFamily="18" charset="0"/>
              </a:rPr>
              <a:t> 3. El impuesto sobre la renta de las personas físicas ha sido la principal fuente de ingresos federales y el papel del impuesto sobre la renta de las sociedades como fuente de ingresos ha disminuido.</a:t>
            </a:r>
            <a:endParaRPr lang="es-DO"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2600" dirty="0"/>
          </a:p>
        </p:txBody>
      </p:sp>
      <p:sp>
        <p:nvSpPr>
          <p:cNvPr id="5" name="CuadroTexto 4">
            <a:extLst>
              <a:ext uri="{FF2B5EF4-FFF2-40B4-BE49-F238E27FC236}">
                <a16:creationId xmlns:a16="http://schemas.microsoft.com/office/drawing/2014/main" id="{3ED3BEF4-77AF-46EC-9150-7C73DDACDFDF}"/>
              </a:ext>
            </a:extLst>
          </p:cNvPr>
          <p:cNvSpPr txBox="1"/>
          <p:nvPr/>
        </p:nvSpPr>
        <p:spPr>
          <a:xfrm>
            <a:off x="1" y="1"/>
            <a:ext cx="12284764" cy="584775"/>
          </a:xfrm>
          <a:prstGeom prst="rect">
            <a:avLst/>
          </a:prstGeom>
          <a:solidFill>
            <a:schemeClr val="tx2">
              <a:lumMod val="20000"/>
              <a:lumOff val="80000"/>
            </a:schemeClr>
          </a:solidFill>
        </p:spPr>
        <p:txBody>
          <a:bodyPr wrap="square">
            <a:spAutoFit/>
          </a:bodyPr>
          <a:lstStyle/>
          <a:p>
            <a:r>
              <a:rPr lang="es-DO" sz="3200" b="1" i="1" spc="-50" dirty="0">
                <a:solidFill>
                  <a:schemeClr val="tx1">
                    <a:lumMod val="75000"/>
                    <a:lumOff val="25000"/>
                  </a:schemeClr>
                </a:solidFill>
                <a:latin typeface="Times New Roman" panose="02020603050405020304" pitchFamily="18" charset="0"/>
                <a:cs typeface="Times New Roman" panose="02020603050405020304" pitchFamily="18" charset="0"/>
              </a:rPr>
              <a:t>2.5 Cuidado con las cifras de las actividades del Estado:</a:t>
            </a:r>
          </a:p>
        </p:txBody>
      </p:sp>
    </p:spTree>
    <p:extLst>
      <p:ext uri="{BB962C8B-B14F-4D97-AF65-F5344CB8AC3E}">
        <p14:creationId xmlns:p14="http://schemas.microsoft.com/office/powerpoint/2010/main" val="449862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C2E0515-1C79-45C3-B781-0DCB7CBC4F52}"/>
              </a:ext>
            </a:extLst>
          </p:cNvPr>
          <p:cNvSpPr>
            <a:spLocks noGrp="1"/>
          </p:cNvSpPr>
          <p:nvPr>
            <p:ph idx="1"/>
          </p:nvPr>
        </p:nvSpPr>
        <p:spPr>
          <a:xfrm>
            <a:off x="640080" y="2872899"/>
            <a:ext cx="4243589" cy="3320668"/>
          </a:xfrm>
        </p:spPr>
        <p:txBody>
          <a:bodyPr>
            <a:normAutofit/>
          </a:bodyPr>
          <a:lstStyle/>
          <a:p>
            <a:pPr marL="0" indent="0">
              <a:buNone/>
            </a:pPr>
            <a:r>
              <a:rPr lang="es-CR" sz="3200">
                <a:effectLst>
                  <a:outerShdw blurRad="38100" dist="38100" dir="2700000" algn="tl">
                    <a:srgbClr val="000000">
                      <a:alpha val="43137"/>
                    </a:srgbClr>
                  </a:outerShdw>
                </a:effectLst>
              </a:rPr>
              <a:t>Muchas Gracias</a:t>
            </a:r>
            <a:endParaRPr lang="es-DO" sz="3200">
              <a:effectLst>
                <a:outerShdw blurRad="38100" dist="38100" dir="2700000" algn="tl">
                  <a:srgbClr val="000000">
                    <a:alpha val="43137"/>
                  </a:srgbClr>
                </a:outerShdw>
              </a:effectLst>
            </a:endParaRPr>
          </a:p>
        </p:txBody>
      </p:sp>
      <p:pic>
        <p:nvPicPr>
          <p:cNvPr id="5" name="Picture 4" descr="Mesa con manteles">
            <a:extLst>
              <a:ext uri="{FF2B5EF4-FFF2-40B4-BE49-F238E27FC236}">
                <a16:creationId xmlns:a16="http://schemas.microsoft.com/office/drawing/2014/main" id="{32BB92AB-915F-C938-FEC9-CD712B5B6845}"/>
              </a:ext>
            </a:extLst>
          </p:cNvPr>
          <p:cNvPicPr>
            <a:picLocks noChangeAspect="1"/>
          </p:cNvPicPr>
          <p:nvPr/>
        </p:nvPicPr>
        <p:blipFill rotWithShape="1">
          <a:blip r:embed="rId2"/>
          <a:srcRect l="16083" r="1696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7799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4EBC5-994A-4B65-9AD2-9EF66486CA74}"/>
              </a:ext>
            </a:extLst>
          </p:cNvPr>
          <p:cNvSpPr>
            <a:spLocks noGrp="1"/>
          </p:cNvSpPr>
          <p:nvPr>
            <p:ph type="title"/>
          </p:nvPr>
        </p:nvSpPr>
        <p:spPr>
          <a:xfrm>
            <a:off x="1097280" y="286603"/>
            <a:ext cx="10058400" cy="1821598"/>
          </a:xfrm>
        </p:spPr>
        <p:txBody>
          <a:bodyPr>
            <a:normAutofit/>
          </a:bodyPr>
          <a:lstStyle/>
          <a:p>
            <a:pPr marL="742950" lvl="1" indent="-285750">
              <a:lnSpc>
                <a:spcPct val="107000"/>
              </a:lnSpc>
              <a:spcAft>
                <a:spcPts val="800"/>
              </a:spcAft>
            </a:pPr>
            <a:br>
              <a:rPr lang="es-DO" sz="16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sp>
        <p:nvSpPr>
          <p:cNvPr id="3" name="Marcador de contenido 2">
            <a:extLst>
              <a:ext uri="{FF2B5EF4-FFF2-40B4-BE49-F238E27FC236}">
                <a16:creationId xmlns:a16="http://schemas.microsoft.com/office/drawing/2014/main" id="{B8A612C4-EC8B-466C-A7A7-9CCF55519FE3}"/>
              </a:ext>
            </a:extLst>
          </p:cNvPr>
          <p:cNvSpPr>
            <a:spLocks noGrp="1"/>
          </p:cNvSpPr>
          <p:nvPr>
            <p:ph idx="1"/>
          </p:nvPr>
        </p:nvSpPr>
        <p:spPr>
          <a:xfrm>
            <a:off x="26504" y="2735998"/>
            <a:ext cx="12165496" cy="3856855"/>
          </a:xfrm>
        </p:spPr>
        <p:txBody>
          <a:bodyPr>
            <a:normAutofit fontScale="92500" lnSpcReduction="20000"/>
          </a:bodyPr>
          <a:lstStyle/>
          <a:p>
            <a:pPr marL="914400" lvl="2" indent="0">
              <a:lnSpc>
                <a:spcPct val="107000"/>
              </a:lnSpc>
              <a:spcAft>
                <a:spcPts val="800"/>
              </a:spcAft>
              <a:buNone/>
            </a:pPr>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1.1 La economía mixta de los países occidentales:</a:t>
            </a:r>
            <a:endParaRPr lang="es-DO"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DO" sz="3200" dirty="0">
                <a:effectLst/>
                <a:latin typeface="Times New Roman" panose="02020603050405020304" pitchFamily="18" charset="0"/>
                <a:ea typeface="Calibri" panose="020F0502020204030204" pitchFamily="34" charset="0"/>
                <a:cs typeface="Times New Roman" panose="02020603050405020304" pitchFamily="18" charset="0"/>
              </a:rPr>
              <a:t>Los países occidentales tienen lo que se denomina una economía </a:t>
            </a:r>
            <a:r>
              <a:rPr lang="es-DO" sz="3200" b="1" i="1" dirty="0">
                <a:effectLst/>
                <a:latin typeface="Times New Roman" panose="02020603050405020304" pitchFamily="18" charset="0"/>
                <a:ea typeface="Calibri" panose="020F0502020204030204" pitchFamily="34" charset="0"/>
                <a:cs typeface="Times New Roman" panose="02020603050405020304" pitchFamily="18" charset="0"/>
              </a:rPr>
              <a:t>mixta:</a:t>
            </a:r>
            <a:r>
              <a:rPr lang="es-DO" sz="3200" dirty="0">
                <a:effectLst/>
                <a:latin typeface="Times New Roman" panose="02020603050405020304" pitchFamily="18" charset="0"/>
                <a:ea typeface="Calibri" panose="020F0502020204030204" pitchFamily="34" charset="0"/>
                <a:cs typeface="Times New Roman" panose="02020603050405020304" pitchFamily="18" charset="0"/>
              </a:rPr>
              <a:t> aunque muchas de las actividades económicas son realizadas por empresas privadas, otras son realizadas por el Estado. </a:t>
            </a:r>
          </a:p>
          <a:p>
            <a:pPr algn="just">
              <a:lnSpc>
                <a:spcPct val="107000"/>
              </a:lnSpc>
              <a:spcAft>
                <a:spcPts val="800"/>
              </a:spcAft>
            </a:pPr>
            <a:r>
              <a:rPr lang="es-DO" sz="3200" dirty="0">
                <a:effectLst/>
                <a:latin typeface="Times New Roman" panose="02020603050405020304" pitchFamily="18" charset="0"/>
                <a:ea typeface="Calibri" panose="020F0502020204030204" pitchFamily="34" charset="0"/>
                <a:cs typeface="Times New Roman" panose="02020603050405020304" pitchFamily="18" charset="0"/>
              </a:rPr>
              <a:t>Es precisamente el hecho de que las economías mixtas tengan que definir constantemente las fronteras entre las actividades públicas y las privadas lo que hace que el estudio de la economía del sector público de estos países sea tan importante e interesante.</a:t>
            </a:r>
          </a:p>
          <a:p>
            <a:pPr algn="just">
              <a:lnSpc>
                <a:spcPct val="107000"/>
              </a:lnSpc>
              <a:spcAft>
                <a:spcPts val="800"/>
              </a:spcAft>
            </a:pPr>
            <a:endParaRPr lang="es-DO" dirty="0">
              <a:effectLst/>
              <a:latin typeface="Calibri" panose="020F0502020204030204" pitchFamily="34" charset="0"/>
              <a:ea typeface="Calibri" panose="020F0502020204030204" pitchFamily="34" charset="0"/>
              <a:cs typeface="Times New Roman" panose="02020603050405020304" pitchFamily="18" charset="0"/>
            </a:endParaRPr>
          </a:p>
          <a:p>
            <a:endParaRPr lang="es-DO" dirty="0"/>
          </a:p>
        </p:txBody>
      </p:sp>
      <p:sp>
        <p:nvSpPr>
          <p:cNvPr id="5" name="CuadroTexto 4">
            <a:extLst>
              <a:ext uri="{FF2B5EF4-FFF2-40B4-BE49-F238E27FC236}">
                <a16:creationId xmlns:a16="http://schemas.microsoft.com/office/drawing/2014/main" id="{FD7D52B9-61F2-4EAF-B447-CDF3A7AF91E6}"/>
              </a:ext>
            </a:extLst>
          </p:cNvPr>
          <p:cNvSpPr txBox="1"/>
          <p:nvPr/>
        </p:nvSpPr>
        <p:spPr>
          <a:xfrm>
            <a:off x="26504" y="914400"/>
            <a:ext cx="4863549" cy="863250"/>
          </a:xfrm>
          <a:prstGeom prst="rect">
            <a:avLst/>
          </a:prstGeom>
          <a:solidFill>
            <a:schemeClr val="accent1">
              <a:lumMod val="60000"/>
              <a:lumOff val="40000"/>
            </a:schemeClr>
          </a:solidFill>
        </p:spPr>
        <p:txBody>
          <a:bodyPr wrap="square">
            <a:spAutoFit/>
          </a:bodyPr>
          <a:lstStyle/>
          <a:p>
            <a:pPr marL="742950" lvl="1" indent="-285750">
              <a:lnSpc>
                <a:spcPct val="107000"/>
              </a:lnSpc>
              <a:spcAft>
                <a:spcPts val="800"/>
              </a:spcAft>
              <a:buFont typeface="+mj-lt"/>
              <a:buAutoNum type="arabicPeriod"/>
            </a:pPr>
            <a:r>
              <a:rPr lang="es-DO" sz="2400" b="1" i="1" dirty="0">
                <a:effectLst/>
                <a:latin typeface="Times New Roman" panose="02020603050405020304" pitchFamily="18" charset="0"/>
                <a:ea typeface="Calibri" panose="020F0502020204030204" pitchFamily="34" charset="0"/>
                <a:cs typeface="Times New Roman" panose="02020603050405020304" pitchFamily="18" charset="0"/>
              </a:rPr>
              <a:t>El papel económico del Estado:</a:t>
            </a:r>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E9B1D64B-F4C0-45E5-B229-49DF923A7A2B}"/>
              </a:ext>
            </a:extLst>
          </p:cNvPr>
          <p:cNvSpPr txBox="1"/>
          <p:nvPr/>
        </p:nvSpPr>
        <p:spPr>
          <a:xfrm>
            <a:off x="4890052" y="0"/>
            <a:ext cx="7301948" cy="2546531"/>
          </a:xfrm>
          <a:prstGeom prst="rect">
            <a:avLst/>
          </a:prstGeom>
          <a:solidFill>
            <a:schemeClr val="tx2">
              <a:lumMod val="20000"/>
              <a:lumOff val="80000"/>
            </a:schemeClr>
          </a:solidFill>
        </p:spPr>
        <p:txBody>
          <a:bodyPr wrap="square">
            <a:spAutoFit/>
          </a:bodyPr>
          <a:lstStyle/>
          <a:p>
            <a:pPr algn="just">
              <a:lnSpc>
                <a:spcPct val="107000"/>
              </a:lnSpc>
              <a:spcAft>
                <a:spcPts val="800"/>
              </a:spcAft>
            </a:pPr>
            <a:r>
              <a:rPr lang="es-DO" sz="2400" dirty="0">
                <a:effectLst/>
                <a:latin typeface="Times New Roman" panose="02020603050405020304" pitchFamily="18" charset="0"/>
                <a:ea typeface="Calibri" panose="020F0502020204030204" pitchFamily="34" charset="0"/>
                <a:cs typeface="Times New Roman" panose="02020603050405020304" pitchFamily="18" charset="0"/>
              </a:rPr>
              <a:t>¿Por qué realiza el Estado unas actividades económicas y no otras? ¿Por qué ha variado el alcance de sus actividades en los últimos cien años y por qué desempeña diferentes papeles en cada país?</a:t>
            </a:r>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DO" sz="2400" u="sng" dirty="0">
                <a:effectLst/>
                <a:latin typeface="Times New Roman" panose="02020603050405020304" pitchFamily="18" charset="0"/>
                <a:ea typeface="Calibri" panose="020F0502020204030204" pitchFamily="34" charset="0"/>
                <a:cs typeface="Times New Roman" panose="02020603050405020304" pitchFamily="18" charset="0"/>
              </a:rPr>
              <a:t>Estas son las principales cuestiones de las que se ocupa la economía del sector público.</a:t>
            </a:r>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714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E50E951-8736-40F6-A439-8C4BE57AAA76}"/>
              </a:ext>
            </a:extLst>
          </p:cNvPr>
          <p:cNvSpPr>
            <a:spLocks noGrp="1"/>
          </p:cNvSpPr>
          <p:nvPr>
            <p:ph type="title"/>
          </p:nvPr>
        </p:nvSpPr>
        <p:spPr>
          <a:xfrm>
            <a:off x="466722" y="586855"/>
            <a:ext cx="3201366" cy="3387497"/>
          </a:xfrm>
        </p:spPr>
        <p:txBody>
          <a:bodyPr anchor="b">
            <a:normAutofit/>
          </a:bodyPr>
          <a:lstStyle/>
          <a:p>
            <a:pPr algn="r"/>
            <a:r>
              <a:rPr lang="es-DO" sz="3700" b="1" i="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1.1.2 Diferentes puntos de vista sobre el papel del Estado:</a:t>
            </a:r>
            <a:br>
              <a:rPr lang="es-DO" sz="37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s-DO" sz="3700">
              <a:solidFill>
                <a:srgbClr val="FFFFFF"/>
              </a:solidFill>
            </a:endParaRPr>
          </a:p>
        </p:txBody>
      </p:sp>
      <p:sp>
        <p:nvSpPr>
          <p:cNvPr id="3" name="Marcador de contenido 2">
            <a:extLst>
              <a:ext uri="{FF2B5EF4-FFF2-40B4-BE49-F238E27FC236}">
                <a16:creationId xmlns:a16="http://schemas.microsoft.com/office/drawing/2014/main" id="{AE37668D-3EB1-45B9-A0B1-E35F263F935F}"/>
              </a:ext>
            </a:extLst>
          </p:cNvPr>
          <p:cNvSpPr>
            <a:spLocks noGrp="1"/>
          </p:cNvSpPr>
          <p:nvPr>
            <p:ph idx="1"/>
          </p:nvPr>
        </p:nvSpPr>
        <p:spPr>
          <a:xfrm>
            <a:off x="4504549" y="182880"/>
            <a:ext cx="7579600" cy="6012647"/>
          </a:xfrm>
        </p:spPr>
        <p:txBody>
          <a:bodyPr anchor="ctr">
            <a:noAutofit/>
          </a:bodyPr>
          <a:lstStyle/>
          <a:p>
            <a:pPr marL="0" indent="0" algn="just">
              <a:buNone/>
            </a:pPr>
            <a:endParaRPr lang="es-DO" sz="2400" i="1" u="sng"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s-DO" sz="2400" b="1" i="1" u="sng" dirty="0">
                <a:effectLst/>
                <a:latin typeface="Times New Roman" panose="02020603050405020304" pitchFamily="18" charset="0"/>
                <a:ea typeface="Calibri" panose="020F0502020204030204" pitchFamily="34" charset="0"/>
                <a:cs typeface="Times New Roman" panose="02020603050405020304" pitchFamily="18" charset="0"/>
              </a:rPr>
              <a:t>Mercantilistas</a:t>
            </a:r>
            <a:r>
              <a:rPr lang="es-DO"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s-DO" sz="2400" dirty="0">
                <a:latin typeface="Times New Roman" panose="02020603050405020304" pitchFamily="18" charset="0"/>
                <a:ea typeface="Calibri" panose="020F0502020204030204" pitchFamily="34" charset="0"/>
                <a:cs typeface="Times New Roman" panose="02020603050405020304" pitchFamily="18" charset="0"/>
              </a:rPr>
              <a:t>  E</a:t>
            </a:r>
            <a:r>
              <a:rPr lang="es-DO" sz="2400" dirty="0">
                <a:effectLst/>
                <a:latin typeface="Times New Roman" panose="02020603050405020304" pitchFamily="18" charset="0"/>
                <a:ea typeface="Calibri" panose="020F0502020204030204" pitchFamily="34" charset="0"/>
              </a:rPr>
              <a:t>l Estado debía fomentar activamente el comercio y la industria.</a:t>
            </a:r>
          </a:p>
          <a:p>
            <a:pPr algn="just"/>
            <a:endParaRPr lang="es-DO" sz="2400" dirty="0">
              <a:effectLst/>
              <a:latin typeface="Times New Roman" panose="02020603050405020304" pitchFamily="18" charset="0"/>
              <a:ea typeface="Calibri" panose="020F0502020204030204" pitchFamily="34" charset="0"/>
            </a:endParaRPr>
          </a:p>
          <a:p>
            <a:pPr algn="just"/>
            <a:r>
              <a:rPr lang="es-DO" sz="2400" b="1" u="sng" dirty="0">
                <a:effectLst/>
                <a:latin typeface="Times New Roman" panose="02020603050405020304" pitchFamily="18" charset="0"/>
                <a:ea typeface="Calibri" panose="020F0502020204030204" pitchFamily="34" charset="0"/>
              </a:rPr>
              <a:t>Adam Smith</a:t>
            </a:r>
            <a:r>
              <a:rPr lang="es-DO" sz="2400" b="1" dirty="0">
                <a:effectLst/>
                <a:latin typeface="Times New Roman" panose="02020603050405020304" pitchFamily="18" charset="0"/>
                <a:ea typeface="Calibri" panose="020F0502020204030204" pitchFamily="34" charset="0"/>
              </a:rPr>
              <a:t> : </a:t>
            </a:r>
            <a:r>
              <a:rPr lang="es-DO" sz="2400" dirty="0">
                <a:latin typeface="Times New Roman" panose="02020603050405020304" pitchFamily="18" charset="0"/>
                <a:ea typeface="Calibri" panose="020F0502020204030204" pitchFamily="34" charset="0"/>
              </a:rPr>
              <a:t>D</a:t>
            </a:r>
            <a:r>
              <a:rPr lang="es-DO" sz="2400" dirty="0">
                <a:effectLst/>
                <a:latin typeface="Times New Roman" panose="02020603050405020304" pitchFamily="18" charset="0"/>
                <a:ea typeface="Calibri" panose="020F0502020204030204" pitchFamily="34" charset="0"/>
              </a:rPr>
              <a:t>efendió la idea de que el </a:t>
            </a:r>
            <a:r>
              <a:rPr lang="es-DO" sz="2400" b="1" dirty="0">
                <a:effectLst/>
                <a:latin typeface="Times New Roman" panose="02020603050405020304" pitchFamily="18" charset="0"/>
                <a:ea typeface="Calibri" panose="020F0502020204030204" pitchFamily="34" charset="0"/>
              </a:rPr>
              <a:t>Estado</a:t>
            </a:r>
            <a:r>
              <a:rPr lang="es-DO" sz="2400" dirty="0">
                <a:effectLst/>
                <a:latin typeface="Times New Roman" panose="02020603050405020304" pitchFamily="18" charset="0"/>
                <a:ea typeface="Calibri" panose="020F0502020204030204" pitchFamily="34" charset="0"/>
              </a:rPr>
              <a:t> debía desempeñar un </a:t>
            </a:r>
            <a:r>
              <a:rPr lang="es-DO" sz="2400" b="1" dirty="0">
                <a:effectLst/>
                <a:latin typeface="Times New Roman" panose="02020603050405020304" pitchFamily="18" charset="0"/>
                <a:ea typeface="Calibri" panose="020F0502020204030204" pitchFamily="34" charset="0"/>
              </a:rPr>
              <a:t>papel limitado</a:t>
            </a:r>
            <a:r>
              <a:rPr lang="es-DO" sz="2400" dirty="0">
                <a:effectLst/>
                <a:latin typeface="Times New Roman" panose="02020603050405020304" pitchFamily="18" charset="0"/>
                <a:ea typeface="Calibri" panose="020F0502020204030204" pitchFamily="34" charset="0"/>
              </a:rPr>
              <a:t>. Smith intento mostrar que la competencia y el ánimo de lucro llevaba a los individuos -en la búsqueda de sus propios intereses privados- a servir al interés público “</a:t>
            </a:r>
            <a:r>
              <a:rPr lang="es-DO" sz="2400" b="1" i="1" dirty="0">
                <a:latin typeface="Times New Roman" panose="02020603050405020304" pitchFamily="18" charset="0"/>
                <a:ea typeface="Calibri" panose="020F0502020204030204" pitchFamily="34" charset="0"/>
              </a:rPr>
              <a:t>M</a:t>
            </a:r>
            <a:r>
              <a:rPr lang="es-DO" sz="2400" b="1" i="1" dirty="0">
                <a:effectLst/>
                <a:latin typeface="Times New Roman" panose="02020603050405020304" pitchFamily="18" charset="0"/>
                <a:ea typeface="Calibri" panose="020F0502020204030204" pitchFamily="34" charset="0"/>
              </a:rPr>
              <a:t>ano Invisible”.</a:t>
            </a:r>
          </a:p>
          <a:p>
            <a:pPr algn="just"/>
            <a:endParaRPr lang="es-DO" sz="2400" b="1" i="1" dirty="0">
              <a:effectLst/>
              <a:latin typeface="Times New Roman" panose="02020603050405020304" pitchFamily="18" charset="0"/>
              <a:ea typeface="Calibri" panose="020F0502020204030204" pitchFamily="34" charset="0"/>
            </a:endParaRPr>
          </a:p>
          <a:p>
            <a:pPr algn="just"/>
            <a:r>
              <a:rPr lang="es-DO" sz="2400" b="1" u="sng" dirty="0">
                <a:effectLst/>
                <a:latin typeface="Times New Roman" panose="02020603050405020304" pitchFamily="18" charset="0"/>
                <a:ea typeface="Calibri" panose="020F0502020204030204" pitchFamily="34" charset="0"/>
              </a:rPr>
              <a:t>John Stuart Mill y Nassau Senior</a:t>
            </a:r>
            <a:r>
              <a:rPr lang="es-DO" sz="2400" b="1" i="1" dirty="0">
                <a:latin typeface="Times New Roman" panose="02020603050405020304" pitchFamily="18" charset="0"/>
                <a:ea typeface="Calibri" panose="020F0502020204030204" pitchFamily="34" charset="0"/>
              </a:rPr>
              <a:t> : </a:t>
            </a:r>
            <a:r>
              <a:rPr lang="es-DO" sz="2400" dirty="0">
                <a:latin typeface="Times New Roman" panose="02020603050405020304" pitchFamily="18" charset="0"/>
                <a:ea typeface="Calibri" panose="020F0502020204030204" pitchFamily="34" charset="0"/>
              </a:rPr>
              <a:t>P</a:t>
            </a:r>
            <a:r>
              <a:rPr lang="es-DO" sz="2400" dirty="0">
                <a:effectLst/>
                <a:latin typeface="Times New Roman" panose="02020603050405020304" pitchFamily="18" charset="0"/>
                <a:ea typeface="Calibri" panose="020F0502020204030204" pitchFamily="34" charset="0"/>
              </a:rPr>
              <a:t>romulgaron la doctrina conocida con el nombre de </a:t>
            </a:r>
            <a:r>
              <a:rPr lang="es-DO" sz="2400" b="1" i="1" u="sng" dirty="0">
                <a:effectLst/>
                <a:latin typeface="Times New Roman" panose="02020603050405020304" pitchFamily="18" charset="0"/>
                <a:ea typeface="Calibri" panose="020F0502020204030204" pitchFamily="34" charset="0"/>
              </a:rPr>
              <a:t>laissez Faire</a:t>
            </a:r>
            <a:r>
              <a:rPr lang="es-DO" sz="2400" dirty="0">
                <a:effectLst/>
                <a:latin typeface="Times New Roman" panose="02020603050405020304" pitchFamily="18" charset="0"/>
                <a:ea typeface="Calibri" panose="020F0502020204030204" pitchFamily="34" charset="0"/>
              </a:rPr>
              <a:t>, según la cual el Estado debía dejar hacer al sector privado y no intentar regular o controlar la empresa privada. </a:t>
            </a:r>
          </a:p>
          <a:p>
            <a:pPr algn="just"/>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DO" sz="2400" b="1" u="sng" dirty="0">
                <a:effectLst/>
                <a:latin typeface="Times New Roman" panose="02020603050405020304" pitchFamily="18" charset="0"/>
                <a:ea typeface="Calibri" panose="020F0502020204030204" pitchFamily="34" charset="0"/>
              </a:rPr>
              <a:t>Marx</a:t>
            </a:r>
            <a:r>
              <a:rPr lang="es-DO" sz="2400" dirty="0">
                <a:effectLst/>
                <a:latin typeface="Times New Roman" panose="02020603050405020304" pitchFamily="18" charset="0"/>
                <a:ea typeface="Calibri" panose="020F0502020204030204" pitchFamily="34" charset="0"/>
              </a:rPr>
              <a:t> : Defensor más influyente de la idea de que el Estado debía intervenir más en el control de los medios de producción.</a:t>
            </a:r>
            <a:endParaRPr lang="es-DO" sz="2400" dirty="0"/>
          </a:p>
        </p:txBody>
      </p:sp>
    </p:spTree>
    <p:extLst>
      <p:ext uri="{BB962C8B-B14F-4D97-AF65-F5344CB8AC3E}">
        <p14:creationId xmlns:p14="http://schemas.microsoft.com/office/powerpoint/2010/main" val="263159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151F9-4C37-4173-991F-C7B8CE3FAE61}"/>
              </a:ext>
            </a:extLst>
          </p:cNvPr>
          <p:cNvSpPr>
            <a:spLocks noGrp="1"/>
          </p:cNvSpPr>
          <p:nvPr>
            <p:ph type="title"/>
          </p:nvPr>
        </p:nvSpPr>
        <p:spPr>
          <a:xfrm>
            <a:off x="0" y="-66261"/>
            <a:ext cx="12192000" cy="738230"/>
          </a:xfrm>
          <a:solidFill>
            <a:schemeClr val="tx2">
              <a:lumMod val="20000"/>
              <a:lumOff val="80000"/>
            </a:schemeClr>
          </a:solidFill>
        </p:spPr>
        <p:txBody>
          <a:bodyPr>
            <a:noAutofit/>
          </a:bodyPr>
          <a:lstStyle/>
          <a:p>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1.1.3 Un incentivo para la intervención del Estado; los fallos del mercado:</a:t>
            </a:r>
            <a:br>
              <a:rPr lang="es-DO" sz="28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sp>
        <p:nvSpPr>
          <p:cNvPr id="3" name="Marcador de contenido 2">
            <a:extLst>
              <a:ext uri="{FF2B5EF4-FFF2-40B4-BE49-F238E27FC236}">
                <a16:creationId xmlns:a16="http://schemas.microsoft.com/office/drawing/2014/main" id="{30670E36-1815-4AA0-A80F-7AA2DC140F58}"/>
              </a:ext>
            </a:extLst>
          </p:cNvPr>
          <p:cNvSpPr>
            <a:spLocks noGrp="1"/>
          </p:cNvSpPr>
          <p:nvPr>
            <p:ph idx="1"/>
          </p:nvPr>
        </p:nvSpPr>
        <p:spPr>
          <a:xfrm>
            <a:off x="331304" y="715617"/>
            <a:ext cx="11022496" cy="5461346"/>
          </a:xfrm>
        </p:spPr>
        <p:txBody>
          <a:bodyPr>
            <a:normAutofit/>
          </a:bodyPr>
          <a:lstStyle/>
          <a:p>
            <a:r>
              <a:rPr lang="es-DO" dirty="0">
                <a:effectLst/>
                <a:latin typeface="Times New Roman" panose="02020603050405020304" pitchFamily="18" charset="0"/>
                <a:ea typeface="Calibri" panose="020F0502020204030204" pitchFamily="34" charset="0"/>
              </a:rPr>
              <a:t>Antes de la crisis de 2008, La Gran depresión fue el acontecimiento que más cambio la actitud hacia el Estado. Se llego al convencimiento de que los mercados habían fallado claramente, lo que dio lugar a enormes presiones para que el </a:t>
            </a:r>
            <a:r>
              <a:rPr lang="es-DO" b="1" dirty="0">
                <a:effectLst/>
                <a:latin typeface="Times New Roman" panose="02020603050405020304" pitchFamily="18" charset="0"/>
                <a:ea typeface="Calibri" panose="020F0502020204030204" pitchFamily="34" charset="0"/>
              </a:rPr>
              <a:t>Estado</a:t>
            </a:r>
            <a:r>
              <a:rPr lang="es-DO" dirty="0">
                <a:effectLst/>
                <a:latin typeface="Times New Roman" panose="02020603050405020304" pitchFamily="18" charset="0"/>
                <a:ea typeface="Calibri" panose="020F0502020204030204" pitchFamily="34" charset="0"/>
              </a:rPr>
              <a:t> hiciera algo.	</a:t>
            </a:r>
            <a:endParaRPr lang="es-DO" dirty="0"/>
          </a:p>
        </p:txBody>
      </p:sp>
      <p:sp>
        <p:nvSpPr>
          <p:cNvPr id="5" name="CuadroTexto 4">
            <a:extLst>
              <a:ext uri="{FF2B5EF4-FFF2-40B4-BE49-F238E27FC236}">
                <a16:creationId xmlns:a16="http://schemas.microsoft.com/office/drawing/2014/main" id="{5A1B49C9-E76D-4FEF-BA89-3D6BF18418AE}"/>
              </a:ext>
            </a:extLst>
          </p:cNvPr>
          <p:cNvSpPr txBox="1"/>
          <p:nvPr/>
        </p:nvSpPr>
        <p:spPr>
          <a:xfrm>
            <a:off x="2491409" y="2875722"/>
            <a:ext cx="9700591" cy="3539430"/>
          </a:xfrm>
          <a:prstGeom prst="rect">
            <a:avLst/>
          </a:prstGeom>
          <a:solidFill>
            <a:schemeClr val="accent1">
              <a:lumMod val="20000"/>
              <a:lumOff val="80000"/>
            </a:schemeClr>
          </a:solidFill>
        </p:spPr>
        <p:txBody>
          <a:bodyPr wrap="square">
            <a:spAutoFit/>
          </a:bodyPr>
          <a:lstStyle/>
          <a:p>
            <a:pPr algn="r"/>
            <a:r>
              <a:rPr lang="es-DO" sz="2800" dirty="0">
                <a:latin typeface="Times New Roman" panose="02020603050405020304" pitchFamily="18" charset="0"/>
              </a:rPr>
              <a:t>“Para hacerle frente a la depresión, los Gobiernos no solo asumieron un papel más activo en el intento de estabilizar el nivel de la actividad económica, sino que también aprobaron medidas legislativas destinadas a resolver muchos de los problemas existentes, los cuales iban dirigidos a diversos objetivos sociales y económicos, entre ellos, la mejora de las condiciones laborales. Este conjunto de programas constituye lo que en EE. UU. se conoce como </a:t>
            </a:r>
            <a:r>
              <a:rPr lang="es-DO" sz="2800" b="1" dirty="0">
                <a:latin typeface="Times New Roman" panose="02020603050405020304" pitchFamily="18" charset="0"/>
              </a:rPr>
              <a:t>New Deal</a:t>
            </a:r>
            <a:r>
              <a:rPr lang="es-DO" sz="2800" dirty="0">
                <a:latin typeface="Times New Roman" panose="02020603050405020304" pitchFamily="18" charset="0"/>
              </a:rPr>
              <a:t>”</a:t>
            </a:r>
          </a:p>
        </p:txBody>
      </p:sp>
      <p:pic>
        <p:nvPicPr>
          <p:cNvPr id="4098" name="Picture 2" descr="El sector público comienza a abrazar la nube - Revista Cloud Computing">
            <a:extLst>
              <a:ext uri="{FF2B5EF4-FFF2-40B4-BE49-F238E27FC236}">
                <a16:creationId xmlns:a16="http://schemas.microsoft.com/office/drawing/2014/main" id="{47A4A1E9-9241-4532-8DCD-195FCA7AB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 y="4716919"/>
            <a:ext cx="1616765" cy="154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3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F1DD3-56ED-4550-8966-39255EAE0AC7}"/>
              </a:ext>
            </a:extLst>
          </p:cNvPr>
          <p:cNvSpPr>
            <a:spLocks noGrp="1"/>
          </p:cNvSpPr>
          <p:nvPr>
            <p:ph type="title"/>
          </p:nvPr>
        </p:nvSpPr>
        <p:spPr>
          <a:xfrm>
            <a:off x="1097280" y="-304799"/>
            <a:ext cx="10058400" cy="2014330"/>
          </a:xfrm>
        </p:spPr>
        <p:txBody>
          <a:bodyPr/>
          <a:lstStyle/>
          <a:p>
            <a:r>
              <a:rPr lang="es-DO" sz="1800" b="1" i="1" dirty="0">
                <a:effectLst/>
                <a:latin typeface="Times New Roman" panose="02020603050405020304" pitchFamily="18" charset="0"/>
                <a:ea typeface="Calibri" panose="020F0502020204030204" pitchFamily="34" charset="0"/>
                <a:cs typeface="Times New Roman" panose="02020603050405020304" pitchFamily="18" charset="0"/>
              </a:rPr>
              <a:t>Los fallos de la intervención del Estado: </a:t>
            </a:r>
            <a:br>
              <a:rPr lang="es-DO" sz="1800" dirty="0">
                <a:effectLst/>
                <a:latin typeface="Calibri" panose="020F0502020204030204" pitchFamily="34" charset="0"/>
                <a:ea typeface="Calibri" panose="020F0502020204030204" pitchFamily="34" charset="0"/>
                <a:cs typeface="Times New Roman" panose="02020603050405020304" pitchFamily="18" charset="0"/>
              </a:rPr>
            </a:br>
            <a:endParaRPr lang="es-DO" dirty="0"/>
          </a:p>
        </p:txBody>
      </p:sp>
      <p:graphicFrame>
        <p:nvGraphicFramePr>
          <p:cNvPr id="5124" name="Marcador de contenido 2">
            <a:extLst>
              <a:ext uri="{FF2B5EF4-FFF2-40B4-BE49-F238E27FC236}">
                <a16:creationId xmlns:a16="http://schemas.microsoft.com/office/drawing/2014/main" id="{517CE323-C836-8CE6-3ADE-2E028B2EDA0D}"/>
              </a:ext>
            </a:extLst>
          </p:cNvPr>
          <p:cNvGraphicFramePr>
            <a:graphicFrameLocks noGrp="1"/>
          </p:cNvGraphicFramePr>
          <p:nvPr>
            <p:ph idx="1"/>
            <p:extLst>
              <p:ext uri="{D42A27DB-BD31-4B8C-83A1-F6EECF244321}">
                <p14:modId xmlns:p14="http://schemas.microsoft.com/office/powerpoint/2010/main" val="3327661118"/>
              </p:ext>
            </p:extLst>
          </p:nvPr>
        </p:nvGraphicFramePr>
        <p:xfrm>
          <a:off x="251791" y="234497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DB81650-7A78-4954-AF5F-7CF5D3926B85}"/>
              </a:ext>
            </a:extLst>
          </p:cNvPr>
          <p:cNvSpPr txBox="1"/>
          <p:nvPr/>
        </p:nvSpPr>
        <p:spPr>
          <a:xfrm>
            <a:off x="251791" y="1135376"/>
            <a:ext cx="10903889" cy="954107"/>
          </a:xfrm>
          <a:prstGeom prst="rect">
            <a:avLst/>
          </a:prstGeom>
          <a:noFill/>
        </p:spPr>
        <p:txBody>
          <a:bodyPr wrap="square">
            <a:spAutoFit/>
          </a:bodyPr>
          <a:lstStyle/>
          <a:p>
            <a:r>
              <a:rPr lang="es-DO" sz="2800" i="1" dirty="0">
                <a:solidFill>
                  <a:schemeClr val="tx1">
                    <a:lumMod val="75000"/>
                    <a:lumOff val="25000"/>
                  </a:schemeClr>
                </a:solidFill>
                <a:latin typeface="Times New Roman" panose="02020603050405020304" pitchFamily="18" charset="0"/>
                <a:cs typeface="Times New Roman" panose="02020603050405020304" pitchFamily="18" charset="0"/>
              </a:rPr>
              <a:t>Existen cuatro causas de la incapacidad del Estado para cumplir los objetivos formulados en sus intervenciones:</a:t>
            </a:r>
          </a:p>
        </p:txBody>
      </p:sp>
      <p:pic>
        <p:nvPicPr>
          <p:cNvPr id="5122" name="Picture 2" descr="Nube de AWS para el gobierno">
            <a:extLst>
              <a:ext uri="{FF2B5EF4-FFF2-40B4-BE49-F238E27FC236}">
                <a16:creationId xmlns:a16="http://schemas.microsoft.com/office/drawing/2014/main" id="{4EA5C6EA-919F-48E4-9C51-F7A4F77629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4752" y="-17461"/>
            <a:ext cx="3119935" cy="153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05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9FB0078-CEE2-44F9-93F8-46ECEAE13BBF}"/>
              </a:ext>
            </a:extLst>
          </p:cNvPr>
          <p:cNvSpPr>
            <a:spLocks noGrp="1"/>
          </p:cNvSpPr>
          <p:nvPr>
            <p:ph type="title"/>
          </p:nvPr>
        </p:nvSpPr>
        <p:spPr>
          <a:xfrm>
            <a:off x="589560" y="856180"/>
            <a:ext cx="5279408" cy="1128068"/>
          </a:xfrm>
        </p:spPr>
        <p:txBody>
          <a:bodyPr anchor="ctr">
            <a:normAutofit/>
          </a:bodyPr>
          <a:lstStyle/>
          <a:p>
            <a:r>
              <a:rPr lang="es-DO" sz="2500" b="1" i="1">
                <a:effectLst/>
                <a:latin typeface="Times New Roman" panose="02020603050405020304" pitchFamily="18" charset="0"/>
                <a:ea typeface="Calibri" panose="020F0502020204030204" pitchFamily="34" charset="0"/>
                <a:cs typeface="Times New Roman" panose="02020603050405020304" pitchFamily="18" charset="0"/>
              </a:rPr>
              <a:t>1.1.4 Como lograr el equilibrio entre el sector público y el sector privado</a:t>
            </a:r>
            <a:br>
              <a:rPr lang="es-DO" sz="2500">
                <a:effectLst/>
                <a:latin typeface="Calibri" panose="020F0502020204030204" pitchFamily="34" charset="0"/>
                <a:ea typeface="Calibri" panose="020F0502020204030204" pitchFamily="34" charset="0"/>
                <a:cs typeface="Times New Roman" panose="02020603050405020304" pitchFamily="18" charset="0"/>
              </a:rPr>
            </a:br>
            <a:endParaRPr lang="es-DO" sz="2500"/>
          </a:p>
        </p:txBody>
      </p:sp>
      <p:grpSp>
        <p:nvGrpSpPr>
          <p:cNvPr id="6157" name="Group 615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158" name="Rectangle 615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Rectangle 615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61" name="Rectangle 616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38446D4-434D-41FC-BD4C-5B387C363DDB}"/>
              </a:ext>
            </a:extLst>
          </p:cNvPr>
          <p:cNvSpPr>
            <a:spLocks noGrp="1"/>
          </p:cNvSpPr>
          <p:nvPr>
            <p:ph idx="1"/>
          </p:nvPr>
        </p:nvSpPr>
        <p:spPr>
          <a:xfrm>
            <a:off x="590719" y="2330505"/>
            <a:ext cx="5278066" cy="3979585"/>
          </a:xfrm>
        </p:spPr>
        <p:txBody>
          <a:bodyPr anchor="ctr">
            <a:normAutofit/>
          </a:bodyPr>
          <a:lstStyle/>
          <a:p>
            <a:r>
              <a:rPr lang="es-DO" sz="2000">
                <a:latin typeface="Times New Roman" panose="02020603050405020304" pitchFamily="18" charset="0"/>
                <a:ea typeface="Calibri" panose="020F0502020204030204" pitchFamily="34" charset="0"/>
              </a:rPr>
              <a:t>E</a:t>
            </a:r>
            <a:r>
              <a:rPr lang="es-DO" sz="2000">
                <a:effectLst/>
                <a:latin typeface="Times New Roman" panose="02020603050405020304" pitchFamily="18" charset="0"/>
                <a:ea typeface="Calibri" panose="020F0502020204030204" pitchFamily="34" charset="0"/>
              </a:rPr>
              <a:t>l reconocimiento de las limitaciones del </a:t>
            </a:r>
            <a:r>
              <a:rPr lang="es-DO" sz="2000" u="sng">
                <a:effectLst/>
                <a:latin typeface="Times New Roman" panose="02020603050405020304" pitchFamily="18" charset="0"/>
                <a:ea typeface="Calibri" panose="020F0502020204030204" pitchFamily="34" charset="0"/>
              </a:rPr>
              <a:t>Estado implica que este debe de intervenir exclusivamente en los campos en los que son mas importantes los fallos del mercado y en donde existe garantía de que su intervención puede suponer una gran mejora.</a:t>
            </a:r>
            <a:endParaRPr lang="es-DO" sz="2000" u="sng"/>
          </a:p>
        </p:txBody>
      </p:sp>
      <p:sp>
        <p:nvSpPr>
          <p:cNvPr id="6163" name="Rectangle 616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5" name="Rectangle 61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nterfaz de usuario gráfica, Texto, Correo electrónico&#10;&#10;Descripción generada automáticamente">
            <a:extLst>
              <a:ext uri="{FF2B5EF4-FFF2-40B4-BE49-F238E27FC236}">
                <a16:creationId xmlns:a16="http://schemas.microsoft.com/office/drawing/2014/main" id="{87A0AFBA-8054-4B5F-8FD3-ABDA47B11800}"/>
              </a:ext>
            </a:extLst>
          </p:cNvPr>
          <p:cNvPicPr/>
          <p:nvPr/>
        </p:nvPicPr>
        <p:blipFill rotWithShape="1">
          <a:blip r:embed="rId2"/>
          <a:srcRect l="6937" t="26390" r="12591" b="14904"/>
          <a:stretch/>
        </p:blipFill>
        <p:spPr bwMode="auto">
          <a:xfrm>
            <a:off x="7083423" y="939014"/>
            <a:ext cx="4397433" cy="1804511"/>
          </a:xfrm>
          <a:prstGeom prst="rect">
            <a:avLst/>
          </a:prstGeom>
          <a:extLst>
            <a:ext uri="{53640926-AAD7-44D8-BBD7-CCE9431645EC}">
              <a14:shadowObscured xmlns:a14="http://schemas.microsoft.com/office/drawing/2010/main"/>
            </a:ext>
          </a:extLst>
        </p:spPr>
      </p:pic>
      <p:sp>
        <p:nvSpPr>
          <p:cNvPr id="6167" name="Rectangle 6166">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Test: ¿CUÁNTO SABES SOBRE LA ADMINISTRACIÓN PÚBLICA? – Escuela Politécnica  Balear">
            <a:extLst>
              <a:ext uri="{FF2B5EF4-FFF2-40B4-BE49-F238E27FC236}">
                <a16:creationId xmlns:a16="http://schemas.microsoft.com/office/drawing/2014/main" id="{01CD1601-F67A-47B6-8E0A-8D433C1B4E3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02037" y="3707894"/>
            <a:ext cx="3358341"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1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B3F94-5191-4690-8B1A-AFCA54A0E7C8}"/>
              </a:ext>
            </a:extLst>
          </p:cNvPr>
          <p:cNvSpPr>
            <a:spLocks noGrp="1"/>
          </p:cNvSpPr>
          <p:nvPr>
            <p:ph type="title"/>
          </p:nvPr>
        </p:nvSpPr>
        <p:spPr>
          <a:xfrm>
            <a:off x="755374" y="251792"/>
            <a:ext cx="9899374" cy="861391"/>
          </a:xfrm>
        </p:spPr>
        <p:txBody>
          <a:bodyPr>
            <a:normAutofit/>
          </a:bodyPr>
          <a:lstStyle/>
          <a:p>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1.1.5 EI nuevo consenso</a:t>
            </a:r>
            <a:br>
              <a:rPr lang="es-DO" sz="28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sp>
        <p:nvSpPr>
          <p:cNvPr id="3" name="Marcador de contenido 2">
            <a:extLst>
              <a:ext uri="{FF2B5EF4-FFF2-40B4-BE49-F238E27FC236}">
                <a16:creationId xmlns:a16="http://schemas.microsoft.com/office/drawing/2014/main" id="{9C2A2C84-4999-4DE7-8A97-BBE948A795AD}"/>
              </a:ext>
            </a:extLst>
          </p:cNvPr>
          <p:cNvSpPr>
            <a:spLocks noGrp="1"/>
          </p:cNvSpPr>
          <p:nvPr>
            <p:ph idx="1"/>
          </p:nvPr>
        </p:nvSpPr>
        <p:spPr>
          <a:xfrm>
            <a:off x="145774" y="1219201"/>
            <a:ext cx="10948946" cy="4865650"/>
          </a:xfrm>
        </p:spPr>
        <p:txBody>
          <a:bodyPr>
            <a:normAutofit/>
          </a:bodyPr>
          <a:lstStyle/>
          <a:p>
            <a:pPr algn="just"/>
            <a:r>
              <a:rPr lang="es-DO" sz="3200" dirty="0">
                <a:effectLst/>
                <a:latin typeface="Times New Roman" panose="02020603050405020304" pitchFamily="18" charset="0"/>
                <a:ea typeface="Calibri" panose="020F0502020204030204" pitchFamily="34" charset="0"/>
              </a:rPr>
              <a:t>La visión actual del papel del Estado se ha traducido en dos iniciativas:</a:t>
            </a:r>
          </a:p>
          <a:p>
            <a:pPr algn="just"/>
            <a:endParaRPr lang="es-DO" sz="3200" i="1" dirty="0">
              <a:latin typeface="Times New Roman" panose="02020603050405020304" pitchFamily="18" charset="0"/>
              <a:ea typeface="Calibri" panose="020F0502020204030204" pitchFamily="34" charset="0"/>
            </a:endParaRPr>
          </a:p>
          <a:p>
            <a:pPr algn="just"/>
            <a:r>
              <a:rPr lang="es-DO" sz="3200" i="1" dirty="0">
                <a:effectLst/>
                <a:latin typeface="Times New Roman" panose="02020603050405020304" pitchFamily="18" charset="0"/>
                <a:ea typeface="Calibri" panose="020F0502020204030204" pitchFamily="34" charset="0"/>
              </a:rPr>
              <a:t>1. </a:t>
            </a:r>
            <a:r>
              <a:rPr lang="es-DO" sz="3200" b="1" i="1" dirty="0">
                <a:effectLst/>
                <a:latin typeface="Times New Roman" panose="02020603050405020304" pitchFamily="18" charset="0"/>
                <a:ea typeface="Calibri" panose="020F0502020204030204" pitchFamily="34" charset="0"/>
              </a:rPr>
              <a:t>La liberalización </a:t>
            </a:r>
            <a:r>
              <a:rPr lang="es-DO" sz="3200" i="1" dirty="0">
                <a:effectLst/>
                <a:latin typeface="Times New Roman" panose="02020603050405020304" pitchFamily="18" charset="0"/>
                <a:ea typeface="Calibri" panose="020F0502020204030204" pitchFamily="34" charset="0"/>
              </a:rPr>
              <a:t>:</a:t>
            </a:r>
            <a:r>
              <a:rPr lang="es-DO" sz="3200" dirty="0">
                <a:effectLst/>
                <a:latin typeface="Times New Roman" panose="02020603050405020304" pitchFamily="18" charset="0"/>
                <a:ea typeface="Calibri" panose="020F0502020204030204" pitchFamily="34" charset="0"/>
              </a:rPr>
              <a:t> </a:t>
            </a:r>
            <a:r>
              <a:rPr lang="es-DO" sz="3200" dirty="0">
                <a:latin typeface="Times New Roman" panose="02020603050405020304" pitchFamily="18" charset="0"/>
                <a:ea typeface="Calibri" panose="020F0502020204030204" pitchFamily="34" charset="0"/>
              </a:rPr>
              <a:t>T</a:t>
            </a:r>
            <a:r>
              <a:rPr lang="es-DO" sz="3200" dirty="0">
                <a:effectLst/>
                <a:latin typeface="Times New Roman" panose="02020603050405020304" pitchFamily="18" charset="0"/>
                <a:ea typeface="Calibri" panose="020F0502020204030204" pitchFamily="34" charset="0"/>
              </a:rPr>
              <a:t>ransferir al Estado actividades que antes realizaba el sector privado. </a:t>
            </a:r>
            <a:endParaRPr lang="es-DO" sz="3200" i="1" dirty="0">
              <a:latin typeface="Times New Roman" panose="02020603050405020304" pitchFamily="18" charset="0"/>
              <a:ea typeface="Calibri" panose="020F0502020204030204" pitchFamily="34" charset="0"/>
            </a:endParaRPr>
          </a:p>
          <a:p>
            <a:pPr algn="just"/>
            <a:r>
              <a:rPr lang="es-DO" sz="3200" i="1" dirty="0">
                <a:effectLst/>
                <a:latin typeface="Times New Roman" panose="02020603050405020304" pitchFamily="18" charset="0"/>
                <a:ea typeface="Calibri" panose="020F0502020204030204" pitchFamily="34" charset="0"/>
              </a:rPr>
              <a:t>2. </a:t>
            </a:r>
            <a:r>
              <a:rPr lang="es-DO" sz="3200" b="1" i="1" dirty="0">
                <a:effectLst/>
                <a:latin typeface="Times New Roman" panose="02020603050405020304" pitchFamily="18" charset="0"/>
                <a:ea typeface="Calibri" panose="020F0502020204030204" pitchFamily="34" charset="0"/>
              </a:rPr>
              <a:t>La privatización</a:t>
            </a:r>
            <a:r>
              <a:rPr lang="es-DO" sz="3200" b="1" i="1" dirty="0">
                <a:latin typeface="Times New Roman" panose="02020603050405020304" pitchFamily="18" charset="0"/>
                <a:ea typeface="Calibri" panose="020F0502020204030204" pitchFamily="34" charset="0"/>
              </a:rPr>
              <a:t> </a:t>
            </a:r>
            <a:r>
              <a:rPr lang="es-DO" sz="3200" i="1" dirty="0">
                <a:latin typeface="Times New Roman" panose="02020603050405020304" pitchFamily="18" charset="0"/>
                <a:ea typeface="Calibri" panose="020F0502020204030204" pitchFamily="34" charset="0"/>
              </a:rPr>
              <a:t>: </a:t>
            </a:r>
            <a:r>
              <a:rPr lang="es-DO" sz="3200" dirty="0">
                <a:latin typeface="Times New Roman" panose="02020603050405020304" pitchFamily="18" charset="0"/>
                <a:ea typeface="Calibri" panose="020F0502020204030204" pitchFamily="34" charset="0"/>
              </a:rPr>
              <a:t>T</a:t>
            </a:r>
            <a:r>
              <a:rPr lang="es-DO" sz="3200" dirty="0">
                <a:effectLst/>
                <a:latin typeface="Times New Roman" panose="02020603050405020304" pitchFamily="18" charset="0"/>
                <a:ea typeface="Calibri" panose="020F0502020204030204" pitchFamily="34" charset="0"/>
              </a:rPr>
              <a:t>ransferir al sector privado actividades que antes realizaba el Estado.</a:t>
            </a:r>
            <a:endParaRPr lang="es-DO" sz="3200" dirty="0"/>
          </a:p>
        </p:txBody>
      </p:sp>
      <p:pic>
        <p:nvPicPr>
          <p:cNvPr id="7170" name="Picture 2" descr="Oposiciones al sector público - Blog Grupo Norte">
            <a:extLst>
              <a:ext uri="{FF2B5EF4-FFF2-40B4-BE49-F238E27FC236}">
                <a16:creationId xmlns:a16="http://schemas.microsoft.com/office/drawing/2014/main" id="{ED889101-1C52-4585-84A7-6F3975486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9350" y="4238046"/>
            <a:ext cx="2171700" cy="214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1226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3437</Words>
  <Application>Microsoft Office PowerPoint</Application>
  <PresentationFormat>Panorámica</PresentationFormat>
  <Paragraphs>165</Paragraphs>
  <Slides>36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Calibri</vt:lpstr>
      <vt:lpstr>Calibri Light</vt:lpstr>
      <vt:lpstr>Times New Roman</vt:lpstr>
      <vt:lpstr>Tema de Office</vt:lpstr>
      <vt:lpstr>Presentación de PowerPoint</vt:lpstr>
      <vt:lpstr>Economia del Sector Público </vt:lpstr>
      <vt:lpstr>Capítulo 1 </vt:lpstr>
      <vt:lpstr> </vt:lpstr>
      <vt:lpstr>1.1.2 Diferentes puntos de vista sobre el papel del Estado: </vt:lpstr>
      <vt:lpstr>1.1.3 Un incentivo para la intervención del Estado; los fallos del mercado: </vt:lpstr>
      <vt:lpstr>Los fallos de la intervención del Estado:  </vt:lpstr>
      <vt:lpstr>1.1.4 Como lograr el equilibrio entre el sector público y el sector privado </vt:lpstr>
      <vt:lpstr>1.1.5 EI nuevo consenso </vt:lpstr>
      <vt:lpstr>1.2 Pensar como un economista del sector público </vt:lpstr>
      <vt:lpstr>1. ¿Que ha de producirse? </vt:lpstr>
      <vt:lpstr>2. ¿Como debe producirse? </vt:lpstr>
      <vt:lpstr>3. ¿Para quién debe producirse?  </vt:lpstr>
      <vt:lpstr>4. ¿Como se toman las decisiones?</vt:lpstr>
      <vt:lpstr>1.3.1 El análisis del sector público: </vt:lpstr>
      <vt:lpstr>1.3.2  Los modelos económico </vt:lpstr>
      <vt:lpstr> 1.3.3 Economía normativa y economía positiva: </vt:lpstr>
      <vt:lpstr>1.4 Discrepancias entre economistas: </vt:lpstr>
      <vt:lpstr>2. LA MEDICION DE LAS DIMENSIONES DEL SECTOR PUBLICO. </vt:lpstr>
      <vt:lpstr>2.1 ¿Qué o quién es el Estado? </vt:lpstr>
      <vt:lpstr>2.2 Tipos de actividades del Estado: </vt:lpstr>
      <vt:lpstr>2.2.2 La producción del sector público: </vt:lpstr>
      <vt:lpstr>2.2.3 Influencia del Estado en la producción privada: </vt:lpstr>
      <vt:lpstr>Presentación de PowerPoint</vt:lpstr>
      <vt:lpstr>2.2.4 Redistribución de la renta:  </vt:lpstr>
      <vt:lpstr>2.2.4 Redistribución de la renta:  </vt:lpstr>
      <vt:lpstr>2.2.4 Redistribución de la renta:</vt:lpstr>
      <vt:lpstr>Presentación de PowerPoint</vt:lpstr>
      <vt:lpstr>2.3 EI tamaño del sector público: </vt:lpstr>
      <vt:lpstr>2.3.1 Comparaciones internacionales del gasto: </vt:lpstr>
      <vt:lpstr>2.3.2 Los impuestos federales en la actualidad: </vt:lpstr>
      <vt:lpstr>2.3.4 Comparaciones internacionales de los impuestos</vt:lpstr>
      <vt:lpstr>2.5 Cuidado con las cifras de las actividades del Estado: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papel del Estado y la calidad del sector público. Vito Tanzi</dc:title>
  <dc:creator>BRAYAN DELGADO CHAVES</dc:creator>
  <cp:lastModifiedBy>Roberto Jiménez</cp:lastModifiedBy>
  <cp:revision>13</cp:revision>
  <dcterms:created xsi:type="dcterms:W3CDTF">2022-03-07T23:07:10Z</dcterms:created>
  <dcterms:modified xsi:type="dcterms:W3CDTF">2023-07-13T22:46:27Z</dcterms:modified>
</cp:coreProperties>
</file>