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56" r:id="rId3"/>
    <p:sldId id="257" r:id="rId4"/>
    <p:sldId id="258" r:id="rId5"/>
    <p:sldId id="259" r:id="rId6"/>
    <p:sldId id="260" r:id="rId7"/>
    <p:sldId id="350" r:id="rId8"/>
    <p:sldId id="262" r:id="rId9"/>
    <p:sldId id="263" r:id="rId10"/>
    <p:sldId id="264" r:id="rId11"/>
    <p:sldId id="265" r:id="rId12"/>
    <p:sldId id="266" r:id="rId13"/>
    <p:sldId id="267" r:id="rId14"/>
    <p:sldId id="268" r:id="rId15"/>
    <p:sldId id="269" r:id="rId16"/>
    <p:sldId id="355" r:id="rId17"/>
    <p:sldId id="271" r:id="rId18"/>
    <p:sldId id="272" r:id="rId19"/>
    <p:sldId id="351" r:id="rId20"/>
    <p:sldId id="352" r:id="rId21"/>
    <p:sldId id="275" r:id="rId22"/>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C84DB-B9C3-4E51-A4ED-94729CD4F2F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DBE9756-14D0-4780-8463-45EC34D44717}">
      <dgm:prSet custT="1"/>
      <dgm:spPr/>
      <dgm:t>
        <a:bodyPr/>
        <a:lstStyle/>
        <a:p>
          <a:pPr algn="just"/>
          <a:r>
            <a:rPr lang="es-CR" sz="2400" b="1"/>
            <a:t>i)</a:t>
          </a:r>
          <a:r>
            <a:rPr lang="es-CR" sz="2400"/>
            <a:t> debe establecer y hacer cumplir reglas formales en la economía, entre ellas las que se refieren a la obligatoriedad de los contratos y la protección de los derechos de propiedad, así como también las reglas que rigen la exacción y el uso de los ingresos fiscales.</a:t>
          </a:r>
          <a:endParaRPr lang="en-US" sz="2400"/>
        </a:p>
      </dgm:t>
    </dgm:pt>
    <dgm:pt modelId="{CCA180C7-D256-4ADE-AEDB-8B0B16FDC6FA}" type="parTrans" cxnId="{F106B00E-BAA6-4AD1-AC5F-A91EC2827388}">
      <dgm:prSet/>
      <dgm:spPr/>
      <dgm:t>
        <a:bodyPr/>
        <a:lstStyle/>
        <a:p>
          <a:pPr algn="just"/>
          <a:endParaRPr lang="en-US" sz="2400"/>
        </a:p>
      </dgm:t>
    </dgm:pt>
    <dgm:pt modelId="{26DBC25E-BC7C-4897-B42E-A084114165D0}" type="sibTrans" cxnId="{F106B00E-BAA6-4AD1-AC5F-A91EC2827388}">
      <dgm:prSet/>
      <dgm:spPr/>
      <dgm:t>
        <a:bodyPr/>
        <a:lstStyle/>
        <a:p>
          <a:pPr algn="just"/>
          <a:endParaRPr lang="en-US" sz="2400"/>
        </a:p>
      </dgm:t>
    </dgm:pt>
    <dgm:pt modelId="{538F9ADF-82F5-4DF2-AB68-A3D615690140}">
      <dgm:prSet custT="1"/>
      <dgm:spPr/>
      <dgm:t>
        <a:bodyPr/>
        <a:lstStyle/>
        <a:p>
          <a:pPr algn="just"/>
          <a:r>
            <a:rPr lang="es-CR" sz="2400" b="1" dirty="0" err="1"/>
            <a:t>ii</a:t>
          </a:r>
          <a:r>
            <a:rPr lang="es-CR" sz="2400" b="1" dirty="0"/>
            <a:t>)</a:t>
          </a:r>
          <a:r>
            <a:rPr lang="es-CR" sz="2400" dirty="0"/>
            <a:t> debe erigir un marco jurídico y reglamentario que reduzca los costos de las transacciones y debe promover la eficiencia del mercado.</a:t>
          </a:r>
          <a:endParaRPr lang="en-US" sz="2400" dirty="0"/>
        </a:p>
      </dgm:t>
    </dgm:pt>
    <dgm:pt modelId="{B4B8EECF-A6E5-403F-AFE1-2BA56A36DBD5}" type="parTrans" cxnId="{A54DDBB3-2439-4F73-9DDF-AD9DB53F290C}">
      <dgm:prSet/>
      <dgm:spPr/>
      <dgm:t>
        <a:bodyPr/>
        <a:lstStyle/>
        <a:p>
          <a:pPr algn="just"/>
          <a:endParaRPr lang="en-US" sz="2400"/>
        </a:p>
      </dgm:t>
    </dgm:pt>
    <dgm:pt modelId="{85654F15-C9D2-4625-870B-F6924EA6221B}" type="sibTrans" cxnId="{A54DDBB3-2439-4F73-9DDF-AD9DB53F290C}">
      <dgm:prSet/>
      <dgm:spPr/>
      <dgm:t>
        <a:bodyPr/>
        <a:lstStyle/>
        <a:p>
          <a:pPr algn="just"/>
          <a:endParaRPr lang="en-US" sz="2400"/>
        </a:p>
      </dgm:t>
    </dgm:pt>
    <dgm:pt modelId="{89B0C1EA-4211-484D-B06C-10D7391178C8}">
      <dgm:prSet custT="1"/>
      <dgm:spPr/>
      <dgm:t>
        <a:bodyPr/>
        <a:lstStyle/>
        <a:p>
          <a:pPr algn="just"/>
          <a:r>
            <a:rPr lang="es-CR" sz="2400" b="1"/>
            <a:t>iii)</a:t>
          </a:r>
          <a:r>
            <a:rPr lang="es-CR" sz="2400"/>
            <a:t> debe proveer bienes de uso público y remediar casos evidentes de externalidades que no pueden ser resueltas por la negociación entre los intereses privados</a:t>
          </a:r>
          <a:endParaRPr lang="en-US" sz="2400"/>
        </a:p>
      </dgm:t>
    </dgm:pt>
    <dgm:pt modelId="{EBB79BFA-3C92-4397-966F-AEE175683DD0}" type="parTrans" cxnId="{274E8B79-0A12-4B58-A191-BCC948146376}">
      <dgm:prSet/>
      <dgm:spPr/>
      <dgm:t>
        <a:bodyPr/>
        <a:lstStyle/>
        <a:p>
          <a:pPr algn="just"/>
          <a:endParaRPr lang="en-US" sz="2400"/>
        </a:p>
      </dgm:t>
    </dgm:pt>
    <dgm:pt modelId="{509AB280-894D-4320-B6EF-9D06059B85BD}" type="sibTrans" cxnId="{274E8B79-0A12-4B58-A191-BCC948146376}">
      <dgm:prSet/>
      <dgm:spPr/>
      <dgm:t>
        <a:bodyPr/>
        <a:lstStyle/>
        <a:p>
          <a:pPr algn="just"/>
          <a:endParaRPr lang="en-US" sz="2400"/>
        </a:p>
      </dgm:t>
    </dgm:pt>
    <dgm:pt modelId="{E2E2BCEC-74BB-49FF-829E-E1F8B3DA2D75}" type="pres">
      <dgm:prSet presAssocID="{0C5C84DB-B9C3-4E51-A4ED-94729CD4F2F4}" presName="vert0" presStyleCnt="0">
        <dgm:presLayoutVars>
          <dgm:dir/>
          <dgm:animOne val="branch"/>
          <dgm:animLvl val="lvl"/>
        </dgm:presLayoutVars>
      </dgm:prSet>
      <dgm:spPr/>
    </dgm:pt>
    <dgm:pt modelId="{4794A5AB-C438-4222-8689-F17DD1539463}" type="pres">
      <dgm:prSet presAssocID="{0DBE9756-14D0-4780-8463-45EC34D44717}" presName="thickLine" presStyleLbl="alignNode1" presStyleIdx="0" presStyleCnt="3"/>
      <dgm:spPr/>
    </dgm:pt>
    <dgm:pt modelId="{BC6A88F1-ABDD-4B98-BB90-586C41C112E6}" type="pres">
      <dgm:prSet presAssocID="{0DBE9756-14D0-4780-8463-45EC34D44717}" presName="horz1" presStyleCnt="0"/>
      <dgm:spPr/>
    </dgm:pt>
    <dgm:pt modelId="{5C8F653B-B5BB-4B89-8B23-2B507B9848B1}" type="pres">
      <dgm:prSet presAssocID="{0DBE9756-14D0-4780-8463-45EC34D44717}" presName="tx1" presStyleLbl="revTx" presStyleIdx="0" presStyleCnt="3"/>
      <dgm:spPr/>
    </dgm:pt>
    <dgm:pt modelId="{BF65DFDC-C3FC-466F-BBDA-A56A01B656F4}" type="pres">
      <dgm:prSet presAssocID="{0DBE9756-14D0-4780-8463-45EC34D44717}" presName="vert1" presStyleCnt="0"/>
      <dgm:spPr/>
    </dgm:pt>
    <dgm:pt modelId="{0D4DB89F-2D27-4378-94CA-891CECD2E334}" type="pres">
      <dgm:prSet presAssocID="{538F9ADF-82F5-4DF2-AB68-A3D615690140}" presName="thickLine" presStyleLbl="alignNode1" presStyleIdx="1" presStyleCnt="3"/>
      <dgm:spPr/>
    </dgm:pt>
    <dgm:pt modelId="{0920D48B-DA3D-4998-9339-3370F90689E6}" type="pres">
      <dgm:prSet presAssocID="{538F9ADF-82F5-4DF2-AB68-A3D615690140}" presName="horz1" presStyleCnt="0"/>
      <dgm:spPr/>
    </dgm:pt>
    <dgm:pt modelId="{F69C760E-8BD5-4CF5-A108-1913C2E5F7DC}" type="pres">
      <dgm:prSet presAssocID="{538F9ADF-82F5-4DF2-AB68-A3D615690140}" presName="tx1" presStyleLbl="revTx" presStyleIdx="1" presStyleCnt="3"/>
      <dgm:spPr/>
    </dgm:pt>
    <dgm:pt modelId="{E8F89F8C-C1FA-4663-B367-B1918ACBBB44}" type="pres">
      <dgm:prSet presAssocID="{538F9ADF-82F5-4DF2-AB68-A3D615690140}" presName="vert1" presStyleCnt="0"/>
      <dgm:spPr/>
    </dgm:pt>
    <dgm:pt modelId="{B695E3BD-42E7-43A7-AF8D-68BCC93E8D5C}" type="pres">
      <dgm:prSet presAssocID="{89B0C1EA-4211-484D-B06C-10D7391178C8}" presName="thickLine" presStyleLbl="alignNode1" presStyleIdx="2" presStyleCnt="3"/>
      <dgm:spPr/>
    </dgm:pt>
    <dgm:pt modelId="{8558834F-4026-429E-AE71-2F2EEC6902A4}" type="pres">
      <dgm:prSet presAssocID="{89B0C1EA-4211-484D-B06C-10D7391178C8}" presName="horz1" presStyleCnt="0"/>
      <dgm:spPr/>
    </dgm:pt>
    <dgm:pt modelId="{A59196C2-0E88-4406-BEF3-0454273023F3}" type="pres">
      <dgm:prSet presAssocID="{89B0C1EA-4211-484D-B06C-10D7391178C8}" presName="tx1" presStyleLbl="revTx" presStyleIdx="2" presStyleCnt="3"/>
      <dgm:spPr/>
    </dgm:pt>
    <dgm:pt modelId="{6ABB0B81-5A90-4045-BA9D-EDB4ED4E10FF}" type="pres">
      <dgm:prSet presAssocID="{89B0C1EA-4211-484D-B06C-10D7391178C8}" presName="vert1" presStyleCnt="0"/>
      <dgm:spPr/>
    </dgm:pt>
  </dgm:ptLst>
  <dgm:cxnLst>
    <dgm:cxn modelId="{F106B00E-BAA6-4AD1-AC5F-A91EC2827388}" srcId="{0C5C84DB-B9C3-4E51-A4ED-94729CD4F2F4}" destId="{0DBE9756-14D0-4780-8463-45EC34D44717}" srcOrd="0" destOrd="0" parTransId="{CCA180C7-D256-4ADE-AEDB-8B0B16FDC6FA}" sibTransId="{26DBC25E-BC7C-4897-B42E-A084114165D0}"/>
    <dgm:cxn modelId="{9843D31A-EBAE-41C4-86C8-1EFAE9A06D44}" type="presOf" srcId="{538F9ADF-82F5-4DF2-AB68-A3D615690140}" destId="{F69C760E-8BD5-4CF5-A108-1913C2E5F7DC}" srcOrd="0" destOrd="0" presId="urn:microsoft.com/office/officeart/2008/layout/LinedList"/>
    <dgm:cxn modelId="{F9E06122-658D-4252-A217-5CCFE4E4FA69}" type="presOf" srcId="{0DBE9756-14D0-4780-8463-45EC34D44717}" destId="{5C8F653B-B5BB-4B89-8B23-2B507B9848B1}" srcOrd="0" destOrd="0" presId="urn:microsoft.com/office/officeart/2008/layout/LinedList"/>
    <dgm:cxn modelId="{570A582A-15AE-4666-BC20-9C9AD410F962}" type="presOf" srcId="{89B0C1EA-4211-484D-B06C-10D7391178C8}" destId="{A59196C2-0E88-4406-BEF3-0454273023F3}" srcOrd="0" destOrd="0" presId="urn:microsoft.com/office/officeart/2008/layout/LinedList"/>
    <dgm:cxn modelId="{0A24D745-5D41-4D08-A4EB-1DE3EC123100}" type="presOf" srcId="{0C5C84DB-B9C3-4E51-A4ED-94729CD4F2F4}" destId="{E2E2BCEC-74BB-49FF-829E-E1F8B3DA2D75}" srcOrd="0" destOrd="0" presId="urn:microsoft.com/office/officeart/2008/layout/LinedList"/>
    <dgm:cxn modelId="{274E8B79-0A12-4B58-A191-BCC948146376}" srcId="{0C5C84DB-B9C3-4E51-A4ED-94729CD4F2F4}" destId="{89B0C1EA-4211-484D-B06C-10D7391178C8}" srcOrd="2" destOrd="0" parTransId="{EBB79BFA-3C92-4397-966F-AEE175683DD0}" sibTransId="{509AB280-894D-4320-B6EF-9D06059B85BD}"/>
    <dgm:cxn modelId="{A54DDBB3-2439-4F73-9DDF-AD9DB53F290C}" srcId="{0C5C84DB-B9C3-4E51-A4ED-94729CD4F2F4}" destId="{538F9ADF-82F5-4DF2-AB68-A3D615690140}" srcOrd="1" destOrd="0" parTransId="{B4B8EECF-A6E5-403F-AFE1-2BA56A36DBD5}" sibTransId="{85654F15-C9D2-4625-870B-F6924EA6221B}"/>
    <dgm:cxn modelId="{A93C6A41-FC11-4E40-BAD7-F716EB446D67}" type="presParOf" srcId="{E2E2BCEC-74BB-49FF-829E-E1F8B3DA2D75}" destId="{4794A5AB-C438-4222-8689-F17DD1539463}" srcOrd="0" destOrd="0" presId="urn:microsoft.com/office/officeart/2008/layout/LinedList"/>
    <dgm:cxn modelId="{5E40E487-5CD7-4179-9B72-6C70020BB6C8}" type="presParOf" srcId="{E2E2BCEC-74BB-49FF-829E-E1F8B3DA2D75}" destId="{BC6A88F1-ABDD-4B98-BB90-586C41C112E6}" srcOrd="1" destOrd="0" presId="urn:microsoft.com/office/officeart/2008/layout/LinedList"/>
    <dgm:cxn modelId="{38D34C96-4546-41A2-AEF0-32DD6109BB64}" type="presParOf" srcId="{BC6A88F1-ABDD-4B98-BB90-586C41C112E6}" destId="{5C8F653B-B5BB-4B89-8B23-2B507B9848B1}" srcOrd="0" destOrd="0" presId="urn:microsoft.com/office/officeart/2008/layout/LinedList"/>
    <dgm:cxn modelId="{8B48535B-5CEC-4829-959C-6CDF655537E3}" type="presParOf" srcId="{BC6A88F1-ABDD-4B98-BB90-586C41C112E6}" destId="{BF65DFDC-C3FC-466F-BBDA-A56A01B656F4}" srcOrd="1" destOrd="0" presId="urn:microsoft.com/office/officeart/2008/layout/LinedList"/>
    <dgm:cxn modelId="{8F1C484F-1CEF-4641-8733-AFFF21AAD899}" type="presParOf" srcId="{E2E2BCEC-74BB-49FF-829E-E1F8B3DA2D75}" destId="{0D4DB89F-2D27-4378-94CA-891CECD2E334}" srcOrd="2" destOrd="0" presId="urn:microsoft.com/office/officeart/2008/layout/LinedList"/>
    <dgm:cxn modelId="{9E45070C-AA24-4508-AA19-F47692EDE68F}" type="presParOf" srcId="{E2E2BCEC-74BB-49FF-829E-E1F8B3DA2D75}" destId="{0920D48B-DA3D-4998-9339-3370F90689E6}" srcOrd="3" destOrd="0" presId="urn:microsoft.com/office/officeart/2008/layout/LinedList"/>
    <dgm:cxn modelId="{4D1817B0-E8F2-4166-B586-2018F8DD4D05}" type="presParOf" srcId="{0920D48B-DA3D-4998-9339-3370F90689E6}" destId="{F69C760E-8BD5-4CF5-A108-1913C2E5F7DC}" srcOrd="0" destOrd="0" presId="urn:microsoft.com/office/officeart/2008/layout/LinedList"/>
    <dgm:cxn modelId="{DE55377E-1ED9-4AC5-B4FE-3D87B757DBFC}" type="presParOf" srcId="{0920D48B-DA3D-4998-9339-3370F90689E6}" destId="{E8F89F8C-C1FA-4663-B367-B1918ACBBB44}" srcOrd="1" destOrd="0" presId="urn:microsoft.com/office/officeart/2008/layout/LinedList"/>
    <dgm:cxn modelId="{3A78EA20-DAC0-47BE-9ECE-259DB7FC20BC}" type="presParOf" srcId="{E2E2BCEC-74BB-49FF-829E-E1F8B3DA2D75}" destId="{B695E3BD-42E7-43A7-AF8D-68BCC93E8D5C}" srcOrd="4" destOrd="0" presId="urn:microsoft.com/office/officeart/2008/layout/LinedList"/>
    <dgm:cxn modelId="{F02195D5-FB84-4116-A9D4-F43848B6EA3C}" type="presParOf" srcId="{E2E2BCEC-74BB-49FF-829E-E1F8B3DA2D75}" destId="{8558834F-4026-429E-AE71-2F2EEC6902A4}" srcOrd="5" destOrd="0" presId="urn:microsoft.com/office/officeart/2008/layout/LinedList"/>
    <dgm:cxn modelId="{DAC14238-4522-4DB8-A3C6-63F7289E08F1}" type="presParOf" srcId="{8558834F-4026-429E-AE71-2F2EEC6902A4}" destId="{A59196C2-0E88-4406-BEF3-0454273023F3}" srcOrd="0" destOrd="0" presId="urn:microsoft.com/office/officeart/2008/layout/LinedList"/>
    <dgm:cxn modelId="{85D296BD-EDC7-4EBE-95BD-71B03A331B46}" type="presParOf" srcId="{8558834F-4026-429E-AE71-2F2EEC6902A4}" destId="{6ABB0B81-5A90-4045-BA9D-EDB4ED4E10F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5C84DB-B9C3-4E51-A4ED-94729CD4F2F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38F9ADF-82F5-4DF2-AB68-A3D615690140}">
      <dgm:prSet custT="1"/>
      <dgm:spPr/>
      <dgm:t>
        <a:bodyPr/>
        <a:lstStyle/>
        <a:p>
          <a:pPr algn="just"/>
          <a:endParaRPr lang="en-US" sz="2800" dirty="0"/>
        </a:p>
      </dgm:t>
    </dgm:pt>
    <dgm:pt modelId="{B4B8EECF-A6E5-403F-AFE1-2BA56A36DBD5}" type="parTrans" cxnId="{A54DDBB3-2439-4F73-9DDF-AD9DB53F290C}">
      <dgm:prSet/>
      <dgm:spPr/>
      <dgm:t>
        <a:bodyPr/>
        <a:lstStyle/>
        <a:p>
          <a:pPr algn="just"/>
          <a:endParaRPr lang="en-US" sz="2800"/>
        </a:p>
      </dgm:t>
    </dgm:pt>
    <dgm:pt modelId="{85654F15-C9D2-4625-870B-F6924EA6221B}" type="sibTrans" cxnId="{A54DDBB3-2439-4F73-9DDF-AD9DB53F290C}">
      <dgm:prSet/>
      <dgm:spPr/>
      <dgm:t>
        <a:bodyPr/>
        <a:lstStyle/>
        <a:p>
          <a:pPr algn="just"/>
          <a:endParaRPr lang="en-US" sz="2800"/>
        </a:p>
      </dgm:t>
    </dgm:pt>
    <dgm:pt modelId="{89B0C1EA-4211-484D-B06C-10D7391178C8}">
      <dgm:prSet custT="1"/>
      <dgm:spPr/>
      <dgm:t>
        <a:bodyPr/>
        <a:lstStyle/>
        <a:p>
          <a:pPr algn="just"/>
          <a:r>
            <a:rPr lang="es-CR" sz="2800" b="1" dirty="0"/>
            <a:t>v)</a:t>
          </a:r>
          <a:r>
            <a:rPr lang="es-CR" sz="2800" dirty="0"/>
            <a:t> debe promover una distribución del ingreso concordante con la opinión vigente de la sociedad.</a:t>
          </a:r>
          <a:endParaRPr lang="en-US" sz="2800" dirty="0"/>
        </a:p>
      </dgm:t>
    </dgm:pt>
    <dgm:pt modelId="{EBB79BFA-3C92-4397-966F-AEE175683DD0}" type="parTrans" cxnId="{274E8B79-0A12-4B58-A191-BCC948146376}">
      <dgm:prSet/>
      <dgm:spPr/>
      <dgm:t>
        <a:bodyPr/>
        <a:lstStyle/>
        <a:p>
          <a:pPr algn="just"/>
          <a:endParaRPr lang="en-US" sz="2800"/>
        </a:p>
      </dgm:t>
    </dgm:pt>
    <dgm:pt modelId="{509AB280-894D-4320-B6EF-9D06059B85BD}" type="sibTrans" cxnId="{274E8B79-0A12-4B58-A191-BCC948146376}">
      <dgm:prSet/>
      <dgm:spPr/>
      <dgm:t>
        <a:bodyPr/>
        <a:lstStyle/>
        <a:p>
          <a:pPr algn="just"/>
          <a:endParaRPr lang="en-US" sz="2800"/>
        </a:p>
      </dgm:t>
    </dgm:pt>
    <dgm:pt modelId="{CC86F351-414D-440E-B1B4-9A07A021011B}">
      <dgm:prSet custT="1"/>
      <dgm:spPr/>
      <dgm:t>
        <a:bodyPr/>
        <a:lstStyle/>
        <a:p>
          <a:r>
            <a:rPr lang="es-CR" sz="2800" b="1"/>
            <a:t>iv)</a:t>
          </a:r>
          <a:r>
            <a:rPr lang="es-CR" sz="2800"/>
            <a:t> debe promover la estabilización macroeconómica, y</a:t>
          </a:r>
          <a:endParaRPr lang="es-CR" sz="2800" dirty="0"/>
        </a:p>
      </dgm:t>
    </dgm:pt>
    <dgm:pt modelId="{52481B5E-8A02-480F-B1B5-D379535FE8AC}" type="parTrans" cxnId="{16E5864D-3463-4BA8-B3C7-1929ED0947BA}">
      <dgm:prSet/>
      <dgm:spPr/>
      <dgm:t>
        <a:bodyPr/>
        <a:lstStyle/>
        <a:p>
          <a:endParaRPr lang="es-CR" sz="2800"/>
        </a:p>
      </dgm:t>
    </dgm:pt>
    <dgm:pt modelId="{E6AA23A8-4A9F-4372-8BAD-E11949497C8E}" type="sibTrans" cxnId="{16E5864D-3463-4BA8-B3C7-1929ED0947BA}">
      <dgm:prSet/>
      <dgm:spPr/>
      <dgm:t>
        <a:bodyPr/>
        <a:lstStyle/>
        <a:p>
          <a:endParaRPr lang="es-CR" sz="2800"/>
        </a:p>
      </dgm:t>
    </dgm:pt>
    <dgm:pt modelId="{E2E2BCEC-74BB-49FF-829E-E1F8B3DA2D75}" type="pres">
      <dgm:prSet presAssocID="{0C5C84DB-B9C3-4E51-A4ED-94729CD4F2F4}" presName="vert0" presStyleCnt="0">
        <dgm:presLayoutVars>
          <dgm:dir/>
          <dgm:animOne val="branch"/>
          <dgm:animLvl val="lvl"/>
        </dgm:presLayoutVars>
      </dgm:prSet>
      <dgm:spPr/>
    </dgm:pt>
    <dgm:pt modelId="{0D4DB89F-2D27-4378-94CA-891CECD2E334}" type="pres">
      <dgm:prSet presAssocID="{538F9ADF-82F5-4DF2-AB68-A3D615690140}" presName="thickLine" presStyleLbl="alignNode1" presStyleIdx="0" presStyleCnt="3"/>
      <dgm:spPr/>
    </dgm:pt>
    <dgm:pt modelId="{0920D48B-DA3D-4998-9339-3370F90689E6}" type="pres">
      <dgm:prSet presAssocID="{538F9ADF-82F5-4DF2-AB68-A3D615690140}" presName="horz1" presStyleCnt="0"/>
      <dgm:spPr/>
    </dgm:pt>
    <dgm:pt modelId="{F69C760E-8BD5-4CF5-A108-1913C2E5F7DC}" type="pres">
      <dgm:prSet presAssocID="{538F9ADF-82F5-4DF2-AB68-A3D615690140}" presName="tx1" presStyleLbl="revTx" presStyleIdx="0" presStyleCnt="3"/>
      <dgm:spPr/>
    </dgm:pt>
    <dgm:pt modelId="{E8F89F8C-C1FA-4663-B367-B1918ACBBB44}" type="pres">
      <dgm:prSet presAssocID="{538F9ADF-82F5-4DF2-AB68-A3D615690140}" presName="vert1" presStyleCnt="0"/>
      <dgm:spPr/>
    </dgm:pt>
    <dgm:pt modelId="{B695E3BD-42E7-43A7-AF8D-68BCC93E8D5C}" type="pres">
      <dgm:prSet presAssocID="{89B0C1EA-4211-484D-B06C-10D7391178C8}" presName="thickLine" presStyleLbl="alignNode1" presStyleIdx="1" presStyleCnt="3"/>
      <dgm:spPr/>
    </dgm:pt>
    <dgm:pt modelId="{8558834F-4026-429E-AE71-2F2EEC6902A4}" type="pres">
      <dgm:prSet presAssocID="{89B0C1EA-4211-484D-B06C-10D7391178C8}" presName="horz1" presStyleCnt="0"/>
      <dgm:spPr/>
    </dgm:pt>
    <dgm:pt modelId="{A59196C2-0E88-4406-BEF3-0454273023F3}" type="pres">
      <dgm:prSet presAssocID="{89B0C1EA-4211-484D-B06C-10D7391178C8}" presName="tx1" presStyleLbl="revTx" presStyleIdx="1" presStyleCnt="3"/>
      <dgm:spPr/>
    </dgm:pt>
    <dgm:pt modelId="{6ABB0B81-5A90-4045-BA9D-EDB4ED4E10FF}" type="pres">
      <dgm:prSet presAssocID="{89B0C1EA-4211-484D-B06C-10D7391178C8}" presName="vert1" presStyleCnt="0"/>
      <dgm:spPr/>
    </dgm:pt>
    <dgm:pt modelId="{65698D26-8417-4912-BDA2-F658BCFD7CBF}" type="pres">
      <dgm:prSet presAssocID="{CC86F351-414D-440E-B1B4-9A07A021011B}" presName="thickLine" presStyleLbl="alignNode1" presStyleIdx="2" presStyleCnt="3"/>
      <dgm:spPr/>
    </dgm:pt>
    <dgm:pt modelId="{61B8218F-6166-4247-8D50-BF43E025601D}" type="pres">
      <dgm:prSet presAssocID="{CC86F351-414D-440E-B1B4-9A07A021011B}" presName="horz1" presStyleCnt="0"/>
      <dgm:spPr/>
    </dgm:pt>
    <dgm:pt modelId="{3ECCF86E-5335-4E5D-8DBE-5A17380D7021}" type="pres">
      <dgm:prSet presAssocID="{CC86F351-414D-440E-B1B4-9A07A021011B}" presName="tx1" presStyleLbl="revTx" presStyleIdx="2" presStyleCnt="3"/>
      <dgm:spPr/>
    </dgm:pt>
    <dgm:pt modelId="{5E00D3FD-3C5C-4B5D-A732-D4AAB20C8970}" type="pres">
      <dgm:prSet presAssocID="{CC86F351-414D-440E-B1B4-9A07A021011B}" presName="vert1" presStyleCnt="0"/>
      <dgm:spPr/>
    </dgm:pt>
  </dgm:ptLst>
  <dgm:cxnLst>
    <dgm:cxn modelId="{9843D31A-EBAE-41C4-86C8-1EFAE9A06D44}" type="presOf" srcId="{538F9ADF-82F5-4DF2-AB68-A3D615690140}" destId="{F69C760E-8BD5-4CF5-A108-1913C2E5F7DC}" srcOrd="0" destOrd="0" presId="urn:microsoft.com/office/officeart/2008/layout/LinedList"/>
    <dgm:cxn modelId="{570A582A-15AE-4666-BC20-9C9AD410F962}" type="presOf" srcId="{89B0C1EA-4211-484D-B06C-10D7391178C8}" destId="{A59196C2-0E88-4406-BEF3-0454273023F3}" srcOrd="0" destOrd="0" presId="urn:microsoft.com/office/officeart/2008/layout/LinedList"/>
    <dgm:cxn modelId="{AFAFF75C-04F2-4707-BA96-1931AE0A3820}" type="presOf" srcId="{CC86F351-414D-440E-B1B4-9A07A021011B}" destId="{3ECCF86E-5335-4E5D-8DBE-5A17380D7021}" srcOrd="0" destOrd="0" presId="urn:microsoft.com/office/officeart/2008/layout/LinedList"/>
    <dgm:cxn modelId="{0A24D745-5D41-4D08-A4EB-1DE3EC123100}" type="presOf" srcId="{0C5C84DB-B9C3-4E51-A4ED-94729CD4F2F4}" destId="{E2E2BCEC-74BB-49FF-829E-E1F8B3DA2D75}" srcOrd="0" destOrd="0" presId="urn:microsoft.com/office/officeart/2008/layout/LinedList"/>
    <dgm:cxn modelId="{16E5864D-3463-4BA8-B3C7-1929ED0947BA}" srcId="{0C5C84DB-B9C3-4E51-A4ED-94729CD4F2F4}" destId="{CC86F351-414D-440E-B1B4-9A07A021011B}" srcOrd="2" destOrd="0" parTransId="{52481B5E-8A02-480F-B1B5-D379535FE8AC}" sibTransId="{E6AA23A8-4A9F-4372-8BAD-E11949497C8E}"/>
    <dgm:cxn modelId="{274E8B79-0A12-4B58-A191-BCC948146376}" srcId="{0C5C84DB-B9C3-4E51-A4ED-94729CD4F2F4}" destId="{89B0C1EA-4211-484D-B06C-10D7391178C8}" srcOrd="1" destOrd="0" parTransId="{EBB79BFA-3C92-4397-966F-AEE175683DD0}" sibTransId="{509AB280-894D-4320-B6EF-9D06059B85BD}"/>
    <dgm:cxn modelId="{A54DDBB3-2439-4F73-9DDF-AD9DB53F290C}" srcId="{0C5C84DB-B9C3-4E51-A4ED-94729CD4F2F4}" destId="{538F9ADF-82F5-4DF2-AB68-A3D615690140}" srcOrd="0" destOrd="0" parTransId="{B4B8EECF-A6E5-403F-AFE1-2BA56A36DBD5}" sibTransId="{85654F15-C9D2-4625-870B-F6924EA6221B}"/>
    <dgm:cxn modelId="{8F1C484F-1CEF-4641-8733-AFFF21AAD899}" type="presParOf" srcId="{E2E2BCEC-74BB-49FF-829E-E1F8B3DA2D75}" destId="{0D4DB89F-2D27-4378-94CA-891CECD2E334}" srcOrd="0" destOrd="0" presId="urn:microsoft.com/office/officeart/2008/layout/LinedList"/>
    <dgm:cxn modelId="{9E45070C-AA24-4508-AA19-F47692EDE68F}" type="presParOf" srcId="{E2E2BCEC-74BB-49FF-829E-E1F8B3DA2D75}" destId="{0920D48B-DA3D-4998-9339-3370F90689E6}" srcOrd="1" destOrd="0" presId="urn:microsoft.com/office/officeart/2008/layout/LinedList"/>
    <dgm:cxn modelId="{4D1817B0-E8F2-4166-B586-2018F8DD4D05}" type="presParOf" srcId="{0920D48B-DA3D-4998-9339-3370F90689E6}" destId="{F69C760E-8BD5-4CF5-A108-1913C2E5F7DC}" srcOrd="0" destOrd="0" presId="urn:microsoft.com/office/officeart/2008/layout/LinedList"/>
    <dgm:cxn modelId="{DE55377E-1ED9-4AC5-B4FE-3D87B757DBFC}" type="presParOf" srcId="{0920D48B-DA3D-4998-9339-3370F90689E6}" destId="{E8F89F8C-C1FA-4663-B367-B1918ACBBB44}" srcOrd="1" destOrd="0" presId="urn:microsoft.com/office/officeart/2008/layout/LinedList"/>
    <dgm:cxn modelId="{3A78EA20-DAC0-47BE-9ECE-259DB7FC20BC}" type="presParOf" srcId="{E2E2BCEC-74BB-49FF-829E-E1F8B3DA2D75}" destId="{B695E3BD-42E7-43A7-AF8D-68BCC93E8D5C}" srcOrd="2" destOrd="0" presId="urn:microsoft.com/office/officeart/2008/layout/LinedList"/>
    <dgm:cxn modelId="{F02195D5-FB84-4116-A9D4-F43848B6EA3C}" type="presParOf" srcId="{E2E2BCEC-74BB-49FF-829E-E1F8B3DA2D75}" destId="{8558834F-4026-429E-AE71-2F2EEC6902A4}" srcOrd="3" destOrd="0" presId="urn:microsoft.com/office/officeart/2008/layout/LinedList"/>
    <dgm:cxn modelId="{DAC14238-4522-4DB8-A3C6-63F7289E08F1}" type="presParOf" srcId="{8558834F-4026-429E-AE71-2F2EEC6902A4}" destId="{A59196C2-0E88-4406-BEF3-0454273023F3}" srcOrd="0" destOrd="0" presId="urn:microsoft.com/office/officeart/2008/layout/LinedList"/>
    <dgm:cxn modelId="{85D296BD-EDC7-4EBE-95BD-71B03A331B46}" type="presParOf" srcId="{8558834F-4026-429E-AE71-2F2EEC6902A4}" destId="{6ABB0B81-5A90-4045-BA9D-EDB4ED4E10FF}" srcOrd="1" destOrd="0" presId="urn:microsoft.com/office/officeart/2008/layout/LinedList"/>
    <dgm:cxn modelId="{08959278-4850-4AD8-ABB3-20FBBA23E443}" type="presParOf" srcId="{E2E2BCEC-74BB-49FF-829E-E1F8B3DA2D75}" destId="{65698D26-8417-4912-BDA2-F658BCFD7CBF}" srcOrd="4" destOrd="0" presId="urn:microsoft.com/office/officeart/2008/layout/LinedList"/>
    <dgm:cxn modelId="{501AE715-78EC-4F29-B439-D82DB2F99651}" type="presParOf" srcId="{E2E2BCEC-74BB-49FF-829E-E1F8B3DA2D75}" destId="{61B8218F-6166-4247-8D50-BF43E025601D}" srcOrd="5" destOrd="0" presId="urn:microsoft.com/office/officeart/2008/layout/LinedList"/>
    <dgm:cxn modelId="{665D1A8D-B57A-4BC8-B369-33D583AC7402}" type="presParOf" srcId="{61B8218F-6166-4247-8D50-BF43E025601D}" destId="{3ECCF86E-5335-4E5D-8DBE-5A17380D7021}" srcOrd="0" destOrd="0" presId="urn:microsoft.com/office/officeart/2008/layout/LinedList"/>
    <dgm:cxn modelId="{5ABFE515-CB4B-4E41-B47C-32642F835C92}" type="presParOf" srcId="{61B8218F-6166-4247-8D50-BF43E025601D}" destId="{5E00D3FD-3C5C-4B5D-A732-D4AAB20C89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6115D5-A563-480C-AF0F-E7DDCF8A0DE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031F8CA-BA5F-4A40-AAE2-B6D40E940BC1}">
      <dgm:prSet/>
      <dgm:spPr/>
      <dgm:t>
        <a:bodyPr/>
        <a:lstStyle/>
        <a:p>
          <a:r>
            <a:rPr lang="es-CR" dirty="0"/>
            <a:t>Los principios enunciados en la constitución pueden ser claros pero a menudo no son específicos. La constitución debe ser un documento vivo que </a:t>
          </a:r>
          <a:r>
            <a:rPr lang="es-CR" b="1" dirty="0"/>
            <a:t>orienta la acción</a:t>
          </a:r>
          <a:r>
            <a:rPr lang="es-CR" dirty="0"/>
            <a:t>, pero no puede tomar en cuenta situaciones concretas ni prever actividades o situaciones que no existían en el momento de redactarla.</a:t>
          </a:r>
          <a:endParaRPr lang="en-US" dirty="0"/>
        </a:p>
      </dgm:t>
    </dgm:pt>
    <dgm:pt modelId="{6554AAAA-9A99-427E-BED4-D12B68764F25}" type="parTrans" cxnId="{907C8D78-DBE1-436A-935F-98A5472162EA}">
      <dgm:prSet/>
      <dgm:spPr/>
      <dgm:t>
        <a:bodyPr/>
        <a:lstStyle/>
        <a:p>
          <a:endParaRPr lang="en-US"/>
        </a:p>
      </dgm:t>
    </dgm:pt>
    <dgm:pt modelId="{08CE375D-767A-4018-AA94-B3DF8599CD75}" type="sibTrans" cxnId="{907C8D78-DBE1-436A-935F-98A5472162EA}">
      <dgm:prSet/>
      <dgm:spPr/>
      <dgm:t>
        <a:bodyPr/>
        <a:lstStyle/>
        <a:p>
          <a:endParaRPr lang="en-US"/>
        </a:p>
      </dgm:t>
    </dgm:pt>
    <dgm:pt modelId="{D18FBBB6-5BE8-4617-8768-FA4C154323C3}">
      <dgm:prSet/>
      <dgm:spPr/>
      <dgm:t>
        <a:bodyPr/>
        <a:lstStyle/>
        <a:p>
          <a:r>
            <a:rPr lang="es-CR"/>
            <a:t>En síntesis, el papel que cumplen las constituciones en la determinación de la calidad del sector público en las economías de mercado democráticas modernas no puede sobreestimarse. </a:t>
          </a:r>
          <a:r>
            <a:rPr lang="es-CR" b="1"/>
            <a:t>La constitución es la que estimula o permite ciertas actuaciones por parte del ente gobernante y de la ciudadanía</a:t>
          </a:r>
          <a:r>
            <a:rPr lang="es-CR"/>
            <a:t>.</a:t>
          </a:r>
          <a:endParaRPr lang="en-US"/>
        </a:p>
      </dgm:t>
    </dgm:pt>
    <dgm:pt modelId="{CECFD3D9-9C47-41D2-BE0E-FE5D71D45CEB}" type="parTrans" cxnId="{957D8DBF-64A3-4DDC-B260-10EB16D95876}">
      <dgm:prSet/>
      <dgm:spPr/>
      <dgm:t>
        <a:bodyPr/>
        <a:lstStyle/>
        <a:p>
          <a:endParaRPr lang="en-US"/>
        </a:p>
      </dgm:t>
    </dgm:pt>
    <dgm:pt modelId="{9BE36F43-60B3-418A-A81A-60A2693967DB}" type="sibTrans" cxnId="{957D8DBF-64A3-4DDC-B260-10EB16D95876}">
      <dgm:prSet/>
      <dgm:spPr/>
      <dgm:t>
        <a:bodyPr/>
        <a:lstStyle/>
        <a:p>
          <a:endParaRPr lang="en-US"/>
        </a:p>
      </dgm:t>
    </dgm:pt>
    <dgm:pt modelId="{9094AA6D-4840-487E-B10F-292B527701F2}" type="pres">
      <dgm:prSet presAssocID="{456115D5-A563-480C-AF0F-E7DDCF8A0DED}" presName="linear" presStyleCnt="0">
        <dgm:presLayoutVars>
          <dgm:animLvl val="lvl"/>
          <dgm:resizeHandles val="exact"/>
        </dgm:presLayoutVars>
      </dgm:prSet>
      <dgm:spPr/>
    </dgm:pt>
    <dgm:pt modelId="{D6C981D3-A669-4136-973B-54BF8991E85E}" type="pres">
      <dgm:prSet presAssocID="{0031F8CA-BA5F-4A40-AAE2-B6D40E940BC1}" presName="parentText" presStyleLbl="node1" presStyleIdx="0" presStyleCnt="2">
        <dgm:presLayoutVars>
          <dgm:chMax val="0"/>
          <dgm:bulletEnabled val="1"/>
        </dgm:presLayoutVars>
      </dgm:prSet>
      <dgm:spPr/>
    </dgm:pt>
    <dgm:pt modelId="{3E70537E-B846-4556-8967-A3D56A943BE6}" type="pres">
      <dgm:prSet presAssocID="{08CE375D-767A-4018-AA94-B3DF8599CD75}" presName="spacer" presStyleCnt="0"/>
      <dgm:spPr/>
    </dgm:pt>
    <dgm:pt modelId="{14DA5014-36D9-405B-A251-8D64DC07CA7B}" type="pres">
      <dgm:prSet presAssocID="{D18FBBB6-5BE8-4617-8768-FA4C154323C3}" presName="parentText" presStyleLbl="node1" presStyleIdx="1" presStyleCnt="2">
        <dgm:presLayoutVars>
          <dgm:chMax val="0"/>
          <dgm:bulletEnabled val="1"/>
        </dgm:presLayoutVars>
      </dgm:prSet>
      <dgm:spPr/>
    </dgm:pt>
  </dgm:ptLst>
  <dgm:cxnLst>
    <dgm:cxn modelId="{771C453F-606A-4176-B34B-52592D4ACFDA}" type="presOf" srcId="{D18FBBB6-5BE8-4617-8768-FA4C154323C3}" destId="{14DA5014-36D9-405B-A251-8D64DC07CA7B}" srcOrd="0" destOrd="0" presId="urn:microsoft.com/office/officeart/2005/8/layout/vList2"/>
    <dgm:cxn modelId="{3B0D3257-9EFC-41FE-A990-E5D987D52EBE}" type="presOf" srcId="{456115D5-A563-480C-AF0F-E7DDCF8A0DED}" destId="{9094AA6D-4840-487E-B10F-292B527701F2}" srcOrd="0" destOrd="0" presId="urn:microsoft.com/office/officeart/2005/8/layout/vList2"/>
    <dgm:cxn modelId="{907C8D78-DBE1-436A-935F-98A5472162EA}" srcId="{456115D5-A563-480C-AF0F-E7DDCF8A0DED}" destId="{0031F8CA-BA5F-4A40-AAE2-B6D40E940BC1}" srcOrd="0" destOrd="0" parTransId="{6554AAAA-9A99-427E-BED4-D12B68764F25}" sibTransId="{08CE375D-767A-4018-AA94-B3DF8599CD75}"/>
    <dgm:cxn modelId="{04184090-9962-455D-9AB8-0D5395838960}" type="presOf" srcId="{0031F8CA-BA5F-4A40-AAE2-B6D40E940BC1}" destId="{D6C981D3-A669-4136-973B-54BF8991E85E}" srcOrd="0" destOrd="0" presId="urn:microsoft.com/office/officeart/2005/8/layout/vList2"/>
    <dgm:cxn modelId="{957D8DBF-64A3-4DDC-B260-10EB16D95876}" srcId="{456115D5-A563-480C-AF0F-E7DDCF8A0DED}" destId="{D18FBBB6-5BE8-4617-8768-FA4C154323C3}" srcOrd="1" destOrd="0" parTransId="{CECFD3D9-9C47-41D2-BE0E-FE5D71D45CEB}" sibTransId="{9BE36F43-60B3-418A-A81A-60A2693967DB}"/>
    <dgm:cxn modelId="{C7FF2CC2-7599-4FB7-B0F5-288F78B214FD}" type="presParOf" srcId="{9094AA6D-4840-487E-B10F-292B527701F2}" destId="{D6C981D3-A669-4136-973B-54BF8991E85E}" srcOrd="0" destOrd="0" presId="urn:microsoft.com/office/officeart/2005/8/layout/vList2"/>
    <dgm:cxn modelId="{D27F49A1-037A-4EFC-A417-E70F229C629A}" type="presParOf" srcId="{9094AA6D-4840-487E-B10F-292B527701F2}" destId="{3E70537E-B846-4556-8967-A3D56A943BE6}" srcOrd="1" destOrd="0" presId="urn:microsoft.com/office/officeart/2005/8/layout/vList2"/>
    <dgm:cxn modelId="{9015947A-2734-474F-95B9-DAAF4623474E}" type="presParOf" srcId="{9094AA6D-4840-487E-B10F-292B527701F2}" destId="{14DA5014-36D9-405B-A251-8D64DC07CA7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CF10C9-7620-48D8-9B95-7C63DF8048B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2010D12-3DC2-41EE-B497-3E135A97EA27}">
      <dgm:prSet custT="1"/>
      <dgm:spPr/>
      <dgm:t>
        <a:bodyPr/>
        <a:lstStyle/>
        <a:p>
          <a:r>
            <a:rPr lang="es-CR" sz="2300" dirty="0"/>
            <a:t>El desempeño de las instituciones públicas depende de muchos factores, entre otros:</a:t>
          </a:r>
          <a:endParaRPr lang="en-US" sz="2300" dirty="0"/>
        </a:p>
      </dgm:t>
    </dgm:pt>
    <dgm:pt modelId="{00417D23-2B85-44E4-B623-FFE5096BDF21}" type="parTrans" cxnId="{F9F93140-1164-445D-8DB3-8652F1EDAD11}">
      <dgm:prSet/>
      <dgm:spPr/>
      <dgm:t>
        <a:bodyPr/>
        <a:lstStyle/>
        <a:p>
          <a:endParaRPr lang="en-US" sz="2400"/>
        </a:p>
      </dgm:t>
    </dgm:pt>
    <dgm:pt modelId="{3A2B4624-4E0C-4185-9D45-77B762764B94}" type="sibTrans" cxnId="{F9F93140-1164-445D-8DB3-8652F1EDAD11}">
      <dgm:prSet/>
      <dgm:spPr/>
      <dgm:t>
        <a:bodyPr/>
        <a:lstStyle/>
        <a:p>
          <a:endParaRPr lang="en-US" sz="2400"/>
        </a:p>
      </dgm:t>
    </dgm:pt>
    <dgm:pt modelId="{2E9ECFEE-7415-4655-A648-61793D70D1D3}">
      <dgm:prSet custT="1"/>
      <dgm:spPr/>
      <dgm:t>
        <a:bodyPr/>
        <a:lstStyle/>
        <a:p>
          <a:r>
            <a:rPr lang="es-CR" sz="2400"/>
            <a:t>i) la tradición y la buena reputación.</a:t>
          </a:r>
          <a:endParaRPr lang="en-US" sz="2400"/>
        </a:p>
      </dgm:t>
    </dgm:pt>
    <dgm:pt modelId="{69071BD9-D0D1-491D-99DF-628943C1672A}" type="parTrans" cxnId="{942EDE14-5097-41F2-BDA0-B22059ACE8DC}">
      <dgm:prSet/>
      <dgm:spPr/>
      <dgm:t>
        <a:bodyPr/>
        <a:lstStyle/>
        <a:p>
          <a:endParaRPr lang="en-US" sz="2400"/>
        </a:p>
      </dgm:t>
    </dgm:pt>
    <dgm:pt modelId="{7C925004-126B-4E6E-9960-C998D9E6A046}" type="sibTrans" cxnId="{942EDE14-5097-41F2-BDA0-B22059ACE8DC}">
      <dgm:prSet/>
      <dgm:spPr/>
      <dgm:t>
        <a:bodyPr/>
        <a:lstStyle/>
        <a:p>
          <a:endParaRPr lang="en-US" sz="2400"/>
        </a:p>
      </dgm:t>
    </dgm:pt>
    <dgm:pt modelId="{06F0BC26-CEFF-4D7D-BF4D-19C86F6F7756}">
      <dgm:prSet custT="1"/>
      <dgm:spPr/>
      <dgm:t>
        <a:bodyPr/>
        <a:lstStyle/>
        <a:p>
          <a:r>
            <a:rPr lang="es-CR" sz="2400"/>
            <a:t>ii) los recursos con que cuentan y la discreción que tienen para usarlos.</a:t>
          </a:r>
          <a:endParaRPr lang="en-US" sz="2400"/>
        </a:p>
      </dgm:t>
    </dgm:pt>
    <dgm:pt modelId="{E079D63F-0E6E-44D5-A272-E841B4843246}" type="parTrans" cxnId="{288F43D6-F017-4FAE-B8C4-45434ADA0062}">
      <dgm:prSet/>
      <dgm:spPr/>
      <dgm:t>
        <a:bodyPr/>
        <a:lstStyle/>
        <a:p>
          <a:endParaRPr lang="en-US" sz="2400"/>
        </a:p>
      </dgm:t>
    </dgm:pt>
    <dgm:pt modelId="{F85364BC-C09E-4EA8-B98A-ECA70FFFD8B1}" type="sibTrans" cxnId="{288F43D6-F017-4FAE-B8C4-45434ADA0062}">
      <dgm:prSet/>
      <dgm:spPr/>
      <dgm:t>
        <a:bodyPr/>
        <a:lstStyle/>
        <a:p>
          <a:endParaRPr lang="en-US" sz="2400"/>
        </a:p>
      </dgm:t>
    </dgm:pt>
    <dgm:pt modelId="{D14D64C3-63F7-4CF9-A0AB-2AA63509D5CB}">
      <dgm:prSet custT="1"/>
      <dgm:spPr/>
      <dgm:t>
        <a:bodyPr/>
        <a:lstStyle/>
        <a:p>
          <a:r>
            <a:rPr lang="es-CR" sz="2400"/>
            <a:t>iii) la clara definición de su mandato. </a:t>
          </a:r>
          <a:endParaRPr lang="en-US" sz="2400"/>
        </a:p>
      </dgm:t>
    </dgm:pt>
    <dgm:pt modelId="{7E4AB6EF-126F-4C77-9DA5-8F69A1D82215}" type="parTrans" cxnId="{D53F0FA6-65CF-42F3-92A3-BDC56AD3F105}">
      <dgm:prSet/>
      <dgm:spPr/>
      <dgm:t>
        <a:bodyPr/>
        <a:lstStyle/>
        <a:p>
          <a:endParaRPr lang="en-US" sz="2400"/>
        </a:p>
      </dgm:t>
    </dgm:pt>
    <dgm:pt modelId="{4424C8A1-812E-4B12-9A04-5808B3BB81FC}" type="sibTrans" cxnId="{D53F0FA6-65CF-42F3-92A3-BDC56AD3F105}">
      <dgm:prSet/>
      <dgm:spPr/>
      <dgm:t>
        <a:bodyPr/>
        <a:lstStyle/>
        <a:p>
          <a:endParaRPr lang="en-US" sz="2400"/>
        </a:p>
      </dgm:t>
    </dgm:pt>
    <dgm:pt modelId="{DDEE7C19-D951-488E-905D-C933FDA7FC5F}">
      <dgm:prSet custT="1"/>
      <dgm:spPr/>
      <dgm:t>
        <a:bodyPr/>
        <a:lstStyle/>
        <a:p>
          <a:r>
            <a:rPr lang="es-CR" sz="2400"/>
            <a:t>iv) sus organizaciones. </a:t>
          </a:r>
          <a:endParaRPr lang="en-US" sz="2400"/>
        </a:p>
      </dgm:t>
    </dgm:pt>
    <dgm:pt modelId="{54D5C85C-4769-4893-898A-1F5A10633465}" type="parTrans" cxnId="{FCA10F97-4373-4344-8F5F-BD92EDEBA6A9}">
      <dgm:prSet/>
      <dgm:spPr/>
      <dgm:t>
        <a:bodyPr/>
        <a:lstStyle/>
        <a:p>
          <a:endParaRPr lang="en-US" sz="2400"/>
        </a:p>
      </dgm:t>
    </dgm:pt>
    <dgm:pt modelId="{75B8805C-AE2C-4628-8B15-AEFCC08A77B1}" type="sibTrans" cxnId="{FCA10F97-4373-4344-8F5F-BD92EDEBA6A9}">
      <dgm:prSet/>
      <dgm:spPr/>
      <dgm:t>
        <a:bodyPr/>
        <a:lstStyle/>
        <a:p>
          <a:endParaRPr lang="en-US" sz="2400"/>
        </a:p>
      </dgm:t>
    </dgm:pt>
    <dgm:pt modelId="{FB8FC627-3531-43E5-86D3-6759EF75C420}">
      <dgm:prSet custT="1"/>
      <dgm:spPr/>
      <dgm:t>
        <a:bodyPr/>
        <a:lstStyle/>
        <a:p>
          <a:r>
            <a:rPr lang="es-CR" sz="2400"/>
            <a:t>v) los incentivos que se les ofrecen. </a:t>
          </a:r>
          <a:endParaRPr lang="en-US" sz="2400"/>
        </a:p>
      </dgm:t>
    </dgm:pt>
    <dgm:pt modelId="{95E7262E-6E97-42C1-9C3D-EC71188C5550}" type="parTrans" cxnId="{15F0BD70-6D03-4E66-932E-1A0F28666B0D}">
      <dgm:prSet/>
      <dgm:spPr/>
      <dgm:t>
        <a:bodyPr/>
        <a:lstStyle/>
        <a:p>
          <a:endParaRPr lang="en-US" sz="2400"/>
        </a:p>
      </dgm:t>
    </dgm:pt>
    <dgm:pt modelId="{23072846-C5F3-40D4-AB81-73424FAA456C}" type="sibTrans" cxnId="{15F0BD70-6D03-4E66-932E-1A0F28666B0D}">
      <dgm:prSet/>
      <dgm:spPr/>
      <dgm:t>
        <a:bodyPr/>
        <a:lstStyle/>
        <a:p>
          <a:endParaRPr lang="en-US" sz="2400"/>
        </a:p>
      </dgm:t>
    </dgm:pt>
    <dgm:pt modelId="{973D6D36-C869-49FD-94C9-04D04DD1E32B}">
      <dgm:prSet custT="1"/>
      <dgm:spPr/>
      <dgm:t>
        <a:bodyPr/>
        <a:lstStyle/>
        <a:p>
          <a:r>
            <a:rPr lang="es-CR" sz="2400"/>
            <a:t>vi) la calidad de su liderazgo y de su personal, y </a:t>
          </a:r>
          <a:endParaRPr lang="en-US" sz="2400"/>
        </a:p>
      </dgm:t>
    </dgm:pt>
    <dgm:pt modelId="{2668F2A2-B961-4DED-B4FF-35CF78A684FA}" type="parTrans" cxnId="{F47962D9-71ED-4C46-B989-7A889878EA38}">
      <dgm:prSet/>
      <dgm:spPr/>
      <dgm:t>
        <a:bodyPr/>
        <a:lstStyle/>
        <a:p>
          <a:endParaRPr lang="en-US" sz="2400"/>
        </a:p>
      </dgm:t>
    </dgm:pt>
    <dgm:pt modelId="{68853BC2-9AAC-4448-BEFD-76DFB08361F7}" type="sibTrans" cxnId="{F47962D9-71ED-4C46-B989-7A889878EA38}">
      <dgm:prSet/>
      <dgm:spPr/>
      <dgm:t>
        <a:bodyPr/>
        <a:lstStyle/>
        <a:p>
          <a:endParaRPr lang="en-US" sz="2400"/>
        </a:p>
      </dgm:t>
    </dgm:pt>
    <dgm:pt modelId="{CF94B4CF-4740-4117-BD43-A5A1E9BD15A0}">
      <dgm:prSet custT="1"/>
      <dgm:spPr/>
      <dgm:t>
        <a:bodyPr/>
        <a:lstStyle/>
        <a:p>
          <a:r>
            <a:rPr lang="es-CR" sz="2400"/>
            <a:t>vii) la libertad de acción que tienen en cuanto a reorganización.</a:t>
          </a:r>
          <a:endParaRPr lang="en-US" sz="2400"/>
        </a:p>
      </dgm:t>
    </dgm:pt>
    <dgm:pt modelId="{8E7ABEF3-1756-4282-9A16-968571055E02}" type="parTrans" cxnId="{16B8A729-68B4-4F0C-B868-2DC418EC34DB}">
      <dgm:prSet/>
      <dgm:spPr/>
      <dgm:t>
        <a:bodyPr/>
        <a:lstStyle/>
        <a:p>
          <a:endParaRPr lang="en-US" sz="2400"/>
        </a:p>
      </dgm:t>
    </dgm:pt>
    <dgm:pt modelId="{E13470B0-4E5E-43DA-9C8A-D42826DBA00B}" type="sibTrans" cxnId="{16B8A729-68B4-4F0C-B868-2DC418EC34DB}">
      <dgm:prSet/>
      <dgm:spPr/>
      <dgm:t>
        <a:bodyPr/>
        <a:lstStyle/>
        <a:p>
          <a:endParaRPr lang="en-US" sz="2400"/>
        </a:p>
      </dgm:t>
    </dgm:pt>
    <dgm:pt modelId="{CECC0BC9-7580-436D-8C69-2E8B409BA81A}" type="pres">
      <dgm:prSet presAssocID="{DFCF10C9-7620-48D8-9B95-7C63DF8048BC}" presName="diagram" presStyleCnt="0">
        <dgm:presLayoutVars>
          <dgm:dir/>
          <dgm:resizeHandles val="exact"/>
        </dgm:presLayoutVars>
      </dgm:prSet>
      <dgm:spPr/>
    </dgm:pt>
    <dgm:pt modelId="{2169F253-F08E-41D8-A18F-F819E05A76DA}" type="pres">
      <dgm:prSet presAssocID="{02010D12-3DC2-41EE-B497-3E135A97EA27}" presName="node" presStyleLbl="node1" presStyleIdx="0" presStyleCnt="8" custScaleX="98629" custScaleY="113564">
        <dgm:presLayoutVars>
          <dgm:bulletEnabled val="1"/>
        </dgm:presLayoutVars>
      </dgm:prSet>
      <dgm:spPr/>
    </dgm:pt>
    <dgm:pt modelId="{556F768B-E410-4D37-8C03-CFD454C155F0}" type="pres">
      <dgm:prSet presAssocID="{3A2B4624-4E0C-4185-9D45-77B762764B94}" presName="sibTrans" presStyleCnt="0"/>
      <dgm:spPr/>
    </dgm:pt>
    <dgm:pt modelId="{88115A97-11DF-4B41-8DB0-F6DB09FA3A59}" type="pres">
      <dgm:prSet presAssocID="{2E9ECFEE-7415-4655-A648-61793D70D1D3}" presName="node" presStyleLbl="node1" presStyleIdx="1" presStyleCnt="8">
        <dgm:presLayoutVars>
          <dgm:bulletEnabled val="1"/>
        </dgm:presLayoutVars>
      </dgm:prSet>
      <dgm:spPr/>
    </dgm:pt>
    <dgm:pt modelId="{95DDED9C-FF1D-4C0E-94C7-A066F1272EA8}" type="pres">
      <dgm:prSet presAssocID="{7C925004-126B-4E6E-9960-C998D9E6A046}" presName="sibTrans" presStyleCnt="0"/>
      <dgm:spPr/>
    </dgm:pt>
    <dgm:pt modelId="{FBDFE0A6-0F79-4C65-B480-321AE2B10206}" type="pres">
      <dgm:prSet presAssocID="{06F0BC26-CEFF-4D7D-BF4D-19C86F6F7756}" presName="node" presStyleLbl="node1" presStyleIdx="2" presStyleCnt="8">
        <dgm:presLayoutVars>
          <dgm:bulletEnabled val="1"/>
        </dgm:presLayoutVars>
      </dgm:prSet>
      <dgm:spPr/>
    </dgm:pt>
    <dgm:pt modelId="{7050E091-D2EB-4BAE-99DD-911DC4EE7F3F}" type="pres">
      <dgm:prSet presAssocID="{F85364BC-C09E-4EA8-B98A-ECA70FFFD8B1}" presName="sibTrans" presStyleCnt="0"/>
      <dgm:spPr/>
    </dgm:pt>
    <dgm:pt modelId="{5EBA6B60-7B35-42D7-8C5C-3A07EEFFDBA3}" type="pres">
      <dgm:prSet presAssocID="{D14D64C3-63F7-4CF9-A0AB-2AA63509D5CB}" presName="node" presStyleLbl="node1" presStyleIdx="3" presStyleCnt="8">
        <dgm:presLayoutVars>
          <dgm:bulletEnabled val="1"/>
        </dgm:presLayoutVars>
      </dgm:prSet>
      <dgm:spPr/>
    </dgm:pt>
    <dgm:pt modelId="{38320F99-4317-4847-B27A-A649B67ECB11}" type="pres">
      <dgm:prSet presAssocID="{4424C8A1-812E-4B12-9A04-5808B3BB81FC}" presName="sibTrans" presStyleCnt="0"/>
      <dgm:spPr/>
    </dgm:pt>
    <dgm:pt modelId="{E272BE91-EAE7-4A88-88C7-A993DBAE2368}" type="pres">
      <dgm:prSet presAssocID="{DDEE7C19-D951-488E-905D-C933FDA7FC5F}" presName="node" presStyleLbl="node1" presStyleIdx="4" presStyleCnt="8">
        <dgm:presLayoutVars>
          <dgm:bulletEnabled val="1"/>
        </dgm:presLayoutVars>
      </dgm:prSet>
      <dgm:spPr/>
    </dgm:pt>
    <dgm:pt modelId="{FBA9A9DE-A47E-4740-A14E-B840FF428E85}" type="pres">
      <dgm:prSet presAssocID="{75B8805C-AE2C-4628-8B15-AEFCC08A77B1}" presName="sibTrans" presStyleCnt="0"/>
      <dgm:spPr/>
    </dgm:pt>
    <dgm:pt modelId="{C30A4165-2139-4688-8D0B-1B3760D8FA25}" type="pres">
      <dgm:prSet presAssocID="{FB8FC627-3531-43E5-86D3-6759EF75C420}" presName="node" presStyleLbl="node1" presStyleIdx="5" presStyleCnt="8">
        <dgm:presLayoutVars>
          <dgm:bulletEnabled val="1"/>
        </dgm:presLayoutVars>
      </dgm:prSet>
      <dgm:spPr/>
    </dgm:pt>
    <dgm:pt modelId="{60AD4DF2-A45B-4CE0-AFDC-EB0C95524B77}" type="pres">
      <dgm:prSet presAssocID="{23072846-C5F3-40D4-AB81-73424FAA456C}" presName="sibTrans" presStyleCnt="0"/>
      <dgm:spPr/>
    </dgm:pt>
    <dgm:pt modelId="{81A073B6-56B5-410D-B513-B86F994F4EF7}" type="pres">
      <dgm:prSet presAssocID="{973D6D36-C869-49FD-94C9-04D04DD1E32B}" presName="node" presStyleLbl="node1" presStyleIdx="6" presStyleCnt="8">
        <dgm:presLayoutVars>
          <dgm:bulletEnabled val="1"/>
        </dgm:presLayoutVars>
      </dgm:prSet>
      <dgm:spPr/>
    </dgm:pt>
    <dgm:pt modelId="{26D4E5D6-67B3-4A58-9E48-FDFC01366360}" type="pres">
      <dgm:prSet presAssocID="{68853BC2-9AAC-4448-BEFD-76DFB08361F7}" presName="sibTrans" presStyleCnt="0"/>
      <dgm:spPr/>
    </dgm:pt>
    <dgm:pt modelId="{C6D63B2D-3C19-4189-9200-4E3A5A069D67}" type="pres">
      <dgm:prSet presAssocID="{CF94B4CF-4740-4117-BD43-A5A1E9BD15A0}" presName="node" presStyleLbl="node1" presStyleIdx="7" presStyleCnt="8">
        <dgm:presLayoutVars>
          <dgm:bulletEnabled val="1"/>
        </dgm:presLayoutVars>
      </dgm:prSet>
      <dgm:spPr/>
    </dgm:pt>
  </dgm:ptLst>
  <dgm:cxnLst>
    <dgm:cxn modelId="{942EDE14-5097-41F2-BDA0-B22059ACE8DC}" srcId="{DFCF10C9-7620-48D8-9B95-7C63DF8048BC}" destId="{2E9ECFEE-7415-4655-A648-61793D70D1D3}" srcOrd="1" destOrd="0" parTransId="{69071BD9-D0D1-491D-99DF-628943C1672A}" sibTransId="{7C925004-126B-4E6E-9960-C998D9E6A046}"/>
    <dgm:cxn modelId="{70FA5320-D530-499D-8303-2837ADF1D16E}" type="presOf" srcId="{FB8FC627-3531-43E5-86D3-6759EF75C420}" destId="{C30A4165-2139-4688-8D0B-1B3760D8FA25}" srcOrd="0" destOrd="0" presId="urn:microsoft.com/office/officeart/2005/8/layout/default"/>
    <dgm:cxn modelId="{E053CE28-6C65-4C1A-B600-EB773842DD31}" type="presOf" srcId="{D14D64C3-63F7-4CF9-A0AB-2AA63509D5CB}" destId="{5EBA6B60-7B35-42D7-8C5C-3A07EEFFDBA3}" srcOrd="0" destOrd="0" presId="urn:microsoft.com/office/officeart/2005/8/layout/default"/>
    <dgm:cxn modelId="{4C7AD528-E9CD-4386-9025-8C764AB79EB2}" type="presOf" srcId="{06F0BC26-CEFF-4D7D-BF4D-19C86F6F7756}" destId="{FBDFE0A6-0F79-4C65-B480-321AE2B10206}" srcOrd="0" destOrd="0" presId="urn:microsoft.com/office/officeart/2005/8/layout/default"/>
    <dgm:cxn modelId="{16B8A729-68B4-4F0C-B868-2DC418EC34DB}" srcId="{DFCF10C9-7620-48D8-9B95-7C63DF8048BC}" destId="{CF94B4CF-4740-4117-BD43-A5A1E9BD15A0}" srcOrd="7" destOrd="0" parTransId="{8E7ABEF3-1756-4282-9A16-968571055E02}" sibTransId="{E13470B0-4E5E-43DA-9C8A-D42826DBA00B}"/>
    <dgm:cxn modelId="{C54CF629-AFC0-4DC6-BD0F-06BFE0AD2F1F}" type="presOf" srcId="{02010D12-3DC2-41EE-B497-3E135A97EA27}" destId="{2169F253-F08E-41D8-A18F-F819E05A76DA}" srcOrd="0" destOrd="0" presId="urn:microsoft.com/office/officeart/2005/8/layout/default"/>
    <dgm:cxn modelId="{F9F93140-1164-445D-8DB3-8652F1EDAD11}" srcId="{DFCF10C9-7620-48D8-9B95-7C63DF8048BC}" destId="{02010D12-3DC2-41EE-B497-3E135A97EA27}" srcOrd="0" destOrd="0" parTransId="{00417D23-2B85-44E4-B623-FFE5096BDF21}" sibTransId="{3A2B4624-4E0C-4185-9D45-77B762764B94}"/>
    <dgm:cxn modelId="{15F0BD70-6D03-4E66-932E-1A0F28666B0D}" srcId="{DFCF10C9-7620-48D8-9B95-7C63DF8048BC}" destId="{FB8FC627-3531-43E5-86D3-6759EF75C420}" srcOrd="5" destOrd="0" parTransId="{95E7262E-6E97-42C1-9C3D-EC71188C5550}" sibTransId="{23072846-C5F3-40D4-AB81-73424FAA456C}"/>
    <dgm:cxn modelId="{6FC81F57-6B88-4DB0-8C79-CE19AD4515CA}" type="presOf" srcId="{DFCF10C9-7620-48D8-9B95-7C63DF8048BC}" destId="{CECC0BC9-7580-436D-8C69-2E8B409BA81A}" srcOrd="0" destOrd="0" presId="urn:microsoft.com/office/officeart/2005/8/layout/default"/>
    <dgm:cxn modelId="{224FEE8E-A5D7-402B-92E5-4032E6EE7BA1}" type="presOf" srcId="{DDEE7C19-D951-488E-905D-C933FDA7FC5F}" destId="{E272BE91-EAE7-4A88-88C7-A993DBAE2368}" srcOrd="0" destOrd="0" presId="urn:microsoft.com/office/officeart/2005/8/layout/default"/>
    <dgm:cxn modelId="{FCA10F97-4373-4344-8F5F-BD92EDEBA6A9}" srcId="{DFCF10C9-7620-48D8-9B95-7C63DF8048BC}" destId="{DDEE7C19-D951-488E-905D-C933FDA7FC5F}" srcOrd="4" destOrd="0" parTransId="{54D5C85C-4769-4893-898A-1F5A10633465}" sibTransId="{75B8805C-AE2C-4628-8B15-AEFCC08A77B1}"/>
    <dgm:cxn modelId="{D53F0FA6-65CF-42F3-92A3-BDC56AD3F105}" srcId="{DFCF10C9-7620-48D8-9B95-7C63DF8048BC}" destId="{D14D64C3-63F7-4CF9-A0AB-2AA63509D5CB}" srcOrd="3" destOrd="0" parTransId="{7E4AB6EF-126F-4C77-9DA5-8F69A1D82215}" sibTransId="{4424C8A1-812E-4B12-9A04-5808B3BB81FC}"/>
    <dgm:cxn modelId="{288F43D6-F017-4FAE-B8C4-45434ADA0062}" srcId="{DFCF10C9-7620-48D8-9B95-7C63DF8048BC}" destId="{06F0BC26-CEFF-4D7D-BF4D-19C86F6F7756}" srcOrd="2" destOrd="0" parTransId="{E079D63F-0E6E-44D5-A272-E841B4843246}" sibTransId="{F85364BC-C09E-4EA8-B98A-ECA70FFFD8B1}"/>
    <dgm:cxn modelId="{F47962D9-71ED-4C46-B989-7A889878EA38}" srcId="{DFCF10C9-7620-48D8-9B95-7C63DF8048BC}" destId="{973D6D36-C869-49FD-94C9-04D04DD1E32B}" srcOrd="6" destOrd="0" parTransId="{2668F2A2-B961-4DED-B4FF-35CF78A684FA}" sibTransId="{68853BC2-9AAC-4448-BEFD-76DFB08361F7}"/>
    <dgm:cxn modelId="{E71420E1-4FB5-4BD2-BCC2-1A59170A6671}" type="presOf" srcId="{CF94B4CF-4740-4117-BD43-A5A1E9BD15A0}" destId="{C6D63B2D-3C19-4189-9200-4E3A5A069D67}" srcOrd="0" destOrd="0" presId="urn:microsoft.com/office/officeart/2005/8/layout/default"/>
    <dgm:cxn modelId="{15D39DE6-DC4C-42C1-92E0-A1C46F2542FA}" type="presOf" srcId="{2E9ECFEE-7415-4655-A648-61793D70D1D3}" destId="{88115A97-11DF-4B41-8DB0-F6DB09FA3A59}" srcOrd="0" destOrd="0" presId="urn:microsoft.com/office/officeart/2005/8/layout/default"/>
    <dgm:cxn modelId="{75A446F9-ED40-4908-A3FF-4FB0BF88930F}" type="presOf" srcId="{973D6D36-C869-49FD-94C9-04D04DD1E32B}" destId="{81A073B6-56B5-410D-B513-B86F994F4EF7}" srcOrd="0" destOrd="0" presId="urn:microsoft.com/office/officeart/2005/8/layout/default"/>
    <dgm:cxn modelId="{405667BB-9327-49A8-879D-F83A4E0B7FBA}" type="presParOf" srcId="{CECC0BC9-7580-436D-8C69-2E8B409BA81A}" destId="{2169F253-F08E-41D8-A18F-F819E05A76DA}" srcOrd="0" destOrd="0" presId="urn:microsoft.com/office/officeart/2005/8/layout/default"/>
    <dgm:cxn modelId="{DEC005AA-36AB-48F0-B0F6-5C3052D000D1}" type="presParOf" srcId="{CECC0BC9-7580-436D-8C69-2E8B409BA81A}" destId="{556F768B-E410-4D37-8C03-CFD454C155F0}" srcOrd="1" destOrd="0" presId="urn:microsoft.com/office/officeart/2005/8/layout/default"/>
    <dgm:cxn modelId="{C2E154BF-15DD-41D9-A976-1C5DC32D766A}" type="presParOf" srcId="{CECC0BC9-7580-436D-8C69-2E8B409BA81A}" destId="{88115A97-11DF-4B41-8DB0-F6DB09FA3A59}" srcOrd="2" destOrd="0" presId="urn:microsoft.com/office/officeart/2005/8/layout/default"/>
    <dgm:cxn modelId="{DB3BE824-5AB5-486C-AD2B-54720C400638}" type="presParOf" srcId="{CECC0BC9-7580-436D-8C69-2E8B409BA81A}" destId="{95DDED9C-FF1D-4C0E-94C7-A066F1272EA8}" srcOrd="3" destOrd="0" presId="urn:microsoft.com/office/officeart/2005/8/layout/default"/>
    <dgm:cxn modelId="{7FCFF067-00E4-4161-A6F8-08A8E05FF4E3}" type="presParOf" srcId="{CECC0BC9-7580-436D-8C69-2E8B409BA81A}" destId="{FBDFE0A6-0F79-4C65-B480-321AE2B10206}" srcOrd="4" destOrd="0" presId="urn:microsoft.com/office/officeart/2005/8/layout/default"/>
    <dgm:cxn modelId="{C07C281E-E2D2-4361-94DF-4E7BEE3F1FA0}" type="presParOf" srcId="{CECC0BC9-7580-436D-8C69-2E8B409BA81A}" destId="{7050E091-D2EB-4BAE-99DD-911DC4EE7F3F}" srcOrd="5" destOrd="0" presId="urn:microsoft.com/office/officeart/2005/8/layout/default"/>
    <dgm:cxn modelId="{8370DAAE-273F-40EA-A9F7-1F868FC59CC9}" type="presParOf" srcId="{CECC0BC9-7580-436D-8C69-2E8B409BA81A}" destId="{5EBA6B60-7B35-42D7-8C5C-3A07EEFFDBA3}" srcOrd="6" destOrd="0" presId="urn:microsoft.com/office/officeart/2005/8/layout/default"/>
    <dgm:cxn modelId="{66CA4B13-8C11-4B8B-BCAB-E39F49936F56}" type="presParOf" srcId="{CECC0BC9-7580-436D-8C69-2E8B409BA81A}" destId="{38320F99-4317-4847-B27A-A649B67ECB11}" srcOrd="7" destOrd="0" presId="urn:microsoft.com/office/officeart/2005/8/layout/default"/>
    <dgm:cxn modelId="{D0389F1F-DD34-4931-B0B6-3429FB7FF623}" type="presParOf" srcId="{CECC0BC9-7580-436D-8C69-2E8B409BA81A}" destId="{E272BE91-EAE7-4A88-88C7-A993DBAE2368}" srcOrd="8" destOrd="0" presId="urn:microsoft.com/office/officeart/2005/8/layout/default"/>
    <dgm:cxn modelId="{2FE63A93-0B99-4851-AE9C-CE471D3D70B7}" type="presParOf" srcId="{CECC0BC9-7580-436D-8C69-2E8B409BA81A}" destId="{FBA9A9DE-A47E-4740-A14E-B840FF428E85}" srcOrd="9" destOrd="0" presId="urn:microsoft.com/office/officeart/2005/8/layout/default"/>
    <dgm:cxn modelId="{5018FA15-7AC2-4B92-98B9-A94A13304649}" type="presParOf" srcId="{CECC0BC9-7580-436D-8C69-2E8B409BA81A}" destId="{C30A4165-2139-4688-8D0B-1B3760D8FA25}" srcOrd="10" destOrd="0" presId="urn:microsoft.com/office/officeart/2005/8/layout/default"/>
    <dgm:cxn modelId="{296DD1F6-2E47-46FE-A035-61F9ECC65216}" type="presParOf" srcId="{CECC0BC9-7580-436D-8C69-2E8B409BA81A}" destId="{60AD4DF2-A45B-4CE0-AFDC-EB0C95524B77}" srcOrd="11" destOrd="0" presId="urn:microsoft.com/office/officeart/2005/8/layout/default"/>
    <dgm:cxn modelId="{723A813B-2BEB-4A8F-9DC8-9C384990B21D}" type="presParOf" srcId="{CECC0BC9-7580-436D-8C69-2E8B409BA81A}" destId="{81A073B6-56B5-410D-B513-B86F994F4EF7}" srcOrd="12" destOrd="0" presId="urn:microsoft.com/office/officeart/2005/8/layout/default"/>
    <dgm:cxn modelId="{C4BC5D5E-1F6F-4D32-BB72-0DE0C3CFE96A}" type="presParOf" srcId="{CECC0BC9-7580-436D-8C69-2E8B409BA81A}" destId="{26D4E5D6-67B3-4A58-9E48-FDFC01366360}" srcOrd="13" destOrd="0" presId="urn:microsoft.com/office/officeart/2005/8/layout/default"/>
    <dgm:cxn modelId="{1DDD1987-4A33-4C5F-9AE1-E24F5235E701}" type="presParOf" srcId="{CECC0BC9-7580-436D-8C69-2E8B409BA81A}" destId="{C6D63B2D-3C19-4189-9200-4E3A5A069D6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4A5AB-C438-4222-8689-F17DD1539463}">
      <dsp:nvSpPr>
        <dsp:cNvPr id="0" name=""/>
        <dsp:cNvSpPr/>
      </dsp:nvSpPr>
      <dsp:spPr>
        <a:xfrm>
          <a:off x="0" y="2922"/>
          <a:ext cx="69419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F653B-B5BB-4B89-8B23-2B507B9848B1}">
      <dsp:nvSpPr>
        <dsp:cNvPr id="0" name=""/>
        <dsp:cNvSpPr/>
      </dsp:nvSpPr>
      <dsp:spPr>
        <a:xfrm>
          <a:off x="0" y="2922"/>
          <a:ext cx="6941965" cy="199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CR" sz="2400" b="1" kern="1200"/>
            <a:t>i)</a:t>
          </a:r>
          <a:r>
            <a:rPr lang="es-CR" sz="2400" kern="1200"/>
            <a:t> debe establecer y hacer cumplir reglas formales en la economía, entre ellas las que se refieren a la obligatoriedad de los contratos y la protección de los derechos de propiedad, así como también las reglas que rigen la exacción y el uso de los ingresos fiscales.</a:t>
          </a:r>
          <a:endParaRPr lang="en-US" sz="2400" kern="1200"/>
        </a:p>
      </dsp:txBody>
      <dsp:txXfrm>
        <a:off x="0" y="2922"/>
        <a:ext cx="6941965" cy="1993058"/>
      </dsp:txXfrm>
    </dsp:sp>
    <dsp:sp modelId="{0D4DB89F-2D27-4378-94CA-891CECD2E334}">
      <dsp:nvSpPr>
        <dsp:cNvPr id="0" name=""/>
        <dsp:cNvSpPr/>
      </dsp:nvSpPr>
      <dsp:spPr>
        <a:xfrm>
          <a:off x="0" y="1995980"/>
          <a:ext cx="694196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C760E-8BD5-4CF5-A108-1913C2E5F7DC}">
      <dsp:nvSpPr>
        <dsp:cNvPr id="0" name=""/>
        <dsp:cNvSpPr/>
      </dsp:nvSpPr>
      <dsp:spPr>
        <a:xfrm>
          <a:off x="0" y="1995980"/>
          <a:ext cx="6941965" cy="199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CR" sz="2400" b="1" kern="1200" dirty="0" err="1"/>
            <a:t>ii</a:t>
          </a:r>
          <a:r>
            <a:rPr lang="es-CR" sz="2400" b="1" kern="1200" dirty="0"/>
            <a:t>)</a:t>
          </a:r>
          <a:r>
            <a:rPr lang="es-CR" sz="2400" kern="1200" dirty="0"/>
            <a:t> debe erigir un marco jurídico y reglamentario que reduzca los costos de las transacciones y debe promover la eficiencia del mercado.</a:t>
          </a:r>
          <a:endParaRPr lang="en-US" sz="2400" kern="1200" dirty="0"/>
        </a:p>
      </dsp:txBody>
      <dsp:txXfrm>
        <a:off x="0" y="1995980"/>
        <a:ext cx="6941965" cy="1993058"/>
      </dsp:txXfrm>
    </dsp:sp>
    <dsp:sp modelId="{B695E3BD-42E7-43A7-AF8D-68BCC93E8D5C}">
      <dsp:nvSpPr>
        <dsp:cNvPr id="0" name=""/>
        <dsp:cNvSpPr/>
      </dsp:nvSpPr>
      <dsp:spPr>
        <a:xfrm>
          <a:off x="0" y="3989039"/>
          <a:ext cx="694196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196C2-0E88-4406-BEF3-0454273023F3}">
      <dsp:nvSpPr>
        <dsp:cNvPr id="0" name=""/>
        <dsp:cNvSpPr/>
      </dsp:nvSpPr>
      <dsp:spPr>
        <a:xfrm>
          <a:off x="0" y="3989039"/>
          <a:ext cx="6941965" cy="199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s-CR" sz="2400" b="1" kern="1200"/>
            <a:t>iii)</a:t>
          </a:r>
          <a:r>
            <a:rPr lang="es-CR" sz="2400" kern="1200"/>
            <a:t> debe proveer bienes de uso público y remediar casos evidentes de externalidades que no pueden ser resueltas por la negociación entre los intereses privados</a:t>
          </a:r>
          <a:endParaRPr lang="en-US" sz="2400" kern="1200"/>
        </a:p>
      </dsp:txBody>
      <dsp:txXfrm>
        <a:off x="0" y="3989039"/>
        <a:ext cx="6941965" cy="1993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DB89F-2D27-4378-94CA-891CECD2E334}">
      <dsp:nvSpPr>
        <dsp:cNvPr id="0" name=""/>
        <dsp:cNvSpPr/>
      </dsp:nvSpPr>
      <dsp:spPr>
        <a:xfrm>
          <a:off x="0" y="1889"/>
          <a:ext cx="706405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C760E-8BD5-4CF5-A108-1913C2E5F7DC}">
      <dsp:nvSpPr>
        <dsp:cNvPr id="0" name=""/>
        <dsp:cNvSpPr/>
      </dsp:nvSpPr>
      <dsp:spPr>
        <a:xfrm>
          <a:off x="0" y="1889"/>
          <a:ext cx="7064053" cy="128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endParaRPr lang="en-US" sz="2800" kern="1200" dirty="0"/>
        </a:p>
      </dsp:txBody>
      <dsp:txXfrm>
        <a:off x="0" y="1889"/>
        <a:ext cx="7064053" cy="1288486"/>
      </dsp:txXfrm>
    </dsp:sp>
    <dsp:sp modelId="{B695E3BD-42E7-43A7-AF8D-68BCC93E8D5C}">
      <dsp:nvSpPr>
        <dsp:cNvPr id="0" name=""/>
        <dsp:cNvSpPr/>
      </dsp:nvSpPr>
      <dsp:spPr>
        <a:xfrm>
          <a:off x="0" y="1290375"/>
          <a:ext cx="7064053"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196C2-0E88-4406-BEF3-0454273023F3}">
      <dsp:nvSpPr>
        <dsp:cNvPr id="0" name=""/>
        <dsp:cNvSpPr/>
      </dsp:nvSpPr>
      <dsp:spPr>
        <a:xfrm>
          <a:off x="0" y="1290375"/>
          <a:ext cx="7064053" cy="128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es-CR" sz="2800" b="1" kern="1200" dirty="0"/>
            <a:t>v)</a:t>
          </a:r>
          <a:r>
            <a:rPr lang="es-CR" sz="2800" kern="1200" dirty="0"/>
            <a:t> debe promover una distribución del ingreso concordante con la opinión vigente de la sociedad.</a:t>
          </a:r>
          <a:endParaRPr lang="en-US" sz="2800" kern="1200" dirty="0"/>
        </a:p>
      </dsp:txBody>
      <dsp:txXfrm>
        <a:off x="0" y="1290375"/>
        <a:ext cx="7064053" cy="1288486"/>
      </dsp:txXfrm>
    </dsp:sp>
    <dsp:sp modelId="{65698D26-8417-4912-BDA2-F658BCFD7CBF}">
      <dsp:nvSpPr>
        <dsp:cNvPr id="0" name=""/>
        <dsp:cNvSpPr/>
      </dsp:nvSpPr>
      <dsp:spPr>
        <a:xfrm>
          <a:off x="0" y="2578861"/>
          <a:ext cx="706405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CF86E-5335-4E5D-8DBE-5A17380D7021}">
      <dsp:nvSpPr>
        <dsp:cNvPr id="0" name=""/>
        <dsp:cNvSpPr/>
      </dsp:nvSpPr>
      <dsp:spPr>
        <a:xfrm>
          <a:off x="0" y="2578861"/>
          <a:ext cx="7064053" cy="128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CR" sz="2800" b="1" kern="1200"/>
            <a:t>iv)</a:t>
          </a:r>
          <a:r>
            <a:rPr lang="es-CR" sz="2800" kern="1200"/>
            <a:t> debe promover la estabilización macroeconómica, y</a:t>
          </a:r>
          <a:endParaRPr lang="es-CR" sz="2800" kern="1200" dirty="0"/>
        </a:p>
      </dsp:txBody>
      <dsp:txXfrm>
        <a:off x="0" y="2578861"/>
        <a:ext cx="7064053" cy="12884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981D3-A669-4136-973B-54BF8991E85E}">
      <dsp:nvSpPr>
        <dsp:cNvPr id="0" name=""/>
        <dsp:cNvSpPr/>
      </dsp:nvSpPr>
      <dsp:spPr>
        <a:xfrm>
          <a:off x="0" y="408848"/>
          <a:ext cx="6999401" cy="2368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R" sz="2300" kern="1200" dirty="0"/>
            <a:t>Los principios enunciados en la constitución pueden ser claros pero a menudo no son específicos. La constitución debe ser un documento vivo que </a:t>
          </a:r>
          <a:r>
            <a:rPr lang="es-CR" sz="2300" b="1" kern="1200" dirty="0"/>
            <a:t>orienta la acción</a:t>
          </a:r>
          <a:r>
            <a:rPr lang="es-CR" sz="2300" kern="1200" dirty="0"/>
            <a:t>, pero no puede tomar en cuenta situaciones concretas ni prever actividades o situaciones que no existían en el momento de redactarla.</a:t>
          </a:r>
          <a:endParaRPr lang="en-US" sz="2300" kern="1200" dirty="0"/>
        </a:p>
      </dsp:txBody>
      <dsp:txXfrm>
        <a:off x="115600" y="524448"/>
        <a:ext cx="6768201" cy="2136880"/>
      </dsp:txXfrm>
    </dsp:sp>
    <dsp:sp modelId="{14DA5014-36D9-405B-A251-8D64DC07CA7B}">
      <dsp:nvSpPr>
        <dsp:cNvPr id="0" name=""/>
        <dsp:cNvSpPr/>
      </dsp:nvSpPr>
      <dsp:spPr>
        <a:xfrm>
          <a:off x="0" y="2843168"/>
          <a:ext cx="6999401" cy="23680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R" sz="2300" kern="1200"/>
            <a:t>En síntesis, el papel que cumplen las constituciones en la determinación de la calidad del sector público en las economías de mercado democráticas modernas no puede sobreestimarse. </a:t>
          </a:r>
          <a:r>
            <a:rPr lang="es-CR" sz="2300" b="1" kern="1200"/>
            <a:t>La constitución es la que estimula o permite ciertas actuaciones por parte del ente gobernante y de la ciudadanía</a:t>
          </a:r>
          <a:r>
            <a:rPr lang="es-CR" sz="2300" kern="1200"/>
            <a:t>.</a:t>
          </a:r>
          <a:endParaRPr lang="en-US" sz="2300" kern="1200"/>
        </a:p>
      </dsp:txBody>
      <dsp:txXfrm>
        <a:off x="115600" y="2958768"/>
        <a:ext cx="6768201" cy="2136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9F253-F08E-41D8-A18F-F819E05A76DA}">
      <dsp:nvSpPr>
        <dsp:cNvPr id="0" name=""/>
        <dsp:cNvSpPr/>
      </dsp:nvSpPr>
      <dsp:spPr>
        <a:xfrm>
          <a:off x="21846" y="427382"/>
          <a:ext cx="2655095" cy="18342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R" sz="2300" kern="1200" dirty="0"/>
            <a:t>El desempeño de las instituciones públicas depende de muchos factores, entre otros:</a:t>
          </a:r>
          <a:endParaRPr lang="en-US" sz="2300" kern="1200" dirty="0"/>
        </a:p>
      </dsp:txBody>
      <dsp:txXfrm>
        <a:off x="21846" y="427382"/>
        <a:ext cx="2655095" cy="1834287"/>
      </dsp:txXfrm>
    </dsp:sp>
    <dsp:sp modelId="{88115A97-11DF-4B41-8DB0-F6DB09FA3A59}">
      <dsp:nvSpPr>
        <dsp:cNvPr id="0" name=""/>
        <dsp:cNvSpPr/>
      </dsp:nvSpPr>
      <dsp:spPr>
        <a:xfrm>
          <a:off x="2946142" y="536925"/>
          <a:ext cx="2692002" cy="16152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a:t>i) la tradición y la buena reputación.</a:t>
          </a:r>
          <a:endParaRPr lang="en-US" sz="2400" kern="1200"/>
        </a:p>
      </dsp:txBody>
      <dsp:txXfrm>
        <a:off x="2946142" y="536925"/>
        <a:ext cx="2692002" cy="1615201"/>
      </dsp:txXfrm>
    </dsp:sp>
    <dsp:sp modelId="{FBDFE0A6-0F79-4C65-B480-321AE2B10206}">
      <dsp:nvSpPr>
        <dsp:cNvPr id="0" name=""/>
        <dsp:cNvSpPr/>
      </dsp:nvSpPr>
      <dsp:spPr>
        <a:xfrm>
          <a:off x="5907345" y="536925"/>
          <a:ext cx="2692002" cy="16152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a:t>ii) los recursos con que cuentan y la discreción que tienen para usarlos.</a:t>
          </a:r>
          <a:endParaRPr lang="en-US" sz="2400" kern="1200"/>
        </a:p>
      </dsp:txBody>
      <dsp:txXfrm>
        <a:off x="5907345" y="536925"/>
        <a:ext cx="2692002" cy="1615201"/>
      </dsp:txXfrm>
    </dsp:sp>
    <dsp:sp modelId="{5EBA6B60-7B35-42D7-8C5C-3A07EEFFDBA3}">
      <dsp:nvSpPr>
        <dsp:cNvPr id="0" name=""/>
        <dsp:cNvSpPr/>
      </dsp:nvSpPr>
      <dsp:spPr>
        <a:xfrm>
          <a:off x="8868549" y="536925"/>
          <a:ext cx="2692002" cy="16152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a:t>iii) la clara definición de su mandato. </a:t>
          </a:r>
          <a:endParaRPr lang="en-US" sz="2400" kern="1200"/>
        </a:p>
      </dsp:txBody>
      <dsp:txXfrm>
        <a:off x="8868549" y="536925"/>
        <a:ext cx="2692002" cy="1615201"/>
      </dsp:txXfrm>
    </dsp:sp>
    <dsp:sp modelId="{E272BE91-EAE7-4A88-88C7-A993DBAE2368}">
      <dsp:nvSpPr>
        <dsp:cNvPr id="0" name=""/>
        <dsp:cNvSpPr/>
      </dsp:nvSpPr>
      <dsp:spPr>
        <a:xfrm>
          <a:off x="3393" y="2530870"/>
          <a:ext cx="2692002" cy="16152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a:t>iv) sus organizaciones. </a:t>
          </a:r>
          <a:endParaRPr lang="en-US" sz="2400" kern="1200"/>
        </a:p>
      </dsp:txBody>
      <dsp:txXfrm>
        <a:off x="3393" y="2530870"/>
        <a:ext cx="2692002" cy="1615201"/>
      </dsp:txXfrm>
    </dsp:sp>
    <dsp:sp modelId="{C30A4165-2139-4688-8D0B-1B3760D8FA25}">
      <dsp:nvSpPr>
        <dsp:cNvPr id="0" name=""/>
        <dsp:cNvSpPr/>
      </dsp:nvSpPr>
      <dsp:spPr>
        <a:xfrm>
          <a:off x="2964596" y="2530870"/>
          <a:ext cx="2692002" cy="16152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a:t>v) los incentivos que se les ofrecen. </a:t>
          </a:r>
          <a:endParaRPr lang="en-US" sz="2400" kern="1200"/>
        </a:p>
      </dsp:txBody>
      <dsp:txXfrm>
        <a:off x="2964596" y="2530870"/>
        <a:ext cx="2692002" cy="1615201"/>
      </dsp:txXfrm>
    </dsp:sp>
    <dsp:sp modelId="{81A073B6-56B5-410D-B513-B86F994F4EF7}">
      <dsp:nvSpPr>
        <dsp:cNvPr id="0" name=""/>
        <dsp:cNvSpPr/>
      </dsp:nvSpPr>
      <dsp:spPr>
        <a:xfrm>
          <a:off x="5925799" y="2530870"/>
          <a:ext cx="2692002" cy="16152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a:t>vi) la calidad de su liderazgo y de su personal, y </a:t>
          </a:r>
          <a:endParaRPr lang="en-US" sz="2400" kern="1200"/>
        </a:p>
      </dsp:txBody>
      <dsp:txXfrm>
        <a:off x="5925799" y="2530870"/>
        <a:ext cx="2692002" cy="1615201"/>
      </dsp:txXfrm>
    </dsp:sp>
    <dsp:sp modelId="{C6D63B2D-3C19-4189-9200-4E3A5A069D67}">
      <dsp:nvSpPr>
        <dsp:cNvPr id="0" name=""/>
        <dsp:cNvSpPr/>
      </dsp:nvSpPr>
      <dsp:spPr>
        <a:xfrm>
          <a:off x="8887002" y="2530870"/>
          <a:ext cx="2692002" cy="16152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R" sz="2400" kern="1200"/>
            <a:t>vii) la libertad de acción que tienen en cuanto a reorganización.</a:t>
          </a:r>
          <a:endParaRPr lang="en-US" sz="2400" kern="1200"/>
        </a:p>
      </dsp:txBody>
      <dsp:txXfrm>
        <a:off x="8887002" y="2530870"/>
        <a:ext cx="2692002" cy="16152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A5FAC-9368-445F-BF1A-5F289E488DD8}" type="datetimeFigureOut">
              <a:rPr lang="es-CR" smtClean="0"/>
              <a:t>14/7/2023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5A994-BE0A-47F2-84A1-257AE0FE4DFB}" type="slidenum">
              <a:rPr lang="es-CR" smtClean="0"/>
              <a:t>‹Nº›</a:t>
            </a:fld>
            <a:endParaRPr lang="es-CR"/>
          </a:p>
        </p:txBody>
      </p:sp>
    </p:spTree>
    <p:extLst>
      <p:ext uri="{BB962C8B-B14F-4D97-AF65-F5344CB8AC3E}">
        <p14:creationId xmlns:p14="http://schemas.microsoft.com/office/powerpoint/2010/main" val="340525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FED2F-7259-41A8-8500-9D8CC281A0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8021F2E9-8C3F-4898-AF01-C8152D71A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8BCBDCBC-3897-4F58-8A9B-4AE697D456AE}"/>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5" name="Marcador de pie de página 4">
            <a:extLst>
              <a:ext uri="{FF2B5EF4-FFF2-40B4-BE49-F238E27FC236}">
                <a16:creationId xmlns:a16="http://schemas.microsoft.com/office/drawing/2014/main" id="{93F5FC58-4772-43E4-BBF0-370FCD90D77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4FC9F6D-CE50-4B19-82BC-E73ADD44EF2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66925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C8DA4-8906-41D0-89A1-D8F9CE50F7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F22CDE5F-416A-4E31-8C93-E3A931B7858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A340B0A-BC7A-4C69-9518-663FF903D28C}"/>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5" name="Marcador de pie de página 4">
            <a:extLst>
              <a:ext uri="{FF2B5EF4-FFF2-40B4-BE49-F238E27FC236}">
                <a16:creationId xmlns:a16="http://schemas.microsoft.com/office/drawing/2014/main" id="{DA7FD339-5C83-4ABF-8A37-65EF73C68E1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B836AF5-67A7-41E8-9F87-FCEE1F880562}"/>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48206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DB7211-9B25-411B-B9C5-64501681C3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A8E49701-01AE-4134-935B-11776EE1DDE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1C04F304-B3C9-4F03-8E20-C858D58A50AD}"/>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5" name="Marcador de pie de página 4">
            <a:extLst>
              <a:ext uri="{FF2B5EF4-FFF2-40B4-BE49-F238E27FC236}">
                <a16:creationId xmlns:a16="http://schemas.microsoft.com/office/drawing/2014/main" id="{431CF659-3E07-4844-9501-ABD441FFB419}"/>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BFFE67D-8279-48A1-A776-E45B96729DFE}"/>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216761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940B2-1977-4340-97DC-7D6CC4C6A44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91C75253-5A46-4406-B062-F10BAA9F1B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320C31BC-D5A9-45C1-9486-6D5573460216}"/>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5" name="Marcador de pie de página 4">
            <a:extLst>
              <a:ext uri="{FF2B5EF4-FFF2-40B4-BE49-F238E27FC236}">
                <a16:creationId xmlns:a16="http://schemas.microsoft.com/office/drawing/2014/main" id="{40051BB6-CE28-4BD0-884D-641B22032318}"/>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1111B2F4-11EE-4D2E-B2EA-CD53B7746D0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7886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ED824-FB51-4C8D-BE1A-B503832A70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5267DE2-DA5A-4BA7-A50F-3908CC31C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160BE1-47D5-41A8-B7C5-7D6AB465C915}"/>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5" name="Marcador de pie de página 4">
            <a:extLst>
              <a:ext uri="{FF2B5EF4-FFF2-40B4-BE49-F238E27FC236}">
                <a16:creationId xmlns:a16="http://schemas.microsoft.com/office/drawing/2014/main" id="{C652C0E3-2B9A-4DC1-AE3D-F2388D7E77D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C990FE6-9C3F-4879-ADAC-AB808FBFCEA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9050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11C1A-2B59-429E-BDE8-3AC350EA1308}"/>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A9BCBEB-85F8-47C7-AAFA-A393FDE7DE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90E112BC-E47E-4524-B0D1-51CE924F6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5E3BDB3-B1E3-4B80-8719-530784FB080F}"/>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6" name="Marcador de pie de página 5">
            <a:extLst>
              <a:ext uri="{FF2B5EF4-FFF2-40B4-BE49-F238E27FC236}">
                <a16:creationId xmlns:a16="http://schemas.microsoft.com/office/drawing/2014/main" id="{BF20EA72-59C2-4B90-A8E6-5A976FC09E9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59C60BB-2096-4FFC-B3B2-ADC557BF402C}"/>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00964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B517D-3D59-4153-85CB-98D6CB984A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987C119-8E3D-4CA2-8A70-E960E2AFD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4A0DF7-2E90-4B87-ABF7-1B1B1312B0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3D8D67CB-5A30-457D-AC23-5E7BEF1EF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EAF0C1-880E-4EA0-AA4D-0762205A35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BCAEAC1F-2F2F-4ABE-B10E-FF0E9CAC79A8}"/>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8" name="Marcador de pie de página 7">
            <a:extLst>
              <a:ext uri="{FF2B5EF4-FFF2-40B4-BE49-F238E27FC236}">
                <a16:creationId xmlns:a16="http://schemas.microsoft.com/office/drawing/2014/main" id="{0569A712-1B1A-4973-881E-B150EAC8EA99}"/>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E5F0773B-4FFB-4F30-8644-61150D4C3334}"/>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421191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ACCF-5577-4A71-9126-70F0885165B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405E0CB0-1D8F-4BE6-A597-D38E7D563018}"/>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4" name="Marcador de pie de página 3">
            <a:extLst>
              <a:ext uri="{FF2B5EF4-FFF2-40B4-BE49-F238E27FC236}">
                <a16:creationId xmlns:a16="http://schemas.microsoft.com/office/drawing/2014/main" id="{7AB33484-EC83-44A9-8268-FB494DD09965}"/>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F605AD16-9454-4FBC-80F8-CC88F39487C7}"/>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02404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5A9AD9-5578-451D-A57F-13FF38CFFA2A}"/>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3" name="Marcador de pie de página 2">
            <a:extLst>
              <a:ext uri="{FF2B5EF4-FFF2-40B4-BE49-F238E27FC236}">
                <a16:creationId xmlns:a16="http://schemas.microsoft.com/office/drawing/2014/main" id="{5381A7CA-BEB8-48DE-A17D-9C27AB1051CB}"/>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BAC64580-7372-4955-BCCA-0EA13A81F3D1}"/>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77471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96AB1-609E-414E-8800-1E51850AE5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0D44C2-5285-4053-BFBC-BCCDD4426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07BCB27-F787-4772-9FFD-37002ACED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966A04-11A1-442C-B735-BA15DBEAED19}"/>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6" name="Marcador de pie de página 5">
            <a:extLst>
              <a:ext uri="{FF2B5EF4-FFF2-40B4-BE49-F238E27FC236}">
                <a16:creationId xmlns:a16="http://schemas.microsoft.com/office/drawing/2014/main" id="{6FD5B1A6-0281-4E30-94F8-78D985717FB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EA1608E-4D74-4E02-8C48-B74DDF6054C4}"/>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91163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FA378-89CE-442B-9CF0-836F4EED61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DABC6FDD-A6D9-46F7-8228-6403AF0AD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C6198F56-C1E3-4ED1-A0E0-6BA02E549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BCA8CD-678A-405F-B5D1-CE3751AEB083}"/>
              </a:ext>
            </a:extLst>
          </p:cNvPr>
          <p:cNvSpPr>
            <a:spLocks noGrp="1"/>
          </p:cNvSpPr>
          <p:nvPr>
            <p:ph type="dt" sz="half" idx="10"/>
          </p:nvPr>
        </p:nvSpPr>
        <p:spPr/>
        <p:txBody>
          <a:bodyPr/>
          <a:lstStyle/>
          <a:p>
            <a:fld id="{663CF616-514A-4C98-A7BD-16116CC26531}" type="datetimeFigureOut">
              <a:rPr lang="es-CR" smtClean="0"/>
              <a:t>14/7/2023</a:t>
            </a:fld>
            <a:endParaRPr lang="es-CR"/>
          </a:p>
        </p:txBody>
      </p:sp>
      <p:sp>
        <p:nvSpPr>
          <p:cNvPr id="6" name="Marcador de pie de página 5">
            <a:extLst>
              <a:ext uri="{FF2B5EF4-FFF2-40B4-BE49-F238E27FC236}">
                <a16:creationId xmlns:a16="http://schemas.microsoft.com/office/drawing/2014/main" id="{646C2D68-D516-4B14-91C1-3AC153DAD30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4CC96ABD-AFCC-4E55-B1B9-948FAE8A5340}"/>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215504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3145F9-74B4-47E0-98CF-75130FA1E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F265B2C1-C78A-4C41-B1FF-05731BBBA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F0C513F-FC03-4CFF-9A37-C5234B355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CF616-514A-4C98-A7BD-16116CC26531}" type="datetimeFigureOut">
              <a:rPr lang="es-CR" smtClean="0"/>
              <a:t>14/7/2023</a:t>
            </a:fld>
            <a:endParaRPr lang="es-CR"/>
          </a:p>
        </p:txBody>
      </p:sp>
      <p:sp>
        <p:nvSpPr>
          <p:cNvPr id="5" name="Marcador de pie de página 4">
            <a:extLst>
              <a:ext uri="{FF2B5EF4-FFF2-40B4-BE49-F238E27FC236}">
                <a16:creationId xmlns:a16="http://schemas.microsoft.com/office/drawing/2014/main" id="{EC7083CE-0168-4A19-B576-38C43ED5D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66E804BB-9827-431C-960A-78C100D06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2AAF3-F5F3-49BC-B4C5-9DA337B2DA54}" type="slidenum">
              <a:rPr lang="es-CR" smtClean="0"/>
              <a:t>‹Nº›</a:t>
            </a:fld>
            <a:endParaRPr lang="es-CR"/>
          </a:p>
        </p:txBody>
      </p:sp>
    </p:spTree>
    <p:extLst>
      <p:ext uri="{BB962C8B-B14F-4D97-AF65-F5344CB8AC3E}">
        <p14:creationId xmlns:p14="http://schemas.microsoft.com/office/powerpoint/2010/main" val="415885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8">
            <a:extLst>
              <a:ext uri="{FF2B5EF4-FFF2-40B4-BE49-F238E27FC236}">
                <a16:creationId xmlns:a16="http://schemas.microsoft.com/office/drawing/2014/main" id="{9CF8821C-9265-F4F9-385B-97E7563BAE4C}"/>
              </a:ext>
            </a:extLst>
          </p:cNvPr>
          <p:cNvSpPr txBox="1">
            <a:spLocks noChangeArrowheads="1"/>
          </p:cNvSpPr>
          <p:nvPr/>
        </p:nvSpPr>
        <p:spPr bwMode="auto">
          <a:xfrm>
            <a:off x="5744147" y="1"/>
            <a:ext cx="6444805" cy="2172430"/>
          </a:xfrm>
          <a:prstGeom prst="rect">
            <a:avLst/>
          </a:prstGeom>
          <a:solidFill>
            <a:schemeClr val="accent1">
              <a:lumMod val="60000"/>
              <a:lumOff val="40000"/>
            </a:schemeClr>
          </a:solidFill>
        </p:spPr>
        <p:txBody>
          <a:bodyPr rot="0" vert="horz" lIns="91440" tIns="45720" rIns="91440" bIns="45720" rtlCol="0" anchor="ctr" anchorCtr="0">
            <a:normAutofit/>
          </a:bodyPr>
          <a:lstStyle/>
          <a:p>
            <a:pPr>
              <a:lnSpc>
                <a:spcPct val="90000"/>
              </a:lnSpc>
              <a:spcBef>
                <a:spcPct val="0"/>
              </a:spcBef>
              <a:spcAft>
                <a:spcPts val="1000"/>
              </a:spcAft>
            </a:pPr>
            <a:r>
              <a:rPr lang="en-US" sz="3700" b="1" dirty="0" err="1">
                <a:effectLst>
                  <a:outerShdw blurRad="38100" dist="38100" dir="2700000" algn="tl">
                    <a:srgbClr val="000000">
                      <a:alpha val="43137"/>
                    </a:srgbClr>
                  </a:outerShdw>
                </a:effectLst>
                <a:latin typeface="+mj-lt"/>
                <a:ea typeface="+mj-ea"/>
                <a:cs typeface="+mj-cs"/>
              </a:rPr>
              <a:t>Doctorado</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Gestión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Pública</a:t>
            </a:r>
            <a:r>
              <a:rPr lang="en-US" sz="3700" b="1" dirty="0">
                <a:effectLst>
                  <a:outerShdw blurRad="38100" dist="38100" dir="2700000" algn="tl">
                    <a:srgbClr val="000000">
                      <a:alpha val="43137"/>
                    </a:srgbClr>
                  </a:outerShdw>
                </a:effectLst>
                <a:latin typeface="+mj-lt"/>
                <a:ea typeface="+mj-ea"/>
                <a:cs typeface="+mj-cs"/>
              </a:rPr>
              <a:t> y </a:t>
            </a:r>
            <a:r>
              <a:rPr lang="en-US" sz="3700" b="1" dirty="0" err="1">
                <a:effectLst>
                  <a:outerShdw blurRad="38100" dist="38100" dir="2700000" algn="tl">
                    <a:srgbClr val="000000">
                      <a:alpha val="43137"/>
                    </a:srgbClr>
                  </a:outerShdw>
                </a:effectLst>
                <a:latin typeface="+mj-lt"/>
                <a:ea typeface="+mj-ea"/>
                <a:cs typeface="+mj-cs"/>
              </a:rPr>
              <a:t>Ciencias</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Empresariales</a:t>
            </a:r>
            <a:r>
              <a:rPr lang="en-US" sz="3700" b="1" dirty="0">
                <a:effectLst>
                  <a:outerShdw blurRad="38100" dist="38100" dir="2700000" algn="tl">
                    <a:srgbClr val="000000">
                      <a:alpha val="43137"/>
                    </a:srgbClr>
                  </a:outerShdw>
                </a:effectLst>
                <a:latin typeface="+mj-lt"/>
                <a:ea typeface="+mj-ea"/>
                <a:cs typeface="+mj-cs"/>
              </a:rPr>
              <a:t> del ICAP</a:t>
            </a:r>
          </a:p>
        </p:txBody>
      </p:sp>
      <p:pic>
        <p:nvPicPr>
          <p:cNvPr id="7" name="Picture 6" descr="Toma trasera de una fila de graduados">
            <a:extLst>
              <a:ext uri="{FF2B5EF4-FFF2-40B4-BE49-F238E27FC236}">
                <a16:creationId xmlns:a16="http://schemas.microsoft.com/office/drawing/2014/main" id="{1F3CB421-6872-F29A-FB8F-ABC9AC87707F}"/>
              </a:ext>
            </a:extLst>
          </p:cNvPr>
          <p:cNvPicPr>
            <a:picLocks noChangeAspect="1"/>
          </p:cNvPicPr>
          <p:nvPr/>
        </p:nvPicPr>
        <p:blipFill rotWithShape="1">
          <a:blip r:embed="rId2"/>
          <a:srcRect l="15736" r="247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uadro de texto 4">
            <a:extLst>
              <a:ext uri="{FF2B5EF4-FFF2-40B4-BE49-F238E27FC236}">
                <a16:creationId xmlns:a16="http://schemas.microsoft.com/office/drawing/2014/main" id="{A8C3769F-3AA8-D99F-2DC4-9CD8847BDBA0}"/>
              </a:ext>
            </a:extLst>
          </p:cNvPr>
          <p:cNvSpPr txBox="1">
            <a:spLocks noChangeArrowheads="1"/>
          </p:cNvSpPr>
          <p:nvPr/>
        </p:nvSpPr>
        <p:spPr bwMode="auto">
          <a:xfrm>
            <a:off x="6116568" y="2358887"/>
            <a:ext cx="5532093" cy="38180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0">
            <a:noAutofit/>
          </a:bodyPr>
          <a:lstStyle/>
          <a:p>
            <a:pPr indent="-228600">
              <a:lnSpc>
                <a:spcPct val="90000"/>
              </a:lnSpc>
              <a:spcAft>
                <a:spcPts val="1000"/>
              </a:spcAft>
              <a:buFont typeface="Arial" panose="020B0604020202020204" pitchFamily="34" charset="0"/>
              <a:buChar char="•"/>
            </a:pPr>
            <a:r>
              <a:rPr lang="en-US" sz="2400" b="1" dirty="0">
                <a:effectLst/>
              </a:rPr>
              <a:t>XII PROMOCIÓN REGIONAL</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2023-2024</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 </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PROGRAMA DEL CURSO</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 </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Economía del </a:t>
            </a:r>
            <a:r>
              <a:rPr lang="en-US" sz="2400" b="1" dirty="0" err="1">
                <a:effectLst/>
              </a:rPr>
              <a:t>Gasto</a:t>
            </a:r>
            <a:r>
              <a:rPr lang="en-US" sz="2400" b="1" dirty="0">
                <a:effectLst/>
              </a:rPr>
              <a:t> Público</a:t>
            </a:r>
          </a:p>
          <a:p>
            <a:pPr indent="-228600">
              <a:lnSpc>
                <a:spcPct val="90000"/>
              </a:lnSpc>
              <a:spcAft>
                <a:spcPts val="1000"/>
              </a:spcAft>
              <a:buFont typeface="Arial" panose="020B0604020202020204" pitchFamily="34" charset="0"/>
              <a:buChar char="•"/>
            </a:pPr>
            <a:r>
              <a:rPr lang="en-US" sz="2400" b="1" dirty="0" err="1"/>
              <a:t>Profesor</a:t>
            </a:r>
            <a:r>
              <a:rPr lang="en-US" sz="2400" b="1" dirty="0"/>
              <a:t>: Dr. Roberto Jiménez Gómez</a:t>
            </a:r>
          </a:p>
          <a:p>
            <a:pPr indent="-228600">
              <a:lnSpc>
                <a:spcPct val="90000"/>
              </a:lnSpc>
              <a:spcAft>
                <a:spcPts val="1000"/>
              </a:spcAft>
              <a:buFont typeface="Arial" panose="020B0604020202020204" pitchFamily="34" charset="0"/>
              <a:buChar char="•"/>
            </a:pPr>
            <a:endParaRPr lang="en-US" sz="2400" b="1" dirty="0">
              <a:effectLst/>
            </a:endParaRPr>
          </a:p>
          <a:p>
            <a:pPr indent="-228600">
              <a:lnSpc>
                <a:spcPct val="90000"/>
              </a:lnSpc>
              <a:spcAft>
                <a:spcPts val="1000"/>
              </a:spcAft>
              <a:buFont typeface="Arial" panose="020B0604020202020204" pitchFamily="34" charset="0"/>
              <a:buChar char="•"/>
            </a:pPr>
            <a:r>
              <a:rPr lang="en-US" sz="2400" dirty="0"/>
              <a:t>14 y 21</a:t>
            </a:r>
            <a:r>
              <a:rPr lang="en-US" sz="2400" dirty="0">
                <a:effectLst/>
              </a:rPr>
              <a:t>/7/23</a:t>
            </a:r>
          </a:p>
          <a:p>
            <a:pPr indent="-228600">
              <a:lnSpc>
                <a:spcPct val="90000"/>
              </a:lnSpc>
              <a:spcAft>
                <a:spcPts val="1000"/>
              </a:spcAft>
              <a:buFont typeface="Arial" panose="020B0604020202020204" pitchFamily="34" charset="0"/>
              <a:buChar char="•"/>
            </a:pPr>
            <a:endParaRPr lang="en-US" sz="2400" dirty="0">
              <a:effectLst/>
            </a:endParaRPr>
          </a:p>
        </p:txBody>
      </p:sp>
    </p:spTree>
    <p:extLst>
      <p:ext uri="{BB962C8B-B14F-4D97-AF65-F5344CB8AC3E}">
        <p14:creationId xmlns:p14="http://schemas.microsoft.com/office/powerpoint/2010/main" val="28823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C8B965-A540-4928-95F2-7626C143A91D}"/>
              </a:ext>
            </a:extLst>
          </p:cNvPr>
          <p:cNvSpPr>
            <a:spLocks noGrp="1"/>
          </p:cNvSpPr>
          <p:nvPr>
            <p:ph type="title"/>
          </p:nvPr>
        </p:nvSpPr>
        <p:spPr>
          <a:xfrm>
            <a:off x="1075767" y="1188637"/>
            <a:ext cx="2988234" cy="4480726"/>
          </a:xfrm>
        </p:spPr>
        <p:txBody>
          <a:bodyPr>
            <a:normAutofit/>
          </a:bodyPr>
          <a:lstStyle/>
          <a:p>
            <a:pPr algn="r"/>
            <a:r>
              <a:rPr lang="es-CR" sz="5100" dirty="0"/>
              <a:t>2. La legislación</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8F3B7F03-9F39-48A2-889D-017285D88F2A}"/>
              </a:ext>
            </a:extLst>
          </p:cNvPr>
          <p:cNvSpPr>
            <a:spLocks noGrp="1"/>
          </p:cNvSpPr>
          <p:nvPr>
            <p:ph idx="1"/>
          </p:nvPr>
        </p:nvSpPr>
        <p:spPr>
          <a:xfrm>
            <a:off x="4497994" y="728404"/>
            <a:ext cx="6868691" cy="4784500"/>
          </a:xfrm>
        </p:spPr>
        <p:txBody>
          <a:bodyPr anchor="ctr">
            <a:normAutofit/>
          </a:bodyPr>
          <a:lstStyle/>
          <a:p>
            <a:pPr algn="just"/>
            <a:r>
              <a:rPr lang="es-CR" sz="2400" dirty="0"/>
              <a:t>Mientras la constitución establece, o debiera establecer, las normas generales que orientan las políticas de un país, estas últimas se ven autorizadas y dirigidas por una legislación específica.</a:t>
            </a:r>
          </a:p>
          <a:p>
            <a:pPr algn="just"/>
            <a:r>
              <a:rPr lang="es-CR" sz="2400" dirty="0"/>
              <a:t>Es mejor la calidad del sector público cuando el número de leyes es relativamente pequeño, éstas se hallan claramente redactadas —y por lo tanto no pueden ser objeto de interpretaciones conflictivas—, son completas y no se contradicen unas con otras. </a:t>
            </a:r>
          </a:p>
        </p:txBody>
      </p:sp>
    </p:spTree>
    <p:extLst>
      <p:ext uri="{BB962C8B-B14F-4D97-AF65-F5344CB8AC3E}">
        <p14:creationId xmlns:p14="http://schemas.microsoft.com/office/powerpoint/2010/main" val="197714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32680F-600D-46BE-9BCA-1BD8304F173C}"/>
              </a:ext>
            </a:extLst>
          </p:cNvPr>
          <p:cNvSpPr>
            <a:spLocks noGrp="1"/>
          </p:cNvSpPr>
          <p:nvPr>
            <p:ph type="title"/>
          </p:nvPr>
        </p:nvSpPr>
        <p:spPr>
          <a:xfrm>
            <a:off x="1006900" y="1188637"/>
            <a:ext cx="3129002" cy="4480726"/>
          </a:xfrm>
        </p:spPr>
        <p:txBody>
          <a:bodyPr>
            <a:normAutofit/>
          </a:bodyPr>
          <a:lstStyle/>
          <a:p>
            <a:pPr algn="r"/>
            <a:r>
              <a:rPr lang="es-CR" sz="3600" dirty="0"/>
              <a:t>3. La reglamentación</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E0B75BD-3B8D-4487-BDE9-71E64B2349B9}"/>
              </a:ext>
            </a:extLst>
          </p:cNvPr>
          <p:cNvSpPr>
            <a:spLocks noGrp="1"/>
          </p:cNvSpPr>
          <p:nvPr>
            <p:ph idx="1"/>
          </p:nvPr>
        </p:nvSpPr>
        <p:spPr>
          <a:xfrm>
            <a:off x="4654297" y="1020417"/>
            <a:ext cx="7212568" cy="4888014"/>
          </a:xfrm>
        </p:spPr>
        <p:txBody>
          <a:bodyPr anchor="ctr">
            <a:noAutofit/>
          </a:bodyPr>
          <a:lstStyle/>
          <a:p>
            <a:pPr algn="just"/>
            <a:r>
              <a:rPr lang="es-CR" sz="2400" dirty="0"/>
              <a:t>Los reglamentos explican los procedimientos, describen el contenido de las leyes o simplemente imponen reglas que deben acatar los individuos y las empresas.</a:t>
            </a:r>
          </a:p>
          <a:p>
            <a:pPr algn="just"/>
            <a:r>
              <a:rPr lang="es-CR" sz="2400" dirty="0"/>
              <a:t>Las leyes se complementan muchas veces con reglamentos específicos. Estos pueden clasificarse en tres grupos: </a:t>
            </a:r>
          </a:p>
          <a:p>
            <a:pPr algn="just"/>
            <a:endParaRPr lang="es-CR" sz="2400" dirty="0"/>
          </a:p>
          <a:p>
            <a:pPr algn="just">
              <a:buFont typeface="Courier New" panose="02070309020205020404" pitchFamily="49" charset="0"/>
              <a:buChar char="o"/>
            </a:pPr>
            <a:r>
              <a:rPr lang="es-CR" sz="2400" dirty="0"/>
              <a:t>reglamentos económicos </a:t>
            </a:r>
          </a:p>
          <a:p>
            <a:pPr algn="just">
              <a:buFont typeface="Courier New" panose="02070309020205020404" pitchFamily="49" charset="0"/>
              <a:buChar char="o"/>
            </a:pPr>
            <a:r>
              <a:rPr lang="es-CR" sz="2400" dirty="0"/>
              <a:t>reglamentos de seguridad </a:t>
            </a:r>
          </a:p>
          <a:p>
            <a:pPr algn="just">
              <a:buFont typeface="Courier New" panose="02070309020205020404" pitchFamily="49" charset="0"/>
              <a:buChar char="o"/>
            </a:pPr>
            <a:r>
              <a:rPr lang="es-CR" sz="2400" dirty="0"/>
              <a:t>reglamentos de información</a:t>
            </a:r>
          </a:p>
          <a:p>
            <a:pPr algn="just"/>
            <a:endParaRPr lang="es-CR" sz="2400" dirty="0"/>
          </a:p>
          <a:p>
            <a:pPr algn="just"/>
            <a:r>
              <a:rPr lang="es-CR" sz="2400" dirty="0"/>
              <a:t>La reglamentación es quizá la forma más generalizada de intervención estatal en la actividad económica.</a:t>
            </a:r>
          </a:p>
        </p:txBody>
      </p:sp>
    </p:spTree>
    <p:extLst>
      <p:ext uri="{BB962C8B-B14F-4D97-AF65-F5344CB8AC3E}">
        <p14:creationId xmlns:p14="http://schemas.microsoft.com/office/powerpoint/2010/main" val="32478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20F7AD1-F73C-4017-9CFE-52183B15BB42}"/>
              </a:ext>
            </a:extLst>
          </p:cNvPr>
          <p:cNvSpPr>
            <a:spLocks noGrp="1"/>
          </p:cNvSpPr>
          <p:nvPr>
            <p:ph idx="1"/>
          </p:nvPr>
        </p:nvSpPr>
        <p:spPr>
          <a:xfrm>
            <a:off x="5138928" y="1338729"/>
            <a:ext cx="4795584" cy="4180542"/>
          </a:xfrm>
        </p:spPr>
        <p:txBody>
          <a:bodyPr anchor="ctr">
            <a:normAutofit/>
          </a:bodyPr>
          <a:lstStyle/>
          <a:p>
            <a:pPr algn="just"/>
            <a:r>
              <a:rPr lang="es-CR" sz="2400" dirty="0"/>
              <a:t>La reglamentación ha sido identificada por los investigadores interesados como una de las causas principales de </a:t>
            </a:r>
            <a:r>
              <a:rPr lang="es-CR" sz="2400" b="1" dirty="0"/>
              <a:t>corrupción</a:t>
            </a:r>
            <a:r>
              <a:rPr lang="es-CR" sz="2400" dirty="0"/>
              <a:t>, porque los </a:t>
            </a:r>
            <a:r>
              <a:rPr lang="es-CR" sz="2400" b="1" dirty="0"/>
              <a:t>burócratas</a:t>
            </a:r>
            <a:r>
              <a:rPr lang="es-CR" sz="2400" dirty="0"/>
              <a:t> a cargo pueden abusar de ella para obtener algún provecho personal. Se ha demostrado también que significan un alto </a:t>
            </a:r>
            <a:r>
              <a:rPr lang="es-CR" sz="2400" b="1" dirty="0"/>
              <a:t>costo en términos de bienestar</a:t>
            </a:r>
            <a:r>
              <a:rPr lang="es-CR" sz="2400" dirty="0"/>
              <a:t> para la economía.</a:t>
            </a:r>
          </a:p>
        </p:txBody>
      </p:sp>
      <p:sp>
        <p:nvSpPr>
          <p:cNvPr id="2" name="Título 1">
            <a:extLst>
              <a:ext uri="{FF2B5EF4-FFF2-40B4-BE49-F238E27FC236}">
                <a16:creationId xmlns:a16="http://schemas.microsoft.com/office/drawing/2014/main" id="{6C05D8A7-A7D6-87C5-6B3B-9B5630CBEDA1}"/>
              </a:ext>
            </a:extLst>
          </p:cNvPr>
          <p:cNvSpPr>
            <a:spLocks noGrp="1"/>
          </p:cNvSpPr>
          <p:nvPr>
            <p:ph type="title"/>
          </p:nvPr>
        </p:nvSpPr>
        <p:spPr>
          <a:xfrm>
            <a:off x="1006900" y="1188637"/>
            <a:ext cx="3129002" cy="4480726"/>
          </a:xfrm>
        </p:spPr>
        <p:txBody>
          <a:bodyPr>
            <a:normAutofit/>
          </a:bodyPr>
          <a:lstStyle/>
          <a:p>
            <a:pPr algn="r"/>
            <a:r>
              <a:rPr lang="es-CR" sz="3600" dirty="0"/>
              <a:t>3. La reglamentación</a:t>
            </a:r>
          </a:p>
        </p:txBody>
      </p:sp>
    </p:spTree>
    <p:extLst>
      <p:ext uri="{BB962C8B-B14F-4D97-AF65-F5344CB8AC3E}">
        <p14:creationId xmlns:p14="http://schemas.microsoft.com/office/powerpoint/2010/main" val="259602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Juguete de una persona roja frente a dos líneas de figuras blancas">
            <a:extLst>
              <a:ext uri="{FF2B5EF4-FFF2-40B4-BE49-F238E27FC236}">
                <a16:creationId xmlns:a16="http://schemas.microsoft.com/office/drawing/2014/main" id="{EC09C9D5-C502-9E05-A622-AC6808381516}"/>
              </a:ext>
            </a:extLst>
          </p:cNvPr>
          <p:cNvPicPr>
            <a:picLocks noChangeAspect="1"/>
          </p:cNvPicPr>
          <p:nvPr/>
        </p:nvPicPr>
        <p:blipFill rotWithShape="1">
          <a:blip r:embed="rId2"/>
          <a:srcRect l="22607" r="1875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AA20E9CA-B0B0-409F-A428-53D6F7595EF0}"/>
              </a:ext>
            </a:extLst>
          </p:cNvPr>
          <p:cNvSpPr>
            <a:spLocks noGrp="1"/>
          </p:cNvSpPr>
          <p:nvPr>
            <p:ph idx="1"/>
          </p:nvPr>
        </p:nvSpPr>
        <p:spPr>
          <a:xfrm>
            <a:off x="4558748" y="225287"/>
            <a:ext cx="7633253" cy="6259919"/>
          </a:xfrm>
        </p:spPr>
        <p:txBody>
          <a:bodyPr>
            <a:normAutofit/>
          </a:bodyPr>
          <a:lstStyle/>
          <a:p>
            <a:pPr marL="0" indent="0" algn="just">
              <a:buNone/>
            </a:pPr>
            <a:r>
              <a:rPr lang="es-CR" b="1" dirty="0"/>
              <a:t>En resumen</a:t>
            </a:r>
          </a:p>
          <a:p>
            <a:pPr marL="0" indent="0" algn="just">
              <a:buNone/>
            </a:pPr>
            <a:endParaRPr lang="es-CR" b="1" dirty="0"/>
          </a:p>
          <a:p>
            <a:pPr algn="just"/>
            <a:r>
              <a:rPr lang="es-CR" dirty="0"/>
              <a:t>Un sector público de alta calidad debe tener suficientes reglas claras como para poder orientar la actividad económica, pero no tantas y tan vagas que otorguen un poder desmedido a los burócratas y creen confusión entre quienes toman las decisiones económicas.</a:t>
            </a:r>
          </a:p>
          <a:p>
            <a:pPr algn="just"/>
            <a:endParaRPr lang="es-CR" dirty="0"/>
          </a:p>
          <a:p>
            <a:pPr algn="just"/>
            <a:r>
              <a:rPr lang="es-CR" dirty="0"/>
              <a:t>Las reglas deben especificar lo que no se permite más bien que autorizar lo que se permite.</a:t>
            </a:r>
          </a:p>
        </p:txBody>
      </p:sp>
    </p:spTree>
    <p:extLst>
      <p:ext uri="{BB962C8B-B14F-4D97-AF65-F5344CB8AC3E}">
        <p14:creationId xmlns:p14="http://schemas.microsoft.com/office/powerpoint/2010/main" val="91143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86A48A-823E-497B-8F7E-96B0477F1A79}"/>
              </a:ext>
            </a:extLst>
          </p:cNvPr>
          <p:cNvSpPr>
            <a:spLocks noGrp="1"/>
          </p:cNvSpPr>
          <p:nvPr>
            <p:ph type="title"/>
          </p:nvPr>
        </p:nvSpPr>
        <p:spPr>
          <a:xfrm>
            <a:off x="-98474" y="125970"/>
            <a:ext cx="7329268" cy="315912"/>
          </a:xfrm>
        </p:spPr>
        <p:txBody>
          <a:bodyPr>
            <a:normAutofit fontScale="90000"/>
          </a:bodyPr>
          <a:lstStyle/>
          <a:p>
            <a:pPr marL="857250" indent="-857250">
              <a:buFont typeface="Wingdings" panose="05000000000000000000" pitchFamily="2" charset="2"/>
              <a:buChar char="v"/>
            </a:pPr>
            <a:r>
              <a:rPr lang="es-CR" sz="3600" b="1" dirty="0"/>
              <a:t>Reglas políticas y de procedimiento</a:t>
            </a:r>
          </a:p>
        </p:txBody>
      </p:sp>
      <p:sp>
        <p:nvSpPr>
          <p:cNvPr id="3" name="Marcador de contenido 2">
            <a:extLst>
              <a:ext uri="{FF2B5EF4-FFF2-40B4-BE49-F238E27FC236}">
                <a16:creationId xmlns:a16="http://schemas.microsoft.com/office/drawing/2014/main" id="{CAA3C346-0FC8-47EE-B183-B72E34541BD9}"/>
              </a:ext>
            </a:extLst>
          </p:cNvPr>
          <p:cNvSpPr>
            <a:spLocks noGrp="1"/>
          </p:cNvSpPr>
          <p:nvPr>
            <p:ph idx="1"/>
          </p:nvPr>
        </p:nvSpPr>
        <p:spPr>
          <a:xfrm>
            <a:off x="10604" y="872196"/>
            <a:ext cx="6485206" cy="5444197"/>
          </a:xfrm>
        </p:spPr>
        <p:txBody>
          <a:bodyPr>
            <a:normAutofit/>
          </a:bodyPr>
          <a:lstStyle/>
          <a:p>
            <a:pPr algn="just"/>
            <a:r>
              <a:rPr lang="es-CR" sz="2400" dirty="0"/>
              <a:t>La constitución, las leyes y los reglamentos deben definir en sus grandes lineamientos las atribuciones legales del sector público o, dicho de otra manera, </a:t>
            </a:r>
            <a:r>
              <a:rPr lang="es-CR" sz="2400" b="1" dirty="0"/>
              <a:t>deben establecer las reglas del juego que han de determinar la conducta del sector público y la regulación del mercado</a:t>
            </a:r>
            <a:r>
              <a:rPr lang="es-CR" sz="2400" dirty="0"/>
              <a:t>.</a:t>
            </a:r>
          </a:p>
          <a:p>
            <a:pPr algn="just"/>
            <a:r>
              <a:rPr lang="es-CR" sz="2400" dirty="0"/>
              <a:t>Los reglamentos no son más que una serie de instrucciones. No son en sí políticas. Hasta no entrar en el juego, no son más que pedazos de papel; y </a:t>
            </a:r>
            <a:r>
              <a:rPr lang="es-CR" sz="2400" b="1" dirty="0"/>
              <a:t>el juego está en manos de las instituciones encargadas de cumplir esas instrucciones. </a:t>
            </a:r>
          </a:p>
          <a:p>
            <a:pPr algn="just"/>
            <a:r>
              <a:rPr lang="es-CR" sz="2400" dirty="0"/>
              <a:t>Podría sostenerse que hay dos series de juegos en desarrollo. </a:t>
            </a:r>
            <a:r>
              <a:rPr lang="es-CR" sz="2400" b="1" dirty="0"/>
              <a:t>El primero establece las reglas y el segundo las aplica</a:t>
            </a:r>
          </a:p>
        </p:txBody>
      </p:sp>
      <p:pic>
        <p:nvPicPr>
          <p:cNvPr id="20" name="Picture 19" descr="Un peón púrpura y un dado rodante">
            <a:extLst>
              <a:ext uri="{FF2B5EF4-FFF2-40B4-BE49-F238E27FC236}">
                <a16:creationId xmlns:a16="http://schemas.microsoft.com/office/drawing/2014/main" id="{B2A457F4-FA1B-1DEC-D5FC-A5AA72A89010}"/>
              </a:ext>
            </a:extLst>
          </p:cNvPr>
          <p:cNvPicPr>
            <a:picLocks noChangeAspect="1"/>
          </p:cNvPicPr>
          <p:nvPr/>
        </p:nvPicPr>
        <p:blipFill rotWithShape="1">
          <a:blip r:embed="rId2"/>
          <a:srcRect l="21531" r="204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2096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F9A2D3A-E4A3-40E4-BDCA-2BFB45EB085A}"/>
              </a:ext>
            </a:extLst>
          </p:cNvPr>
          <p:cNvSpPr>
            <a:spLocks noGrp="1"/>
          </p:cNvSpPr>
          <p:nvPr>
            <p:ph type="title"/>
          </p:nvPr>
        </p:nvSpPr>
        <p:spPr>
          <a:xfrm>
            <a:off x="838200" y="365125"/>
            <a:ext cx="10515600" cy="1325563"/>
          </a:xfrm>
        </p:spPr>
        <p:txBody>
          <a:bodyPr>
            <a:normAutofit/>
          </a:bodyPr>
          <a:lstStyle/>
          <a:p>
            <a:pPr marL="571500" indent="-571500" algn="ctr">
              <a:buFont typeface="Wingdings" panose="05000000000000000000" pitchFamily="2" charset="2"/>
              <a:buChar char="v"/>
            </a:pPr>
            <a:r>
              <a:rPr lang="es-CR" sz="3600" b="1" dirty="0">
                <a:effectLst>
                  <a:outerShdw blurRad="38100" dist="38100" dir="2700000" algn="tl">
                    <a:srgbClr val="000000">
                      <a:alpha val="43137"/>
                    </a:srgbClr>
                  </a:outerShdw>
                </a:effectLst>
              </a:rPr>
              <a:t>La calidad de las instituciones públicas</a:t>
            </a:r>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Marcador de contenido 2">
            <a:extLst>
              <a:ext uri="{FF2B5EF4-FFF2-40B4-BE49-F238E27FC236}">
                <a16:creationId xmlns:a16="http://schemas.microsoft.com/office/drawing/2014/main" id="{25AFB286-EC6C-5B96-5C2F-AD5393B42AB3}"/>
              </a:ext>
            </a:extLst>
          </p:cNvPr>
          <p:cNvGraphicFramePr>
            <a:graphicFrameLocks noGrp="1"/>
          </p:cNvGraphicFramePr>
          <p:nvPr>
            <p:ph idx="1"/>
            <p:extLst>
              <p:ext uri="{D42A27DB-BD31-4B8C-83A1-F6EECF244321}">
                <p14:modId xmlns:p14="http://schemas.microsoft.com/office/powerpoint/2010/main" val="1808647310"/>
              </p:ext>
            </p:extLst>
          </p:nvPr>
        </p:nvGraphicFramePr>
        <p:xfrm>
          <a:off x="265043" y="2055813"/>
          <a:ext cx="11582399" cy="4573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52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9ADA204-4140-E243-588C-02114A4EB839}"/>
              </a:ext>
            </a:extLst>
          </p:cNvPr>
          <p:cNvSpPr>
            <a:spLocks noGrp="1"/>
          </p:cNvSpPr>
          <p:nvPr>
            <p:ph type="title"/>
          </p:nvPr>
        </p:nvSpPr>
        <p:spPr>
          <a:xfrm>
            <a:off x="0" y="0"/>
            <a:ext cx="12192000" cy="808383"/>
          </a:xfrm>
          <a:solidFill>
            <a:schemeClr val="tx2">
              <a:lumMod val="20000"/>
              <a:lumOff val="80000"/>
            </a:schemeClr>
          </a:solidFill>
        </p:spPr>
        <p:txBody>
          <a:bodyPr anchor="t">
            <a:normAutofit/>
          </a:bodyPr>
          <a:lstStyle/>
          <a:p>
            <a:pPr algn="ctr"/>
            <a:r>
              <a:rPr lang="es-CR" sz="3200" b="1" dirty="0"/>
              <a:t>1. La sinergia</a:t>
            </a:r>
          </a:p>
        </p:txBody>
      </p:sp>
      <p:sp>
        <p:nvSpPr>
          <p:cNvPr id="6" name="CuadroTexto 5">
            <a:extLst>
              <a:ext uri="{FF2B5EF4-FFF2-40B4-BE49-F238E27FC236}">
                <a16:creationId xmlns:a16="http://schemas.microsoft.com/office/drawing/2014/main" id="{7F5A2DA4-5E4E-CFA4-B207-7B1509F86D43}"/>
              </a:ext>
            </a:extLst>
          </p:cNvPr>
          <p:cNvSpPr txBox="1"/>
          <p:nvPr/>
        </p:nvSpPr>
        <p:spPr>
          <a:xfrm>
            <a:off x="263236" y="969818"/>
            <a:ext cx="11693237" cy="4524315"/>
          </a:xfrm>
          <a:prstGeom prst="rect">
            <a:avLst/>
          </a:prstGeom>
          <a:solidFill>
            <a:schemeClr val="bg1">
              <a:lumMod val="95000"/>
            </a:schemeClr>
          </a:solidFill>
        </p:spPr>
        <p:txBody>
          <a:bodyPr wrap="square">
            <a:spAutoFit/>
          </a:bodyPr>
          <a:lstStyle/>
          <a:p>
            <a:pPr marL="342900" indent="-342900" algn="just">
              <a:buFont typeface="Wingdings" panose="05000000000000000000" pitchFamily="2" charset="2"/>
              <a:buChar char="q"/>
            </a:pPr>
            <a:r>
              <a:rPr lang="es-CR" sz="2400" dirty="0"/>
              <a:t>Como las distintas partes de un mismo sistema ecológico, las instituciones públicas operan juntas y se apoyan unas a otras de manera que es muy posible que no pueda existir, digamos, una administración tributaria de primera clase en un medio en que las demás instituciones, como la tesorería o importantes ministerios, o el poder judicial o incluso el correo, no funcionan bien.</a:t>
            </a:r>
          </a:p>
          <a:p>
            <a:pPr marL="342900" indent="-342900" algn="just">
              <a:buFont typeface="Wingdings" panose="05000000000000000000" pitchFamily="2" charset="2"/>
              <a:buChar char="q"/>
            </a:pPr>
            <a:endParaRPr lang="es-CR" sz="2400" dirty="0"/>
          </a:p>
          <a:p>
            <a:pPr marL="342900" indent="-342900" algn="just">
              <a:buFont typeface="Wingdings" panose="05000000000000000000" pitchFamily="2" charset="2"/>
              <a:buChar char="q"/>
            </a:pPr>
            <a:r>
              <a:rPr lang="es-CR" sz="2400" dirty="0"/>
              <a:t>Frecuentemente las mismas deficiencias afectan a varias instituciones, lo que implica que los intentos por mejorar sólo a una, cuando las demás necesitan la misma atención, no dará los resultados apetecidos a largo plazo.</a:t>
            </a:r>
          </a:p>
          <a:p>
            <a:pPr marL="342900" indent="-342900" algn="just">
              <a:buFont typeface="Wingdings" panose="05000000000000000000" pitchFamily="2" charset="2"/>
              <a:buChar char="q"/>
            </a:pPr>
            <a:endParaRPr lang="es-CR" sz="2400" dirty="0"/>
          </a:p>
          <a:p>
            <a:pPr marL="342900" indent="-342900" algn="just">
              <a:buFont typeface="Wingdings" panose="05000000000000000000" pitchFamily="2" charset="2"/>
              <a:buChar char="q"/>
            </a:pPr>
            <a:r>
              <a:rPr lang="es-CR" sz="2400" dirty="0"/>
              <a:t>Las externalidades interinstitucionales (negativas y positivas) tienen mucha importancia y deben reconocerse y tratarse en todo intento por mejorar la calidad del sector público</a:t>
            </a:r>
          </a:p>
        </p:txBody>
      </p:sp>
      <p:sp>
        <p:nvSpPr>
          <p:cNvPr id="7" name="Rectángulo 6">
            <a:extLst>
              <a:ext uri="{FF2B5EF4-FFF2-40B4-BE49-F238E27FC236}">
                <a16:creationId xmlns:a16="http://schemas.microsoft.com/office/drawing/2014/main" id="{35FB40E8-EEBB-B3F7-CBF8-58E58CEB07C3}"/>
              </a:ext>
            </a:extLst>
          </p:cNvPr>
          <p:cNvSpPr/>
          <p:nvPr/>
        </p:nvSpPr>
        <p:spPr>
          <a:xfrm>
            <a:off x="0" y="6049616"/>
            <a:ext cx="12191999" cy="8083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800" dirty="0" err="1"/>
              <a:t>Neoinstitucionalismo</a:t>
            </a:r>
            <a:r>
              <a:rPr lang="es-ES" sz="2800" dirty="0"/>
              <a:t>, papel de las instituciones para el desarrollo</a:t>
            </a:r>
            <a:endParaRPr lang="es-CR" sz="2800" dirty="0"/>
          </a:p>
        </p:txBody>
      </p:sp>
      <p:sp>
        <p:nvSpPr>
          <p:cNvPr id="8" name="Flecha: hacia arriba 7">
            <a:extLst>
              <a:ext uri="{FF2B5EF4-FFF2-40B4-BE49-F238E27FC236}">
                <a16:creationId xmlns:a16="http://schemas.microsoft.com/office/drawing/2014/main" id="{51FCA15B-B946-BDE9-B772-0205DD64CB62}"/>
              </a:ext>
            </a:extLst>
          </p:cNvPr>
          <p:cNvSpPr/>
          <p:nvPr/>
        </p:nvSpPr>
        <p:spPr>
          <a:xfrm>
            <a:off x="5857461" y="5632174"/>
            <a:ext cx="742122" cy="41744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60985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Huella digital">
            <a:extLst>
              <a:ext uri="{FF2B5EF4-FFF2-40B4-BE49-F238E27FC236}">
                <a16:creationId xmlns:a16="http://schemas.microsoft.com/office/drawing/2014/main" id="{1BEE3D05-C259-E45B-BFBC-8A77599DE2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5" name="Arc 2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20367C7-D62E-45C2-94CF-C689E403A1E3}"/>
              </a:ext>
            </a:extLst>
          </p:cNvPr>
          <p:cNvSpPr>
            <a:spLocks noGrp="1"/>
          </p:cNvSpPr>
          <p:nvPr>
            <p:ph type="title"/>
          </p:nvPr>
        </p:nvSpPr>
        <p:spPr>
          <a:xfrm>
            <a:off x="372947" y="168308"/>
            <a:ext cx="6519203" cy="823913"/>
          </a:xfrm>
        </p:spPr>
        <p:txBody>
          <a:bodyPr>
            <a:normAutofit fontScale="90000"/>
          </a:bodyPr>
          <a:lstStyle/>
          <a:p>
            <a:pPr algn="ctr"/>
            <a:r>
              <a:rPr lang="es-CR" sz="3600" b="1" dirty="0">
                <a:effectLst>
                  <a:outerShdw blurRad="38100" dist="38100" dir="2700000" algn="tl">
                    <a:srgbClr val="000000">
                      <a:alpha val="43137"/>
                    </a:srgbClr>
                  </a:outerShdw>
                </a:effectLst>
              </a:rPr>
              <a:t>2. Mecanismos de coacción</a:t>
            </a:r>
            <a:br>
              <a:rPr lang="es-CR" sz="3600" b="1" dirty="0">
                <a:effectLst>
                  <a:outerShdw blurRad="38100" dist="38100" dir="2700000" algn="tl">
                    <a:srgbClr val="000000">
                      <a:alpha val="43137"/>
                    </a:srgbClr>
                  </a:outerShdw>
                </a:effectLst>
              </a:rPr>
            </a:br>
            <a:endParaRPr lang="es-CR" sz="36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55BFC2C2-02AF-4233-834C-B608A09CED4D}"/>
              </a:ext>
            </a:extLst>
          </p:cNvPr>
          <p:cNvSpPr>
            <a:spLocks noGrp="1"/>
          </p:cNvSpPr>
          <p:nvPr>
            <p:ph idx="1"/>
          </p:nvPr>
        </p:nvSpPr>
        <p:spPr>
          <a:xfrm>
            <a:off x="119270" y="650160"/>
            <a:ext cx="7169425" cy="6039531"/>
          </a:xfrm>
        </p:spPr>
        <p:txBody>
          <a:bodyPr>
            <a:noAutofit/>
          </a:bodyPr>
          <a:lstStyle/>
          <a:p>
            <a:pPr algn="just"/>
            <a:r>
              <a:rPr lang="es-CR" dirty="0"/>
              <a:t>La calidad del sector público dependerá en alto grado de la existencia de controles y mecanismos de coacción.</a:t>
            </a:r>
          </a:p>
          <a:p>
            <a:pPr algn="just"/>
            <a:r>
              <a:rPr lang="es-CR" dirty="0"/>
              <a:t>El análisis de los mecanismos de coacción y los controles deben de contemplar dos puntos fundamentales:</a:t>
            </a:r>
          </a:p>
          <a:p>
            <a:pPr lvl="1" algn="just">
              <a:buFont typeface="Courier New" panose="02070309020205020404" pitchFamily="49" charset="0"/>
              <a:buChar char="o"/>
            </a:pPr>
            <a:r>
              <a:rPr lang="es-CR" sz="2200" dirty="0"/>
              <a:t>El primero se refiere a las deficiencias de la contabilidad financiera, que tradicionalmente ha caracterizado la medición de las operaciones del gobierno, como instrumento para lograr buenos controles de la eficiencia. </a:t>
            </a:r>
          </a:p>
          <a:p>
            <a:pPr lvl="1" algn="just">
              <a:buFont typeface="Courier New" panose="02070309020205020404" pitchFamily="49" charset="0"/>
              <a:buChar char="o"/>
            </a:pPr>
            <a:endParaRPr lang="es-CR" sz="2200" dirty="0"/>
          </a:p>
          <a:p>
            <a:pPr lvl="1" algn="just">
              <a:buFont typeface="Courier New" panose="02070309020205020404" pitchFamily="49" charset="0"/>
              <a:buChar char="o"/>
            </a:pPr>
            <a:r>
              <a:rPr lang="es-CR" sz="2200" dirty="0"/>
              <a:t>El segundo se relaciona con la medición de las reacciones y preferencias de los consumidores con respecto a los servicios que prestan los entes públicos. </a:t>
            </a:r>
          </a:p>
        </p:txBody>
      </p:sp>
    </p:spTree>
    <p:extLst>
      <p:ext uri="{BB962C8B-B14F-4D97-AF65-F5344CB8AC3E}">
        <p14:creationId xmlns:p14="http://schemas.microsoft.com/office/powerpoint/2010/main" val="211307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960129-0FA1-4412-8886-EE21F9AEFC72}"/>
              </a:ext>
            </a:extLst>
          </p:cNvPr>
          <p:cNvSpPr>
            <a:spLocks noGrp="1"/>
          </p:cNvSpPr>
          <p:nvPr>
            <p:ph type="title"/>
          </p:nvPr>
        </p:nvSpPr>
        <p:spPr>
          <a:xfrm>
            <a:off x="956826" y="1112969"/>
            <a:ext cx="3937298" cy="4166010"/>
          </a:xfrm>
        </p:spPr>
        <p:txBody>
          <a:bodyPr>
            <a:normAutofit/>
          </a:bodyPr>
          <a:lstStyle/>
          <a:p>
            <a:pPr marL="571500" indent="-571500">
              <a:buFont typeface="Wingdings" panose="05000000000000000000" pitchFamily="2" charset="2"/>
              <a:buChar char="v"/>
            </a:pPr>
            <a:r>
              <a:rPr lang="es-CR" b="1" dirty="0">
                <a:solidFill>
                  <a:srgbClr val="FFFFFF"/>
                </a:solidFill>
              </a:rPr>
              <a:t>Medición de la calidad general del sector público</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3552FC9F-7FAF-47C4-9CA4-74BACA4ECBF0}"/>
              </a:ext>
            </a:extLst>
          </p:cNvPr>
          <p:cNvSpPr>
            <a:spLocks noGrp="1"/>
          </p:cNvSpPr>
          <p:nvPr>
            <p:ph idx="1"/>
          </p:nvPr>
        </p:nvSpPr>
        <p:spPr>
          <a:xfrm>
            <a:off x="5326685" y="591009"/>
            <a:ext cx="6644921" cy="5667746"/>
          </a:xfrm>
        </p:spPr>
        <p:txBody>
          <a:bodyPr anchor="t">
            <a:normAutofit/>
          </a:bodyPr>
          <a:lstStyle/>
          <a:p>
            <a:pPr algn="just"/>
            <a:r>
              <a:rPr lang="es-CR" sz="2400" dirty="0"/>
              <a:t>Aunque personas conocedoras de cada país tienen algunas nociones a priori sobre la calidad general del sector público, sería difícil o hasta imposible establecer mediciones objetivas de ella.</a:t>
            </a:r>
          </a:p>
          <a:p>
            <a:pPr algn="just"/>
            <a:r>
              <a:rPr lang="es-CR" sz="2400" dirty="0"/>
              <a:t>Podría ser fácil evaluar la calidad de cada una de las principales instituciones que componen el sector público y ponderar de alguna manera su importancia para la calidad de ese sector en conjunto. </a:t>
            </a:r>
          </a:p>
          <a:p>
            <a:pPr algn="just"/>
            <a:r>
              <a:rPr lang="es-CR" sz="2400" dirty="0"/>
              <a:t>Sin embargo, por el número de esas instituciones y los conocimientos requeridos para evaluarlas, también esa iniciativa resultaría muy costosa y no necesariamente eficiente para obtener los resultados deseados.</a:t>
            </a:r>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5473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960129-0FA1-4412-8886-EE21F9AEFC72}"/>
              </a:ext>
            </a:extLst>
          </p:cNvPr>
          <p:cNvSpPr>
            <a:spLocks noGrp="1"/>
          </p:cNvSpPr>
          <p:nvPr>
            <p:ph type="title"/>
          </p:nvPr>
        </p:nvSpPr>
        <p:spPr>
          <a:xfrm>
            <a:off x="956826" y="1112969"/>
            <a:ext cx="3937298" cy="4166010"/>
          </a:xfrm>
        </p:spPr>
        <p:txBody>
          <a:bodyPr>
            <a:normAutofit/>
          </a:bodyPr>
          <a:lstStyle/>
          <a:p>
            <a:pPr marL="571500" indent="-571500">
              <a:buFont typeface="Wingdings" panose="05000000000000000000" pitchFamily="2" charset="2"/>
              <a:buChar char="v"/>
            </a:pPr>
            <a:r>
              <a:rPr lang="es-CR" b="1" dirty="0">
                <a:solidFill>
                  <a:srgbClr val="FFFFFF"/>
                </a:solidFill>
              </a:rPr>
              <a:t>Medición de la calidad general del sector público</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3552FC9F-7FAF-47C4-9CA4-74BACA4ECBF0}"/>
              </a:ext>
            </a:extLst>
          </p:cNvPr>
          <p:cNvSpPr>
            <a:spLocks noGrp="1"/>
          </p:cNvSpPr>
          <p:nvPr>
            <p:ph idx="1"/>
          </p:nvPr>
        </p:nvSpPr>
        <p:spPr>
          <a:xfrm>
            <a:off x="5326685" y="-5335"/>
            <a:ext cx="6644921" cy="5667746"/>
          </a:xfrm>
        </p:spPr>
        <p:txBody>
          <a:bodyPr anchor="t">
            <a:noAutofit/>
          </a:bodyPr>
          <a:lstStyle/>
          <a:p>
            <a:pPr algn="just"/>
            <a:r>
              <a:rPr lang="es-CR" sz="2200" dirty="0"/>
              <a:t>Otro método sería simplemente el de medir los resultados económicos y sociales de la gestión pública de un país: se centraría la atención en los productos o mejor aún en los resultados y se atribuirían éstos a la calidad del sector público. Sin embargo, este método también tendría sus limitaciones.</a:t>
            </a:r>
          </a:p>
          <a:p>
            <a:pPr algn="just"/>
            <a:r>
              <a:rPr lang="es-CR" sz="2200" dirty="0"/>
              <a:t>Algunas instituciones y algunos estudiosos han empezado a analizar características particulares que representan aspectos importantes de la calidad de los sectores públicos. </a:t>
            </a:r>
          </a:p>
          <a:p>
            <a:pPr algn="just"/>
            <a:r>
              <a:rPr lang="es-CR" sz="2200" dirty="0"/>
              <a:t>El FMI, por ejemplo, se ha ocupado de las estadísticas que los países pueden producir y dar a conocer al público. Algunas de ellas se relacionan con el sector público. </a:t>
            </a:r>
          </a:p>
          <a:p>
            <a:pPr algn="just"/>
            <a:r>
              <a:rPr lang="es-CR" sz="2200" dirty="0"/>
              <a:t>La hipótesis es que los países que pueden generar buenas estadísticas sobre el sector público y están dispuestos a publicarlas oportunamente tienen un sector público de mejor calidad.</a:t>
            </a:r>
          </a:p>
          <a:p>
            <a:pPr marL="0" indent="0" algn="just">
              <a:buNone/>
            </a:pPr>
            <a:endParaRPr lang="es-CR" sz="2200" dirty="0"/>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6522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ctor público - Qué es, definición y concepto | Economipedia">
            <a:extLst>
              <a:ext uri="{FF2B5EF4-FFF2-40B4-BE49-F238E27FC236}">
                <a16:creationId xmlns:a16="http://schemas.microsoft.com/office/drawing/2014/main" id="{B014CA86-CCDD-4248-824E-073DD96C23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1239" y="1525536"/>
            <a:ext cx="3775459" cy="3775459"/>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74A754-6465-4772-81D9-2455810B8378}"/>
              </a:ext>
            </a:extLst>
          </p:cNvPr>
          <p:cNvSpPr>
            <a:spLocks noGrp="1"/>
          </p:cNvSpPr>
          <p:nvPr>
            <p:ph type="ctrTitle"/>
          </p:nvPr>
        </p:nvSpPr>
        <p:spPr>
          <a:xfrm>
            <a:off x="5884320" y="549984"/>
            <a:ext cx="5384800" cy="3210689"/>
          </a:xfrm>
        </p:spPr>
        <p:txBody>
          <a:bodyPr anchor="b">
            <a:normAutofit/>
          </a:bodyPr>
          <a:lstStyle/>
          <a:p>
            <a:pPr algn="r"/>
            <a:r>
              <a:rPr lang="es-CR" sz="5600" b="1" dirty="0"/>
              <a:t>El papel del Estado y la calidad del sector público.</a:t>
            </a:r>
            <a:br>
              <a:rPr lang="es-CR" sz="5600" b="1" i="1" dirty="0"/>
            </a:br>
            <a:r>
              <a:rPr lang="es-CR" sz="2400" dirty="0">
                <a:effectLst>
                  <a:outerShdw blurRad="38100" dist="38100" dir="2700000" algn="tl">
                    <a:srgbClr val="000000">
                      <a:alpha val="43137"/>
                    </a:srgbClr>
                  </a:outerShdw>
                </a:effectLst>
              </a:rPr>
              <a:t>Vito Tanzi</a:t>
            </a:r>
            <a:endParaRPr lang="es-CR" sz="5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600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960129-0FA1-4412-8886-EE21F9AEFC72}"/>
              </a:ext>
            </a:extLst>
          </p:cNvPr>
          <p:cNvSpPr>
            <a:spLocks noGrp="1"/>
          </p:cNvSpPr>
          <p:nvPr>
            <p:ph type="title"/>
          </p:nvPr>
        </p:nvSpPr>
        <p:spPr>
          <a:xfrm>
            <a:off x="956826" y="1112969"/>
            <a:ext cx="3937298" cy="4166010"/>
          </a:xfrm>
        </p:spPr>
        <p:txBody>
          <a:bodyPr>
            <a:normAutofit/>
          </a:bodyPr>
          <a:lstStyle/>
          <a:p>
            <a:pPr marL="571500" indent="-571500">
              <a:buFont typeface="Wingdings" panose="05000000000000000000" pitchFamily="2" charset="2"/>
              <a:buChar char="v"/>
            </a:pPr>
            <a:r>
              <a:rPr lang="es-CR" b="1" dirty="0">
                <a:solidFill>
                  <a:srgbClr val="FFFFFF"/>
                </a:solidFill>
              </a:rPr>
              <a:t>Medición de la calidad general del sector público</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3552FC9F-7FAF-47C4-9CA4-74BACA4ECBF0}"/>
              </a:ext>
            </a:extLst>
          </p:cNvPr>
          <p:cNvSpPr>
            <a:spLocks noGrp="1"/>
          </p:cNvSpPr>
          <p:nvPr>
            <p:ph idx="1"/>
          </p:nvPr>
        </p:nvSpPr>
        <p:spPr>
          <a:xfrm>
            <a:off x="5644135" y="591008"/>
            <a:ext cx="6335830" cy="5796539"/>
          </a:xfrm>
        </p:spPr>
        <p:txBody>
          <a:bodyPr anchor="t">
            <a:normAutofit/>
          </a:bodyPr>
          <a:lstStyle/>
          <a:p>
            <a:pPr algn="just"/>
            <a:r>
              <a:rPr lang="es-CR" sz="2400" dirty="0"/>
              <a:t>Una mayor transparencia probablemente equivaldría a una menor corrupción y en general a una más alta calidad y eficiencia del sector público.</a:t>
            </a:r>
          </a:p>
          <a:p>
            <a:pPr algn="just"/>
            <a:r>
              <a:rPr lang="es-CR" sz="2400" dirty="0"/>
              <a:t>Existen otras variables que pueden dar informaciones sobre la calidad del sector público. </a:t>
            </a:r>
          </a:p>
          <a:p>
            <a:pPr algn="just"/>
            <a:r>
              <a:rPr lang="es-CR" sz="2400" dirty="0"/>
              <a:t>Algunas se relacionan con su eficiencia, otras con las políticas adoptadas. </a:t>
            </a:r>
          </a:p>
          <a:p>
            <a:pPr algn="just"/>
            <a:r>
              <a:rPr lang="es-CR" sz="2400" dirty="0"/>
              <a:t>Por ejemplo, la relación entre el gasto en una categoría determinada –digamos salud y educación– y el resultado de ese gasto —como vidas salvadas, operaciones exitosas, reducción en la incidencia de ciertas enfermedades, logros educativos— serían una indicación de eficiencia.</a:t>
            </a:r>
          </a:p>
          <a:p>
            <a:pPr marL="0" indent="0" algn="just">
              <a:buNone/>
            </a:pPr>
            <a:endParaRPr lang="es-CR" sz="2400" dirty="0"/>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91525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6" name="Rectangle 2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B62D8F-AD6C-407C-881D-A04911FB4E2B}"/>
              </a:ext>
            </a:extLst>
          </p:cNvPr>
          <p:cNvSpPr>
            <a:spLocks noGrp="1"/>
          </p:cNvSpPr>
          <p:nvPr>
            <p:ph type="title"/>
          </p:nvPr>
        </p:nvSpPr>
        <p:spPr>
          <a:xfrm>
            <a:off x="841248" y="548640"/>
            <a:ext cx="3600860" cy="5431536"/>
          </a:xfrm>
        </p:spPr>
        <p:txBody>
          <a:bodyPr>
            <a:normAutofit/>
          </a:bodyPr>
          <a:lstStyle/>
          <a:p>
            <a:pPr marL="571500" indent="-571500">
              <a:buFont typeface="Wingdings" panose="05000000000000000000" pitchFamily="2" charset="2"/>
              <a:buChar char="v"/>
            </a:pPr>
            <a:r>
              <a:rPr lang="es-CR" sz="4200" b="1" dirty="0"/>
              <a:t>Conclusiones</a:t>
            </a:r>
          </a:p>
        </p:txBody>
      </p:sp>
      <p:sp>
        <p:nvSpPr>
          <p:cNvPr id="37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C557B1D-B810-4844-86C0-95807C29D1A2}"/>
              </a:ext>
            </a:extLst>
          </p:cNvPr>
          <p:cNvSpPr>
            <a:spLocks noGrp="1"/>
          </p:cNvSpPr>
          <p:nvPr>
            <p:ph idx="1"/>
          </p:nvPr>
        </p:nvSpPr>
        <p:spPr>
          <a:xfrm>
            <a:off x="4775119" y="106017"/>
            <a:ext cx="7395545" cy="6407322"/>
          </a:xfrm>
        </p:spPr>
        <p:txBody>
          <a:bodyPr anchor="ctr">
            <a:noAutofit/>
          </a:bodyPr>
          <a:lstStyle/>
          <a:p>
            <a:pPr algn="just"/>
            <a:r>
              <a:rPr lang="es-CR" sz="2200" dirty="0"/>
              <a:t>Si el sector público permite que el Estado cumpla sus metas en una forma eficiente y bien lograda, puede decirse que el sector público es de alta calidad.</a:t>
            </a:r>
          </a:p>
          <a:p>
            <a:pPr algn="just"/>
            <a:r>
              <a:rPr lang="es-CR" sz="2200" dirty="0"/>
              <a:t>La calidad del sector público no puede medirse según la calidad de los resultados de las políticas, aunque los dos están estrechamente unidos, sobre todo a largo plazo.</a:t>
            </a:r>
          </a:p>
          <a:p>
            <a:pPr algn="just"/>
            <a:r>
              <a:rPr lang="es-CR" sz="2200" b="1" dirty="0"/>
              <a:t>Un sector público eficiente debe ser capaz de lograr los objetivos del Estado con un grado mínimo de distorsión del mercado, con la carga más baja posible de tributación para los imponentes, con el menor número de empleados públicos y con la menor absorción de recursos económicos por el sector público.</a:t>
            </a:r>
          </a:p>
          <a:p>
            <a:pPr algn="just"/>
            <a:r>
              <a:rPr lang="es-CR" sz="2200" dirty="0"/>
              <a:t>La calidad del sector público es también importante en la consecución del objetivo de equidad, considerado ahora como uno de los objetivos fundamentales del Estado.</a:t>
            </a:r>
          </a:p>
          <a:p>
            <a:pPr algn="just"/>
            <a:r>
              <a:rPr lang="es-CR" sz="2200" dirty="0"/>
              <a:t>Un sector público que en todas sus dimensiones facilita el logro de la equidad debe, </a:t>
            </a:r>
            <a:r>
              <a:rPr lang="es-CR" sz="2200" dirty="0" err="1"/>
              <a:t>ceteris</a:t>
            </a:r>
            <a:r>
              <a:rPr lang="es-CR" sz="2200" dirty="0"/>
              <a:t> </a:t>
            </a:r>
            <a:r>
              <a:rPr lang="es-CR" sz="2200" dirty="0" err="1"/>
              <a:t>paribus</a:t>
            </a:r>
            <a:r>
              <a:rPr lang="es-CR" sz="2200" dirty="0"/>
              <a:t>, ser considerado de calidad superior al que no lo hace. </a:t>
            </a:r>
          </a:p>
        </p:txBody>
      </p:sp>
    </p:spTree>
    <p:extLst>
      <p:ext uri="{BB962C8B-B14F-4D97-AF65-F5344CB8AC3E}">
        <p14:creationId xmlns:p14="http://schemas.microsoft.com/office/powerpoint/2010/main" val="349334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28D599-700E-47CF-9B6B-BCDFDF975722}"/>
              </a:ext>
            </a:extLst>
          </p:cNvPr>
          <p:cNvSpPr>
            <a:spLocks noGrp="1"/>
          </p:cNvSpPr>
          <p:nvPr>
            <p:ph type="title"/>
          </p:nvPr>
        </p:nvSpPr>
        <p:spPr>
          <a:xfrm>
            <a:off x="424763" y="-552610"/>
            <a:ext cx="6209713" cy="1807305"/>
          </a:xfrm>
        </p:spPr>
        <p:txBody>
          <a:bodyPr>
            <a:normAutofit/>
          </a:bodyPr>
          <a:lstStyle/>
          <a:p>
            <a:pPr marL="857250" indent="-857250">
              <a:buFont typeface="Wingdings" panose="05000000000000000000" pitchFamily="2" charset="2"/>
              <a:buChar char="v"/>
            </a:pPr>
            <a:r>
              <a:rPr lang="es-CR" sz="3200" b="1" dirty="0">
                <a:effectLst>
                  <a:outerShdw blurRad="38100" dist="38100" dir="2700000" algn="tl">
                    <a:srgbClr val="000000">
                      <a:alpha val="43137"/>
                    </a:srgbClr>
                  </a:outerShdw>
                </a:effectLst>
              </a:rPr>
              <a:t>El papel del Estado</a:t>
            </a:r>
          </a:p>
        </p:txBody>
      </p:sp>
      <p:sp>
        <p:nvSpPr>
          <p:cNvPr id="3" name="Marcador de contenido 2">
            <a:extLst>
              <a:ext uri="{FF2B5EF4-FFF2-40B4-BE49-F238E27FC236}">
                <a16:creationId xmlns:a16="http://schemas.microsoft.com/office/drawing/2014/main" id="{6C33E9FA-9C45-484C-B3BF-2F216B36FEE4}"/>
              </a:ext>
            </a:extLst>
          </p:cNvPr>
          <p:cNvSpPr>
            <a:spLocks noGrp="1"/>
          </p:cNvSpPr>
          <p:nvPr>
            <p:ph idx="1"/>
          </p:nvPr>
        </p:nvSpPr>
        <p:spPr>
          <a:xfrm>
            <a:off x="53707" y="649360"/>
            <a:ext cx="6580769" cy="5918011"/>
          </a:xfrm>
        </p:spPr>
        <p:txBody>
          <a:bodyPr>
            <a:noAutofit/>
          </a:bodyPr>
          <a:lstStyle/>
          <a:p>
            <a:pPr algn="just"/>
            <a:r>
              <a:rPr lang="es-CR" sz="2400" dirty="0"/>
              <a:t>A medida que las sociedades se vuelven más complejas, y los grupos que las integran se hacen más grandes y menos homogéneos, el Estado debe ir asumiendo nuevas responsabilidades si desea promover plenamente el </a:t>
            </a:r>
            <a:r>
              <a:rPr lang="es-CR" sz="2400" b="1" dirty="0"/>
              <a:t>bienestar de los individuos </a:t>
            </a:r>
            <a:r>
              <a:rPr lang="es-CR" sz="2400" dirty="0"/>
              <a:t>que las componen.</a:t>
            </a:r>
          </a:p>
          <a:p>
            <a:pPr algn="just"/>
            <a:r>
              <a:rPr lang="es-CR" sz="2400" dirty="0"/>
              <a:t>Por ejemplo, los mercados no resultan eficientes cuando los distorsionan los monopolios o cuando la información esencial no está al alcance de los participantes, o resulta demasiado onerosa para que puedan acceder a ella. </a:t>
            </a:r>
          </a:p>
          <a:p>
            <a:pPr algn="just"/>
            <a:r>
              <a:rPr lang="es-CR" sz="2400" dirty="0"/>
              <a:t>Se plantea entonces la necesidad de que el Estado regule los mercados y proporcione un mínimo de información esencial a la población. De ahí que deban crearse instituciones para satisfacer esas necesidades (Banco Mundial, 1997).</a:t>
            </a:r>
          </a:p>
        </p:txBody>
      </p:sp>
      <p:pic>
        <p:nvPicPr>
          <p:cNvPr id="14" name="Picture 13" descr="Mano elevada hacia el sol">
            <a:extLst>
              <a:ext uri="{FF2B5EF4-FFF2-40B4-BE49-F238E27FC236}">
                <a16:creationId xmlns:a16="http://schemas.microsoft.com/office/drawing/2014/main" id="{702E3EC0-A3F5-43CC-A976-6AC24CF00076}"/>
              </a:ext>
            </a:extLst>
          </p:cNvPr>
          <p:cNvPicPr>
            <a:picLocks noChangeAspect="1"/>
          </p:cNvPicPr>
          <p:nvPr/>
        </p:nvPicPr>
        <p:blipFill rotWithShape="1">
          <a:blip r:embed="rId2"/>
          <a:srcRect l="30066" r="1168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4495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Vista de la hierba naranja">
            <a:extLst>
              <a:ext uri="{FF2B5EF4-FFF2-40B4-BE49-F238E27FC236}">
                <a16:creationId xmlns:a16="http://schemas.microsoft.com/office/drawing/2014/main" id="{5E95A817-BA20-A212-B1E8-0048408AB0B7}"/>
              </a:ext>
            </a:extLst>
          </p:cNvPr>
          <p:cNvPicPr>
            <a:picLocks noChangeAspect="1"/>
          </p:cNvPicPr>
          <p:nvPr/>
        </p:nvPicPr>
        <p:blipFill rotWithShape="1">
          <a:blip r:embed="rId2"/>
          <a:srcRect l="27560" r="31210"/>
          <a:stretch/>
        </p:blipFill>
        <p:spPr>
          <a:xfrm>
            <a:off x="-12651" y="10"/>
            <a:ext cx="4251960" cy="6857991"/>
          </a:xfrm>
          <a:prstGeom prst="rect">
            <a:avLst/>
          </a:prstGeom>
        </p:spPr>
      </p:pic>
      <p:sp>
        <p:nvSpPr>
          <p:cNvPr id="22" name="Rectangle 2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Marcador de contenido 2">
            <a:extLst>
              <a:ext uri="{FF2B5EF4-FFF2-40B4-BE49-F238E27FC236}">
                <a16:creationId xmlns:a16="http://schemas.microsoft.com/office/drawing/2014/main" id="{C7BA83A5-C1E4-4C2F-90CE-90C6ED11990F}"/>
              </a:ext>
            </a:extLst>
          </p:cNvPr>
          <p:cNvSpPr>
            <a:spLocks noGrp="1"/>
          </p:cNvSpPr>
          <p:nvPr>
            <p:ph idx="1"/>
          </p:nvPr>
        </p:nvSpPr>
        <p:spPr>
          <a:xfrm>
            <a:off x="4465983" y="842915"/>
            <a:ext cx="7646504" cy="4741755"/>
          </a:xfrm>
        </p:spPr>
        <p:txBody>
          <a:bodyPr anchor="ctr">
            <a:noAutofit/>
          </a:bodyPr>
          <a:lstStyle/>
          <a:p>
            <a:pPr algn="just"/>
            <a:r>
              <a:rPr lang="es-CR" sz="2400" dirty="0"/>
              <a:t>Hay algunos bienes (defensa, calles, etc.) que sólo el Estado puede proporcionar porque los individuos no tendrían ningún interés en hacerlo. </a:t>
            </a:r>
          </a:p>
          <a:p>
            <a:pPr algn="just"/>
            <a:r>
              <a:rPr lang="es-CR" sz="2400" dirty="0"/>
              <a:t>Una razón importante es que una vez que se proporcionan estos bienes, el proveedor </a:t>
            </a:r>
            <a:r>
              <a:rPr lang="es-CR" sz="2400" b="1" dirty="0"/>
              <a:t>no puede excluir </a:t>
            </a:r>
            <a:r>
              <a:rPr lang="es-CR" sz="2400" dirty="0"/>
              <a:t>de su usufructo a los individuos que no quieren contribuir a costearlos.</a:t>
            </a:r>
          </a:p>
          <a:p>
            <a:pPr algn="just"/>
            <a:r>
              <a:rPr lang="es-CR" sz="2400" dirty="0"/>
              <a:t>Siendo así, cuando los </a:t>
            </a:r>
            <a:r>
              <a:rPr lang="es-CR" sz="2400" b="1" dirty="0"/>
              <a:t>bienes son esenciales</a:t>
            </a:r>
            <a:r>
              <a:rPr lang="es-CR" sz="2400" dirty="0"/>
              <a:t>, deben ser provistos (pero no necesariamente producidos) por el Estado. Se trata de los </a:t>
            </a:r>
            <a:r>
              <a:rPr lang="es-CR" sz="2400" b="1" dirty="0"/>
              <a:t>bienes públicos </a:t>
            </a:r>
            <a:r>
              <a:rPr lang="es-CR" sz="2400" dirty="0"/>
              <a:t>de los que habla la literatura económica.</a:t>
            </a:r>
          </a:p>
          <a:p>
            <a:pPr algn="just"/>
            <a:r>
              <a:rPr lang="es-CR" sz="2400" dirty="0"/>
              <a:t>Asimismo, la producción o el consumo de algunos bienes o actividades genera </a:t>
            </a:r>
            <a:r>
              <a:rPr lang="es-CR" sz="2400" b="1" dirty="0"/>
              <a:t>externalidades positivas o negativas </a:t>
            </a:r>
            <a:r>
              <a:rPr lang="es-CR" sz="2400" dirty="0"/>
              <a:t>que no aprovechan quienes los consumen o producen. </a:t>
            </a:r>
          </a:p>
          <a:p>
            <a:pPr algn="just"/>
            <a:r>
              <a:rPr lang="es-CR" sz="2400" dirty="0"/>
              <a:t>Tradicionalmente la intervención del Estado se traduce en crear </a:t>
            </a:r>
            <a:r>
              <a:rPr lang="es-CR" sz="2400" b="1" dirty="0"/>
              <a:t>impuestos</a:t>
            </a:r>
            <a:r>
              <a:rPr lang="es-CR" sz="2400" dirty="0"/>
              <a:t> para generar </a:t>
            </a:r>
            <a:r>
              <a:rPr lang="es-CR" sz="2400" b="1" dirty="0"/>
              <a:t>externalidades negativas </a:t>
            </a:r>
            <a:r>
              <a:rPr lang="es-CR" sz="2400" dirty="0"/>
              <a:t>y subvencionar a aquellos que generan </a:t>
            </a:r>
            <a:r>
              <a:rPr lang="es-CR" sz="2400" b="1" dirty="0"/>
              <a:t>externalidades positivas</a:t>
            </a:r>
            <a:r>
              <a:rPr lang="es-CR" sz="2400" dirty="0"/>
              <a:t>. </a:t>
            </a:r>
          </a:p>
        </p:txBody>
      </p:sp>
      <p:sp>
        <p:nvSpPr>
          <p:cNvPr id="24" name="Rectangle 2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343689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014921EF-FE0D-4180-A7A8-7D71FD00B21D}"/>
              </a:ext>
            </a:extLst>
          </p:cNvPr>
          <p:cNvSpPr>
            <a:spLocks noGrp="1"/>
          </p:cNvSpPr>
          <p:nvPr>
            <p:ph idx="1"/>
          </p:nvPr>
        </p:nvSpPr>
        <p:spPr>
          <a:xfrm>
            <a:off x="351450" y="397565"/>
            <a:ext cx="7273239" cy="5707813"/>
          </a:xfrm>
        </p:spPr>
        <p:txBody>
          <a:bodyPr>
            <a:normAutofit/>
          </a:bodyPr>
          <a:lstStyle/>
          <a:p>
            <a:pPr algn="just"/>
            <a:r>
              <a:rPr lang="es-CR" dirty="0"/>
              <a:t>Todos los ejemplos anteriores corresponden al papel general del Estado, a lo que en la literatura económica sobre el sector público se denomina </a:t>
            </a:r>
            <a:r>
              <a:rPr lang="es-CR" b="1" u="sng" dirty="0"/>
              <a:t>asignación de recursos </a:t>
            </a:r>
            <a:r>
              <a:rPr lang="es-CR" b="1" dirty="0"/>
              <a:t>.</a:t>
            </a:r>
          </a:p>
          <a:p>
            <a:pPr algn="just"/>
            <a:endParaRPr lang="es-CR" b="1" dirty="0"/>
          </a:p>
          <a:p>
            <a:pPr algn="just"/>
            <a:r>
              <a:rPr lang="es-CR" dirty="0"/>
              <a:t>Se le han reconocido al Estado otras dos o quizá tres funciones económicas. Ellas son las de </a:t>
            </a:r>
          </a:p>
          <a:p>
            <a:pPr algn="just"/>
            <a:r>
              <a:rPr lang="es-CR" dirty="0"/>
              <a:t>i) </a:t>
            </a:r>
            <a:r>
              <a:rPr lang="es-CR" b="1" dirty="0"/>
              <a:t>redistribución del ingreso</a:t>
            </a:r>
            <a:r>
              <a:rPr lang="es-CR" dirty="0"/>
              <a:t>, </a:t>
            </a:r>
          </a:p>
          <a:p>
            <a:pPr algn="just"/>
            <a:r>
              <a:rPr lang="es-CR" dirty="0" err="1"/>
              <a:t>ii</a:t>
            </a:r>
            <a:r>
              <a:rPr lang="es-CR" dirty="0"/>
              <a:t>) </a:t>
            </a:r>
            <a:r>
              <a:rPr lang="es-CR" b="1" dirty="0"/>
              <a:t>estabilización de la actividad económica</a:t>
            </a:r>
            <a:r>
              <a:rPr lang="es-CR" dirty="0"/>
              <a:t>, y </a:t>
            </a:r>
            <a:r>
              <a:rPr lang="es-CR" dirty="0" err="1"/>
              <a:t>iii</a:t>
            </a:r>
            <a:r>
              <a:rPr lang="es-CR" dirty="0"/>
              <a:t>) </a:t>
            </a:r>
            <a:r>
              <a:rPr lang="es-CR" b="1" dirty="0"/>
              <a:t>promoción del crecimiento económico y del empleo.</a:t>
            </a:r>
          </a:p>
          <a:p>
            <a:pPr algn="just"/>
            <a:endParaRPr lang="es-CR" b="1" dirty="0"/>
          </a:p>
        </p:txBody>
      </p:sp>
      <p:pic>
        <p:nvPicPr>
          <p:cNvPr id="18" name="Graphic 15" descr="Libros">
            <a:extLst>
              <a:ext uri="{FF2B5EF4-FFF2-40B4-BE49-F238E27FC236}">
                <a16:creationId xmlns:a16="http://schemas.microsoft.com/office/drawing/2014/main" id="{0AC56709-B8C4-F163-9F5F-4E69CF7C55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3091" y="773723"/>
            <a:ext cx="3867459" cy="3177993"/>
          </a:xfrm>
          <a:prstGeom prst="rect">
            <a:avLst/>
          </a:prstGeom>
        </p:spPr>
      </p:pic>
    </p:spTree>
    <p:extLst>
      <p:ext uri="{BB962C8B-B14F-4D97-AF65-F5344CB8AC3E}">
        <p14:creationId xmlns:p14="http://schemas.microsoft.com/office/powerpoint/2010/main" val="343298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1B6DC2-8DB1-41CC-BDD8-FEA9E35B9E4F}"/>
              </a:ext>
            </a:extLst>
          </p:cNvPr>
          <p:cNvSpPr>
            <a:spLocks noGrp="1"/>
          </p:cNvSpPr>
          <p:nvPr>
            <p:ph type="title"/>
          </p:nvPr>
        </p:nvSpPr>
        <p:spPr>
          <a:xfrm>
            <a:off x="599411" y="767258"/>
            <a:ext cx="3209335" cy="5323484"/>
          </a:xfrm>
        </p:spPr>
        <p:txBody>
          <a:bodyPr>
            <a:normAutofit/>
          </a:bodyPr>
          <a:lstStyle/>
          <a:p>
            <a:pPr algn="ctr"/>
            <a:r>
              <a:rPr lang="es-CR" sz="2800">
                <a:solidFill>
                  <a:schemeClr val="bg1"/>
                </a:solidFill>
              </a:rPr>
              <a:t>Podemos resumir el papel del Estado en una economía de mercado en la forma siguiente:</a:t>
            </a:r>
          </a:p>
        </p:txBody>
      </p:sp>
      <p:sp>
        <p:nvSpPr>
          <p:cNvPr id="22" name="Rectangle 21">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Marcador de contenido 2">
            <a:extLst>
              <a:ext uri="{FF2B5EF4-FFF2-40B4-BE49-F238E27FC236}">
                <a16:creationId xmlns:a16="http://schemas.microsoft.com/office/drawing/2014/main" id="{9B0DE324-84E1-21AA-6C86-DC541D4C4A3F}"/>
              </a:ext>
            </a:extLst>
          </p:cNvPr>
          <p:cNvGraphicFramePr>
            <a:graphicFrameLocks noGrp="1"/>
          </p:cNvGraphicFramePr>
          <p:nvPr>
            <p:ph idx="1"/>
            <p:extLst>
              <p:ext uri="{D42A27DB-BD31-4B8C-83A1-F6EECF244321}">
                <p14:modId xmlns:p14="http://schemas.microsoft.com/office/powerpoint/2010/main" val="3917249402"/>
              </p:ext>
            </p:extLst>
          </p:nvPr>
        </p:nvGraphicFramePr>
        <p:xfrm>
          <a:off x="5015572" y="534652"/>
          <a:ext cx="6941965" cy="598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92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1B6DC2-8DB1-41CC-BDD8-FEA9E35B9E4F}"/>
              </a:ext>
            </a:extLst>
          </p:cNvPr>
          <p:cNvSpPr>
            <a:spLocks noGrp="1"/>
          </p:cNvSpPr>
          <p:nvPr>
            <p:ph type="title"/>
          </p:nvPr>
        </p:nvSpPr>
        <p:spPr>
          <a:xfrm>
            <a:off x="599411" y="767258"/>
            <a:ext cx="3209335" cy="5323484"/>
          </a:xfrm>
        </p:spPr>
        <p:txBody>
          <a:bodyPr>
            <a:normAutofit/>
          </a:bodyPr>
          <a:lstStyle/>
          <a:p>
            <a:pPr algn="ctr"/>
            <a:r>
              <a:rPr lang="es-CR" sz="2800">
                <a:solidFill>
                  <a:schemeClr val="bg1"/>
                </a:solidFill>
              </a:rPr>
              <a:t>Podemos resumir el papel del Estado en una economía de mercado en la forma siguiente:</a:t>
            </a:r>
          </a:p>
        </p:txBody>
      </p:sp>
      <p:sp>
        <p:nvSpPr>
          <p:cNvPr id="22" name="Rectangle 21">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Marcador de contenido 2">
            <a:extLst>
              <a:ext uri="{FF2B5EF4-FFF2-40B4-BE49-F238E27FC236}">
                <a16:creationId xmlns:a16="http://schemas.microsoft.com/office/drawing/2014/main" id="{9B0DE324-84E1-21AA-6C86-DC541D4C4A3F}"/>
              </a:ext>
            </a:extLst>
          </p:cNvPr>
          <p:cNvGraphicFramePr>
            <a:graphicFrameLocks noGrp="1"/>
          </p:cNvGraphicFramePr>
          <p:nvPr>
            <p:ph idx="1"/>
            <p:extLst>
              <p:ext uri="{D42A27DB-BD31-4B8C-83A1-F6EECF244321}">
                <p14:modId xmlns:p14="http://schemas.microsoft.com/office/powerpoint/2010/main" val="1732124425"/>
              </p:ext>
            </p:extLst>
          </p:nvPr>
        </p:nvGraphicFramePr>
        <p:xfrm>
          <a:off x="4656874" y="-2"/>
          <a:ext cx="7064053" cy="386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85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0FD08B6-0E01-4CED-9A48-91BC056E3C62}"/>
              </a:ext>
            </a:extLst>
          </p:cNvPr>
          <p:cNvSpPr>
            <a:spLocks noGrp="1"/>
          </p:cNvSpPr>
          <p:nvPr>
            <p:ph type="title"/>
          </p:nvPr>
        </p:nvSpPr>
        <p:spPr>
          <a:xfrm>
            <a:off x="5297762" y="329184"/>
            <a:ext cx="6251110" cy="1783080"/>
          </a:xfrm>
        </p:spPr>
        <p:txBody>
          <a:bodyPr anchor="b">
            <a:normAutofit/>
          </a:bodyPr>
          <a:lstStyle/>
          <a:p>
            <a:pPr marL="857250" indent="-857250">
              <a:buFont typeface="Wingdings" panose="05000000000000000000" pitchFamily="2" charset="2"/>
              <a:buChar char="v"/>
            </a:pPr>
            <a:r>
              <a:rPr lang="es-CR" sz="5400" b="1"/>
              <a:t>La importancia de las reglas</a:t>
            </a:r>
          </a:p>
        </p:txBody>
      </p:sp>
      <p:pic>
        <p:nvPicPr>
          <p:cNvPr id="20" name="Picture 19" descr="Jaque mate en una partida de ajedrez">
            <a:extLst>
              <a:ext uri="{FF2B5EF4-FFF2-40B4-BE49-F238E27FC236}">
                <a16:creationId xmlns:a16="http://schemas.microsoft.com/office/drawing/2014/main" id="{8746517E-13C0-451D-BBA0-D44346A71CDF}"/>
              </a:ext>
            </a:extLst>
          </p:cNvPr>
          <p:cNvPicPr>
            <a:picLocks noChangeAspect="1"/>
          </p:cNvPicPr>
          <p:nvPr/>
        </p:nvPicPr>
        <p:blipFill rotWithShape="1">
          <a:blip r:embed="rId2"/>
          <a:srcRect l="23022" r="25536"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EC8379A-52B8-415A-A0CD-E7764707B4F4}"/>
              </a:ext>
            </a:extLst>
          </p:cNvPr>
          <p:cNvSpPr>
            <a:spLocks noGrp="1"/>
          </p:cNvSpPr>
          <p:nvPr>
            <p:ph idx="1"/>
          </p:nvPr>
        </p:nvSpPr>
        <p:spPr>
          <a:xfrm>
            <a:off x="5297762" y="2706624"/>
            <a:ext cx="6251110" cy="3483864"/>
          </a:xfrm>
        </p:spPr>
        <p:txBody>
          <a:bodyPr>
            <a:normAutofit/>
          </a:bodyPr>
          <a:lstStyle/>
          <a:p>
            <a:pPr marL="0" indent="0" algn="just">
              <a:buNone/>
            </a:pPr>
            <a:r>
              <a:rPr lang="es-CR" i="1" dirty="0"/>
              <a:t>“La constitución, las leyes y los reglamentos definen las reglas del juego que orientan la conducta de los individuos y las empresas, por una parte, y las instituciones públicas, por la otra”.</a:t>
            </a:r>
          </a:p>
        </p:txBody>
      </p:sp>
    </p:spTree>
    <p:extLst>
      <p:ext uri="{BB962C8B-B14F-4D97-AF65-F5344CB8AC3E}">
        <p14:creationId xmlns:p14="http://schemas.microsoft.com/office/powerpoint/2010/main" val="368538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686719-8D75-4F36-B964-EEC8D0F238A6}"/>
              </a:ext>
            </a:extLst>
          </p:cNvPr>
          <p:cNvSpPr>
            <a:spLocks noGrp="1"/>
          </p:cNvSpPr>
          <p:nvPr>
            <p:ph type="title"/>
          </p:nvPr>
        </p:nvSpPr>
        <p:spPr>
          <a:xfrm>
            <a:off x="599411" y="767258"/>
            <a:ext cx="3209335" cy="5323484"/>
          </a:xfrm>
        </p:spPr>
        <p:txBody>
          <a:bodyPr>
            <a:normAutofit/>
          </a:bodyPr>
          <a:lstStyle/>
          <a:p>
            <a:pPr algn="ctr"/>
            <a:r>
              <a:rPr lang="es-CR" sz="2800">
                <a:solidFill>
                  <a:schemeClr val="bg1"/>
                </a:solidFill>
              </a:rPr>
              <a:t>1. El papel de las constituciones</a:t>
            </a:r>
          </a:p>
        </p:txBody>
      </p:sp>
      <p:sp>
        <p:nvSpPr>
          <p:cNvPr id="24" name="Rectangle 23">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Marcador de contenido 2">
            <a:extLst>
              <a:ext uri="{FF2B5EF4-FFF2-40B4-BE49-F238E27FC236}">
                <a16:creationId xmlns:a16="http://schemas.microsoft.com/office/drawing/2014/main" id="{1239EDDC-7DEA-7E4A-7957-3233470DA14A}"/>
              </a:ext>
            </a:extLst>
          </p:cNvPr>
          <p:cNvGraphicFramePr>
            <a:graphicFrameLocks noGrp="1"/>
          </p:cNvGraphicFramePr>
          <p:nvPr>
            <p:ph idx="1"/>
            <p:extLst>
              <p:ext uri="{D42A27DB-BD31-4B8C-83A1-F6EECF244321}">
                <p14:modId xmlns:p14="http://schemas.microsoft.com/office/powerpoint/2010/main" val="3572360879"/>
              </p:ext>
            </p:extLst>
          </p:nvPr>
        </p:nvGraphicFramePr>
        <p:xfrm>
          <a:off x="4954060" y="470645"/>
          <a:ext cx="6999401" cy="5620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6920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1952</Words>
  <Application>Microsoft Office PowerPoint</Application>
  <PresentationFormat>Panorámica</PresentationFormat>
  <Paragraphs>102</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Courier New</vt:lpstr>
      <vt:lpstr>Wingdings</vt:lpstr>
      <vt:lpstr>Tema de Office</vt:lpstr>
      <vt:lpstr>Presentación de PowerPoint</vt:lpstr>
      <vt:lpstr>El papel del Estado y la calidad del sector público. Vito Tanzi</vt:lpstr>
      <vt:lpstr>El papel del Estado</vt:lpstr>
      <vt:lpstr>Presentación de PowerPoint</vt:lpstr>
      <vt:lpstr>Presentación de PowerPoint</vt:lpstr>
      <vt:lpstr>Podemos resumir el papel del Estado en una economía de mercado en la forma siguiente:</vt:lpstr>
      <vt:lpstr>Podemos resumir el papel del Estado en una economía de mercado en la forma siguiente:</vt:lpstr>
      <vt:lpstr>La importancia de las reglas</vt:lpstr>
      <vt:lpstr>1. El papel de las constituciones</vt:lpstr>
      <vt:lpstr>2. La legislación</vt:lpstr>
      <vt:lpstr>3. La reglamentación</vt:lpstr>
      <vt:lpstr>3. La reglamentación</vt:lpstr>
      <vt:lpstr>Presentación de PowerPoint</vt:lpstr>
      <vt:lpstr>Reglas políticas y de procedimiento</vt:lpstr>
      <vt:lpstr>La calidad de las instituciones públicas</vt:lpstr>
      <vt:lpstr>1. La sinergia</vt:lpstr>
      <vt:lpstr>2. Mecanismos de coacción </vt:lpstr>
      <vt:lpstr>Medición de la calidad general del sector público</vt:lpstr>
      <vt:lpstr>Medición de la calidad general del sector público</vt:lpstr>
      <vt:lpstr>Medición de la calidad general del sector público</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papel del Estado y la calidad del sector público. Vito Tanzi</dc:title>
  <dc:creator>BRAYAN DELGADO CHAVES</dc:creator>
  <cp:lastModifiedBy>Roberto Jiménez</cp:lastModifiedBy>
  <cp:revision>15</cp:revision>
  <dcterms:created xsi:type="dcterms:W3CDTF">2022-03-07T23:07:10Z</dcterms:created>
  <dcterms:modified xsi:type="dcterms:W3CDTF">2023-07-14T15:44:23Z</dcterms:modified>
</cp:coreProperties>
</file>