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80" r:id="rId3"/>
    <p:sldId id="281" r:id="rId4"/>
    <p:sldId id="282" r:id="rId5"/>
    <p:sldId id="283" r:id="rId6"/>
    <p:sldId id="284" r:id="rId7"/>
    <p:sldId id="285" r:id="rId8"/>
    <p:sldId id="286" r:id="rId9"/>
    <p:sldId id="287" r:id="rId10"/>
    <p:sldId id="288" r:id="rId11"/>
    <p:sldId id="290" r:id="rId12"/>
    <p:sldId id="292" r:id="rId13"/>
    <p:sldId id="293" r:id="rId14"/>
    <p:sldId id="294" r:id="rId15"/>
    <p:sldId id="295" r:id="rId16"/>
    <p:sldId id="296" r:id="rId17"/>
    <p:sldId id="297" r:id="rId18"/>
    <p:sldId id="298" r:id="rId19"/>
    <p:sldId id="299" r:id="rId20"/>
    <p:sldId id="301" r:id="rId21"/>
    <p:sldId id="312" r:id="rId22"/>
    <p:sldId id="302" r:id="rId23"/>
    <p:sldId id="303" r:id="rId24"/>
    <p:sldId id="304" r:id="rId25"/>
    <p:sldId id="305" r:id="rId26"/>
    <p:sldId id="306" r:id="rId27"/>
    <p:sldId id="307" r:id="rId28"/>
    <p:sldId id="308" r:id="rId29"/>
    <p:sldId id="309" r:id="rId30"/>
    <p:sldId id="310" r:id="rId31"/>
    <p:sldId id="311" r:id="rId32"/>
  </p:sldIdLst>
  <p:sldSz cx="12192000" cy="6858000"/>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648F9C-236C-445D-A1B0-C6B92C2F6ABB}" type="doc">
      <dgm:prSet loTypeId="urn:microsoft.com/office/officeart/2008/layout/LinedList" loCatId="list" qsTypeId="urn:microsoft.com/office/officeart/2005/8/quickstyle/simple4" qsCatId="simple" csTypeId="urn:microsoft.com/office/officeart/2005/8/colors/accent2_2" csCatId="accent2" phldr="1"/>
      <dgm:spPr/>
      <dgm:t>
        <a:bodyPr/>
        <a:lstStyle/>
        <a:p>
          <a:endParaRPr lang="en-US"/>
        </a:p>
      </dgm:t>
    </dgm:pt>
    <dgm:pt modelId="{43021637-9B8A-4376-B0E6-75BDED35E864}">
      <dgm:prSet custT="1"/>
      <dgm:spPr/>
      <dgm:t>
        <a:bodyPr/>
        <a:lstStyle/>
        <a:p>
          <a:r>
            <a:rPr lang="es-CR" sz="2200" dirty="0"/>
            <a:t>Si bien las tres funciones tradicionales de la política fiscal están relacionadas entre sí, el análisis se focaliza en el vínculo entre la política fiscal, la inversión y el crecimiento económico. </a:t>
          </a:r>
          <a:endParaRPr lang="en-US" sz="2200" dirty="0"/>
        </a:p>
      </dgm:t>
    </dgm:pt>
    <dgm:pt modelId="{D70AC758-DC10-4DB5-AD0B-683D40C86D8F}" type="parTrans" cxnId="{1B1790EA-5784-4A16-9104-FF62649B0FCE}">
      <dgm:prSet/>
      <dgm:spPr/>
      <dgm:t>
        <a:bodyPr/>
        <a:lstStyle/>
        <a:p>
          <a:endParaRPr lang="en-US" sz="2200"/>
        </a:p>
      </dgm:t>
    </dgm:pt>
    <dgm:pt modelId="{253FAC82-619E-4C9E-B6E7-87903DFBFBAC}" type="sibTrans" cxnId="{1B1790EA-5784-4A16-9104-FF62649B0FCE}">
      <dgm:prSet/>
      <dgm:spPr/>
      <dgm:t>
        <a:bodyPr/>
        <a:lstStyle/>
        <a:p>
          <a:endParaRPr lang="en-US" sz="2200"/>
        </a:p>
      </dgm:t>
    </dgm:pt>
    <dgm:pt modelId="{85777440-F786-4A43-95DC-E596E5932C69}">
      <dgm:prSet custT="1"/>
      <dgm:spPr/>
      <dgm:t>
        <a:bodyPr/>
        <a:lstStyle/>
        <a:p>
          <a:r>
            <a:rPr lang="es-CR" sz="2200" dirty="0"/>
            <a:t>Los modelos teóricos destinados a explicar los efectos de la política fiscal sobre el crecimiento económico son abundantes y ofrecen resultados contrapuestos. </a:t>
          </a:r>
        </a:p>
        <a:p>
          <a:r>
            <a:rPr lang="es-CR" sz="2200" dirty="0"/>
            <a:t>Van desde las teorías según las cuales los estímulos fiscales aumentan el consumo agregado, la demanda y, por lo tanto, el PIB hasta los que prevén un efecto nulo e incluso negativo.</a:t>
          </a:r>
          <a:endParaRPr lang="en-US" sz="2200" dirty="0"/>
        </a:p>
      </dgm:t>
    </dgm:pt>
    <dgm:pt modelId="{05F284AF-BC39-46AC-BFBA-D0EB430D272C}" type="parTrans" cxnId="{D9619F6A-4EED-4D4E-B2C7-CA06FA0A3E33}">
      <dgm:prSet/>
      <dgm:spPr/>
      <dgm:t>
        <a:bodyPr/>
        <a:lstStyle/>
        <a:p>
          <a:endParaRPr lang="en-US" sz="2200"/>
        </a:p>
      </dgm:t>
    </dgm:pt>
    <dgm:pt modelId="{3EB0D811-7BA8-4769-8066-6B6C40FC0005}" type="sibTrans" cxnId="{D9619F6A-4EED-4D4E-B2C7-CA06FA0A3E33}">
      <dgm:prSet/>
      <dgm:spPr/>
      <dgm:t>
        <a:bodyPr/>
        <a:lstStyle/>
        <a:p>
          <a:endParaRPr lang="en-US" sz="2200"/>
        </a:p>
      </dgm:t>
    </dgm:pt>
    <dgm:pt modelId="{437A58AE-9107-40A6-9363-0EFBEA43BAD7}">
      <dgm:prSet custT="1"/>
      <dgm:spPr/>
      <dgm:t>
        <a:bodyPr/>
        <a:lstStyle/>
        <a:p>
          <a:r>
            <a:rPr lang="es-CR" sz="2200" dirty="0"/>
            <a:t>Los efectos que la política fiscal tendrá sobre el crecimiento según los diferentes modelos teóricos dependen:</a:t>
          </a:r>
        </a:p>
        <a:p>
          <a:r>
            <a:rPr lang="es-CR" sz="2200" dirty="0"/>
            <a:t>a. Del horizonte de tiempo considerado (</a:t>
          </a:r>
          <a:r>
            <a:rPr lang="es-CR" sz="2200" b="1" i="1" dirty="0"/>
            <a:t>corto, mediano o largo plazo</a:t>
          </a:r>
          <a:r>
            <a:rPr lang="es-CR" sz="2200" dirty="0"/>
            <a:t>), </a:t>
          </a:r>
        </a:p>
        <a:p>
          <a:r>
            <a:rPr lang="es-CR" sz="2200" dirty="0"/>
            <a:t>b. de los supuestos sobre el comportamiento de los agentes privados y de la credibilidad de las estrategias utilizadas, entre otras consideraciones. </a:t>
          </a:r>
        </a:p>
        <a:p>
          <a:r>
            <a:rPr lang="es-CR" sz="2200" dirty="0"/>
            <a:t>Por lo tanto, el impacto que puede tener un cambio en el gasto público sobre el crecimiento económico parece definirse de acuerdo con la evidencia empírica.</a:t>
          </a:r>
          <a:endParaRPr lang="en-US" sz="2200" dirty="0"/>
        </a:p>
      </dgm:t>
    </dgm:pt>
    <dgm:pt modelId="{275ABB1A-71A1-44B3-9F31-CC411D2397FF}" type="parTrans" cxnId="{EA4A788E-F6FA-44EA-8513-DE29435FF65F}">
      <dgm:prSet/>
      <dgm:spPr/>
      <dgm:t>
        <a:bodyPr/>
        <a:lstStyle/>
        <a:p>
          <a:endParaRPr lang="en-US" sz="2200"/>
        </a:p>
      </dgm:t>
    </dgm:pt>
    <dgm:pt modelId="{843B0BC1-A8C1-4462-8759-A82CB59C3E8B}" type="sibTrans" cxnId="{EA4A788E-F6FA-44EA-8513-DE29435FF65F}">
      <dgm:prSet/>
      <dgm:spPr/>
      <dgm:t>
        <a:bodyPr/>
        <a:lstStyle/>
        <a:p>
          <a:endParaRPr lang="en-US" sz="2200"/>
        </a:p>
      </dgm:t>
    </dgm:pt>
    <dgm:pt modelId="{D22B08B7-66AD-4558-9ADD-A05C33A9675E}" type="pres">
      <dgm:prSet presAssocID="{9C648F9C-236C-445D-A1B0-C6B92C2F6ABB}" presName="vert0" presStyleCnt="0">
        <dgm:presLayoutVars>
          <dgm:dir/>
          <dgm:animOne val="branch"/>
          <dgm:animLvl val="lvl"/>
        </dgm:presLayoutVars>
      </dgm:prSet>
      <dgm:spPr/>
    </dgm:pt>
    <dgm:pt modelId="{96746562-7E8E-4D55-B053-E72A4D7430C5}" type="pres">
      <dgm:prSet presAssocID="{43021637-9B8A-4376-B0E6-75BDED35E864}" presName="thickLine" presStyleLbl="alignNode1" presStyleIdx="0" presStyleCnt="3"/>
      <dgm:spPr/>
    </dgm:pt>
    <dgm:pt modelId="{5A86695B-3F37-4357-9CA8-12FBF2AD9571}" type="pres">
      <dgm:prSet presAssocID="{43021637-9B8A-4376-B0E6-75BDED35E864}" presName="horz1" presStyleCnt="0"/>
      <dgm:spPr/>
    </dgm:pt>
    <dgm:pt modelId="{83BD19FE-4083-4DD0-9EDB-6D98FD2CCE05}" type="pres">
      <dgm:prSet presAssocID="{43021637-9B8A-4376-B0E6-75BDED35E864}" presName="tx1" presStyleLbl="revTx" presStyleIdx="0" presStyleCnt="3" custScaleY="36101"/>
      <dgm:spPr/>
    </dgm:pt>
    <dgm:pt modelId="{D194EC54-B27C-4D65-A37A-C3079AD8790B}" type="pres">
      <dgm:prSet presAssocID="{43021637-9B8A-4376-B0E6-75BDED35E864}" presName="vert1" presStyleCnt="0"/>
      <dgm:spPr/>
    </dgm:pt>
    <dgm:pt modelId="{ACA7E0A4-8F3F-42E0-98A2-9A50EE475C8B}" type="pres">
      <dgm:prSet presAssocID="{85777440-F786-4A43-95DC-E596E5932C69}" presName="thickLine" presStyleLbl="alignNode1" presStyleIdx="1" presStyleCnt="3"/>
      <dgm:spPr/>
    </dgm:pt>
    <dgm:pt modelId="{68EA5DE8-E57B-4742-951D-87F12353BFC8}" type="pres">
      <dgm:prSet presAssocID="{85777440-F786-4A43-95DC-E596E5932C69}" presName="horz1" presStyleCnt="0"/>
      <dgm:spPr/>
    </dgm:pt>
    <dgm:pt modelId="{56D71001-7C71-42CE-A248-3AA463CC99F0}" type="pres">
      <dgm:prSet presAssocID="{85777440-F786-4A43-95DC-E596E5932C69}" presName="tx1" presStyleLbl="revTx" presStyleIdx="1" presStyleCnt="3"/>
      <dgm:spPr/>
    </dgm:pt>
    <dgm:pt modelId="{D8B30845-A162-45C3-860C-E551F56C0114}" type="pres">
      <dgm:prSet presAssocID="{85777440-F786-4A43-95DC-E596E5932C69}" presName="vert1" presStyleCnt="0"/>
      <dgm:spPr/>
    </dgm:pt>
    <dgm:pt modelId="{11D762C2-D6F0-40EC-B0AD-EC43D4BC7DCE}" type="pres">
      <dgm:prSet presAssocID="{437A58AE-9107-40A6-9363-0EFBEA43BAD7}" presName="thickLine" presStyleLbl="alignNode1" presStyleIdx="2" presStyleCnt="3"/>
      <dgm:spPr/>
    </dgm:pt>
    <dgm:pt modelId="{3C3791DA-BA46-4283-9B2C-AE18EB9ABB79}" type="pres">
      <dgm:prSet presAssocID="{437A58AE-9107-40A6-9363-0EFBEA43BAD7}" presName="horz1" presStyleCnt="0"/>
      <dgm:spPr/>
    </dgm:pt>
    <dgm:pt modelId="{300016BF-E7DA-4A19-B83B-B9A34FCA6417}" type="pres">
      <dgm:prSet presAssocID="{437A58AE-9107-40A6-9363-0EFBEA43BAD7}" presName="tx1" presStyleLbl="revTx" presStyleIdx="2" presStyleCnt="3" custScaleY="140780"/>
      <dgm:spPr/>
    </dgm:pt>
    <dgm:pt modelId="{506EDB0B-59AD-4023-9647-FA2C95B7AA23}" type="pres">
      <dgm:prSet presAssocID="{437A58AE-9107-40A6-9363-0EFBEA43BAD7}" presName="vert1" presStyleCnt="0"/>
      <dgm:spPr/>
    </dgm:pt>
  </dgm:ptLst>
  <dgm:cxnLst>
    <dgm:cxn modelId="{D9619F6A-4EED-4D4E-B2C7-CA06FA0A3E33}" srcId="{9C648F9C-236C-445D-A1B0-C6B92C2F6ABB}" destId="{85777440-F786-4A43-95DC-E596E5932C69}" srcOrd="1" destOrd="0" parTransId="{05F284AF-BC39-46AC-BFBA-D0EB430D272C}" sibTransId="{3EB0D811-7BA8-4769-8066-6B6C40FC0005}"/>
    <dgm:cxn modelId="{5D93DB59-9047-4787-A5C6-C3664B621F35}" type="presOf" srcId="{437A58AE-9107-40A6-9363-0EFBEA43BAD7}" destId="{300016BF-E7DA-4A19-B83B-B9A34FCA6417}" srcOrd="0" destOrd="0" presId="urn:microsoft.com/office/officeart/2008/layout/LinedList"/>
    <dgm:cxn modelId="{EA4A788E-F6FA-44EA-8513-DE29435FF65F}" srcId="{9C648F9C-236C-445D-A1B0-C6B92C2F6ABB}" destId="{437A58AE-9107-40A6-9363-0EFBEA43BAD7}" srcOrd="2" destOrd="0" parTransId="{275ABB1A-71A1-44B3-9F31-CC411D2397FF}" sibTransId="{843B0BC1-A8C1-4462-8759-A82CB59C3E8B}"/>
    <dgm:cxn modelId="{5462998F-7A4F-4C34-81F1-31DAFE445A10}" type="presOf" srcId="{9C648F9C-236C-445D-A1B0-C6B92C2F6ABB}" destId="{D22B08B7-66AD-4558-9ADD-A05C33A9675E}" srcOrd="0" destOrd="0" presId="urn:microsoft.com/office/officeart/2008/layout/LinedList"/>
    <dgm:cxn modelId="{41B25FA5-22EB-40C0-A096-A0DE14853877}" type="presOf" srcId="{85777440-F786-4A43-95DC-E596E5932C69}" destId="{56D71001-7C71-42CE-A248-3AA463CC99F0}" srcOrd="0" destOrd="0" presId="urn:microsoft.com/office/officeart/2008/layout/LinedList"/>
    <dgm:cxn modelId="{9B20F3B2-CC67-426A-BFD0-C9559F940680}" type="presOf" srcId="{43021637-9B8A-4376-B0E6-75BDED35E864}" destId="{83BD19FE-4083-4DD0-9EDB-6D98FD2CCE05}" srcOrd="0" destOrd="0" presId="urn:microsoft.com/office/officeart/2008/layout/LinedList"/>
    <dgm:cxn modelId="{1B1790EA-5784-4A16-9104-FF62649B0FCE}" srcId="{9C648F9C-236C-445D-A1B0-C6B92C2F6ABB}" destId="{43021637-9B8A-4376-B0E6-75BDED35E864}" srcOrd="0" destOrd="0" parTransId="{D70AC758-DC10-4DB5-AD0B-683D40C86D8F}" sibTransId="{253FAC82-619E-4C9E-B6E7-87903DFBFBAC}"/>
    <dgm:cxn modelId="{3E94B353-2D67-45E5-BA5D-3F0DD1B0DCE2}" type="presParOf" srcId="{D22B08B7-66AD-4558-9ADD-A05C33A9675E}" destId="{96746562-7E8E-4D55-B053-E72A4D7430C5}" srcOrd="0" destOrd="0" presId="urn:microsoft.com/office/officeart/2008/layout/LinedList"/>
    <dgm:cxn modelId="{76BFE610-C208-4ECD-8CCD-19744509E812}" type="presParOf" srcId="{D22B08B7-66AD-4558-9ADD-A05C33A9675E}" destId="{5A86695B-3F37-4357-9CA8-12FBF2AD9571}" srcOrd="1" destOrd="0" presId="urn:microsoft.com/office/officeart/2008/layout/LinedList"/>
    <dgm:cxn modelId="{6D0B3E61-6B85-40BD-8EA3-71CBE68CBEC7}" type="presParOf" srcId="{5A86695B-3F37-4357-9CA8-12FBF2AD9571}" destId="{83BD19FE-4083-4DD0-9EDB-6D98FD2CCE05}" srcOrd="0" destOrd="0" presId="urn:microsoft.com/office/officeart/2008/layout/LinedList"/>
    <dgm:cxn modelId="{CB517653-B250-4EAC-BF8C-7F0735B52C79}" type="presParOf" srcId="{5A86695B-3F37-4357-9CA8-12FBF2AD9571}" destId="{D194EC54-B27C-4D65-A37A-C3079AD8790B}" srcOrd="1" destOrd="0" presId="urn:microsoft.com/office/officeart/2008/layout/LinedList"/>
    <dgm:cxn modelId="{5B36CA76-CA61-4A17-BC6B-857F31D56E81}" type="presParOf" srcId="{D22B08B7-66AD-4558-9ADD-A05C33A9675E}" destId="{ACA7E0A4-8F3F-42E0-98A2-9A50EE475C8B}" srcOrd="2" destOrd="0" presId="urn:microsoft.com/office/officeart/2008/layout/LinedList"/>
    <dgm:cxn modelId="{3B34F205-3574-431E-95A1-780C9ECDA9CC}" type="presParOf" srcId="{D22B08B7-66AD-4558-9ADD-A05C33A9675E}" destId="{68EA5DE8-E57B-4742-951D-87F12353BFC8}" srcOrd="3" destOrd="0" presId="urn:microsoft.com/office/officeart/2008/layout/LinedList"/>
    <dgm:cxn modelId="{C06FE09D-862B-43AC-9E06-07AA5CD4F975}" type="presParOf" srcId="{68EA5DE8-E57B-4742-951D-87F12353BFC8}" destId="{56D71001-7C71-42CE-A248-3AA463CC99F0}" srcOrd="0" destOrd="0" presId="urn:microsoft.com/office/officeart/2008/layout/LinedList"/>
    <dgm:cxn modelId="{210DFCD9-7E38-4A3E-A54A-1D3DB8CF35EC}" type="presParOf" srcId="{68EA5DE8-E57B-4742-951D-87F12353BFC8}" destId="{D8B30845-A162-45C3-860C-E551F56C0114}" srcOrd="1" destOrd="0" presId="urn:microsoft.com/office/officeart/2008/layout/LinedList"/>
    <dgm:cxn modelId="{15060AB3-17BA-4B72-AA05-7E1C0490E18F}" type="presParOf" srcId="{D22B08B7-66AD-4558-9ADD-A05C33A9675E}" destId="{11D762C2-D6F0-40EC-B0AD-EC43D4BC7DCE}" srcOrd="4" destOrd="0" presId="urn:microsoft.com/office/officeart/2008/layout/LinedList"/>
    <dgm:cxn modelId="{E486F34C-E70A-47F9-80F9-5DFC1D8438C7}" type="presParOf" srcId="{D22B08B7-66AD-4558-9ADD-A05C33A9675E}" destId="{3C3791DA-BA46-4283-9B2C-AE18EB9ABB79}" srcOrd="5" destOrd="0" presId="urn:microsoft.com/office/officeart/2008/layout/LinedList"/>
    <dgm:cxn modelId="{93F90224-90AD-4E1E-8AEF-B111F94C8581}" type="presParOf" srcId="{3C3791DA-BA46-4283-9B2C-AE18EB9ABB79}" destId="{300016BF-E7DA-4A19-B83B-B9A34FCA6417}" srcOrd="0" destOrd="0" presId="urn:microsoft.com/office/officeart/2008/layout/LinedList"/>
    <dgm:cxn modelId="{251877CA-264D-4781-A080-D0275DC18886}" type="presParOf" srcId="{3C3791DA-BA46-4283-9B2C-AE18EB9ABB79}" destId="{506EDB0B-59AD-4023-9647-FA2C95B7AA2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4126A8-C08D-4D37-8A10-DA141136E90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7A5EC66-25BA-40A0-B98D-7631FDD49D77}">
      <dgm:prSet/>
      <dgm:spPr/>
      <dgm:t>
        <a:bodyPr/>
        <a:lstStyle/>
        <a:p>
          <a:pPr algn="just"/>
          <a:r>
            <a:rPr lang="es-CR" dirty="0"/>
            <a:t>Según el Manual de Estadísticas de Finanzas Públicas 2014 (FMI, 2014b), la CFG es una clasificación detallada de las funciones u objetivos socioeconómicos que persiguen las unidades del gobierno general por medio de distintos tipos de gasto. Las funciones se clasifican en diez divisiones que luego se subdividen en grupos y clases. Las divisiones se refieren a los objetivos generales del gobierno, en tanto que los grupos y las clases corresponden a los medios a través de los cuales se alcanzan esos objetivos.</a:t>
          </a:r>
          <a:endParaRPr lang="en-US" dirty="0"/>
        </a:p>
      </dgm:t>
    </dgm:pt>
    <dgm:pt modelId="{77934ECF-DDE7-4F73-9947-23CA2EF11466}" type="parTrans" cxnId="{112D0EA7-92D5-4EB6-B646-7C810DFF0455}">
      <dgm:prSet/>
      <dgm:spPr/>
      <dgm:t>
        <a:bodyPr/>
        <a:lstStyle/>
        <a:p>
          <a:endParaRPr lang="en-US"/>
        </a:p>
      </dgm:t>
    </dgm:pt>
    <dgm:pt modelId="{DB69C304-ACEE-433A-9DEB-0252B2887D0E}" type="sibTrans" cxnId="{112D0EA7-92D5-4EB6-B646-7C810DFF0455}">
      <dgm:prSet/>
      <dgm:spPr/>
      <dgm:t>
        <a:bodyPr/>
        <a:lstStyle/>
        <a:p>
          <a:endParaRPr lang="en-US"/>
        </a:p>
      </dgm:t>
    </dgm:pt>
    <dgm:pt modelId="{FAA35AD6-D720-4991-AC92-2E3578455C12}">
      <dgm:prSet/>
      <dgm:spPr/>
      <dgm:t>
        <a:bodyPr/>
        <a:lstStyle/>
        <a:p>
          <a:pPr algn="just"/>
          <a:endParaRPr lang="en-US" dirty="0"/>
        </a:p>
      </dgm:t>
    </dgm:pt>
    <dgm:pt modelId="{D0F47D19-8AE0-4EDD-ACC0-59EDECD1FDDF}" type="parTrans" cxnId="{E068AA63-DF66-40CD-B546-BD0D96063B92}">
      <dgm:prSet/>
      <dgm:spPr/>
      <dgm:t>
        <a:bodyPr/>
        <a:lstStyle/>
        <a:p>
          <a:endParaRPr lang="en-US"/>
        </a:p>
      </dgm:t>
    </dgm:pt>
    <dgm:pt modelId="{791C30D8-1C7E-480D-BEFB-C94DFA686922}" type="sibTrans" cxnId="{E068AA63-DF66-40CD-B546-BD0D96063B92}">
      <dgm:prSet/>
      <dgm:spPr/>
      <dgm:t>
        <a:bodyPr/>
        <a:lstStyle/>
        <a:p>
          <a:endParaRPr lang="en-US"/>
        </a:p>
      </dgm:t>
    </dgm:pt>
    <dgm:pt modelId="{DFB6040C-E776-4B97-A07F-58360D508533}" type="pres">
      <dgm:prSet presAssocID="{C24126A8-C08D-4D37-8A10-DA141136E906}" presName="linear" presStyleCnt="0">
        <dgm:presLayoutVars>
          <dgm:animLvl val="lvl"/>
          <dgm:resizeHandles val="exact"/>
        </dgm:presLayoutVars>
      </dgm:prSet>
      <dgm:spPr/>
    </dgm:pt>
    <dgm:pt modelId="{C2283CA4-2F72-4077-AD7B-BCF00224E7D0}" type="pres">
      <dgm:prSet presAssocID="{27A5EC66-25BA-40A0-B98D-7631FDD49D77}" presName="parentText" presStyleLbl="node1" presStyleIdx="0" presStyleCnt="1">
        <dgm:presLayoutVars>
          <dgm:chMax val="0"/>
          <dgm:bulletEnabled val="1"/>
        </dgm:presLayoutVars>
      </dgm:prSet>
      <dgm:spPr/>
    </dgm:pt>
    <dgm:pt modelId="{38C9632D-5681-4268-A868-D3CB66D1ECB0}" type="pres">
      <dgm:prSet presAssocID="{27A5EC66-25BA-40A0-B98D-7631FDD49D77}" presName="childText" presStyleLbl="revTx" presStyleIdx="0" presStyleCnt="1">
        <dgm:presLayoutVars>
          <dgm:bulletEnabled val="1"/>
        </dgm:presLayoutVars>
      </dgm:prSet>
      <dgm:spPr/>
    </dgm:pt>
  </dgm:ptLst>
  <dgm:cxnLst>
    <dgm:cxn modelId="{E068AA63-DF66-40CD-B546-BD0D96063B92}" srcId="{27A5EC66-25BA-40A0-B98D-7631FDD49D77}" destId="{FAA35AD6-D720-4991-AC92-2E3578455C12}" srcOrd="0" destOrd="0" parTransId="{D0F47D19-8AE0-4EDD-ACC0-59EDECD1FDDF}" sibTransId="{791C30D8-1C7E-480D-BEFB-C94DFA686922}"/>
    <dgm:cxn modelId="{24D9EA45-81A5-415B-A733-1040C3FAE464}" type="presOf" srcId="{27A5EC66-25BA-40A0-B98D-7631FDD49D77}" destId="{C2283CA4-2F72-4077-AD7B-BCF00224E7D0}" srcOrd="0" destOrd="0" presId="urn:microsoft.com/office/officeart/2005/8/layout/vList2"/>
    <dgm:cxn modelId="{9C15B97D-CB02-4756-B3C5-18CA9EB0DC82}" type="presOf" srcId="{FAA35AD6-D720-4991-AC92-2E3578455C12}" destId="{38C9632D-5681-4268-A868-D3CB66D1ECB0}" srcOrd="0" destOrd="0" presId="urn:microsoft.com/office/officeart/2005/8/layout/vList2"/>
    <dgm:cxn modelId="{112D0EA7-92D5-4EB6-B646-7C810DFF0455}" srcId="{C24126A8-C08D-4D37-8A10-DA141136E906}" destId="{27A5EC66-25BA-40A0-B98D-7631FDD49D77}" srcOrd="0" destOrd="0" parTransId="{77934ECF-DDE7-4F73-9947-23CA2EF11466}" sibTransId="{DB69C304-ACEE-433A-9DEB-0252B2887D0E}"/>
    <dgm:cxn modelId="{69024DF0-0295-4F78-8334-CD4F18478262}" type="presOf" srcId="{C24126A8-C08D-4D37-8A10-DA141136E906}" destId="{DFB6040C-E776-4B97-A07F-58360D508533}" srcOrd="0" destOrd="0" presId="urn:microsoft.com/office/officeart/2005/8/layout/vList2"/>
    <dgm:cxn modelId="{476E0A60-B108-4D79-BF39-ECE3B89BDAA0}" type="presParOf" srcId="{DFB6040C-E776-4B97-A07F-58360D508533}" destId="{C2283CA4-2F72-4077-AD7B-BCF00224E7D0}" srcOrd="0" destOrd="0" presId="urn:microsoft.com/office/officeart/2005/8/layout/vList2"/>
    <dgm:cxn modelId="{0669BA57-F476-435E-B8B3-B9F6A6063BE8}" type="presParOf" srcId="{DFB6040C-E776-4B97-A07F-58360D508533}" destId="{38C9632D-5681-4268-A868-D3CB66D1ECB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526585-7233-4DC8-804B-32DAD599DF0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6513C30-8DA6-4BC5-91D2-5FE308FA545D}">
      <dgm:prSet custT="1"/>
      <dgm:spPr/>
      <dgm:t>
        <a:bodyPr/>
        <a:lstStyle/>
        <a:p>
          <a:r>
            <a:rPr lang="es-CR" sz="2000" dirty="0"/>
            <a:t>En el grupo conformado por los seis países centroamericanos, México y la República Dominicana, solo en dos el ratio del gasto público sobre el PIB fue menor en 2018 que en 2000: Guatemala y Panamá. </a:t>
          </a:r>
        </a:p>
        <a:p>
          <a:r>
            <a:rPr lang="es-CR" sz="2000" dirty="0"/>
            <a:t>Sin embargo, si en este último se analiza la evolución del gasto del gobierno general, que incluye la seguridad social, se aprecia una tendencia creciente del gasto público, pues al incluir este subsector se nota un alza en las erogaciones en protección social y en salud en el período estudiado.</a:t>
          </a:r>
          <a:endParaRPr lang="en-US" sz="2000" dirty="0"/>
        </a:p>
      </dgm:t>
    </dgm:pt>
    <dgm:pt modelId="{CD49EB6F-85D1-4A4D-994A-E455DA4A04AE}" type="parTrans" cxnId="{9F40675A-5A02-4EE0-8AA8-EFDC1795D028}">
      <dgm:prSet/>
      <dgm:spPr/>
      <dgm:t>
        <a:bodyPr/>
        <a:lstStyle/>
        <a:p>
          <a:endParaRPr lang="en-US" sz="2000"/>
        </a:p>
      </dgm:t>
    </dgm:pt>
    <dgm:pt modelId="{579150A8-2A72-4C3F-A5E9-A796194B59B0}" type="sibTrans" cxnId="{9F40675A-5A02-4EE0-8AA8-EFDC1795D028}">
      <dgm:prSet/>
      <dgm:spPr/>
      <dgm:t>
        <a:bodyPr/>
        <a:lstStyle/>
        <a:p>
          <a:endParaRPr lang="en-US" sz="2000"/>
        </a:p>
      </dgm:t>
    </dgm:pt>
    <dgm:pt modelId="{2DCA0D15-21EB-41C7-8702-FF90012D8249}">
      <dgm:prSet custT="1"/>
      <dgm:spPr/>
      <dgm:t>
        <a:bodyPr/>
        <a:lstStyle/>
        <a:p>
          <a:r>
            <a:rPr lang="es-CR" sz="2000" dirty="0"/>
            <a:t>Por otra parte, en El Salvador, México y la República Dominicana, el gasto del gobierno central creció más de 4 puntos del PIB, mientras que en Costa Rica, Honduras y Nicaragua aumentó aproximadamente 2 puntos. </a:t>
          </a:r>
        </a:p>
        <a:p>
          <a:r>
            <a:rPr lang="es-CR" sz="2000" dirty="0"/>
            <a:t>Los países de este grupo en que se observa el mayor gasto del gobierno central en relación con el PIB son Honduras, El Salvador y Costa Rica, con valores superiores al 20%. </a:t>
          </a:r>
        </a:p>
        <a:p>
          <a:r>
            <a:rPr lang="es-CR" sz="2000" dirty="0"/>
            <a:t>No obstante, en este último país este indicador se acerca al 30% del PIB cuando se incluye el gasto de los gobiernos subnacionales y de la seguridad social. </a:t>
          </a:r>
          <a:endParaRPr lang="en-US" sz="2000" dirty="0"/>
        </a:p>
      </dgm:t>
    </dgm:pt>
    <dgm:pt modelId="{92ADD092-1FD8-49AD-B6D4-99B836D41603}" type="parTrans" cxnId="{161080EC-6E3C-4A28-A342-A84F54EDDB6C}">
      <dgm:prSet/>
      <dgm:spPr/>
      <dgm:t>
        <a:bodyPr/>
        <a:lstStyle/>
        <a:p>
          <a:endParaRPr lang="en-US" sz="2000"/>
        </a:p>
      </dgm:t>
    </dgm:pt>
    <dgm:pt modelId="{C1422E98-D448-40B4-9A66-2D43EC76824F}" type="sibTrans" cxnId="{161080EC-6E3C-4A28-A342-A84F54EDDB6C}">
      <dgm:prSet/>
      <dgm:spPr/>
      <dgm:t>
        <a:bodyPr/>
        <a:lstStyle/>
        <a:p>
          <a:endParaRPr lang="en-US" sz="2000"/>
        </a:p>
      </dgm:t>
    </dgm:pt>
    <dgm:pt modelId="{8F6CEE39-73C4-4FB8-910F-F36E26F13036}">
      <dgm:prSet custT="1"/>
      <dgm:spPr/>
      <dgm:t>
        <a:bodyPr/>
        <a:lstStyle/>
        <a:p>
          <a:r>
            <a:rPr lang="es-CR" sz="2000"/>
            <a:t>Por el contrario, el nivel más bajo de gasto del gobierno central como proporción del PIB en América Latina se encuentran en Guatemala (12,3%), el Paraguay (14,9%), la República Dominicana (17%) y Panamá (17,1%)</a:t>
          </a:r>
          <a:endParaRPr lang="en-US" sz="2000"/>
        </a:p>
      </dgm:t>
    </dgm:pt>
    <dgm:pt modelId="{8D6EBCBC-E73A-4F00-A861-2F8585C134B8}" type="parTrans" cxnId="{689C6B97-5598-4576-9FE7-85C0986C02A5}">
      <dgm:prSet/>
      <dgm:spPr/>
      <dgm:t>
        <a:bodyPr/>
        <a:lstStyle/>
        <a:p>
          <a:endParaRPr lang="en-US" sz="2000"/>
        </a:p>
      </dgm:t>
    </dgm:pt>
    <dgm:pt modelId="{5C3F0B6E-54D5-4271-8191-AA8FB8291A21}" type="sibTrans" cxnId="{689C6B97-5598-4576-9FE7-85C0986C02A5}">
      <dgm:prSet/>
      <dgm:spPr/>
      <dgm:t>
        <a:bodyPr/>
        <a:lstStyle/>
        <a:p>
          <a:endParaRPr lang="en-US" sz="2000"/>
        </a:p>
      </dgm:t>
    </dgm:pt>
    <dgm:pt modelId="{03DF5366-4DD8-4057-9DA4-18E7DFF3F93D}" type="pres">
      <dgm:prSet presAssocID="{AA526585-7233-4DC8-804B-32DAD599DF05}" presName="linear" presStyleCnt="0">
        <dgm:presLayoutVars>
          <dgm:animLvl val="lvl"/>
          <dgm:resizeHandles val="exact"/>
        </dgm:presLayoutVars>
      </dgm:prSet>
      <dgm:spPr/>
    </dgm:pt>
    <dgm:pt modelId="{798580A8-77C4-4EB7-8E4C-F15A7E6F43F1}" type="pres">
      <dgm:prSet presAssocID="{A6513C30-8DA6-4BC5-91D2-5FE308FA545D}" presName="parentText" presStyleLbl="node1" presStyleIdx="0" presStyleCnt="3">
        <dgm:presLayoutVars>
          <dgm:chMax val="0"/>
          <dgm:bulletEnabled val="1"/>
        </dgm:presLayoutVars>
      </dgm:prSet>
      <dgm:spPr/>
    </dgm:pt>
    <dgm:pt modelId="{0F37A38E-D2A3-4B7C-AED1-00D23040011E}" type="pres">
      <dgm:prSet presAssocID="{579150A8-2A72-4C3F-A5E9-A796194B59B0}" presName="spacer" presStyleCnt="0"/>
      <dgm:spPr/>
    </dgm:pt>
    <dgm:pt modelId="{18B89C63-72B9-4151-BCE1-C4636BAE96DE}" type="pres">
      <dgm:prSet presAssocID="{2DCA0D15-21EB-41C7-8702-FF90012D8249}" presName="parentText" presStyleLbl="node1" presStyleIdx="1" presStyleCnt="3">
        <dgm:presLayoutVars>
          <dgm:chMax val="0"/>
          <dgm:bulletEnabled val="1"/>
        </dgm:presLayoutVars>
      </dgm:prSet>
      <dgm:spPr/>
    </dgm:pt>
    <dgm:pt modelId="{E50AA81B-A3C2-4633-B38F-2F98D64BCADA}" type="pres">
      <dgm:prSet presAssocID="{C1422E98-D448-40B4-9A66-2D43EC76824F}" presName="spacer" presStyleCnt="0"/>
      <dgm:spPr/>
    </dgm:pt>
    <dgm:pt modelId="{B2A8D9B0-9BDC-480D-B8FA-45B600F15323}" type="pres">
      <dgm:prSet presAssocID="{8F6CEE39-73C4-4FB8-910F-F36E26F13036}" presName="parentText" presStyleLbl="node1" presStyleIdx="2" presStyleCnt="3" custScaleY="38104">
        <dgm:presLayoutVars>
          <dgm:chMax val="0"/>
          <dgm:bulletEnabled val="1"/>
        </dgm:presLayoutVars>
      </dgm:prSet>
      <dgm:spPr/>
    </dgm:pt>
  </dgm:ptLst>
  <dgm:cxnLst>
    <dgm:cxn modelId="{0B6B0006-72E2-45DE-A778-A0A225932714}" type="presOf" srcId="{AA526585-7233-4DC8-804B-32DAD599DF05}" destId="{03DF5366-4DD8-4057-9DA4-18E7DFF3F93D}" srcOrd="0" destOrd="0" presId="urn:microsoft.com/office/officeart/2005/8/layout/vList2"/>
    <dgm:cxn modelId="{9F40675A-5A02-4EE0-8AA8-EFDC1795D028}" srcId="{AA526585-7233-4DC8-804B-32DAD599DF05}" destId="{A6513C30-8DA6-4BC5-91D2-5FE308FA545D}" srcOrd="0" destOrd="0" parTransId="{CD49EB6F-85D1-4A4D-994A-E455DA4A04AE}" sibTransId="{579150A8-2A72-4C3F-A5E9-A796194B59B0}"/>
    <dgm:cxn modelId="{D1E3588C-5B19-49AE-8B37-98BC2642F617}" type="presOf" srcId="{2DCA0D15-21EB-41C7-8702-FF90012D8249}" destId="{18B89C63-72B9-4151-BCE1-C4636BAE96DE}" srcOrd="0" destOrd="0" presId="urn:microsoft.com/office/officeart/2005/8/layout/vList2"/>
    <dgm:cxn modelId="{D0144B96-0D04-4089-84C2-0C06D90FE1F6}" type="presOf" srcId="{A6513C30-8DA6-4BC5-91D2-5FE308FA545D}" destId="{798580A8-77C4-4EB7-8E4C-F15A7E6F43F1}" srcOrd="0" destOrd="0" presId="urn:microsoft.com/office/officeart/2005/8/layout/vList2"/>
    <dgm:cxn modelId="{689C6B97-5598-4576-9FE7-85C0986C02A5}" srcId="{AA526585-7233-4DC8-804B-32DAD599DF05}" destId="{8F6CEE39-73C4-4FB8-910F-F36E26F13036}" srcOrd="2" destOrd="0" parTransId="{8D6EBCBC-E73A-4F00-A861-2F8585C134B8}" sibTransId="{5C3F0B6E-54D5-4271-8191-AA8FB8291A21}"/>
    <dgm:cxn modelId="{CAB1ADD8-E839-4579-A9CA-53AC7D02E2BF}" type="presOf" srcId="{8F6CEE39-73C4-4FB8-910F-F36E26F13036}" destId="{B2A8D9B0-9BDC-480D-B8FA-45B600F15323}" srcOrd="0" destOrd="0" presId="urn:microsoft.com/office/officeart/2005/8/layout/vList2"/>
    <dgm:cxn modelId="{161080EC-6E3C-4A28-A342-A84F54EDDB6C}" srcId="{AA526585-7233-4DC8-804B-32DAD599DF05}" destId="{2DCA0D15-21EB-41C7-8702-FF90012D8249}" srcOrd="1" destOrd="0" parTransId="{92ADD092-1FD8-49AD-B6D4-99B836D41603}" sibTransId="{C1422E98-D448-40B4-9A66-2D43EC76824F}"/>
    <dgm:cxn modelId="{6ED1E1D0-8B2E-48E9-8E22-3AF554B8F86F}" type="presParOf" srcId="{03DF5366-4DD8-4057-9DA4-18E7DFF3F93D}" destId="{798580A8-77C4-4EB7-8E4C-F15A7E6F43F1}" srcOrd="0" destOrd="0" presId="urn:microsoft.com/office/officeart/2005/8/layout/vList2"/>
    <dgm:cxn modelId="{0543D716-DC3C-403C-BE19-E62C90889C8A}" type="presParOf" srcId="{03DF5366-4DD8-4057-9DA4-18E7DFF3F93D}" destId="{0F37A38E-D2A3-4B7C-AED1-00D23040011E}" srcOrd="1" destOrd="0" presId="urn:microsoft.com/office/officeart/2005/8/layout/vList2"/>
    <dgm:cxn modelId="{69FA1ABC-FB61-4B84-85E6-559790B580A4}" type="presParOf" srcId="{03DF5366-4DD8-4057-9DA4-18E7DFF3F93D}" destId="{18B89C63-72B9-4151-BCE1-C4636BAE96DE}" srcOrd="2" destOrd="0" presId="urn:microsoft.com/office/officeart/2005/8/layout/vList2"/>
    <dgm:cxn modelId="{2B01D493-E23C-49A7-B7FB-B4A70F392FB0}" type="presParOf" srcId="{03DF5366-4DD8-4057-9DA4-18E7DFF3F93D}" destId="{E50AA81B-A3C2-4633-B38F-2F98D64BCADA}" srcOrd="3" destOrd="0" presId="urn:microsoft.com/office/officeart/2005/8/layout/vList2"/>
    <dgm:cxn modelId="{95AC5BF0-EE12-48EC-9946-80731AF73819}" type="presParOf" srcId="{03DF5366-4DD8-4057-9DA4-18E7DFF3F93D}" destId="{B2A8D9B0-9BDC-480D-B8FA-45B600F1532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3E9F13-54A9-47FA-82AA-F9FFA69C0654}" type="doc">
      <dgm:prSet loTypeId="urn:microsoft.com/office/officeart/2008/layout/LinedList" loCatId="list" qsTypeId="urn:microsoft.com/office/officeart/2005/8/quickstyle/simple5" qsCatId="simple" csTypeId="urn:microsoft.com/office/officeart/2005/8/colors/accent6_2" csCatId="accent6" phldr="1"/>
      <dgm:spPr/>
      <dgm:t>
        <a:bodyPr/>
        <a:lstStyle/>
        <a:p>
          <a:endParaRPr lang="en-US"/>
        </a:p>
      </dgm:t>
    </dgm:pt>
    <dgm:pt modelId="{2ADF79BD-3489-4963-A86C-18B5099EAF73}">
      <dgm:prSet custT="1"/>
      <dgm:spPr/>
      <dgm:t>
        <a:bodyPr/>
        <a:lstStyle/>
        <a:p>
          <a:r>
            <a:rPr lang="es-CR" sz="2200" dirty="0"/>
            <a:t>En Argentina y el Perú, se incrementó el gasto en asuntos económicos, sobre todo en los sectores del transporte, los combustibles y la energía, en el primer país, y en el área del transporte, en el segundo. </a:t>
          </a:r>
        </a:p>
        <a:p>
          <a:r>
            <a:rPr lang="es-CR" sz="2200" dirty="0"/>
            <a:t>La mayor importancia de estas erogaciones en la Argentina se debió a la </a:t>
          </a:r>
          <a:r>
            <a:rPr lang="es-CR" sz="2200" b="1" dirty="0">
              <a:solidFill>
                <a:schemeClr val="accent1"/>
              </a:solidFill>
              <a:effectLst>
                <a:outerShdw blurRad="38100" dist="38100" dir="2700000" algn="tl">
                  <a:srgbClr val="000000">
                    <a:alpha val="43137"/>
                  </a:srgbClr>
                </a:outerShdw>
              </a:effectLst>
            </a:rPr>
            <a:t>política de subsidios a las empresas que tenía por objeto mitigar el ajuste de los precios y las tarifas de estos servicios públicos</a:t>
          </a:r>
          <a:r>
            <a:rPr lang="es-CR" sz="2200" dirty="0"/>
            <a:t>; esto ocurrió hasta 2016, año en que se implementó una política de quita de subsidios. </a:t>
          </a:r>
        </a:p>
        <a:p>
          <a:r>
            <a:rPr lang="es-CR" sz="2200" dirty="0"/>
            <a:t>Es por eso que el incremento de este gasto se concentró más en transferencias corrientes que en inversión pública. </a:t>
          </a:r>
          <a:endParaRPr lang="en-US" sz="2200" dirty="0"/>
        </a:p>
      </dgm:t>
    </dgm:pt>
    <dgm:pt modelId="{02CB21F6-4C57-49E8-AC55-EE30061CB489}" type="parTrans" cxnId="{E0F5E13F-BA8C-4CFA-B7DC-36B96A39208D}">
      <dgm:prSet/>
      <dgm:spPr/>
      <dgm:t>
        <a:bodyPr/>
        <a:lstStyle/>
        <a:p>
          <a:endParaRPr lang="en-US" sz="2200"/>
        </a:p>
      </dgm:t>
    </dgm:pt>
    <dgm:pt modelId="{5D2369B8-E7A6-48E2-80EB-E4F898F10C64}" type="sibTrans" cxnId="{E0F5E13F-BA8C-4CFA-B7DC-36B96A39208D}">
      <dgm:prSet/>
      <dgm:spPr/>
      <dgm:t>
        <a:bodyPr/>
        <a:lstStyle/>
        <a:p>
          <a:endParaRPr lang="en-US" sz="2200"/>
        </a:p>
      </dgm:t>
    </dgm:pt>
    <dgm:pt modelId="{A27BA5EC-2FDF-4FA1-B428-DED02673457F}">
      <dgm:prSet custT="1"/>
      <dgm:spPr/>
      <dgm:t>
        <a:bodyPr/>
        <a:lstStyle/>
        <a:p>
          <a:pPr algn="just"/>
          <a:r>
            <a:rPr lang="es-CR" sz="2200" dirty="0"/>
            <a:t>En otros países, como el Brasil y el Uruguay, se aprecia un crecimiento del gasto en </a:t>
          </a:r>
          <a:r>
            <a:rPr lang="es-CR" sz="2200" b="1" dirty="0">
              <a:solidFill>
                <a:schemeClr val="accent1"/>
              </a:solidFill>
              <a:effectLst>
                <a:outerShdw blurRad="38100" dist="38100" dir="2700000" algn="tl">
                  <a:srgbClr val="000000">
                    <a:alpha val="43137"/>
                  </a:srgbClr>
                </a:outerShdw>
              </a:effectLst>
            </a:rPr>
            <a:t>servicios públicos generales, producto del incremento del pago de intereses de la deuda pública</a:t>
          </a:r>
          <a:r>
            <a:rPr lang="es-CR" sz="2200" dirty="0"/>
            <a:t>. </a:t>
          </a:r>
        </a:p>
        <a:p>
          <a:pPr algn="just"/>
          <a:r>
            <a:rPr lang="es-CR" sz="2200" dirty="0"/>
            <a:t>Entre 2000 y 2018, el pago de </a:t>
          </a:r>
          <a:r>
            <a:rPr lang="es-CR" sz="2200" b="1" dirty="0">
              <a:solidFill>
                <a:schemeClr val="accent1"/>
              </a:solidFill>
              <a:effectLst>
                <a:outerShdw blurRad="38100" dist="38100" dir="2700000" algn="tl">
                  <a:srgbClr val="000000">
                    <a:alpha val="43137"/>
                  </a:srgbClr>
                </a:outerShdw>
              </a:effectLst>
            </a:rPr>
            <a:t>esos intereses aumentó el 2,1% del PIB </a:t>
          </a:r>
          <a:r>
            <a:rPr lang="es-CR" sz="2200" dirty="0"/>
            <a:t>en el Brasil y el 0,8% del PIB en el Uruguay. </a:t>
          </a:r>
        </a:p>
        <a:p>
          <a:pPr algn="just"/>
          <a:r>
            <a:rPr lang="es-CR" sz="2200" dirty="0"/>
            <a:t>En contraste, en Colombia y el Perú se logró </a:t>
          </a:r>
          <a:r>
            <a:rPr lang="es-CR" sz="2200" b="1" dirty="0">
              <a:solidFill>
                <a:schemeClr val="accent1"/>
              </a:solidFill>
              <a:effectLst>
                <a:outerShdw blurRad="38100" dist="38100" dir="2700000" algn="tl">
                  <a:srgbClr val="000000">
                    <a:alpha val="43137"/>
                  </a:srgbClr>
                </a:outerShdw>
              </a:effectLst>
            </a:rPr>
            <a:t>reducir la carga de los intereses de la deuda en alrededor de 1 punto del PIB</a:t>
          </a:r>
          <a:r>
            <a:rPr lang="es-CR" sz="2200" dirty="0"/>
            <a:t>, lo que permitió bajar el gasto en esa función.</a:t>
          </a:r>
          <a:endParaRPr lang="en-US" sz="2200" dirty="0"/>
        </a:p>
      </dgm:t>
    </dgm:pt>
    <dgm:pt modelId="{0A873F18-E081-4053-BC1C-82FF0EF2CCC0}" type="parTrans" cxnId="{04EEECC1-36A4-4CBC-9197-3E685F715ED0}">
      <dgm:prSet/>
      <dgm:spPr/>
      <dgm:t>
        <a:bodyPr/>
        <a:lstStyle/>
        <a:p>
          <a:endParaRPr lang="en-US" sz="2200"/>
        </a:p>
      </dgm:t>
    </dgm:pt>
    <dgm:pt modelId="{AC13B872-2004-42E4-B6A9-C0D9054687C0}" type="sibTrans" cxnId="{04EEECC1-36A4-4CBC-9197-3E685F715ED0}">
      <dgm:prSet/>
      <dgm:spPr/>
      <dgm:t>
        <a:bodyPr/>
        <a:lstStyle/>
        <a:p>
          <a:endParaRPr lang="en-US" sz="2200"/>
        </a:p>
      </dgm:t>
    </dgm:pt>
    <dgm:pt modelId="{A998B3D2-F225-4279-AE82-A38AC043D269}" type="pres">
      <dgm:prSet presAssocID="{873E9F13-54A9-47FA-82AA-F9FFA69C0654}" presName="vert0" presStyleCnt="0">
        <dgm:presLayoutVars>
          <dgm:dir/>
          <dgm:animOne val="branch"/>
          <dgm:animLvl val="lvl"/>
        </dgm:presLayoutVars>
      </dgm:prSet>
      <dgm:spPr/>
    </dgm:pt>
    <dgm:pt modelId="{E99A9948-07CF-4744-9A30-18C260CC4ED8}" type="pres">
      <dgm:prSet presAssocID="{2ADF79BD-3489-4963-A86C-18B5099EAF73}" presName="thickLine" presStyleLbl="alignNode1" presStyleIdx="0" presStyleCnt="2"/>
      <dgm:spPr/>
    </dgm:pt>
    <dgm:pt modelId="{2F37E5E4-23A6-4575-922B-C0AABD060050}" type="pres">
      <dgm:prSet presAssocID="{2ADF79BD-3489-4963-A86C-18B5099EAF73}" presName="horz1" presStyleCnt="0"/>
      <dgm:spPr/>
    </dgm:pt>
    <dgm:pt modelId="{310099E0-7FAD-47B8-BEED-D62A9730A0D9}" type="pres">
      <dgm:prSet presAssocID="{2ADF79BD-3489-4963-A86C-18B5099EAF73}" presName="tx1" presStyleLbl="revTx" presStyleIdx="0" presStyleCnt="2"/>
      <dgm:spPr/>
    </dgm:pt>
    <dgm:pt modelId="{6D9DD3EF-1B63-46F6-B3E6-20C79E262A56}" type="pres">
      <dgm:prSet presAssocID="{2ADF79BD-3489-4963-A86C-18B5099EAF73}" presName="vert1" presStyleCnt="0"/>
      <dgm:spPr/>
    </dgm:pt>
    <dgm:pt modelId="{AE26DE6D-6DAA-442F-BC4E-5389C1A685C3}" type="pres">
      <dgm:prSet presAssocID="{A27BA5EC-2FDF-4FA1-B428-DED02673457F}" presName="thickLine" presStyleLbl="alignNode1" presStyleIdx="1" presStyleCnt="2"/>
      <dgm:spPr/>
    </dgm:pt>
    <dgm:pt modelId="{6A70C242-A013-4A0C-8E36-CC7BD55D49C5}" type="pres">
      <dgm:prSet presAssocID="{A27BA5EC-2FDF-4FA1-B428-DED02673457F}" presName="horz1" presStyleCnt="0"/>
      <dgm:spPr/>
    </dgm:pt>
    <dgm:pt modelId="{56C16084-4EEB-426B-823A-E98735271F8A}" type="pres">
      <dgm:prSet presAssocID="{A27BA5EC-2FDF-4FA1-B428-DED02673457F}" presName="tx1" presStyleLbl="revTx" presStyleIdx="1" presStyleCnt="2"/>
      <dgm:spPr/>
    </dgm:pt>
    <dgm:pt modelId="{2D5118DC-6107-4535-A6D9-3E3C28828F34}" type="pres">
      <dgm:prSet presAssocID="{A27BA5EC-2FDF-4FA1-B428-DED02673457F}" presName="vert1" presStyleCnt="0"/>
      <dgm:spPr/>
    </dgm:pt>
  </dgm:ptLst>
  <dgm:cxnLst>
    <dgm:cxn modelId="{E5B38219-1A0A-4070-B1DC-3E60879E0297}" type="presOf" srcId="{873E9F13-54A9-47FA-82AA-F9FFA69C0654}" destId="{A998B3D2-F225-4279-AE82-A38AC043D269}" srcOrd="0" destOrd="0" presId="urn:microsoft.com/office/officeart/2008/layout/LinedList"/>
    <dgm:cxn modelId="{E0F5E13F-BA8C-4CFA-B7DC-36B96A39208D}" srcId="{873E9F13-54A9-47FA-82AA-F9FFA69C0654}" destId="{2ADF79BD-3489-4963-A86C-18B5099EAF73}" srcOrd="0" destOrd="0" parTransId="{02CB21F6-4C57-49E8-AC55-EE30061CB489}" sibTransId="{5D2369B8-E7A6-48E2-80EB-E4F898F10C64}"/>
    <dgm:cxn modelId="{919A1F6D-8F92-4FDA-AFDA-6395F74F352F}" type="presOf" srcId="{2ADF79BD-3489-4963-A86C-18B5099EAF73}" destId="{310099E0-7FAD-47B8-BEED-D62A9730A0D9}" srcOrd="0" destOrd="0" presId="urn:microsoft.com/office/officeart/2008/layout/LinedList"/>
    <dgm:cxn modelId="{E02BA47F-C918-4CB7-B967-E8B3313268A0}" type="presOf" srcId="{A27BA5EC-2FDF-4FA1-B428-DED02673457F}" destId="{56C16084-4EEB-426B-823A-E98735271F8A}" srcOrd="0" destOrd="0" presId="urn:microsoft.com/office/officeart/2008/layout/LinedList"/>
    <dgm:cxn modelId="{04EEECC1-36A4-4CBC-9197-3E685F715ED0}" srcId="{873E9F13-54A9-47FA-82AA-F9FFA69C0654}" destId="{A27BA5EC-2FDF-4FA1-B428-DED02673457F}" srcOrd="1" destOrd="0" parTransId="{0A873F18-E081-4053-BC1C-82FF0EF2CCC0}" sibTransId="{AC13B872-2004-42E4-B6A9-C0D9054687C0}"/>
    <dgm:cxn modelId="{0522EB9D-443B-46E6-BF9E-3808AFA74C7D}" type="presParOf" srcId="{A998B3D2-F225-4279-AE82-A38AC043D269}" destId="{E99A9948-07CF-4744-9A30-18C260CC4ED8}" srcOrd="0" destOrd="0" presId="urn:microsoft.com/office/officeart/2008/layout/LinedList"/>
    <dgm:cxn modelId="{F169230C-6373-4155-805D-46ADF79B684C}" type="presParOf" srcId="{A998B3D2-F225-4279-AE82-A38AC043D269}" destId="{2F37E5E4-23A6-4575-922B-C0AABD060050}" srcOrd="1" destOrd="0" presId="urn:microsoft.com/office/officeart/2008/layout/LinedList"/>
    <dgm:cxn modelId="{25F14ABB-8D20-4D8F-B429-2EEB8A2060C8}" type="presParOf" srcId="{2F37E5E4-23A6-4575-922B-C0AABD060050}" destId="{310099E0-7FAD-47B8-BEED-D62A9730A0D9}" srcOrd="0" destOrd="0" presId="urn:microsoft.com/office/officeart/2008/layout/LinedList"/>
    <dgm:cxn modelId="{63F45EEC-8050-424C-869C-7D6F67CB1B55}" type="presParOf" srcId="{2F37E5E4-23A6-4575-922B-C0AABD060050}" destId="{6D9DD3EF-1B63-46F6-B3E6-20C79E262A56}" srcOrd="1" destOrd="0" presId="urn:microsoft.com/office/officeart/2008/layout/LinedList"/>
    <dgm:cxn modelId="{2D3F56A1-20B0-457F-AE82-DF3E0E05C397}" type="presParOf" srcId="{A998B3D2-F225-4279-AE82-A38AC043D269}" destId="{AE26DE6D-6DAA-442F-BC4E-5389C1A685C3}" srcOrd="2" destOrd="0" presId="urn:microsoft.com/office/officeart/2008/layout/LinedList"/>
    <dgm:cxn modelId="{2672EEF0-D6A0-4BC1-99AE-4FC2DBE57F58}" type="presParOf" srcId="{A998B3D2-F225-4279-AE82-A38AC043D269}" destId="{6A70C242-A013-4A0C-8E36-CC7BD55D49C5}" srcOrd="3" destOrd="0" presId="urn:microsoft.com/office/officeart/2008/layout/LinedList"/>
    <dgm:cxn modelId="{F5AC7903-9B15-4B22-8A38-2B225415164A}" type="presParOf" srcId="{6A70C242-A013-4A0C-8E36-CC7BD55D49C5}" destId="{56C16084-4EEB-426B-823A-E98735271F8A}" srcOrd="0" destOrd="0" presId="urn:microsoft.com/office/officeart/2008/layout/LinedList"/>
    <dgm:cxn modelId="{24CE5A6A-210D-417C-983F-589EB9A9E5EF}" type="presParOf" srcId="{6A70C242-A013-4A0C-8E36-CC7BD55D49C5}" destId="{2D5118DC-6107-4535-A6D9-3E3C28828F3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D0ABC3-1597-4429-A868-03856684EB2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1DB11B2-9452-4CFA-A14D-1244071A0489}">
      <dgm:prSet/>
      <dgm:spPr/>
      <dgm:t>
        <a:bodyPr/>
        <a:lstStyle/>
        <a:p>
          <a:r>
            <a:rPr lang="es-CR" dirty="0"/>
            <a:t>En la muestra formada por los seis países centroamericanos, México y la República Dominicana, solo en Guatemala y Panamá el gasto de los gobiernos centrales se redujo como proporción del PIB (véase el gráfico 6B). </a:t>
          </a:r>
        </a:p>
        <a:p>
          <a:r>
            <a:rPr lang="es-CR" dirty="0"/>
            <a:t>Las erogaciones en servicios públicos generales disminuyeron en ambos países, aunque en Panamá esto ocurrió en mayor medida gracias a que el pago de los intereses de la deuda pública cayó un 2,1% del PIB entre 2000 y 2018. </a:t>
          </a:r>
          <a:endParaRPr lang="en-US" dirty="0"/>
        </a:p>
      </dgm:t>
    </dgm:pt>
    <dgm:pt modelId="{50E00E23-C95D-4ED3-80CA-6FC64A880F36}" type="parTrans" cxnId="{CA8DE5CF-02F1-4C1C-9143-B3CA4D29A815}">
      <dgm:prSet/>
      <dgm:spPr/>
      <dgm:t>
        <a:bodyPr/>
        <a:lstStyle/>
        <a:p>
          <a:endParaRPr lang="en-US"/>
        </a:p>
      </dgm:t>
    </dgm:pt>
    <dgm:pt modelId="{126CFCE9-4667-4FA3-9811-910DAF31ECE4}" type="sibTrans" cxnId="{CA8DE5CF-02F1-4C1C-9143-B3CA4D29A815}">
      <dgm:prSet/>
      <dgm:spPr/>
      <dgm:t>
        <a:bodyPr/>
        <a:lstStyle/>
        <a:p>
          <a:endParaRPr lang="en-US"/>
        </a:p>
      </dgm:t>
    </dgm:pt>
    <dgm:pt modelId="{6CF974B3-CFA1-4E41-9C82-49251F0B1A95}">
      <dgm:prSet/>
      <dgm:spPr/>
      <dgm:t>
        <a:bodyPr/>
        <a:lstStyle/>
        <a:p>
          <a:pPr algn="just"/>
          <a:r>
            <a:rPr lang="es-CR" dirty="0"/>
            <a:t>Además, en Guatemala se observa una contracción del gasto en capital que se ve reflejada en menores desembolsos destinados a la función de asuntos económicos. </a:t>
          </a:r>
        </a:p>
        <a:p>
          <a:pPr algn="just"/>
          <a:r>
            <a:rPr lang="es-CR" dirty="0"/>
            <a:t>En Panamá, en cambio, hubo un incremento de la inversión pública que se tradujo en una mayor importancia de las funciones de vivienda y asuntos económicos; en este último sector sobresale una suba del gasto público en el sector transporte.</a:t>
          </a:r>
        </a:p>
        <a:p>
          <a:pPr algn="just"/>
          <a:r>
            <a:rPr lang="es-CR" dirty="0"/>
            <a:t> Entre las inversiones se destacan la ampliación del canal de Panamá.</a:t>
          </a:r>
          <a:endParaRPr lang="en-US" dirty="0"/>
        </a:p>
      </dgm:t>
    </dgm:pt>
    <dgm:pt modelId="{D9221CEB-AA5F-4610-9A89-00B941C4A144}" type="parTrans" cxnId="{BDD2CDA4-E729-4FC6-8C55-8AFFFF49876A}">
      <dgm:prSet/>
      <dgm:spPr/>
      <dgm:t>
        <a:bodyPr/>
        <a:lstStyle/>
        <a:p>
          <a:endParaRPr lang="en-US"/>
        </a:p>
      </dgm:t>
    </dgm:pt>
    <dgm:pt modelId="{DDC77E3F-E126-479D-B4DE-73F554AE0683}" type="sibTrans" cxnId="{BDD2CDA4-E729-4FC6-8C55-8AFFFF49876A}">
      <dgm:prSet/>
      <dgm:spPr/>
      <dgm:t>
        <a:bodyPr/>
        <a:lstStyle/>
        <a:p>
          <a:endParaRPr lang="en-US"/>
        </a:p>
      </dgm:t>
    </dgm:pt>
    <dgm:pt modelId="{CE29D43D-0D52-4506-A930-834A1824B7BC}" type="pres">
      <dgm:prSet presAssocID="{7FD0ABC3-1597-4429-A868-03856684EB2C}" presName="linear" presStyleCnt="0">
        <dgm:presLayoutVars>
          <dgm:animLvl val="lvl"/>
          <dgm:resizeHandles val="exact"/>
        </dgm:presLayoutVars>
      </dgm:prSet>
      <dgm:spPr/>
    </dgm:pt>
    <dgm:pt modelId="{09906C29-63E6-49D1-AAA9-D66A244A7F12}" type="pres">
      <dgm:prSet presAssocID="{C1DB11B2-9452-4CFA-A14D-1244071A0489}" presName="parentText" presStyleLbl="node1" presStyleIdx="0" presStyleCnt="2">
        <dgm:presLayoutVars>
          <dgm:chMax val="0"/>
          <dgm:bulletEnabled val="1"/>
        </dgm:presLayoutVars>
      </dgm:prSet>
      <dgm:spPr/>
    </dgm:pt>
    <dgm:pt modelId="{93AB465C-A650-46F9-ABFC-5D20DCA84DA5}" type="pres">
      <dgm:prSet presAssocID="{126CFCE9-4667-4FA3-9811-910DAF31ECE4}" presName="spacer" presStyleCnt="0"/>
      <dgm:spPr/>
    </dgm:pt>
    <dgm:pt modelId="{CE0629EF-39CF-47FC-9940-10C881A9D12D}" type="pres">
      <dgm:prSet presAssocID="{6CF974B3-CFA1-4E41-9C82-49251F0B1A95}" presName="parentText" presStyleLbl="node1" presStyleIdx="1" presStyleCnt="2">
        <dgm:presLayoutVars>
          <dgm:chMax val="0"/>
          <dgm:bulletEnabled val="1"/>
        </dgm:presLayoutVars>
      </dgm:prSet>
      <dgm:spPr/>
    </dgm:pt>
  </dgm:ptLst>
  <dgm:cxnLst>
    <dgm:cxn modelId="{B9B2EE70-2F8F-45FE-9AA4-34B5ACA17C92}" type="presOf" srcId="{6CF974B3-CFA1-4E41-9C82-49251F0B1A95}" destId="{CE0629EF-39CF-47FC-9940-10C881A9D12D}" srcOrd="0" destOrd="0" presId="urn:microsoft.com/office/officeart/2005/8/layout/vList2"/>
    <dgm:cxn modelId="{BDD2CDA4-E729-4FC6-8C55-8AFFFF49876A}" srcId="{7FD0ABC3-1597-4429-A868-03856684EB2C}" destId="{6CF974B3-CFA1-4E41-9C82-49251F0B1A95}" srcOrd="1" destOrd="0" parTransId="{D9221CEB-AA5F-4610-9A89-00B941C4A144}" sibTransId="{DDC77E3F-E126-479D-B4DE-73F554AE0683}"/>
    <dgm:cxn modelId="{D5CD7AC2-16FF-44E6-B2F6-20F5C2C50B62}" type="presOf" srcId="{C1DB11B2-9452-4CFA-A14D-1244071A0489}" destId="{09906C29-63E6-49D1-AAA9-D66A244A7F12}" srcOrd="0" destOrd="0" presId="urn:microsoft.com/office/officeart/2005/8/layout/vList2"/>
    <dgm:cxn modelId="{CA8DE5CF-02F1-4C1C-9143-B3CA4D29A815}" srcId="{7FD0ABC3-1597-4429-A868-03856684EB2C}" destId="{C1DB11B2-9452-4CFA-A14D-1244071A0489}" srcOrd="0" destOrd="0" parTransId="{50E00E23-C95D-4ED3-80CA-6FC64A880F36}" sibTransId="{126CFCE9-4667-4FA3-9811-910DAF31ECE4}"/>
    <dgm:cxn modelId="{C62083E7-2AE9-455B-A757-342CE9092E1C}" type="presOf" srcId="{7FD0ABC3-1597-4429-A868-03856684EB2C}" destId="{CE29D43D-0D52-4506-A930-834A1824B7BC}" srcOrd="0" destOrd="0" presId="urn:microsoft.com/office/officeart/2005/8/layout/vList2"/>
    <dgm:cxn modelId="{3D5C2D43-35D8-4AEF-BC7A-73821A7E25FD}" type="presParOf" srcId="{CE29D43D-0D52-4506-A930-834A1824B7BC}" destId="{09906C29-63E6-49D1-AAA9-D66A244A7F12}" srcOrd="0" destOrd="0" presId="urn:microsoft.com/office/officeart/2005/8/layout/vList2"/>
    <dgm:cxn modelId="{11218CA5-F2EE-44B5-A7F9-1E099AB6944F}" type="presParOf" srcId="{CE29D43D-0D52-4506-A930-834A1824B7BC}" destId="{93AB465C-A650-46F9-ABFC-5D20DCA84DA5}" srcOrd="1" destOrd="0" presId="urn:microsoft.com/office/officeart/2005/8/layout/vList2"/>
    <dgm:cxn modelId="{09F6DBED-AA4B-48FB-8C71-FC54ED1B5173}" type="presParOf" srcId="{CE29D43D-0D52-4506-A930-834A1824B7BC}" destId="{CE0629EF-39CF-47FC-9940-10C881A9D12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8AD707A-69C0-49B8-BDAB-952FCA07ABC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BCCE70F-FDA7-44C7-A833-2C8FA1011D53}">
      <dgm:prSet custT="1"/>
      <dgm:spPr/>
      <dgm:t>
        <a:bodyPr/>
        <a:lstStyle/>
        <a:p>
          <a:pPr algn="just"/>
          <a:r>
            <a:rPr lang="es-CR" sz="2000" dirty="0"/>
            <a:t>El nuevo escenario creado por la pandemia del COVID-19 se suma al </a:t>
          </a:r>
          <a:r>
            <a:rPr lang="es-CR" sz="2000" b="1" dirty="0">
              <a:solidFill>
                <a:schemeClr val="accent1"/>
              </a:solidFill>
            </a:rPr>
            <a:t>complejo contexto </a:t>
          </a:r>
          <a:r>
            <a:rPr lang="es-CR" sz="2000" dirty="0"/>
            <a:t>que ya enfrentaban los países de América Latina y el Caribe desde hace unos años, caracterizado por una creciente incertidumbre, desaceleración económica, aumento del desempleo y retroceso en los índices de pobreza extrema. </a:t>
          </a:r>
          <a:endParaRPr lang="en-US" sz="2000" dirty="0"/>
        </a:p>
      </dgm:t>
    </dgm:pt>
    <dgm:pt modelId="{B66903CE-F155-41E4-8E51-D99ACEA3E3AB}" type="parTrans" cxnId="{B9B55122-2E1F-480D-9743-83617414FB1E}">
      <dgm:prSet/>
      <dgm:spPr/>
      <dgm:t>
        <a:bodyPr/>
        <a:lstStyle/>
        <a:p>
          <a:endParaRPr lang="en-US" sz="2000"/>
        </a:p>
      </dgm:t>
    </dgm:pt>
    <dgm:pt modelId="{3FAAC772-2F09-4B49-BB71-F0723E56FE1B}" type="sibTrans" cxnId="{B9B55122-2E1F-480D-9743-83617414FB1E}">
      <dgm:prSet/>
      <dgm:spPr/>
      <dgm:t>
        <a:bodyPr/>
        <a:lstStyle/>
        <a:p>
          <a:endParaRPr lang="en-US" sz="2000"/>
        </a:p>
      </dgm:t>
    </dgm:pt>
    <dgm:pt modelId="{7B293D61-6BAF-486D-8F5F-C6A8EBE2C156}">
      <dgm:prSet custT="1"/>
      <dgm:spPr/>
      <dgm:t>
        <a:bodyPr/>
        <a:lstStyle/>
        <a:p>
          <a:pPr algn="just"/>
          <a:r>
            <a:rPr lang="es-CR" sz="2000" dirty="0"/>
            <a:t>Además, dado el </a:t>
          </a:r>
          <a:r>
            <a:rPr lang="es-CR" sz="2000" b="1" dirty="0">
              <a:solidFill>
                <a:schemeClr val="accent1"/>
              </a:solidFill>
              <a:effectLst>
                <a:outerShdw blurRad="38100" dist="38100" dir="2700000" algn="tl">
                  <a:srgbClr val="000000">
                    <a:alpha val="43137"/>
                  </a:srgbClr>
                </a:outerShdw>
              </a:effectLst>
            </a:rPr>
            <a:t>bajo crecimiento de los últimos años, la pérdida de espacio fiscal y la menor disponibilidad de financiamiento</a:t>
          </a:r>
          <a:r>
            <a:rPr lang="es-CR" sz="2000" dirty="0"/>
            <a:t>, en los países de la región se cuenta con una menor capacidad para enfrentar este escenario en comparación con las herramientas que se tuvieron para responder a la crisis mundial de 2008-2009. </a:t>
          </a:r>
          <a:endParaRPr lang="en-US" sz="2000" dirty="0"/>
        </a:p>
      </dgm:t>
    </dgm:pt>
    <dgm:pt modelId="{01C9D03B-EBFE-4069-BB0D-92B77CEA4AFE}" type="parTrans" cxnId="{5469E454-9F1F-46C3-948B-6318BEB2DF75}">
      <dgm:prSet/>
      <dgm:spPr/>
      <dgm:t>
        <a:bodyPr/>
        <a:lstStyle/>
        <a:p>
          <a:endParaRPr lang="en-US" sz="2000"/>
        </a:p>
      </dgm:t>
    </dgm:pt>
    <dgm:pt modelId="{4D4A2030-3050-4D2D-A310-2728D858A651}" type="sibTrans" cxnId="{5469E454-9F1F-46C3-948B-6318BEB2DF75}">
      <dgm:prSet/>
      <dgm:spPr/>
      <dgm:t>
        <a:bodyPr/>
        <a:lstStyle/>
        <a:p>
          <a:endParaRPr lang="en-US" sz="2000"/>
        </a:p>
      </dgm:t>
    </dgm:pt>
    <dgm:pt modelId="{9F75E688-CA73-47E2-AA4C-202F67098CC9}">
      <dgm:prSet custT="1"/>
      <dgm:spPr/>
      <dgm:t>
        <a:bodyPr/>
        <a:lstStyle/>
        <a:p>
          <a:pPr algn="just"/>
          <a:r>
            <a:rPr lang="es-CR" sz="2000" dirty="0"/>
            <a:t>Es muy importante que el Estado actúe a través de la política fiscal, en general, y de los programas de gasto público, en particular, de manera que los gobiernos puedan asignar mayores recursos a la atención de la salud, mejorar la eficiencia del gasto, resguardar las fuentes de trabajo y los ingresos de las familias y, sobre todo, proteger a la población más vulnerable.</a:t>
          </a:r>
          <a:endParaRPr lang="en-US" sz="2000" dirty="0"/>
        </a:p>
      </dgm:t>
    </dgm:pt>
    <dgm:pt modelId="{689E457F-9E82-401F-B615-598916F7D7A4}" type="parTrans" cxnId="{EACBA476-7D24-4A5F-925C-B65F22C4A0FE}">
      <dgm:prSet/>
      <dgm:spPr/>
      <dgm:t>
        <a:bodyPr/>
        <a:lstStyle/>
        <a:p>
          <a:endParaRPr lang="en-US" sz="2000"/>
        </a:p>
      </dgm:t>
    </dgm:pt>
    <dgm:pt modelId="{D79BC0C8-870F-4F94-B451-449A70664957}" type="sibTrans" cxnId="{EACBA476-7D24-4A5F-925C-B65F22C4A0FE}">
      <dgm:prSet/>
      <dgm:spPr/>
      <dgm:t>
        <a:bodyPr/>
        <a:lstStyle/>
        <a:p>
          <a:endParaRPr lang="en-US" sz="2000"/>
        </a:p>
      </dgm:t>
    </dgm:pt>
    <dgm:pt modelId="{447E03A3-00A5-414A-AF07-B4E8F7E1F54B}" type="pres">
      <dgm:prSet presAssocID="{48AD707A-69C0-49B8-BDAB-952FCA07ABCF}" presName="vert0" presStyleCnt="0">
        <dgm:presLayoutVars>
          <dgm:dir/>
          <dgm:animOne val="branch"/>
          <dgm:animLvl val="lvl"/>
        </dgm:presLayoutVars>
      </dgm:prSet>
      <dgm:spPr/>
    </dgm:pt>
    <dgm:pt modelId="{27AAA222-2ECA-44F0-B14D-7FD91D8861F5}" type="pres">
      <dgm:prSet presAssocID="{BBCCE70F-FDA7-44C7-A833-2C8FA1011D53}" presName="thickLine" presStyleLbl="alignNode1" presStyleIdx="0" presStyleCnt="3"/>
      <dgm:spPr/>
    </dgm:pt>
    <dgm:pt modelId="{A5CD7FC6-8688-4749-8E8A-D528584B223D}" type="pres">
      <dgm:prSet presAssocID="{BBCCE70F-FDA7-44C7-A833-2C8FA1011D53}" presName="horz1" presStyleCnt="0"/>
      <dgm:spPr/>
    </dgm:pt>
    <dgm:pt modelId="{54F54213-90DD-4946-9D59-5E101459F39C}" type="pres">
      <dgm:prSet presAssocID="{BBCCE70F-FDA7-44C7-A833-2C8FA1011D53}" presName="tx1" presStyleLbl="revTx" presStyleIdx="0" presStyleCnt="3"/>
      <dgm:spPr/>
    </dgm:pt>
    <dgm:pt modelId="{949286FD-DCB6-4409-9ECB-9835ADBD4C66}" type="pres">
      <dgm:prSet presAssocID="{BBCCE70F-FDA7-44C7-A833-2C8FA1011D53}" presName="vert1" presStyleCnt="0"/>
      <dgm:spPr/>
    </dgm:pt>
    <dgm:pt modelId="{1C581D5C-459D-4CD5-AAF3-F344813BA744}" type="pres">
      <dgm:prSet presAssocID="{7B293D61-6BAF-486D-8F5F-C6A8EBE2C156}" presName="thickLine" presStyleLbl="alignNode1" presStyleIdx="1" presStyleCnt="3"/>
      <dgm:spPr/>
    </dgm:pt>
    <dgm:pt modelId="{8DAE08B2-6CE7-4E6A-A4D2-0ABBA5C0A10F}" type="pres">
      <dgm:prSet presAssocID="{7B293D61-6BAF-486D-8F5F-C6A8EBE2C156}" presName="horz1" presStyleCnt="0"/>
      <dgm:spPr/>
    </dgm:pt>
    <dgm:pt modelId="{2FAF67F5-1C1D-46C8-9DE4-EE8E2C471A00}" type="pres">
      <dgm:prSet presAssocID="{7B293D61-6BAF-486D-8F5F-C6A8EBE2C156}" presName="tx1" presStyleLbl="revTx" presStyleIdx="1" presStyleCnt="3"/>
      <dgm:spPr/>
    </dgm:pt>
    <dgm:pt modelId="{20D8D373-8498-4B37-9892-DBF703F98787}" type="pres">
      <dgm:prSet presAssocID="{7B293D61-6BAF-486D-8F5F-C6A8EBE2C156}" presName="vert1" presStyleCnt="0"/>
      <dgm:spPr/>
    </dgm:pt>
    <dgm:pt modelId="{6B524C47-57C4-4CD1-861D-D94B8AB6F186}" type="pres">
      <dgm:prSet presAssocID="{9F75E688-CA73-47E2-AA4C-202F67098CC9}" presName="thickLine" presStyleLbl="alignNode1" presStyleIdx="2" presStyleCnt="3"/>
      <dgm:spPr/>
    </dgm:pt>
    <dgm:pt modelId="{3173E3D3-C2AC-4629-B384-CB20747BEB42}" type="pres">
      <dgm:prSet presAssocID="{9F75E688-CA73-47E2-AA4C-202F67098CC9}" presName="horz1" presStyleCnt="0"/>
      <dgm:spPr/>
    </dgm:pt>
    <dgm:pt modelId="{0B616B14-0040-41DC-8857-BFC264FF5724}" type="pres">
      <dgm:prSet presAssocID="{9F75E688-CA73-47E2-AA4C-202F67098CC9}" presName="tx1" presStyleLbl="revTx" presStyleIdx="2" presStyleCnt="3"/>
      <dgm:spPr/>
    </dgm:pt>
    <dgm:pt modelId="{BEF556C5-7984-4413-9F08-8D7525025E8D}" type="pres">
      <dgm:prSet presAssocID="{9F75E688-CA73-47E2-AA4C-202F67098CC9}" presName="vert1" presStyleCnt="0"/>
      <dgm:spPr/>
    </dgm:pt>
  </dgm:ptLst>
  <dgm:cxnLst>
    <dgm:cxn modelId="{F6EAA721-1DEF-43E0-AA77-326DF571BBA4}" type="presOf" srcId="{BBCCE70F-FDA7-44C7-A833-2C8FA1011D53}" destId="{54F54213-90DD-4946-9D59-5E101459F39C}" srcOrd="0" destOrd="0" presId="urn:microsoft.com/office/officeart/2008/layout/LinedList"/>
    <dgm:cxn modelId="{B9B55122-2E1F-480D-9743-83617414FB1E}" srcId="{48AD707A-69C0-49B8-BDAB-952FCA07ABCF}" destId="{BBCCE70F-FDA7-44C7-A833-2C8FA1011D53}" srcOrd="0" destOrd="0" parTransId="{B66903CE-F155-41E4-8E51-D99ACEA3E3AB}" sibTransId="{3FAAC772-2F09-4B49-BB71-F0723E56FE1B}"/>
    <dgm:cxn modelId="{C51CD82C-A2FD-4238-9EC4-C260FDF1A593}" type="presOf" srcId="{48AD707A-69C0-49B8-BDAB-952FCA07ABCF}" destId="{447E03A3-00A5-414A-AF07-B4E8F7E1F54B}" srcOrd="0" destOrd="0" presId="urn:microsoft.com/office/officeart/2008/layout/LinedList"/>
    <dgm:cxn modelId="{E356C432-410B-4D37-B469-705DF4CD9C46}" type="presOf" srcId="{7B293D61-6BAF-486D-8F5F-C6A8EBE2C156}" destId="{2FAF67F5-1C1D-46C8-9DE4-EE8E2C471A00}" srcOrd="0" destOrd="0" presId="urn:microsoft.com/office/officeart/2008/layout/LinedList"/>
    <dgm:cxn modelId="{5469E454-9F1F-46C3-948B-6318BEB2DF75}" srcId="{48AD707A-69C0-49B8-BDAB-952FCA07ABCF}" destId="{7B293D61-6BAF-486D-8F5F-C6A8EBE2C156}" srcOrd="1" destOrd="0" parTransId="{01C9D03B-EBFE-4069-BB0D-92B77CEA4AFE}" sibTransId="{4D4A2030-3050-4D2D-A310-2728D858A651}"/>
    <dgm:cxn modelId="{EACBA476-7D24-4A5F-925C-B65F22C4A0FE}" srcId="{48AD707A-69C0-49B8-BDAB-952FCA07ABCF}" destId="{9F75E688-CA73-47E2-AA4C-202F67098CC9}" srcOrd="2" destOrd="0" parTransId="{689E457F-9E82-401F-B615-598916F7D7A4}" sibTransId="{D79BC0C8-870F-4F94-B451-449A70664957}"/>
    <dgm:cxn modelId="{725F2CB8-3EEB-45FD-8E1F-3384B1F89FE1}" type="presOf" srcId="{9F75E688-CA73-47E2-AA4C-202F67098CC9}" destId="{0B616B14-0040-41DC-8857-BFC264FF5724}" srcOrd="0" destOrd="0" presId="urn:microsoft.com/office/officeart/2008/layout/LinedList"/>
    <dgm:cxn modelId="{E65ABBE5-845E-437E-9295-A450C00CFD24}" type="presParOf" srcId="{447E03A3-00A5-414A-AF07-B4E8F7E1F54B}" destId="{27AAA222-2ECA-44F0-B14D-7FD91D8861F5}" srcOrd="0" destOrd="0" presId="urn:microsoft.com/office/officeart/2008/layout/LinedList"/>
    <dgm:cxn modelId="{3E36679B-F1F7-4C91-9FE7-B2EFE2F2AD9E}" type="presParOf" srcId="{447E03A3-00A5-414A-AF07-B4E8F7E1F54B}" destId="{A5CD7FC6-8688-4749-8E8A-D528584B223D}" srcOrd="1" destOrd="0" presId="urn:microsoft.com/office/officeart/2008/layout/LinedList"/>
    <dgm:cxn modelId="{4DA782DE-E859-4A57-986F-CB9FA3E18F6D}" type="presParOf" srcId="{A5CD7FC6-8688-4749-8E8A-D528584B223D}" destId="{54F54213-90DD-4946-9D59-5E101459F39C}" srcOrd="0" destOrd="0" presId="urn:microsoft.com/office/officeart/2008/layout/LinedList"/>
    <dgm:cxn modelId="{72CFAC32-C30A-4890-AFCA-1E199E21267C}" type="presParOf" srcId="{A5CD7FC6-8688-4749-8E8A-D528584B223D}" destId="{949286FD-DCB6-4409-9ECB-9835ADBD4C66}" srcOrd="1" destOrd="0" presId="urn:microsoft.com/office/officeart/2008/layout/LinedList"/>
    <dgm:cxn modelId="{F2639DA2-8B15-435F-B5BF-9410969EAA5B}" type="presParOf" srcId="{447E03A3-00A5-414A-AF07-B4E8F7E1F54B}" destId="{1C581D5C-459D-4CD5-AAF3-F344813BA744}" srcOrd="2" destOrd="0" presId="urn:microsoft.com/office/officeart/2008/layout/LinedList"/>
    <dgm:cxn modelId="{9DEE6DA3-2F8E-41B6-A910-C15D6B573232}" type="presParOf" srcId="{447E03A3-00A5-414A-AF07-B4E8F7E1F54B}" destId="{8DAE08B2-6CE7-4E6A-A4D2-0ABBA5C0A10F}" srcOrd="3" destOrd="0" presId="urn:microsoft.com/office/officeart/2008/layout/LinedList"/>
    <dgm:cxn modelId="{A070EEAE-48D4-4A48-AA89-D9AEBA80070B}" type="presParOf" srcId="{8DAE08B2-6CE7-4E6A-A4D2-0ABBA5C0A10F}" destId="{2FAF67F5-1C1D-46C8-9DE4-EE8E2C471A00}" srcOrd="0" destOrd="0" presId="urn:microsoft.com/office/officeart/2008/layout/LinedList"/>
    <dgm:cxn modelId="{6684872C-FB6B-4477-B1BB-5271333D3A42}" type="presParOf" srcId="{8DAE08B2-6CE7-4E6A-A4D2-0ABBA5C0A10F}" destId="{20D8D373-8498-4B37-9892-DBF703F98787}" srcOrd="1" destOrd="0" presId="urn:microsoft.com/office/officeart/2008/layout/LinedList"/>
    <dgm:cxn modelId="{3D13D742-DB3A-4FCA-959A-3690DAB2110A}" type="presParOf" srcId="{447E03A3-00A5-414A-AF07-B4E8F7E1F54B}" destId="{6B524C47-57C4-4CD1-861D-D94B8AB6F186}" srcOrd="4" destOrd="0" presId="urn:microsoft.com/office/officeart/2008/layout/LinedList"/>
    <dgm:cxn modelId="{0D993C54-09A1-450F-B5B4-CED49F8958FE}" type="presParOf" srcId="{447E03A3-00A5-414A-AF07-B4E8F7E1F54B}" destId="{3173E3D3-C2AC-4629-B384-CB20747BEB42}" srcOrd="5" destOrd="0" presId="urn:microsoft.com/office/officeart/2008/layout/LinedList"/>
    <dgm:cxn modelId="{56B27EC9-A0A8-405F-B679-830340E24747}" type="presParOf" srcId="{3173E3D3-C2AC-4629-B384-CB20747BEB42}" destId="{0B616B14-0040-41DC-8857-BFC264FF5724}" srcOrd="0" destOrd="0" presId="urn:microsoft.com/office/officeart/2008/layout/LinedList"/>
    <dgm:cxn modelId="{4C1F6D28-A807-4C7C-B4A8-91638C8115FB}" type="presParOf" srcId="{3173E3D3-C2AC-4629-B384-CB20747BEB42}" destId="{BEF556C5-7984-4413-9F08-8D7525025E8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160F9DE-407D-4527-A31E-375C1CB35C06}"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16C792AC-D776-4237-B16A-2ECEAC2CEC2F}">
      <dgm:prSet custT="1"/>
      <dgm:spPr/>
      <dgm:t>
        <a:bodyPr/>
        <a:lstStyle/>
        <a:p>
          <a:pPr algn="just"/>
          <a:r>
            <a:rPr lang="es-CR" sz="2000" dirty="0"/>
            <a:t>Un aporte importante para que los gobiernos tomen decisiones sobre reasignar partidas o aumentar el gasto en ciertos programas es contribuir con mayor </a:t>
          </a:r>
          <a:r>
            <a:rPr lang="es-CR" sz="2000" dirty="0" err="1"/>
            <a:t>trasnparencia</a:t>
          </a:r>
          <a:r>
            <a:rPr lang="es-CR" sz="2000" dirty="0"/>
            <a:t> fiscal e información comparable entre los países sobre las principales áreas a las que se destinan los recursos públicos.</a:t>
          </a:r>
          <a:endParaRPr lang="en-US" sz="2000" dirty="0"/>
        </a:p>
      </dgm:t>
    </dgm:pt>
    <dgm:pt modelId="{A0B7F4A2-9667-4749-A694-2C111897486A}" type="parTrans" cxnId="{AB5FD8FB-002E-4E88-9616-FCCF68CF7E44}">
      <dgm:prSet/>
      <dgm:spPr/>
      <dgm:t>
        <a:bodyPr/>
        <a:lstStyle/>
        <a:p>
          <a:endParaRPr lang="en-US" sz="2000"/>
        </a:p>
      </dgm:t>
    </dgm:pt>
    <dgm:pt modelId="{F8CBF96A-327B-412B-9DB1-95E85FE97D74}" type="sibTrans" cxnId="{AB5FD8FB-002E-4E88-9616-FCCF68CF7E44}">
      <dgm:prSet/>
      <dgm:spPr/>
      <dgm:t>
        <a:bodyPr/>
        <a:lstStyle/>
        <a:p>
          <a:endParaRPr lang="en-US" sz="2000"/>
        </a:p>
      </dgm:t>
    </dgm:pt>
    <dgm:pt modelId="{35585CC4-2FAE-4504-A79F-5DD479904BB1}">
      <dgm:prSet custT="1"/>
      <dgm:spPr/>
      <dgm:t>
        <a:bodyPr/>
        <a:lstStyle/>
        <a:p>
          <a:pPr algn="just"/>
          <a:r>
            <a:rPr lang="es-CR" sz="2000" dirty="0"/>
            <a:t>Por otra parte, dado que la inversión pública desempeña un rol clave en el crecimiento económico y en el </a:t>
          </a:r>
          <a:r>
            <a:rPr lang="es-CR" sz="2000" b="1" dirty="0">
              <a:solidFill>
                <a:schemeClr val="accent1"/>
              </a:solidFill>
              <a:effectLst>
                <a:outerShdw blurRad="38100" dist="38100" dir="2700000" algn="tl">
                  <a:srgbClr val="000000">
                    <a:alpha val="43137"/>
                  </a:srgbClr>
                </a:outerShdw>
              </a:effectLst>
            </a:rPr>
            <a:t>logro de los Objetivos de la Agenda 2030</a:t>
          </a:r>
          <a:r>
            <a:rPr lang="es-CR" sz="2000" dirty="0"/>
            <a:t>, resulta importante contar con información acerca de en qué funciones y sectores se ha priorizado la inversión y en cuáles se ha ajustado más el gasto de capital en los últimos años.</a:t>
          </a:r>
          <a:endParaRPr lang="en-US" sz="2000" dirty="0"/>
        </a:p>
      </dgm:t>
    </dgm:pt>
    <dgm:pt modelId="{32184C04-A170-4E02-BE9D-65EAD6EF43F6}" type="parTrans" cxnId="{2D333A13-BA89-4067-8AFE-66F29D7A504A}">
      <dgm:prSet/>
      <dgm:spPr/>
      <dgm:t>
        <a:bodyPr/>
        <a:lstStyle/>
        <a:p>
          <a:endParaRPr lang="en-US" sz="2000"/>
        </a:p>
      </dgm:t>
    </dgm:pt>
    <dgm:pt modelId="{BB9D6773-484C-4434-B740-E577F53E01F7}" type="sibTrans" cxnId="{2D333A13-BA89-4067-8AFE-66F29D7A504A}">
      <dgm:prSet/>
      <dgm:spPr/>
      <dgm:t>
        <a:bodyPr/>
        <a:lstStyle/>
        <a:p>
          <a:endParaRPr lang="en-US" sz="2000"/>
        </a:p>
      </dgm:t>
    </dgm:pt>
    <dgm:pt modelId="{5B6A9FB3-8BD6-4E06-BB30-619FE3980C99}">
      <dgm:prSet custT="1"/>
      <dgm:spPr/>
      <dgm:t>
        <a:bodyPr/>
        <a:lstStyle/>
        <a:p>
          <a:pPr algn="just"/>
          <a:r>
            <a:rPr lang="es-CR" sz="2000" dirty="0"/>
            <a:t>En la situación actual, la prioridad de los países </a:t>
          </a:r>
          <a:r>
            <a:rPr lang="es-CR" sz="2000" b="1" i="1" dirty="0">
              <a:solidFill>
                <a:schemeClr val="accent1"/>
              </a:solidFill>
              <a:effectLst>
                <a:outerShdw blurRad="38100" dist="38100" dir="2700000" algn="tl">
                  <a:srgbClr val="000000">
                    <a:alpha val="43137"/>
                  </a:srgbClr>
                </a:outerShdw>
              </a:effectLst>
            </a:rPr>
            <a:t>es reforzar los sistemas sanitarios y hacer frente a los desafíos sociales y económicos de esta pandemia,</a:t>
          </a:r>
          <a:r>
            <a:rPr lang="es-CR" sz="2000" dirty="0"/>
            <a:t> lo que conlleva a una mayor presión sobre el gasto público. </a:t>
          </a:r>
        </a:p>
        <a:p>
          <a:pPr algn="just"/>
          <a:r>
            <a:rPr lang="es-CR" sz="2000" dirty="0"/>
            <a:t>No obstante, a mediano plazo y para seguir la ruta propuesta en la </a:t>
          </a:r>
          <a:r>
            <a:rPr lang="es-CR" sz="2000" b="1" dirty="0">
              <a:solidFill>
                <a:schemeClr val="accent1"/>
              </a:solidFill>
              <a:effectLst>
                <a:outerShdw blurRad="38100" dist="38100" dir="2700000" algn="tl">
                  <a:srgbClr val="000000">
                    <a:alpha val="43137"/>
                  </a:srgbClr>
                </a:outerShdw>
              </a:effectLst>
            </a:rPr>
            <a:t>Agenda 2030 a los efectos de alcanzar los ODS, la prioridad de los gobiernos debería centrarse no solo en proteger el gasto social, sino también en revitalizar la inversión pública</a:t>
          </a:r>
          <a:endParaRPr lang="en-US" sz="2000" b="1" dirty="0">
            <a:solidFill>
              <a:schemeClr val="accent1"/>
            </a:solidFill>
            <a:effectLst>
              <a:outerShdw blurRad="38100" dist="38100" dir="2700000" algn="tl">
                <a:srgbClr val="000000">
                  <a:alpha val="43137"/>
                </a:srgbClr>
              </a:outerShdw>
            </a:effectLst>
          </a:endParaRPr>
        </a:p>
      </dgm:t>
    </dgm:pt>
    <dgm:pt modelId="{502AFBCA-942A-425D-97D1-B905D66BB27E}" type="parTrans" cxnId="{7C20712F-6779-4CA0-83C0-C539006ECF61}">
      <dgm:prSet/>
      <dgm:spPr/>
      <dgm:t>
        <a:bodyPr/>
        <a:lstStyle/>
        <a:p>
          <a:endParaRPr lang="en-US" sz="2000"/>
        </a:p>
      </dgm:t>
    </dgm:pt>
    <dgm:pt modelId="{F6ECEDE9-A606-4676-BE2D-8724501F3D56}" type="sibTrans" cxnId="{7C20712F-6779-4CA0-83C0-C539006ECF61}">
      <dgm:prSet/>
      <dgm:spPr/>
      <dgm:t>
        <a:bodyPr/>
        <a:lstStyle/>
        <a:p>
          <a:endParaRPr lang="en-US" sz="2000"/>
        </a:p>
      </dgm:t>
    </dgm:pt>
    <dgm:pt modelId="{96A5B99F-7C69-4152-8671-3963DE237817}" type="pres">
      <dgm:prSet presAssocID="{E160F9DE-407D-4527-A31E-375C1CB35C06}" presName="vert0" presStyleCnt="0">
        <dgm:presLayoutVars>
          <dgm:dir/>
          <dgm:animOne val="branch"/>
          <dgm:animLvl val="lvl"/>
        </dgm:presLayoutVars>
      </dgm:prSet>
      <dgm:spPr/>
    </dgm:pt>
    <dgm:pt modelId="{4179789E-A94D-44B4-88E8-883C6888F494}" type="pres">
      <dgm:prSet presAssocID="{16C792AC-D776-4237-B16A-2ECEAC2CEC2F}" presName="thickLine" presStyleLbl="alignNode1" presStyleIdx="0" presStyleCnt="3"/>
      <dgm:spPr/>
    </dgm:pt>
    <dgm:pt modelId="{C75F7C23-BC43-446F-A961-D0A60DFD2573}" type="pres">
      <dgm:prSet presAssocID="{16C792AC-D776-4237-B16A-2ECEAC2CEC2F}" presName="horz1" presStyleCnt="0"/>
      <dgm:spPr/>
    </dgm:pt>
    <dgm:pt modelId="{95405E79-D9B2-40D8-86EC-D03FC930E806}" type="pres">
      <dgm:prSet presAssocID="{16C792AC-D776-4237-B16A-2ECEAC2CEC2F}" presName="tx1" presStyleLbl="revTx" presStyleIdx="0" presStyleCnt="3"/>
      <dgm:spPr/>
    </dgm:pt>
    <dgm:pt modelId="{C0B5FF0C-7685-47C6-AAEE-8FC88E24C234}" type="pres">
      <dgm:prSet presAssocID="{16C792AC-D776-4237-B16A-2ECEAC2CEC2F}" presName="vert1" presStyleCnt="0"/>
      <dgm:spPr/>
    </dgm:pt>
    <dgm:pt modelId="{5E99649C-6052-4D47-9F81-8145C392CB1A}" type="pres">
      <dgm:prSet presAssocID="{35585CC4-2FAE-4504-A79F-5DD479904BB1}" presName="thickLine" presStyleLbl="alignNode1" presStyleIdx="1" presStyleCnt="3"/>
      <dgm:spPr/>
    </dgm:pt>
    <dgm:pt modelId="{1C3AEA1F-50ED-43EA-A0D1-8862CF055835}" type="pres">
      <dgm:prSet presAssocID="{35585CC4-2FAE-4504-A79F-5DD479904BB1}" presName="horz1" presStyleCnt="0"/>
      <dgm:spPr/>
    </dgm:pt>
    <dgm:pt modelId="{2AEA4BFF-0017-4B47-B188-9F887E55EF28}" type="pres">
      <dgm:prSet presAssocID="{35585CC4-2FAE-4504-A79F-5DD479904BB1}" presName="tx1" presStyleLbl="revTx" presStyleIdx="1" presStyleCnt="3"/>
      <dgm:spPr/>
    </dgm:pt>
    <dgm:pt modelId="{9FFB7533-38DE-4812-883D-86EE6A447B7D}" type="pres">
      <dgm:prSet presAssocID="{35585CC4-2FAE-4504-A79F-5DD479904BB1}" presName="vert1" presStyleCnt="0"/>
      <dgm:spPr/>
    </dgm:pt>
    <dgm:pt modelId="{B3FECDA7-13AF-403C-B057-6642A04739D4}" type="pres">
      <dgm:prSet presAssocID="{5B6A9FB3-8BD6-4E06-BB30-619FE3980C99}" presName="thickLine" presStyleLbl="alignNode1" presStyleIdx="2" presStyleCnt="3"/>
      <dgm:spPr/>
    </dgm:pt>
    <dgm:pt modelId="{DDFC5FFF-FAA2-4344-AB73-1A594B49B6C4}" type="pres">
      <dgm:prSet presAssocID="{5B6A9FB3-8BD6-4E06-BB30-619FE3980C99}" presName="horz1" presStyleCnt="0"/>
      <dgm:spPr/>
    </dgm:pt>
    <dgm:pt modelId="{66A8EBAF-F187-45B3-A7AF-06F86A0AC3EB}" type="pres">
      <dgm:prSet presAssocID="{5B6A9FB3-8BD6-4E06-BB30-619FE3980C99}" presName="tx1" presStyleLbl="revTx" presStyleIdx="2" presStyleCnt="3"/>
      <dgm:spPr/>
    </dgm:pt>
    <dgm:pt modelId="{715E9390-7072-4FDF-A9C6-4DD591D2D8F4}" type="pres">
      <dgm:prSet presAssocID="{5B6A9FB3-8BD6-4E06-BB30-619FE3980C99}" presName="vert1" presStyleCnt="0"/>
      <dgm:spPr/>
    </dgm:pt>
  </dgm:ptLst>
  <dgm:cxnLst>
    <dgm:cxn modelId="{2D333A13-BA89-4067-8AFE-66F29D7A504A}" srcId="{E160F9DE-407D-4527-A31E-375C1CB35C06}" destId="{35585CC4-2FAE-4504-A79F-5DD479904BB1}" srcOrd="1" destOrd="0" parTransId="{32184C04-A170-4E02-BE9D-65EAD6EF43F6}" sibTransId="{BB9D6773-484C-4434-B740-E577F53E01F7}"/>
    <dgm:cxn modelId="{7C20712F-6779-4CA0-83C0-C539006ECF61}" srcId="{E160F9DE-407D-4527-A31E-375C1CB35C06}" destId="{5B6A9FB3-8BD6-4E06-BB30-619FE3980C99}" srcOrd="2" destOrd="0" parTransId="{502AFBCA-942A-425D-97D1-B905D66BB27E}" sibTransId="{F6ECEDE9-A606-4676-BE2D-8724501F3D56}"/>
    <dgm:cxn modelId="{D040D73D-8B17-46F9-81A0-B6CFB4B7FAA1}" type="presOf" srcId="{5B6A9FB3-8BD6-4E06-BB30-619FE3980C99}" destId="{66A8EBAF-F187-45B3-A7AF-06F86A0AC3EB}" srcOrd="0" destOrd="0" presId="urn:microsoft.com/office/officeart/2008/layout/LinedList"/>
    <dgm:cxn modelId="{83B4134E-5027-4FDA-AFC0-BAE41F8F3004}" type="presOf" srcId="{E160F9DE-407D-4527-A31E-375C1CB35C06}" destId="{96A5B99F-7C69-4152-8671-3963DE237817}" srcOrd="0" destOrd="0" presId="urn:microsoft.com/office/officeart/2008/layout/LinedList"/>
    <dgm:cxn modelId="{E57169A4-17CC-49E9-AD55-570F78FB8349}" type="presOf" srcId="{16C792AC-D776-4237-B16A-2ECEAC2CEC2F}" destId="{95405E79-D9B2-40D8-86EC-D03FC930E806}" srcOrd="0" destOrd="0" presId="urn:microsoft.com/office/officeart/2008/layout/LinedList"/>
    <dgm:cxn modelId="{629537F4-7E07-4BC9-8E6E-3360EFF29CDA}" type="presOf" srcId="{35585CC4-2FAE-4504-A79F-5DD479904BB1}" destId="{2AEA4BFF-0017-4B47-B188-9F887E55EF28}" srcOrd="0" destOrd="0" presId="urn:microsoft.com/office/officeart/2008/layout/LinedList"/>
    <dgm:cxn modelId="{AB5FD8FB-002E-4E88-9616-FCCF68CF7E44}" srcId="{E160F9DE-407D-4527-A31E-375C1CB35C06}" destId="{16C792AC-D776-4237-B16A-2ECEAC2CEC2F}" srcOrd="0" destOrd="0" parTransId="{A0B7F4A2-9667-4749-A694-2C111897486A}" sibTransId="{F8CBF96A-327B-412B-9DB1-95E85FE97D74}"/>
    <dgm:cxn modelId="{FC5F2518-BAA9-4A71-8F49-5F5594EB6E6B}" type="presParOf" srcId="{96A5B99F-7C69-4152-8671-3963DE237817}" destId="{4179789E-A94D-44B4-88E8-883C6888F494}" srcOrd="0" destOrd="0" presId="urn:microsoft.com/office/officeart/2008/layout/LinedList"/>
    <dgm:cxn modelId="{1AAC07F4-BE3A-404F-B947-27316E2CFFDF}" type="presParOf" srcId="{96A5B99F-7C69-4152-8671-3963DE237817}" destId="{C75F7C23-BC43-446F-A961-D0A60DFD2573}" srcOrd="1" destOrd="0" presId="urn:microsoft.com/office/officeart/2008/layout/LinedList"/>
    <dgm:cxn modelId="{7085BE83-0B75-4CD1-A557-2CBFEEF1D9AF}" type="presParOf" srcId="{C75F7C23-BC43-446F-A961-D0A60DFD2573}" destId="{95405E79-D9B2-40D8-86EC-D03FC930E806}" srcOrd="0" destOrd="0" presId="urn:microsoft.com/office/officeart/2008/layout/LinedList"/>
    <dgm:cxn modelId="{CDB6CA37-B830-4845-96E8-78073E2460A3}" type="presParOf" srcId="{C75F7C23-BC43-446F-A961-D0A60DFD2573}" destId="{C0B5FF0C-7685-47C6-AAEE-8FC88E24C234}" srcOrd="1" destOrd="0" presId="urn:microsoft.com/office/officeart/2008/layout/LinedList"/>
    <dgm:cxn modelId="{7257010F-F8A6-4D19-9166-599C79221900}" type="presParOf" srcId="{96A5B99F-7C69-4152-8671-3963DE237817}" destId="{5E99649C-6052-4D47-9F81-8145C392CB1A}" srcOrd="2" destOrd="0" presId="urn:microsoft.com/office/officeart/2008/layout/LinedList"/>
    <dgm:cxn modelId="{3DF1E946-9618-40A1-BB86-9B4E8FD6D7E9}" type="presParOf" srcId="{96A5B99F-7C69-4152-8671-3963DE237817}" destId="{1C3AEA1F-50ED-43EA-A0D1-8862CF055835}" srcOrd="3" destOrd="0" presId="urn:microsoft.com/office/officeart/2008/layout/LinedList"/>
    <dgm:cxn modelId="{52E63474-26CB-4E4E-AB57-CB86129B6415}" type="presParOf" srcId="{1C3AEA1F-50ED-43EA-A0D1-8862CF055835}" destId="{2AEA4BFF-0017-4B47-B188-9F887E55EF28}" srcOrd="0" destOrd="0" presId="urn:microsoft.com/office/officeart/2008/layout/LinedList"/>
    <dgm:cxn modelId="{097D3849-25B7-4BDA-ABF5-5C50C49181B2}" type="presParOf" srcId="{1C3AEA1F-50ED-43EA-A0D1-8862CF055835}" destId="{9FFB7533-38DE-4812-883D-86EE6A447B7D}" srcOrd="1" destOrd="0" presId="urn:microsoft.com/office/officeart/2008/layout/LinedList"/>
    <dgm:cxn modelId="{2D85CB98-D21D-4CBE-9EDC-85CF4AEF22F5}" type="presParOf" srcId="{96A5B99F-7C69-4152-8671-3963DE237817}" destId="{B3FECDA7-13AF-403C-B057-6642A04739D4}" srcOrd="4" destOrd="0" presId="urn:microsoft.com/office/officeart/2008/layout/LinedList"/>
    <dgm:cxn modelId="{616EE318-3DA1-4459-A28C-17C66AEEA573}" type="presParOf" srcId="{96A5B99F-7C69-4152-8671-3963DE237817}" destId="{DDFC5FFF-FAA2-4344-AB73-1A594B49B6C4}" srcOrd="5" destOrd="0" presId="urn:microsoft.com/office/officeart/2008/layout/LinedList"/>
    <dgm:cxn modelId="{BFCC2F4E-D65D-44A1-9889-C9770BD315D5}" type="presParOf" srcId="{DDFC5FFF-FAA2-4344-AB73-1A594B49B6C4}" destId="{66A8EBAF-F187-45B3-A7AF-06F86A0AC3EB}" srcOrd="0" destOrd="0" presId="urn:microsoft.com/office/officeart/2008/layout/LinedList"/>
    <dgm:cxn modelId="{F3FBA5F2-8697-407E-A65B-80A07A3570C3}" type="presParOf" srcId="{DDFC5FFF-FAA2-4344-AB73-1A594B49B6C4}" destId="{715E9390-7072-4FDF-A9C6-4DD591D2D8F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46562-7E8E-4D55-B053-E72A4D7430C5}">
      <dsp:nvSpPr>
        <dsp:cNvPr id="0" name=""/>
        <dsp:cNvSpPr/>
      </dsp:nvSpPr>
      <dsp:spPr>
        <a:xfrm>
          <a:off x="0" y="2519"/>
          <a:ext cx="11169135"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3BD19FE-4083-4DD0-9EDB-6D98FD2CCE05}">
      <dsp:nvSpPr>
        <dsp:cNvPr id="0" name=""/>
        <dsp:cNvSpPr/>
      </dsp:nvSpPr>
      <dsp:spPr>
        <a:xfrm>
          <a:off x="0" y="2519"/>
          <a:ext cx="11169135" cy="726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CR" sz="2200" kern="1200" dirty="0"/>
            <a:t>Si bien las tres funciones tradicionales de la política fiscal están relacionadas entre sí, el análisis se focaliza en el vínculo entre la política fiscal, la inversión y el crecimiento económico. </a:t>
          </a:r>
          <a:endParaRPr lang="en-US" sz="2200" kern="1200" dirty="0"/>
        </a:p>
      </dsp:txBody>
      <dsp:txXfrm>
        <a:off x="0" y="2519"/>
        <a:ext cx="11169135" cy="726968"/>
      </dsp:txXfrm>
    </dsp:sp>
    <dsp:sp modelId="{ACA7E0A4-8F3F-42E0-98A2-9A50EE475C8B}">
      <dsp:nvSpPr>
        <dsp:cNvPr id="0" name=""/>
        <dsp:cNvSpPr/>
      </dsp:nvSpPr>
      <dsp:spPr>
        <a:xfrm>
          <a:off x="0" y="729488"/>
          <a:ext cx="11169135"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6D71001-7C71-42CE-A248-3AA463CC99F0}">
      <dsp:nvSpPr>
        <dsp:cNvPr id="0" name=""/>
        <dsp:cNvSpPr/>
      </dsp:nvSpPr>
      <dsp:spPr>
        <a:xfrm>
          <a:off x="0" y="729488"/>
          <a:ext cx="11169135" cy="2013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CR" sz="2200" kern="1200" dirty="0"/>
            <a:t>Los modelos teóricos destinados a explicar los efectos de la política fiscal sobre el crecimiento económico son abundantes y ofrecen resultados contrapuestos. </a:t>
          </a:r>
        </a:p>
        <a:p>
          <a:pPr marL="0" lvl="0" indent="0" algn="l" defTabSz="977900">
            <a:lnSpc>
              <a:spcPct val="90000"/>
            </a:lnSpc>
            <a:spcBef>
              <a:spcPct val="0"/>
            </a:spcBef>
            <a:spcAft>
              <a:spcPct val="35000"/>
            </a:spcAft>
            <a:buNone/>
          </a:pPr>
          <a:r>
            <a:rPr lang="es-CR" sz="2200" kern="1200" dirty="0"/>
            <a:t>Van desde las teorías según las cuales los estímulos fiscales aumentan el consumo agregado, la demanda y, por lo tanto, el PIB hasta los que prevén un efecto nulo e incluso negativo.</a:t>
          </a:r>
          <a:endParaRPr lang="en-US" sz="2200" kern="1200" dirty="0"/>
        </a:p>
      </dsp:txBody>
      <dsp:txXfrm>
        <a:off x="0" y="729488"/>
        <a:ext cx="11169135" cy="2013708"/>
      </dsp:txXfrm>
    </dsp:sp>
    <dsp:sp modelId="{11D762C2-D6F0-40EC-B0AD-EC43D4BC7DCE}">
      <dsp:nvSpPr>
        <dsp:cNvPr id="0" name=""/>
        <dsp:cNvSpPr/>
      </dsp:nvSpPr>
      <dsp:spPr>
        <a:xfrm>
          <a:off x="0" y="2743196"/>
          <a:ext cx="11169135"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00016BF-E7DA-4A19-B83B-B9A34FCA6417}">
      <dsp:nvSpPr>
        <dsp:cNvPr id="0" name=""/>
        <dsp:cNvSpPr/>
      </dsp:nvSpPr>
      <dsp:spPr>
        <a:xfrm>
          <a:off x="0" y="2743196"/>
          <a:ext cx="11158227" cy="2834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CR" sz="2200" kern="1200" dirty="0"/>
            <a:t>Los efectos que la política fiscal tendrá sobre el crecimiento según los diferentes modelos teóricos dependen:</a:t>
          </a:r>
        </a:p>
        <a:p>
          <a:pPr marL="0" lvl="0" indent="0" algn="l" defTabSz="977900">
            <a:lnSpc>
              <a:spcPct val="90000"/>
            </a:lnSpc>
            <a:spcBef>
              <a:spcPct val="0"/>
            </a:spcBef>
            <a:spcAft>
              <a:spcPct val="35000"/>
            </a:spcAft>
            <a:buNone/>
          </a:pPr>
          <a:r>
            <a:rPr lang="es-CR" sz="2200" kern="1200" dirty="0"/>
            <a:t>a. Del horizonte de tiempo considerado (</a:t>
          </a:r>
          <a:r>
            <a:rPr lang="es-CR" sz="2200" b="1" i="1" kern="1200" dirty="0"/>
            <a:t>corto, mediano o largo plazo</a:t>
          </a:r>
          <a:r>
            <a:rPr lang="es-CR" sz="2200" kern="1200" dirty="0"/>
            <a:t>), </a:t>
          </a:r>
        </a:p>
        <a:p>
          <a:pPr marL="0" lvl="0" indent="0" algn="l" defTabSz="977900">
            <a:lnSpc>
              <a:spcPct val="90000"/>
            </a:lnSpc>
            <a:spcBef>
              <a:spcPct val="0"/>
            </a:spcBef>
            <a:spcAft>
              <a:spcPct val="35000"/>
            </a:spcAft>
            <a:buNone/>
          </a:pPr>
          <a:r>
            <a:rPr lang="es-CR" sz="2200" kern="1200" dirty="0"/>
            <a:t>b. de los supuestos sobre el comportamiento de los agentes privados y de la credibilidad de las estrategias utilizadas, entre otras consideraciones. </a:t>
          </a:r>
        </a:p>
        <a:p>
          <a:pPr marL="0" lvl="0" indent="0" algn="l" defTabSz="977900">
            <a:lnSpc>
              <a:spcPct val="90000"/>
            </a:lnSpc>
            <a:spcBef>
              <a:spcPct val="0"/>
            </a:spcBef>
            <a:spcAft>
              <a:spcPct val="35000"/>
            </a:spcAft>
            <a:buNone/>
          </a:pPr>
          <a:r>
            <a:rPr lang="es-CR" sz="2200" kern="1200" dirty="0"/>
            <a:t>Por lo tanto, el impacto que puede tener un cambio en el gasto público sobre el crecimiento económico parece definirse de acuerdo con la evidencia empírica.</a:t>
          </a:r>
          <a:endParaRPr lang="en-US" sz="2200" kern="1200" dirty="0"/>
        </a:p>
      </dsp:txBody>
      <dsp:txXfrm>
        <a:off x="0" y="2743196"/>
        <a:ext cx="11158227" cy="28348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83CA4-2F72-4077-AD7B-BCF00224E7D0}">
      <dsp:nvSpPr>
        <dsp:cNvPr id="0" name=""/>
        <dsp:cNvSpPr/>
      </dsp:nvSpPr>
      <dsp:spPr>
        <a:xfrm>
          <a:off x="0" y="76509"/>
          <a:ext cx="10515600" cy="37346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es-CR" sz="2800" kern="1200" dirty="0"/>
            <a:t>Según el Manual de Estadísticas de Finanzas Públicas 2014 (FMI, 2014b), la CFG es una clasificación detallada de las funciones u objetivos socioeconómicos que persiguen las unidades del gobierno general por medio de distintos tipos de gasto. Las funciones se clasifican en diez divisiones que luego se subdividen en grupos y clases. Las divisiones se refieren a los objetivos generales del gobierno, en tanto que los grupos y las clases corresponden a los medios a través de los cuales se alcanzan esos objetivos.</a:t>
          </a:r>
          <a:endParaRPr lang="en-US" sz="2800" kern="1200" dirty="0"/>
        </a:p>
      </dsp:txBody>
      <dsp:txXfrm>
        <a:off x="182310" y="258819"/>
        <a:ext cx="10150980" cy="3370020"/>
      </dsp:txXfrm>
    </dsp:sp>
    <dsp:sp modelId="{38C9632D-5681-4268-A868-D3CB66D1ECB0}">
      <dsp:nvSpPr>
        <dsp:cNvPr id="0" name=""/>
        <dsp:cNvSpPr/>
      </dsp:nvSpPr>
      <dsp:spPr>
        <a:xfrm>
          <a:off x="0" y="3811149"/>
          <a:ext cx="10515600"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28600" lvl="1" indent="-228600" algn="just" defTabSz="977900">
            <a:lnSpc>
              <a:spcPct val="90000"/>
            </a:lnSpc>
            <a:spcBef>
              <a:spcPct val="0"/>
            </a:spcBef>
            <a:spcAft>
              <a:spcPct val="20000"/>
            </a:spcAft>
            <a:buChar char="•"/>
          </a:pPr>
          <a:endParaRPr lang="en-US" sz="2200" kern="1200" dirty="0"/>
        </a:p>
      </dsp:txBody>
      <dsp:txXfrm>
        <a:off x="0" y="3811149"/>
        <a:ext cx="10515600" cy="4636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580A8-77C4-4EB7-8E4C-F15A7E6F43F1}">
      <dsp:nvSpPr>
        <dsp:cNvPr id="0" name=""/>
        <dsp:cNvSpPr/>
      </dsp:nvSpPr>
      <dsp:spPr>
        <a:xfrm>
          <a:off x="0" y="1309"/>
          <a:ext cx="11489635" cy="2460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R" sz="2000" kern="1200" dirty="0"/>
            <a:t>En el grupo conformado por los seis países centroamericanos, México y la República Dominicana, solo en dos el ratio del gasto público sobre el PIB fue menor en 2018 que en 2000: Guatemala y Panamá. </a:t>
          </a:r>
        </a:p>
        <a:p>
          <a:pPr marL="0" lvl="0" indent="0" algn="l" defTabSz="889000">
            <a:lnSpc>
              <a:spcPct val="90000"/>
            </a:lnSpc>
            <a:spcBef>
              <a:spcPct val="0"/>
            </a:spcBef>
            <a:spcAft>
              <a:spcPct val="35000"/>
            </a:spcAft>
            <a:buNone/>
          </a:pPr>
          <a:r>
            <a:rPr lang="es-CR" sz="2000" kern="1200" dirty="0"/>
            <a:t>Sin embargo, si en este último se analiza la evolución del gasto del gobierno general, que incluye la seguridad social, se aprecia una tendencia creciente del gasto público, pues al incluir este subsector se nota un alza en las erogaciones en protección social y en salud en el período estudiado.</a:t>
          </a:r>
          <a:endParaRPr lang="en-US" sz="2000" kern="1200" dirty="0"/>
        </a:p>
      </dsp:txBody>
      <dsp:txXfrm>
        <a:off x="120127" y="121436"/>
        <a:ext cx="11249381" cy="2220555"/>
      </dsp:txXfrm>
    </dsp:sp>
    <dsp:sp modelId="{18B89C63-72B9-4151-BCE1-C4636BAE96DE}">
      <dsp:nvSpPr>
        <dsp:cNvPr id="0" name=""/>
        <dsp:cNvSpPr/>
      </dsp:nvSpPr>
      <dsp:spPr>
        <a:xfrm>
          <a:off x="0" y="2467248"/>
          <a:ext cx="11489635" cy="246080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R" sz="2000" kern="1200" dirty="0"/>
            <a:t>Por otra parte, en El Salvador, México y la República Dominicana, el gasto del gobierno central creció más de 4 puntos del PIB, mientras que en Costa Rica, Honduras y Nicaragua aumentó aproximadamente 2 puntos. </a:t>
          </a:r>
        </a:p>
        <a:p>
          <a:pPr marL="0" lvl="0" indent="0" algn="l" defTabSz="889000">
            <a:lnSpc>
              <a:spcPct val="90000"/>
            </a:lnSpc>
            <a:spcBef>
              <a:spcPct val="0"/>
            </a:spcBef>
            <a:spcAft>
              <a:spcPct val="35000"/>
            </a:spcAft>
            <a:buNone/>
          </a:pPr>
          <a:r>
            <a:rPr lang="es-CR" sz="2000" kern="1200" dirty="0"/>
            <a:t>Los países de este grupo en que se observa el mayor gasto del gobierno central en relación con el PIB son Honduras, El Salvador y Costa Rica, con valores superiores al 20%. </a:t>
          </a:r>
        </a:p>
        <a:p>
          <a:pPr marL="0" lvl="0" indent="0" algn="l" defTabSz="889000">
            <a:lnSpc>
              <a:spcPct val="90000"/>
            </a:lnSpc>
            <a:spcBef>
              <a:spcPct val="0"/>
            </a:spcBef>
            <a:spcAft>
              <a:spcPct val="35000"/>
            </a:spcAft>
            <a:buNone/>
          </a:pPr>
          <a:r>
            <a:rPr lang="es-CR" sz="2000" kern="1200" dirty="0"/>
            <a:t>No obstante, en este último país este indicador se acerca al 30% del PIB cuando se incluye el gasto de los gobiernos subnacionales y de la seguridad social. </a:t>
          </a:r>
          <a:endParaRPr lang="en-US" sz="2000" kern="1200" dirty="0"/>
        </a:p>
      </dsp:txBody>
      <dsp:txXfrm>
        <a:off x="120127" y="2587375"/>
        <a:ext cx="11249381" cy="2220555"/>
      </dsp:txXfrm>
    </dsp:sp>
    <dsp:sp modelId="{B2A8D9B0-9BDC-480D-B8FA-45B600F15323}">
      <dsp:nvSpPr>
        <dsp:cNvPr id="0" name=""/>
        <dsp:cNvSpPr/>
      </dsp:nvSpPr>
      <dsp:spPr>
        <a:xfrm>
          <a:off x="0" y="4933186"/>
          <a:ext cx="11489635" cy="93766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R" sz="2000" kern="1200"/>
            <a:t>Por el contrario, el nivel más bajo de gasto del gobierno central como proporción del PIB en América Latina se encuentran en Guatemala (12,3%), el Paraguay (14,9%), la República Dominicana (17%) y Panamá (17,1%)</a:t>
          </a:r>
          <a:endParaRPr lang="en-US" sz="2000" kern="1200"/>
        </a:p>
      </dsp:txBody>
      <dsp:txXfrm>
        <a:off x="45773" y="4978959"/>
        <a:ext cx="11398089" cy="846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A9948-07CF-4744-9A30-18C260CC4ED8}">
      <dsp:nvSpPr>
        <dsp:cNvPr id="0" name=""/>
        <dsp:cNvSpPr/>
      </dsp:nvSpPr>
      <dsp:spPr>
        <a:xfrm>
          <a:off x="0" y="0"/>
          <a:ext cx="8558936"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10099E0-7FAD-47B8-BEED-D62A9730A0D9}">
      <dsp:nvSpPr>
        <dsp:cNvPr id="0" name=""/>
        <dsp:cNvSpPr/>
      </dsp:nvSpPr>
      <dsp:spPr>
        <a:xfrm>
          <a:off x="0" y="0"/>
          <a:ext cx="8558936" cy="3365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CR" sz="2200" kern="1200" dirty="0"/>
            <a:t>En Argentina y el Perú, se incrementó el gasto en asuntos económicos, sobre todo en los sectores del transporte, los combustibles y la energía, en el primer país, y en el área del transporte, en el segundo. </a:t>
          </a:r>
        </a:p>
        <a:p>
          <a:pPr marL="0" lvl="0" indent="0" algn="l" defTabSz="977900">
            <a:lnSpc>
              <a:spcPct val="90000"/>
            </a:lnSpc>
            <a:spcBef>
              <a:spcPct val="0"/>
            </a:spcBef>
            <a:spcAft>
              <a:spcPct val="35000"/>
            </a:spcAft>
            <a:buNone/>
          </a:pPr>
          <a:r>
            <a:rPr lang="es-CR" sz="2200" kern="1200" dirty="0"/>
            <a:t>La mayor importancia de estas erogaciones en la Argentina se debió a la </a:t>
          </a:r>
          <a:r>
            <a:rPr lang="es-CR" sz="2200" b="1" kern="1200" dirty="0">
              <a:solidFill>
                <a:schemeClr val="accent1"/>
              </a:solidFill>
              <a:effectLst>
                <a:outerShdw blurRad="38100" dist="38100" dir="2700000" algn="tl">
                  <a:srgbClr val="000000">
                    <a:alpha val="43137"/>
                  </a:srgbClr>
                </a:outerShdw>
              </a:effectLst>
            </a:rPr>
            <a:t>política de subsidios a las empresas que tenía por objeto mitigar el ajuste de los precios y las tarifas de estos servicios públicos</a:t>
          </a:r>
          <a:r>
            <a:rPr lang="es-CR" sz="2200" kern="1200" dirty="0"/>
            <a:t>; esto ocurrió hasta 2016, año en que se implementó una política de quita de subsidios. </a:t>
          </a:r>
        </a:p>
        <a:p>
          <a:pPr marL="0" lvl="0" indent="0" algn="l" defTabSz="977900">
            <a:lnSpc>
              <a:spcPct val="90000"/>
            </a:lnSpc>
            <a:spcBef>
              <a:spcPct val="0"/>
            </a:spcBef>
            <a:spcAft>
              <a:spcPct val="35000"/>
            </a:spcAft>
            <a:buNone/>
          </a:pPr>
          <a:r>
            <a:rPr lang="es-CR" sz="2200" kern="1200" dirty="0"/>
            <a:t>Es por eso que el incremento de este gasto se concentró más en transferencias corrientes que en inversión pública. </a:t>
          </a:r>
          <a:endParaRPr lang="en-US" sz="2200" kern="1200" dirty="0"/>
        </a:p>
      </dsp:txBody>
      <dsp:txXfrm>
        <a:off x="0" y="0"/>
        <a:ext cx="8558936" cy="3365695"/>
      </dsp:txXfrm>
    </dsp:sp>
    <dsp:sp modelId="{AE26DE6D-6DAA-442F-BC4E-5389C1A685C3}">
      <dsp:nvSpPr>
        <dsp:cNvPr id="0" name=""/>
        <dsp:cNvSpPr/>
      </dsp:nvSpPr>
      <dsp:spPr>
        <a:xfrm>
          <a:off x="0" y="3365695"/>
          <a:ext cx="8558936"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6C16084-4EEB-426B-823A-E98735271F8A}">
      <dsp:nvSpPr>
        <dsp:cNvPr id="0" name=""/>
        <dsp:cNvSpPr/>
      </dsp:nvSpPr>
      <dsp:spPr>
        <a:xfrm>
          <a:off x="0" y="3365695"/>
          <a:ext cx="8558936" cy="3365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just" defTabSz="977900">
            <a:lnSpc>
              <a:spcPct val="90000"/>
            </a:lnSpc>
            <a:spcBef>
              <a:spcPct val="0"/>
            </a:spcBef>
            <a:spcAft>
              <a:spcPct val="35000"/>
            </a:spcAft>
            <a:buNone/>
          </a:pPr>
          <a:r>
            <a:rPr lang="es-CR" sz="2200" kern="1200" dirty="0"/>
            <a:t>En otros países, como el Brasil y el Uruguay, se aprecia un crecimiento del gasto en </a:t>
          </a:r>
          <a:r>
            <a:rPr lang="es-CR" sz="2200" b="1" kern="1200" dirty="0">
              <a:solidFill>
                <a:schemeClr val="accent1"/>
              </a:solidFill>
              <a:effectLst>
                <a:outerShdw blurRad="38100" dist="38100" dir="2700000" algn="tl">
                  <a:srgbClr val="000000">
                    <a:alpha val="43137"/>
                  </a:srgbClr>
                </a:outerShdw>
              </a:effectLst>
            </a:rPr>
            <a:t>servicios públicos generales, producto del incremento del pago de intereses de la deuda pública</a:t>
          </a:r>
          <a:r>
            <a:rPr lang="es-CR" sz="2200" kern="1200" dirty="0"/>
            <a:t>. </a:t>
          </a:r>
        </a:p>
        <a:p>
          <a:pPr marL="0" lvl="0" indent="0" algn="just" defTabSz="977900">
            <a:lnSpc>
              <a:spcPct val="90000"/>
            </a:lnSpc>
            <a:spcBef>
              <a:spcPct val="0"/>
            </a:spcBef>
            <a:spcAft>
              <a:spcPct val="35000"/>
            </a:spcAft>
            <a:buNone/>
          </a:pPr>
          <a:r>
            <a:rPr lang="es-CR" sz="2200" kern="1200" dirty="0"/>
            <a:t>Entre 2000 y 2018, el pago de </a:t>
          </a:r>
          <a:r>
            <a:rPr lang="es-CR" sz="2200" b="1" kern="1200" dirty="0">
              <a:solidFill>
                <a:schemeClr val="accent1"/>
              </a:solidFill>
              <a:effectLst>
                <a:outerShdw blurRad="38100" dist="38100" dir="2700000" algn="tl">
                  <a:srgbClr val="000000">
                    <a:alpha val="43137"/>
                  </a:srgbClr>
                </a:outerShdw>
              </a:effectLst>
            </a:rPr>
            <a:t>esos intereses aumentó el 2,1% del PIB </a:t>
          </a:r>
          <a:r>
            <a:rPr lang="es-CR" sz="2200" kern="1200" dirty="0"/>
            <a:t>en el Brasil y el 0,8% del PIB en el Uruguay. </a:t>
          </a:r>
        </a:p>
        <a:p>
          <a:pPr marL="0" lvl="0" indent="0" algn="just" defTabSz="977900">
            <a:lnSpc>
              <a:spcPct val="90000"/>
            </a:lnSpc>
            <a:spcBef>
              <a:spcPct val="0"/>
            </a:spcBef>
            <a:spcAft>
              <a:spcPct val="35000"/>
            </a:spcAft>
            <a:buNone/>
          </a:pPr>
          <a:r>
            <a:rPr lang="es-CR" sz="2200" kern="1200" dirty="0"/>
            <a:t>En contraste, en Colombia y el Perú se logró </a:t>
          </a:r>
          <a:r>
            <a:rPr lang="es-CR" sz="2200" b="1" kern="1200" dirty="0">
              <a:solidFill>
                <a:schemeClr val="accent1"/>
              </a:solidFill>
              <a:effectLst>
                <a:outerShdw blurRad="38100" dist="38100" dir="2700000" algn="tl">
                  <a:srgbClr val="000000">
                    <a:alpha val="43137"/>
                  </a:srgbClr>
                </a:outerShdw>
              </a:effectLst>
            </a:rPr>
            <a:t>reducir la carga de los intereses de la deuda en alrededor de 1 punto del PIB</a:t>
          </a:r>
          <a:r>
            <a:rPr lang="es-CR" sz="2200" kern="1200" dirty="0"/>
            <a:t>, lo que permitió bajar el gasto en esa función.</a:t>
          </a:r>
          <a:endParaRPr lang="en-US" sz="2200" kern="1200" dirty="0"/>
        </a:p>
      </dsp:txBody>
      <dsp:txXfrm>
        <a:off x="0" y="3365695"/>
        <a:ext cx="8558936" cy="33656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06C29-63E6-49D1-AAA9-D66A244A7F12}">
      <dsp:nvSpPr>
        <dsp:cNvPr id="0" name=""/>
        <dsp:cNvSpPr/>
      </dsp:nvSpPr>
      <dsp:spPr>
        <a:xfrm>
          <a:off x="0" y="67398"/>
          <a:ext cx="11781183" cy="285918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CR" sz="2500" kern="1200" dirty="0"/>
            <a:t>En la muestra formada por los seis países centroamericanos, México y la República Dominicana, solo en Guatemala y Panamá el gasto de los gobiernos centrales se redujo como proporción del PIB (véase el gráfico 6B). </a:t>
          </a:r>
        </a:p>
        <a:p>
          <a:pPr marL="0" lvl="0" indent="0" algn="l" defTabSz="1111250">
            <a:lnSpc>
              <a:spcPct val="90000"/>
            </a:lnSpc>
            <a:spcBef>
              <a:spcPct val="0"/>
            </a:spcBef>
            <a:spcAft>
              <a:spcPct val="35000"/>
            </a:spcAft>
            <a:buNone/>
          </a:pPr>
          <a:r>
            <a:rPr lang="es-CR" sz="2500" kern="1200" dirty="0"/>
            <a:t>Las erogaciones en servicios públicos generales disminuyeron en ambos países, aunque en Panamá esto ocurrió en mayor medida gracias a que el pago de los intereses de la deuda pública cayó un 2,1% del PIB entre 2000 y 2018. </a:t>
          </a:r>
          <a:endParaRPr lang="en-US" sz="2500" kern="1200" dirty="0"/>
        </a:p>
      </dsp:txBody>
      <dsp:txXfrm>
        <a:off x="139574" y="206972"/>
        <a:ext cx="11502035" cy="2580039"/>
      </dsp:txXfrm>
    </dsp:sp>
    <dsp:sp modelId="{CE0629EF-39CF-47FC-9940-10C881A9D12D}">
      <dsp:nvSpPr>
        <dsp:cNvPr id="0" name=""/>
        <dsp:cNvSpPr/>
      </dsp:nvSpPr>
      <dsp:spPr>
        <a:xfrm>
          <a:off x="0" y="2998586"/>
          <a:ext cx="11781183" cy="2859187"/>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90000"/>
            </a:lnSpc>
            <a:spcBef>
              <a:spcPct val="0"/>
            </a:spcBef>
            <a:spcAft>
              <a:spcPct val="35000"/>
            </a:spcAft>
            <a:buNone/>
          </a:pPr>
          <a:r>
            <a:rPr lang="es-CR" sz="2500" kern="1200" dirty="0"/>
            <a:t>Además, en Guatemala se observa una contracción del gasto en capital que se ve reflejada en menores desembolsos destinados a la función de asuntos económicos. </a:t>
          </a:r>
        </a:p>
        <a:p>
          <a:pPr marL="0" lvl="0" indent="0" algn="just" defTabSz="1111250">
            <a:lnSpc>
              <a:spcPct val="90000"/>
            </a:lnSpc>
            <a:spcBef>
              <a:spcPct val="0"/>
            </a:spcBef>
            <a:spcAft>
              <a:spcPct val="35000"/>
            </a:spcAft>
            <a:buNone/>
          </a:pPr>
          <a:r>
            <a:rPr lang="es-CR" sz="2500" kern="1200" dirty="0"/>
            <a:t>En Panamá, en cambio, hubo un incremento de la inversión pública que se tradujo en una mayor importancia de las funciones de vivienda y asuntos económicos; en este último sector sobresale una suba del gasto público en el sector transporte.</a:t>
          </a:r>
        </a:p>
        <a:p>
          <a:pPr marL="0" lvl="0" indent="0" algn="just" defTabSz="1111250">
            <a:lnSpc>
              <a:spcPct val="90000"/>
            </a:lnSpc>
            <a:spcBef>
              <a:spcPct val="0"/>
            </a:spcBef>
            <a:spcAft>
              <a:spcPct val="35000"/>
            </a:spcAft>
            <a:buNone/>
          </a:pPr>
          <a:r>
            <a:rPr lang="es-CR" sz="2500" kern="1200" dirty="0"/>
            <a:t> Entre las inversiones se destacan la ampliación del canal de Panamá.</a:t>
          </a:r>
          <a:endParaRPr lang="en-US" sz="2500" kern="1200" dirty="0"/>
        </a:p>
      </dsp:txBody>
      <dsp:txXfrm>
        <a:off x="139574" y="3138160"/>
        <a:ext cx="11502035" cy="25800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AA222-2ECA-44F0-B14D-7FD91D8861F5}">
      <dsp:nvSpPr>
        <dsp:cNvPr id="0" name=""/>
        <dsp:cNvSpPr/>
      </dsp:nvSpPr>
      <dsp:spPr>
        <a:xfrm>
          <a:off x="0" y="2504"/>
          <a:ext cx="755373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F54213-90DD-4946-9D59-5E101459F39C}">
      <dsp:nvSpPr>
        <dsp:cNvPr id="0" name=""/>
        <dsp:cNvSpPr/>
      </dsp:nvSpPr>
      <dsp:spPr>
        <a:xfrm>
          <a:off x="0" y="2504"/>
          <a:ext cx="7553739" cy="1708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CR" sz="2000" kern="1200" dirty="0"/>
            <a:t>El nuevo escenario creado por la pandemia del COVID-19 se suma al </a:t>
          </a:r>
          <a:r>
            <a:rPr lang="es-CR" sz="2000" b="1" kern="1200" dirty="0">
              <a:solidFill>
                <a:schemeClr val="accent1"/>
              </a:solidFill>
            </a:rPr>
            <a:t>complejo contexto </a:t>
          </a:r>
          <a:r>
            <a:rPr lang="es-CR" sz="2000" kern="1200" dirty="0"/>
            <a:t>que ya enfrentaban los países de América Latina y el Caribe desde hace unos años, caracterizado por una creciente incertidumbre, desaceleración económica, aumento del desempleo y retroceso en los índices de pobreza extrema. </a:t>
          </a:r>
          <a:endParaRPr lang="en-US" sz="2000" kern="1200" dirty="0"/>
        </a:p>
      </dsp:txBody>
      <dsp:txXfrm>
        <a:off x="0" y="2504"/>
        <a:ext cx="7553739" cy="1708343"/>
      </dsp:txXfrm>
    </dsp:sp>
    <dsp:sp modelId="{1C581D5C-459D-4CD5-AAF3-F344813BA744}">
      <dsp:nvSpPr>
        <dsp:cNvPr id="0" name=""/>
        <dsp:cNvSpPr/>
      </dsp:nvSpPr>
      <dsp:spPr>
        <a:xfrm>
          <a:off x="0" y="1710848"/>
          <a:ext cx="755373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AF67F5-1C1D-46C8-9DE4-EE8E2C471A00}">
      <dsp:nvSpPr>
        <dsp:cNvPr id="0" name=""/>
        <dsp:cNvSpPr/>
      </dsp:nvSpPr>
      <dsp:spPr>
        <a:xfrm>
          <a:off x="0" y="1710848"/>
          <a:ext cx="7553739" cy="1708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CR" sz="2000" kern="1200" dirty="0"/>
            <a:t>Además, dado el </a:t>
          </a:r>
          <a:r>
            <a:rPr lang="es-CR" sz="2000" b="1" kern="1200" dirty="0">
              <a:solidFill>
                <a:schemeClr val="accent1"/>
              </a:solidFill>
              <a:effectLst>
                <a:outerShdw blurRad="38100" dist="38100" dir="2700000" algn="tl">
                  <a:srgbClr val="000000">
                    <a:alpha val="43137"/>
                  </a:srgbClr>
                </a:outerShdw>
              </a:effectLst>
            </a:rPr>
            <a:t>bajo crecimiento de los últimos años, la pérdida de espacio fiscal y la menor disponibilidad de financiamiento</a:t>
          </a:r>
          <a:r>
            <a:rPr lang="es-CR" sz="2000" kern="1200" dirty="0"/>
            <a:t>, en los países de la región se cuenta con una menor capacidad para enfrentar este escenario en comparación con las herramientas que se tuvieron para responder a la crisis mundial de 2008-2009. </a:t>
          </a:r>
          <a:endParaRPr lang="en-US" sz="2000" kern="1200" dirty="0"/>
        </a:p>
      </dsp:txBody>
      <dsp:txXfrm>
        <a:off x="0" y="1710848"/>
        <a:ext cx="7553739" cy="1708343"/>
      </dsp:txXfrm>
    </dsp:sp>
    <dsp:sp modelId="{6B524C47-57C4-4CD1-861D-D94B8AB6F186}">
      <dsp:nvSpPr>
        <dsp:cNvPr id="0" name=""/>
        <dsp:cNvSpPr/>
      </dsp:nvSpPr>
      <dsp:spPr>
        <a:xfrm>
          <a:off x="0" y="3419192"/>
          <a:ext cx="755373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616B14-0040-41DC-8857-BFC264FF5724}">
      <dsp:nvSpPr>
        <dsp:cNvPr id="0" name=""/>
        <dsp:cNvSpPr/>
      </dsp:nvSpPr>
      <dsp:spPr>
        <a:xfrm>
          <a:off x="0" y="3419192"/>
          <a:ext cx="7553739" cy="1708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CR" sz="2000" kern="1200" dirty="0"/>
            <a:t>Es muy importante que el Estado actúe a través de la política fiscal, en general, y de los programas de gasto público, en particular, de manera que los gobiernos puedan asignar mayores recursos a la atención de la salud, mejorar la eficiencia del gasto, resguardar las fuentes de trabajo y los ingresos de las familias y, sobre todo, proteger a la población más vulnerable.</a:t>
          </a:r>
          <a:endParaRPr lang="en-US" sz="2000" kern="1200" dirty="0"/>
        </a:p>
      </dsp:txBody>
      <dsp:txXfrm>
        <a:off x="0" y="3419192"/>
        <a:ext cx="7553739" cy="17083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9789E-A94D-44B4-88E8-883C6888F494}">
      <dsp:nvSpPr>
        <dsp:cNvPr id="0" name=""/>
        <dsp:cNvSpPr/>
      </dsp:nvSpPr>
      <dsp:spPr>
        <a:xfrm>
          <a:off x="0" y="2621"/>
          <a:ext cx="749336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405E79-D9B2-40D8-86EC-D03FC930E806}">
      <dsp:nvSpPr>
        <dsp:cNvPr id="0" name=""/>
        <dsp:cNvSpPr/>
      </dsp:nvSpPr>
      <dsp:spPr>
        <a:xfrm>
          <a:off x="0" y="2621"/>
          <a:ext cx="7493367" cy="1787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CR" sz="2000" kern="1200" dirty="0"/>
            <a:t>Un aporte importante para que los gobiernos tomen decisiones sobre reasignar partidas o aumentar el gasto en ciertos programas es contribuir con mayor </a:t>
          </a:r>
          <a:r>
            <a:rPr lang="es-CR" sz="2000" kern="1200" dirty="0" err="1"/>
            <a:t>trasnparencia</a:t>
          </a:r>
          <a:r>
            <a:rPr lang="es-CR" sz="2000" kern="1200" dirty="0"/>
            <a:t> fiscal e información comparable entre los países sobre las principales áreas a las que se destinan los recursos públicos.</a:t>
          </a:r>
          <a:endParaRPr lang="en-US" sz="2000" kern="1200" dirty="0"/>
        </a:p>
      </dsp:txBody>
      <dsp:txXfrm>
        <a:off x="0" y="2621"/>
        <a:ext cx="7493367" cy="1787779"/>
      </dsp:txXfrm>
    </dsp:sp>
    <dsp:sp modelId="{5E99649C-6052-4D47-9F81-8145C392CB1A}">
      <dsp:nvSpPr>
        <dsp:cNvPr id="0" name=""/>
        <dsp:cNvSpPr/>
      </dsp:nvSpPr>
      <dsp:spPr>
        <a:xfrm>
          <a:off x="0" y="1790400"/>
          <a:ext cx="749336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EA4BFF-0017-4B47-B188-9F887E55EF28}">
      <dsp:nvSpPr>
        <dsp:cNvPr id="0" name=""/>
        <dsp:cNvSpPr/>
      </dsp:nvSpPr>
      <dsp:spPr>
        <a:xfrm>
          <a:off x="0" y="1790400"/>
          <a:ext cx="7493367" cy="1787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CR" sz="2000" kern="1200" dirty="0"/>
            <a:t>Por otra parte, dado que la inversión pública desempeña un rol clave en el crecimiento económico y en el </a:t>
          </a:r>
          <a:r>
            <a:rPr lang="es-CR" sz="2000" b="1" kern="1200" dirty="0">
              <a:solidFill>
                <a:schemeClr val="accent1"/>
              </a:solidFill>
              <a:effectLst>
                <a:outerShdw blurRad="38100" dist="38100" dir="2700000" algn="tl">
                  <a:srgbClr val="000000">
                    <a:alpha val="43137"/>
                  </a:srgbClr>
                </a:outerShdw>
              </a:effectLst>
            </a:rPr>
            <a:t>logro de los Objetivos de la Agenda 2030</a:t>
          </a:r>
          <a:r>
            <a:rPr lang="es-CR" sz="2000" kern="1200" dirty="0"/>
            <a:t>, resulta importante contar con información acerca de en qué funciones y sectores se ha priorizado la inversión y en cuáles se ha ajustado más el gasto de capital en los últimos años.</a:t>
          </a:r>
          <a:endParaRPr lang="en-US" sz="2000" kern="1200" dirty="0"/>
        </a:p>
      </dsp:txBody>
      <dsp:txXfrm>
        <a:off x="0" y="1790400"/>
        <a:ext cx="7493367" cy="1787779"/>
      </dsp:txXfrm>
    </dsp:sp>
    <dsp:sp modelId="{B3FECDA7-13AF-403C-B057-6642A04739D4}">
      <dsp:nvSpPr>
        <dsp:cNvPr id="0" name=""/>
        <dsp:cNvSpPr/>
      </dsp:nvSpPr>
      <dsp:spPr>
        <a:xfrm>
          <a:off x="0" y="3578179"/>
          <a:ext cx="749336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A8EBAF-F187-45B3-A7AF-06F86A0AC3EB}">
      <dsp:nvSpPr>
        <dsp:cNvPr id="0" name=""/>
        <dsp:cNvSpPr/>
      </dsp:nvSpPr>
      <dsp:spPr>
        <a:xfrm>
          <a:off x="0" y="3578179"/>
          <a:ext cx="7493367" cy="1787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CR" sz="2000" kern="1200" dirty="0"/>
            <a:t>En la situación actual, la prioridad de los países </a:t>
          </a:r>
          <a:r>
            <a:rPr lang="es-CR" sz="2000" b="1" i="1" kern="1200" dirty="0">
              <a:solidFill>
                <a:schemeClr val="accent1"/>
              </a:solidFill>
              <a:effectLst>
                <a:outerShdw blurRad="38100" dist="38100" dir="2700000" algn="tl">
                  <a:srgbClr val="000000">
                    <a:alpha val="43137"/>
                  </a:srgbClr>
                </a:outerShdw>
              </a:effectLst>
            </a:rPr>
            <a:t>es reforzar los sistemas sanitarios y hacer frente a los desafíos sociales y económicos de esta pandemia,</a:t>
          </a:r>
          <a:r>
            <a:rPr lang="es-CR" sz="2000" kern="1200" dirty="0"/>
            <a:t> lo que conlleva a una mayor presión sobre el gasto público. </a:t>
          </a:r>
        </a:p>
        <a:p>
          <a:pPr marL="0" lvl="0" indent="0" algn="just" defTabSz="889000">
            <a:lnSpc>
              <a:spcPct val="90000"/>
            </a:lnSpc>
            <a:spcBef>
              <a:spcPct val="0"/>
            </a:spcBef>
            <a:spcAft>
              <a:spcPct val="35000"/>
            </a:spcAft>
            <a:buNone/>
          </a:pPr>
          <a:r>
            <a:rPr lang="es-CR" sz="2000" kern="1200" dirty="0"/>
            <a:t>No obstante, a mediano plazo y para seguir la ruta propuesta en la </a:t>
          </a:r>
          <a:r>
            <a:rPr lang="es-CR" sz="2000" b="1" kern="1200" dirty="0">
              <a:solidFill>
                <a:schemeClr val="accent1"/>
              </a:solidFill>
              <a:effectLst>
                <a:outerShdw blurRad="38100" dist="38100" dir="2700000" algn="tl">
                  <a:srgbClr val="000000">
                    <a:alpha val="43137"/>
                  </a:srgbClr>
                </a:outerShdw>
              </a:effectLst>
            </a:rPr>
            <a:t>Agenda 2030 a los efectos de alcanzar los ODS, la prioridad de los gobiernos debería centrarse no solo en proteger el gasto social, sino también en revitalizar la inversión pública</a:t>
          </a:r>
          <a:endParaRPr lang="en-US" sz="2000" b="1" kern="1200" dirty="0">
            <a:solidFill>
              <a:schemeClr val="accent1"/>
            </a:solidFill>
            <a:effectLst>
              <a:outerShdw blurRad="38100" dist="38100" dir="2700000" algn="tl">
                <a:srgbClr val="000000">
                  <a:alpha val="43137"/>
                </a:srgbClr>
              </a:outerShdw>
            </a:effectLst>
          </a:endParaRPr>
        </a:p>
      </dsp:txBody>
      <dsp:txXfrm>
        <a:off x="0" y="3578179"/>
        <a:ext cx="7493367" cy="178777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AB3A9F-7083-427E-BA06-56BB515277D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R"/>
          </a:p>
        </p:txBody>
      </p:sp>
      <p:sp>
        <p:nvSpPr>
          <p:cNvPr id="3" name="Subtítulo 2">
            <a:extLst>
              <a:ext uri="{FF2B5EF4-FFF2-40B4-BE49-F238E27FC236}">
                <a16:creationId xmlns:a16="http://schemas.microsoft.com/office/drawing/2014/main" id="{A920E116-010A-4DAC-B4B8-C7686DB40B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R"/>
          </a:p>
        </p:txBody>
      </p:sp>
      <p:sp>
        <p:nvSpPr>
          <p:cNvPr id="4" name="Marcador de fecha 3">
            <a:extLst>
              <a:ext uri="{FF2B5EF4-FFF2-40B4-BE49-F238E27FC236}">
                <a16:creationId xmlns:a16="http://schemas.microsoft.com/office/drawing/2014/main" id="{1CADD6F5-343A-4520-B31C-6FE28305F530}"/>
              </a:ext>
            </a:extLst>
          </p:cNvPr>
          <p:cNvSpPr>
            <a:spLocks noGrp="1"/>
          </p:cNvSpPr>
          <p:nvPr>
            <p:ph type="dt" sz="half" idx="10"/>
          </p:nvPr>
        </p:nvSpPr>
        <p:spPr/>
        <p:txBody>
          <a:bodyPr/>
          <a:lstStyle/>
          <a:p>
            <a:fld id="{BCB3E6C2-2BF2-46A1-B572-0091040EC05B}" type="datetimeFigureOut">
              <a:rPr lang="es-CR" smtClean="0"/>
              <a:t>8/12/2023</a:t>
            </a:fld>
            <a:endParaRPr lang="es-CR"/>
          </a:p>
        </p:txBody>
      </p:sp>
      <p:sp>
        <p:nvSpPr>
          <p:cNvPr id="5" name="Marcador de pie de página 4">
            <a:extLst>
              <a:ext uri="{FF2B5EF4-FFF2-40B4-BE49-F238E27FC236}">
                <a16:creationId xmlns:a16="http://schemas.microsoft.com/office/drawing/2014/main" id="{4CEC7DB0-135E-4CCD-9382-DEA51A76B112}"/>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407ECC21-E73B-4CC0-89FD-18FA67C5EE15}"/>
              </a:ext>
            </a:extLst>
          </p:cNvPr>
          <p:cNvSpPr>
            <a:spLocks noGrp="1"/>
          </p:cNvSpPr>
          <p:nvPr>
            <p:ph type="sldNum" sz="quarter" idx="12"/>
          </p:nvPr>
        </p:nvSpPr>
        <p:spPr/>
        <p:txBody>
          <a:bodyPr/>
          <a:lstStyle/>
          <a:p>
            <a:fld id="{4F1B9D88-CFE3-446C-8EE2-6C8D76F3D373}" type="slidenum">
              <a:rPr lang="es-CR" smtClean="0"/>
              <a:t>‹Nº›</a:t>
            </a:fld>
            <a:endParaRPr lang="es-CR"/>
          </a:p>
        </p:txBody>
      </p:sp>
    </p:spTree>
    <p:extLst>
      <p:ext uri="{BB962C8B-B14F-4D97-AF65-F5344CB8AC3E}">
        <p14:creationId xmlns:p14="http://schemas.microsoft.com/office/powerpoint/2010/main" val="2105787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B9F3D7-9480-47BA-AC1D-45CC734D6747}"/>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24103EEA-9D5C-47C6-8FBF-3C8E0F4C72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4572D22C-7EA2-4F48-AC1D-B89F741FAE08}"/>
              </a:ext>
            </a:extLst>
          </p:cNvPr>
          <p:cNvSpPr>
            <a:spLocks noGrp="1"/>
          </p:cNvSpPr>
          <p:nvPr>
            <p:ph type="dt" sz="half" idx="10"/>
          </p:nvPr>
        </p:nvSpPr>
        <p:spPr/>
        <p:txBody>
          <a:bodyPr/>
          <a:lstStyle/>
          <a:p>
            <a:fld id="{BCB3E6C2-2BF2-46A1-B572-0091040EC05B}" type="datetimeFigureOut">
              <a:rPr lang="es-CR" smtClean="0"/>
              <a:t>8/12/2023</a:t>
            </a:fld>
            <a:endParaRPr lang="es-CR"/>
          </a:p>
        </p:txBody>
      </p:sp>
      <p:sp>
        <p:nvSpPr>
          <p:cNvPr id="5" name="Marcador de pie de página 4">
            <a:extLst>
              <a:ext uri="{FF2B5EF4-FFF2-40B4-BE49-F238E27FC236}">
                <a16:creationId xmlns:a16="http://schemas.microsoft.com/office/drawing/2014/main" id="{6A9EE48A-86D1-4304-8011-317D50189087}"/>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41D75055-450E-4455-9571-07C057015489}"/>
              </a:ext>
            </a:extLst>
          </p:cNvPr>
          <p:cNvSpPr>
            <a:spLocks noGrp="1"/>
          </p:cNvSpPr>
          <p:nvPr>
            <p:ph type="sldNum" sz="quarter" idx="12"/>
          </p:nvPr>
        </p:nvSpPr>
        <p:spPr/>
        <p:txBody>
          <a:bodyPr/>
          <a:lstStyle/>
          <a:p>
            <a:fld id="{4F1B9D88-CFE3-446C-8EE2-6C8D76F3D373}" type="slidenum">
              <a:rPr lang="es-CR" smtClean="0"/>
              <a:t>‹Nº›</a:t>
            </a:fld>
            <a:endParaRPr lang="es-CR"/>
          </a:p>
        </p:txBody>
      </p:sp>
    </p:spTree>
    <p:extLst>
      <p:ext uri="{BB962C8B-B14F-4D97-AF65-F5344CB8AC3E}">
        <p14:creationId xmlns:p14="http://schemas.microsoft.com/office/powerpoint/2010/main" val="772799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CBC99B3-56AE-4E29-A45B-9D44C052872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609DE180-59C6-492E-AB50-67DF338AFF7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D2342920-DBE9-4E99-A354-9C009B75D4E1}"/>
              </a:ext>
            </a:extLst>
          </p:cNvPr>
          <p:cNvSpPr>
            <a:spLocks noGrp="1"/>
          </p:cNvSpPr>
          <p:nvPr>
            <p:ph type="dt" sz="half" idx="10"/>
          </p:nvPr>
        </p:nvSpPr>
        <p:spPr/>
        <p:txBody>
          <a:bodyPr/>
          <a:lstStyle/>
          <a:p>
            <a:fld id="{BCB3E6C2-2BF2-46A1-B572-0091040EC05B}" type="datetimeFigureOut">
              <a:rPr lang="es-CR" smtClean="0"/>
              <a:t>8/12/2023</a:t>
            </a:fld>
            <a:endParaRPr lang="es-CR"/>
          </a:p>
        </p:txBody>
      </p:sp>
      <p:sp>
        <p:nvSpPr>
          <p:cNvPr id="5" name="Marcador de pie de página 4">
            <a:extLst>
              <a:ext uri="{FF2B5EF4-FFF2-40B4-BE49-F238E27FC236}">
                <a16:creationId xmlns:a16="http://schemas.microsoft.com/office/drawing/2014/main" id="{69D29F1B-5454-469B-BDF9-ADAEC1BC88BF}"/>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7EDC5352-7F30-4E57-9B4E-DEDB625CE9BB}"/>
              </a:ext>
            </a:extLst>
          </p:cNvPr>
          <p:cNvSpPr>
            <a:spLocks noGrp="1"/>
          </p:cNvSpPr>
          <p:nvPr>
            <p:ph type="sldNum" sz="quarter" idx="12"/>
          </p:nvPr>
        </p:nvSpPr>
        <p:spPr/>
        <p:txBody>
          <a:bodyPr/>
          <a:lstStyle/>
          <a:p>
            <a:fld id="{4F1B9D88-CFE3-446C-8EE2-6C8D76F3D373}" type="slidenum">
              <a:rPr lang="es-CR" smtClean="0"/>
              <a:t>‹Nº›</a:t>
            </a:fld>
            <a:endParaRPr lang="es-CR"/>
          </a:p>
        </p:txBody>
      </p:sp>
    </p:spTree>
    <p:extLst>
      <p:ext uri="{BB962C8B-B14F-4D97-AF65-F5344CB8AC3E}">
        <p14:creationId xmlns:p14="http://schemas.microsoft.com/office/powerpoint/2010/main" val="3455079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5F991F-ED89-445A-9321-0B394A9E35B6}"/>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AC547053-AA2A-48DF-AD75-76A1A350310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375FEF14-4CB7-42E4-BE05-AD2F20B4F734}"/>
              </a:ext>
            </a:extLst>
          </p:cNvPr>
          <p:cNvSpPr>
            <a:spLocks noGrp="1"/>
          </p:cNvSpPr>
          <p:nvPr>
            <p:ph type="dt" sz="half" idx="10"/>
          </p:nvPr>
        </p:nvSpPr>
        <p:spPr/>
        <p:txBody>
          <a:bodyPr/>
          <a:lstStyle/>
          <a:p>
            <a:fld id="{BCB3E6C2-2BF2-46A1-B572-0091040EC05B}" type="datetimeFigureOut">
              <a:rPr lang="es-CR" smtClean="0"/>
              <a:t>8/12/2023</a:t>
            </a:fld>
            <a:endParaRPr lang="es-CR"/>
          </a:p>
        </p:txBody>
      </p:sp>
      <p:sp>
        <p:nvSpPr>
          <p:cNvPr id="5" name="Marcador de pie de página 4">
            <a:extLst>
              <a:ext uri="{FF2B5EF4-FFF2-40B4-BE49-F238E27FC236}">
                <a16:creationId xmlns:a16="http://schemas.microsoft.com/office/drawing/2014/main" id="{43BB9B02-9190-46B0-BDDD-8CDDBF8CDBC4}"/>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AB1B3101-5EF1-4482-8292-3AE901227E3E}"/>
              </a:ext>
            </a:extLst>
          </p:cNvPr>
          <p:cNvSpPr>
            <a:spLocks noGrp="1"/>
          </p:cNvSpPr>
          <p:nvPr>
            <p:ph type="sldNum" sz="quarter" idx="12"/>
          </p:nvPr>
        </p:nvSpPr>
        <p:spPr/>
        <p:txBody>
          <a:bodyPr/>
          <a:lstStyle/>
          <a:p>
            <a:fld id="{4F1B9D88-CFE3-446C-8EE2-6C8D76F3D373}" type="slidenum">
              <a:rPr lang="es-CR" smtClean="0"/>
              <a:t>‹Nº›</a:t>
            </a:fld>
            <a:endParaRPr lang="es-CR"/>
          </a:p>
        </p:txBody>
      </p:sp>
    </p:spTree>
    <p:extLst>
      <p:ext uri="{BB962C8B-B14F-4D97-AF65-F5344CB8AC3E}">
        <p14:creationId xmlns:p14="http://schemas.microsoft.com/office/powerpoint/2010/main" val="144744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66B7D1-E2AA-46A0-905E-4F8ECEB3572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6680B095-6CE4-4E80-B0DE-E1EBEF022F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00FEC9-2793-4DDB-96A2-B312AC255FC2}"/>
              </a:ext>
            </a:extLst>
          </p:cNvPr>
          <p:cNvSpPr>
            <a:spLocks noGrp="1"/>
          </p:cNvSpPr>
          <p:nvPr>
            <p:ph type="dt" sz="half" idx="10"/>
          </p:nvPr>
        </p:nvSpPr>
        <p:spPr/>
        <p:txBody>
          <a:bodyPr/>
          <a:lstStyle/>
          <a:p>
            <a:fld id="{BCB3E6C2-2BF2-46A1-B572-0091040EC05B}" type="datetimeFigureOut">
              <a:rPr lang="es-CR" smtClean="0"/>
              <a:t>8/12/2023</a:t>
            </a:fld>
            <a:endParaRPr lang="es-CR"/>
          </a:p>
        </p:txBody>
      </p:sp>
      <p:sp>
        <p:nvSpPr>
          <p:cNvPr id="5" name="Marcador de pie de página 4">
            <a:extLst>
              <a:ext uri="{FF2B5EF4-FFF2-40B4-BE49-F238E27FC236}">
                <a16:creationId xmlns:a16="http://schemas.microsoft.com/office/drawing/2014/main" id="{DA15E2EE-CD21-4711-AABE-7B694BCBAE15}"/>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DA3105A0-C2D5-41B3-AA26-6112D9BFFCEC}"/>
              </a:ext>
            </a:extLst>
          </p:cNvPr>
          <p:cNvSpPr>
            <a:spLocks noGrp="1"/>
          </p:cNvSpPr>
          <p:nvPr>
            <p:ph type="sldNum" sz="quarter" idx="12"/>
          </p:nvPr>
        </p:nvSpPr>
        <p:spPr/>
        <p:txBody>
          <a:bodyPr/>
          <a:lstStyle/>
          <a:p>
            <a:fld id="{4F1B9D88-CFE3-446C-8EE2-6C8D76F3D373}" type="slidenum">
              <a:rPr lang="es-CR" smtClean="0"/>
              <a:t>‹Nº›</a:t>
            </a:fld>
            <a:endParaRPr lang="es-CR"/>
          </a:p>
        </p:txBody>
      </p:sp>
    </p:spTree>
    <p:extLst>
      <p:ext uri="{BB962C8B-B14F-4D97-AF65-F5344CB8AC3E}">
        <p14:creationId xmlns:p14="http://schemas.microsoft.com/office/powerpoint/2010/main" val="594405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AAF6D8-34ED-40CE-935D-F377B27F2283}"/>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BC857DDA-E975-4DDE-82D1-71AB7EE4AAB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a:extLst>
              <a:ext uri="{FF2B5EF4-FFF2-40B4-BE49-F238E27FC236}">
                <a16:creationId xmlns:a16="http://schemas.microsoft.com/office/drawing/2014/main" id="{9CF590C7-57DF-4437-8195-BE74B3A2A21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a:extLst>
              <a:ext uri="{FF2B5EF4-FFF2-40B4-BE49-F238E27FC236}">
                <a16:creationId xmlns:a16="http://schemas.microsoft.com/office/drawing/2014/main" id="{5712D051-F08F-40EA-B4BD-A45E8CEEC081}"/>
              </a:ext>
            </a:extLst>
          </p:cNvPr>
          <p:cNvSpPr>
            <a:spLocks noGrp="1"/>
          </p:cNvSpPr>
          <p:nvPr>
            <p:ph type="dt" sz="half" idx="10"/>
          </p:nvPr>
        </p:nvSpPr>
        <p:spPr/>
        <p:txBody>
          <a:bodyPr/>
          <a:lstStyle/>
          <a:p>
            <a:fld id="{BCB3E6C2-2BF2-46A1-B572-0091040EC05B}" type="datetimeFigureOut">
              <a:rPr lang="es-CR" smtClean="0"/>
              <a:t>8/12/2023</a:t>
            </a:fld>
            <a:endParaRPr lang="es-CR"/>
          </a:p>
        </p:txBody>
      </p:sp>
      <p:sp>
        <p:nvSpPr>
          <p:cNvPr id="6" name="Marcador de pie de página 5">
            <a:extLst>
              <a:ext uri="{FF2B5EF4-FFF2-40B4-BE49-F238E27FC236}">
                <a16:creationId xmlns:a16="http://schemas.microsoft.com/office/drawing/2014/main" id="{7BC303FE-7264-4C20-B3A5-5646A6EF6F77}"/>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13CF28F8-DBC0-4770-925A-22183CB1D418}"/>
              </a:ext>
            </a:extLst>
          </p:cNvPr>
          <p:cNvSpPr>
            <a:spLocks noGrp="1"/>
          </p:cNvSpPr>
          <p:nvPr>
            <p:ph type="sldNum" sz="quarter" idx="12"/>
          </p:nvPr>
        </p:nvSpPr>
        <p:spPr/>
        <p:txBody>
          <a:bodyPr/>
          <a:lstStyle/>
          <a:p>
            <a:fld id="{4F1B9D88-CFE3-446C-8EE2-6C8D76F3D373}" type="slidenum">
              <a:rPr lang="es-CR" smtClean="0"/>
              <a:t>‹Nº›</a:t>
            </a:fld>
            <a:endParaRPr lang="es-CR"/>
          </a:p>
        </p:txBody>
      </p:sp>
    </p:spTree>
    <p:extLst>
      <p:ext uri="{BB962C8B-B14F-4D97-AF65-F5344CB8AC3E}">
        <p14:creationId xmlns:p14="http://schemas.microsoft.com/office/powerpoint/2010/main" val="1176229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0AC6D8-7202-4BD9-A973-D81AA6B6F19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FE9E59D4-A682-4B7F-BC7C-F3E483F369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28C2547-6C4A-4BFD-8193-BB2335347E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a:extLst>
              <a:ext uri="{FF2B5EF4-FFF2-40B4-BE49-F238E27FC236}">
                <a16:creationId xmlns:a16="http://schemas.microsoft.com/office/drawing/2014/main" id="{4E1EF7E9-706F-44CC-834F-AFF14958A6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533CE18-0BDB-4C78-B08C-81AD1F19979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a:extLst>
              <a:ext uri="{FF2B5EF4-FFF2-40B4-BE49-F238E27FC236}">
                <a16:creationId xmlns:a16="http://schemas.microsoft.com/office/drawing/2014/main" id="{234A7BFF-DD76-4F6B-AE7B-B45AC67A3020}"/>
              </a:ext>
            </a:extLst>
          </p:cNvPr>
          <p:cNvSpPr>
            <a:spLocks noGrp="1"/>
          </p:cNvSpPr>
          <p:nvPr>
            <p:ph type="dt" sz="half" idx="10"/>
          </p:nvPr>
        </p:nvSpPr>
        <p:spPr/>
        <p:txBody>
          <a:bodyPr/>
          <a:lstStyle/>
          <a:p>
            <a:fld id="{BCB3E6C2-2BF2-46A1-B572-0091040EC05B}" type="datetimeFigureOut">
              <a:rPr lang="es-CR" smtClean="0"/>
              <a:t>8/12/2023</a:t>
            </a:fld>
            <a:endParaRPr lang="es-CR"/>
          </a:p>
        </p:txBody>
      </p:sp>
      <p:sp>
        <p:nvSpPr>
          <p:cNvPr id="8" name="Marcador de pie de página 7">
            <a:extLst>
              <a:ext uri="{FF2B5EF4-FFF2-40B4-BE49-F238E27FC236}">
                <a16:creationId xmlns:a16="http://schemas.microsoft.com/office/drawing/2014/main" id="{D5285477-D8B6-4D74-9A8E-508057DBE870}"/>
              </a:ext>
            </a:extLst>
          </p:cNvPr>
          <p:cNvSpPr>
            <a:spLocks noGrp="1"/>
          </p:cNvSpPr>
          <p:nvPr>
            <p:ph type="ftr" sz="quarter" idx="11"/>
          </p:nvPr>
        </p:nvSpPr>
        <p:spPr/>
        <p:txBody>
          <a:bodyPr/>
          <a:lstStyle/>
          <a:p>
            <a:endParaRPr lang="es-CR"/>
          </a:p>
        </p:txBody>
      </p:sp>
      <p:sp>
        <p:nvSpPr>
          <p:cNvPr id="9" name="Marcador de número de diapositiva 8">
            <a:extLst>
              <a:ext uri="{FF2B5EF4-FFF2-40B4-BE49-F238E27FC236}">
                <a16:creationId xmlns:a16="http://schemas.microsoft.com/office/drawing/2014/main" id="{FC22167B-438A-42F4-9FB4-8849FF40A0F2}"/>
              </a:ext>
            </a:extLst>
          </p:cNvPr>
          <p:cNvSpPr>
            <a:spLocks noGrp="1"/>
          </p:cNvSpPr>
          <p:nvPr>
            <p:ph type="sldNum" sz="quarter" idx="12"/>
          </p:nvPr>
        </p:nvSpPr>
        <p:spPr/>
        <p:txBody>
          <a:bodyPr/>
          <a:lstStyle/>
          <a:p>
            <a:fld id="{4F1B9D88-CFE3-446C-8EE2-6C8D76F3D373}" type="slidenum">
              <a:rPr lang="es-CR" smtClean="0"/>
              <a:t>‹Nº›</a:t>
            </a:fld>
            <a:endParaRPr lang="es-CR"/>
          </a:p>
        </p:txBody>
      </p:sp>
    </p:spTree>
    <p:extLst>
      <p:ext uri="{BB962C8B-B14F-4D97-AF65-F5344CB8AC3E}">
        <p14:creationId xmlns:p14="http://schemas.microsoft.com/office/powerpoint/2010/main" val="603276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92605E-B6B9-445D-86A5-FBD03A3F774B}"/>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fecha 2">
            <a:extLst>
              <a:ext uri="{FF2B5EF4-FFF2-40B4-BE49-F238E27FC236}">
                <a16:creationId xmlns:a16="http://schemas.microsoft.com/office/drawing/2014/main" id="{56F220BA-4B55-4096-8DD5-A13CDC1DB0A0}"/>
              </a:ext>
            </a:extLst>
          </p:cNvPr>
          <p:cNvSpPr>
            <a:spLocks noGrp="1"/>
          </p:cNvSpPr>
          <p:nvPr>
            <p:ph type="dt" sz="half" idx="10"/>
          </p:nvPr>
        </p:nvSpPr>
        <p:spPr/>
        <p:txBody>
          <a:bodyPr/>
          <a:lstStyle/>
          <a:p>
            <a:fld id="{BCB3E6C2-2BF2-46A1-B572-0091040EC05B}" type="datetimeFigureOut">
              <a:rPr lang="es-CR" smtClean="0"/>
              <a:t>8/12/2023</a:t>
            </a:fld>
            <a:endParaRPr lang="es-CR"/>
          </a:p>
        </p:txBody>
      </p:sp>
      <p:sp>
        <p:nvSpPr>
          <p:cNvPr id="4" name="Marcador de pie de página 3">
            <a:extLst>
              <a:ext uri="{FF2B5EF4-FFF2-40B4-BE49-F238E27FC236}">
                <a16:creationId xmlns:a16="http://schemas.microsoft.com/office/drawing/2014/main" id="{6FB76241-F418-44FC-A16F-1327A7D3A039}"/>
              </a:ext>
            </a:extLst>
          </p:cNvPr>
          <p:cNvSpPr>
            <a:spLocks noGrp="1"/>
          </p:cNvSpPr>
          <p:nvPr>
            <p:ph type="ftr" sz="quarter" idx="11"/>
          </p:nvPr>
        </p:nvSpPr>
        <p:spPr/>
        <p:txBody>
          <a:bodyPr/>
          <a:lstStyle/>
          <a:p>
            <a:endParaRPr lang="es-CR"/>
          </a:p>
        </p:txBody>
      </p:sp>
      <p:sp>
        <p:nvSpPr>
          <p:cNvPr id="5" name="Marcador de número de diapositiva 4">
            <a:extLst>
              <a:ext uri="{FF2B5EF4-FFF2-40B4-BE49-F238E27FC236}">
                <a16:creationId xmlns:a16="http://schemas.microsoft.com/office/drawing/2014/main" id="{BDE12113-795D-4D48-9D46-A6D497085A1A}"/>
              </a:ext>
            </a:extLst>
          </p:cNvPr>
          <p:cNvSpPr>
            <a:spLocks noGrp="1"/>
          </p:cNvSpPr>
          <p:nvPr>
            <p:ph type="sldNum" sz="quarter" idx="12"/>
          </p:nvPr>
        </p:nvSpPr>
        <p:spPr/>
        <p:txBody>
          <a:bodyPr/>
          <a:lstStyle/>
          <a:p>
            <a:fld id="{4F1B9D88-CFE3-446C-8EE2-6C8D76F3D373}" type="slidenum">
              <a:rPr lang="es-CR" smtClean="0"/>
              <a:t>‹Nº›</a:t>
            </a:fld>
            <a:endParaRPr lang="es-CR"/>
          </a:p>
        </p:txBody>
      </p:sp>
    </p:spTree>
    <p:extLst>
      <p:ext uri="{BB962C8B-B14F-4D97-AF65-F5344CB8AC3E}">
        <p14:creationId xmlns:p14="http://schemas.microsoft.com/office/powerpoint/2010/main" val="1066426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9231F0E-961C-4EA7-9989-B1C2DF97A44B}"/>
              </a:ext>
            </a:extLst>
          </p:cNvPr>
          <p:cNvSpPr>
            <a:spLocks noGrp="1"/>
          </p:cNvSpPr>
          <p:nvPr>
            <p:ph type="dt" sz="half" idx="10"/>
          </p:nvPr>
        </p:nvSpPr>
        <p:spPr/>
        <p:txBody>
          <a:bodyPr/>
          <a:lstStyle/>
          <a:p>
            <a:fld id="{BCB3E6C2-2BF2-46A1-B572-0091040EC05B}" type="datetimeFigureOut">
              <a:rPr lang="es-CR" smtClean="0"/>
              <a:t>8/12/2023</a:t>
            </a:fld>
            <a:endParaRPr lang="es-CR"/>
          </a:p>
        </p:txBody>
      </p:sp>
      <p:sp>
        <p:nvSpPr>
          <p:cNvPr id="3" name="Marcador de pie de página 2">
            <a:extLst>
              <a:ext uri="{FF2B5EF4-FFF2-40B4-BE49-F238E27FC236}">
                <a16:creationId xmlns:a16="http://schemas.microsoft.com/office/drawing/2014/main" id="{61AE78EE-2D28-4A6D-9F5F-DC28D02980A9}"/>
              </a:ext>
            </a:extLst>
          </p:cNvPr>
          <p:cNvSpPr>
            <a:spLocks noGrp="1"/>
          </p:cNvSpPr>
          <p:nvPr>
            <p:ph type="ftr" sz="quarter" idx="11"/>
          </p:nvPr>
        </p:nvSpPr>
        <p:spPr/>
        <p:txBody>
          <a:bodyPr/>
          <a:lstStyle/>
          <a:p>
            <a:endParaRPr lang="es-CR"/>
          </a:p>
        </p:txBody>
      </p:sp>
      <p:sp>
        <p:nvSpPr>
          <p:cNvPr id="4" name="Marcador de número de diapositiva 3">
            <a:extLst>
              <a:ext uri="{FF2B5EF4-FFF2-40B4-BE49-F238E27FC236}">
                <a16:creationId xmlns:a16="http://schemas.microsoft.com/office/drawing/2014/main" id="{877D25D1-82C7-4233-A8CF-4DE3CD111676}"/>
              </a:ext>
            </a:extLst>
          </p:cNvPr>
          <p:cNvSpPr>
            <a:spLocks noGrp="1"/>
          </p:cNvSpPr>
          <p:nvPr>
            <p:ph type="sldNum" sz="quarter" idx="12"/>
          </p:nvPr>
        </p:nvSpPr>
        <p:spPr/>
        <p:txBody>
          <a:bodyPr/>
          <a:lstStyle/>
          <a:p>
            <a:fld id="{4F1B9D88-CFE3-446C-8EE2-6C8D76F3D373}" type="slidenum">
              <a:rPr lang="es-CR" smtClean="0"/>
              <a:t>‹Nº›</a:t>
            </a:fld>
            <a:endParaRPr lang="es-CR"/>
          </a:p>
        </p:txBody>
      </p:sp>
    </p:spTree>
    <p:extLst>
      <p:ext uri="{BB962C8B-B14F-4D97-AF65-F5344CB8AC3E}">
        <p14:creationId xmlns:p14="http://schemas.microsoft.com/office/powerpoint/2010/main" val="3109446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B326EE-9307-41F0-A27D-79CD938E153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C92FA016-C03A-4D50-90E4-07C0B2FDEB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a:extLst>
              <a:ext uri="{FF2B5EF4-FFF2-40B4-BE49-F238E27FC236}">
                <a16:creationId xmlns:a16="http://schemas.microsoft.com/office/drawing/2014/main" id="{74434E0A-3A2E-4FF4-A4F4-915B6F57EA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F8C9EDE-22DE-4AB6-BE15-B30E5EF8CA33}"/>
              </a:ext>
            </a:extLst>
          </p:cNvPr>
          <p:cNvSpPr>
            <a:spLocks noGrp="1"/>
          </p:cNvSpPr>
          <p:nvPr>
            <p:ph type="dt" sz="half" idx="10"/>
          </p:nvPr>
        </p:nvSpPr>
        <p:spPr/>
        <p:txBody>
          <a:bodyPr/>
          <a:lstStyle/>
          <a:p>
            <a:fld id="{BCB3E6C2-2BF2-46A1-B572-0091040EC05B}" type="datetimeFigureOut">
              <a:rPr lang="es-CR" smtClean="0"/>
              <a:t>8/12/2023</a:t>
            </a:fld>
            <a:endParaRPr lang="es-CR"/>
          </a:p>
        </p:txBody>
      </p:sp>
      <p:sp>
        <p:nvSpPr>
          <p:cNvPr id="6" name="Marcador de pie de página 5">
            <a:extLst>
              <a:ext uri="{FF2B5EF4-FFF2-40B4-BE49-F238E27FC236}">
                <a16:creationId xmlns:a16="http://schemas.microsoft.com/office/drawing/2014/main" id="{8E04B1D5-D3DC-44CF-8037-D366A7594EA5}"/>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F8648016-447F-4C49-AE2E-BD124BE73AE5}"/>
              </a:ext>
            </a:extLst>
          </p:cNvPr>
          <p:cNvSpPr>
            <a:spLocks noGrp="1"/>
          </p:cNvSpPr>
          <p:nvPr>
            <p:ph type="sldNum" sz="quarter" idx="12"/>
          </p:nvPr>
        </p:nvSpPr>
        <p:spPr/>
        <p:txBody>
          <a:bodyPr/>
          <a:lstStyle/>
          <a:p>
            <a:fld id="{4F1B9D88-CFE3-446C-8EE2-6C8D76F3D373}" type="slidenum">
              <a:rPr lang="es-CR" smtClean="0"/>
              <a:t>‹Nº›</a:t>
            </a:fld>
            <a:endParaRPr lang="es-CR"/>
          </a:p>
        </p:txBody>
      </p:sp>
    </p:spTree>
    <p:extLst>
      <p:ext uri="{BB962C8B-B14F-4D97-AF65-F5344CB8AC3E}">
        <p14:creationId xmlns:p14="http://schemas.microsoft.com/office/powerpoint/2010/main" val="2608839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4AEE0D-0B12-4F93-812C-C9BB929C883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posición de imagen 2">
            <a:extLst>
              <a:ext uri="{FF2B5EF4-FFF2-40B4-BE49-F238E27FC236}">
                <a16:creationId xmlns:a16="http://schemas.microsoft.com/office/drawing/2014/main" id="{2C83FF74-C5D4-4AF9-86EF-33E856C578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Marcador de texto 3">
            <a:extLst>
              <a:ext uri="{FF2B5EF4-FFF2-40B4-BE49-F238E27FC236}">
                <a16:creationId xmlns:a16="http://schemas.microsoft.com/office/drawing/2014/main" id="{B64A287D-A496-48DE-BCDA-4BDF0EBEA3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3DC099D-BC13-42EB-83AB-6AD085036EFB}"/>
              </a:ext>
            </a:extLst>
          </p:cNvPr>
          <p:cNvSpPr>
            <a:spLocks noGrp="1"/>
          </p:cNvSpPr>
          <p:nvPr>
            <p:ph type="dt" sz="half" idx="10"/>
          </p:nvPr>
        </p:nvSpPr>
        <p:spPr/>
        <p:txBody>
          <a:bodyPr/>
          <a:lstStyle/>
          <a:p>
            <a:fld id="{BCB3E6C2-2BF2-46A1-B572-0091040EC05B}" type="datetimeFigureOut">
              <a:rPr lang="es-CR" smtClean="0"/>
              <a:t>8/12/2023</a:t>
            </a:fld>
            <a:endParaRPr lang="es-CR"/>
          </a:p>
        </p:txBody>
      </p:sp>
      <p:sp>
        <p:nvSpPr>
          <p:cNvPr id="6" name="Marcador de pie de página 5">
            <a:extLst>
              <a:ext uri="{FF2B5EF4-FFF2-40B4-BE49-F238E27FC236}">
                <a16:creationId xmlns:a16="http://schemas.microsoft.com/office/drawing/2014/main" id="{15E7F2F2-5F05-40BC-A4E3-2CF411E378D4}"/>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294DF27B-0E1E-41AD-9684-D8F8FE477470}"/>
              </a:ext>
            </a:extLst>
          </p:cNvPr>
          <p:cNvSpPr>
            <a:spLocks noGrp="1"/>
          </p:cNvSpPr>
          <p:nvPr>
            <p:ph type="sldNum" sz="quarter" idx="12"/>
          </p:nvPr>
        </p:nvSpPr>
        <p:spPr/>
        <p:txBody>
          <a:bodyPr/>
          <a:lstStyle/>
          <a:p>
            <a:fld id="{4F1B9D88-CFE3-446C-8EE2-6C8D76F3D373}" type="slidenum">
              <a:rPr lang="es-CR" smtClean="0"/>
              <a:t>‹Nº›</a:t>
            </a:fld>
            <a:endParaRPr lang="es-CR"/>
          </a:p>
        </p:txBody>
      </p:sp>
    </p:spTree>
    <p:extLst>
      <p:ext uri="{BB962C8B-B14F-4D97-AF65-F5344CB8AC3E}">
        <p14:creationId xmlns:p14="http://schemas.microsoft.com/office/powerpoint/2010/main" val="1224302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9F4F374-5AFE-48D0-A834-36B3C7CE9A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6380CA14-D875-4E4D-87B3-0B8F015B8D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97966DF3-DC0B-42FA-ACFE-8CC8215A88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B3E6C2-2BF2-46A1-B572-0091040EC05B}" type="datetimeFigureOut">
              <a:rPr lang="es-CR" smtClean="0"/>
              <a:t>8/12/2023</a:t>
            </a:fld>
            <a:endParaRPr lang="es-CR"/>
          </a:p>
        </p:txBody>
      </p:sp>
      <p:sp>
        <p:nvSpPr>
          <p:cNvPr id="5" name="Marcador de pie de página 4">
            <a:extLst>
              <a:ext uri="{FF2B5EF4-FFF2-40B4-BE49-F238E27FC236}">
                <a16:creationId xmlns:a16="http://schemas.microsoft.com/office/drawing/2014/main" id="{BF641F5E-F447-4B52-81B0-E882112136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p>
        </p:txBody>
      </p:sp>
      <p:sp>
        <p:nvSpPr>
          <p:cNvPr id="6" name="Marcador de número de diapositiva 5">
            <a:extLst>
              <a:ext uri="{FF2B5EF4-FFF2-40B4-BE49-F238E27FC236}">
                <a16:creationId xmlns:a16="http://schemas.microsoft.com/office/drawing/2014/main" id="{2460B79C-9FB0-42C4-B183-F578FF16B4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1B9D88-CFE3-446C-8EE2-6C8D76F3D373}" type="slidenum">
              <a:rPr lang="es-CR" smtClean="0"/>
              <a:t>‹Nº›</a:t>
            </a:fld>
            <a:endParaRPr lang="es-CR"/>
          </a:p>
        </p:txBody>
      </p:sp>
    </p:spTree>
    <p:extLst>
      <p:ext uri="{BB962C8B-B14F-4D97-AF65-F5344CB8AC3E}">
        <p14:creationId xmlns:p14="http://schemas.microsoft.com/office/powerpoint/2010/main" val="507192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Marcador de contenido 2">
            <a:extLst>
              <a:ext uri="{FF2B5EF4-FFF2-40B4-BE49-F238E27FC236}">
                <a16:creationId xmlns:a16="http://schemas.microsoft.com/office/drawing/2014/main" id="{66883F46-2BD5-4894-8BCE-BFD09FD85F97}"/>
              </a:ext>
            </a:extLst>
          </p:cNvPr>
          <p:cNvSpPr>
            <a:spLocks noGrp="1"/>
          </p:cNvSpPr>
          <p:nvPr>
            <p:ph idx="1"/>
          </p:nvPr>
        </p:nvSpPr>
        <p:spPr>
          <a:xfrm>
            <a:off x="4439633" y="4518923"/>
            <a:ext cx="3312734" cy="1141851"/>
          </a:xfrm>
          <a:noFill/>
        </p:spPr>
        <p:txBody>
          <a:bodyPr vert="horz" lIns="91440" tIns="45720" rIns="91440" bIns="45720" rtlCol="0">
            <a:normAutofit/>
          </a:bodyPr>
          <a:lstStyle/>
          <a:p>
            <a:pPr marL="0" indent="0" algn="ctr">
              <a:buNone/>
            </a:pPr>
            <a:r>
              <a:rPr lang="en-US" sz="2000" kern="1200">
                <a:solidFill>
                  <a:srgbClr val="080808"/>
                </a:solidFill>
                <a:latin typeface="+mn-lt"/>
                <a:ea typeface="+mn-ea"/>
                <a:cs typeface="+mn-cs"/>
              </a:rPr>
              <a:t>Andrea Podestá </a:t>
            </a:r>
          </a:p>
        </p:txBody>
      </p:sp>
      <p:sp>
        <p:nvSpPr>
          <p:cNvPr id="2" name="Título 1">
            <a:extLst>
              <a:ext uri="{FF2B5EF4-FFF2-40B4-BE49-F238E27FC236}">
                <a16:creationId xmlns:a16="http://schemas.microsoft.com/office/drawing/2014/main" id="{834D3DDA-0FA8-462C-A591-525ADA7E56C7}"/>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a:solidFill>
                  <a:srgbClr val="080808"/>
                </a:solidFill>
                <a:latin typeface="+mj-lt"/>
                <a:ea typeface="+mj-ea"/>
                <a:cs typeface="+mj-cs"/>
              </a:rPr>
              <a:t>Gasto público para impulsar el desarrollo económico e inclusivo y lograr los Objetivos de Desarrollo Sostenible</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8038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53EC21BF-ECD5-417E-9ED6-729757BA29F1}"/>
              </a:ext>
            </a:extLst>
          </p:cNvPr>
          <p:cNvSpPr>
            <a:spLocks noGrp="1"/>
          </p:cNvSpPr>
          <p:nvPr>
            <p:ph idx="1"/>
          </p:nvPr>
        </p:nvSpPr>
        <p:spPr>
          <a:xfrm>
            <a:off x="331305" y="265042"/>
            <a:ext cx="11635408" cy="5950228"/>
          </a:xfrm>
        </p:spPr>
        <p:txBody>
          <a:bodyPr>
            <a:noAutofit/>
          </a:bodyPr>
          <a:lstStyle/>
          <a:p>
            <a:pPr lvl="0" algn="just"/>
            <a:r>
              <a:rPr lang="es-CR" sz="2200" b="1" dirty="0">
                <a:solidFill>
                  <a:schemeClr val="accent1"/>
                </a:solidFill>
                <a:effectLst>
                  <a:outerShdw blurRad="38100" dist="38100" dir="2700000" algn="tl">
                    <a:srgbClr val="000000">
                      <a:alpha val="43137"/>
                    </a:srgbClr>
                  </a:outerShdw>
                </a:effectLst>
              </a:rPr>
              <a:t>Las divisiones son las siguientes</a:t>
            </a:r>
            <a:r>
              <a:rPr lang="es-CR" sz="2200" dirty="0"/>
              <a:t>:</a:t>
            </a:r>
            <a:endParaRPr lang="en-US" sz="2200" dirty="0"/>
          </a:p>
          <a:p>
            <a:pPr lvl="1" algn="just"/>
            <a:r>
              <a:rPr lang="es-CR" sz="2200" b="1" dirty="0">
                <a:solidFill>
                  <a:schemeClr val="accent1"/>
                </a:solidFill>
                <a:effectLst>
                  <a:outerShdw blurRad="38100" dist="38100" dir="2700000" algn="tl">
                    <a:srgbClr val="000000">
                      <a:alpha val="43137"/>
                    </a:srgbClr>
                  </a:outerShdw>
                </a:effectLst>
              </a:rPr>
              <a:t>Servicios públicos generales:</a:t>
            </a:r>
            <a:r>
              <a:rPr lang="es-CR" sz="2200" dirty="0"/>
              <a:t> Incluye el gasto relacionado con la administración, la gestión o el apoyo de los órganos ejecutivos y legislativos</a:t>
            </a:r>
            <a:endParaRPr lang="en-US" sz="2200" dirty="0"/>
          </a:p>
          <a:p>
            <a:pPr lvl="1" algn="just"/>
            <a:r>
              <a:rPr lang="es-CR" sz="2200" b="1" dirty="0">
                <a:solidFill>
                  <a:schemeClr val="accent1"/>
                </a:solidFill>
                <a:effectLst>
                  <a:outerShdw blurRad="38100" dist="38100" dir="2700000" algn="tl">
                    <a:srgbClr val="000000">
                      <a:alpha val="43137"/>
                    </a:srgbClr>
                  </a:outerShdw>
                </a:effectLst>
              </a:rPr>
              <a:t>Defensa:</a:t>
            </a:r>
            <a:r>
              <a:rPr lang="es-CR" sz="2200" dirty="0"/>
              <a:t> Comprende las erogaciones en materia de defensa militar, defensa civil y ayuda militar al exterior.</a:t>
            </a:r>
          </a:p>
          <a:p>
            <a:pPr lvl="1" algn="just"/>
            <a:r>
              <a:rPr lang="es-CR" sz="2200" b="1" dirty="0">
                <a:solidFill>
                  <a:schemeClr val="accent1"/>
                </a:solidFill>
                <a:effectLst>
                  <a:outerShdw blurRad="38100" dist="38100" dir="2700000" algn="tl">
                    <a:srgbClr val="000000">
                      <a:alpha val="43137"/>
                    </a:srgbClr>
                  </a:outerShdw>
                </a:effectLst>
              </a:rPr>
              <a:t>Orden público y seguridad:</a:t>
            </a:r>
            <a:r>
              <a:rPr lang="es-CR" sz="2200" dirty="0"/>
              <a:t> Abarca los servicios de policía, los servicios de protección contra incendios, los tribunales de justicia y la administración de las prisiones</a:t>
            </a:r>
          </a:p>
          <a:p>
            <a:pPr lvl="1" algn="just"/>
            <a:r>
              <a:rPr lang="es-CR" sz="2200" b="1" dirty="0">
                <a:solidFill>
                  <a:schemeClr val="accent1"/>
                </a:solidFill>
                <a:effectLst>
                  <a:outerShdw blurRad="38100" dist="38100" dir="2700000" algn="tl">
                    <a:srgbClr val="000000">
                      <a:alpha val="43137"/>
                    </a:srgbClr>
                  </a:outerShdw>
                </a:effectLst>
              </a:rPr>
              <a:t>Asuntos económicos: </a:t>
            </a:r>
            <a:r>
              <a:rPr lang="es-CR" sz="2200" dirty="0"/>
              <a:t>En esta división se contabiliza lo siguiente: el gasto en asuntos económicos, comerciales y laborales en general (incluida la administración, formulación y ejecución de políticas económicas, comerciales y laborales, su reglamentación y promoción, la supervisión de las condiciones de trabajo y los programas generales de empleo, entre otros).</a:t>
            </a:r>
          </a:p>
          <a:p>
            <a:pPr lvl="1" algn="just"/>
            <a:r>
              <a:rPr lang="es-CR" sz="2200" b="1" dirty="0">
                <a:solidFill>
                  <a:schemeClr val="accent1"/>
                </a:solidFill>
                <a:effectLst>
                  <a:outerShdw blurRad="38100" dist="38100" dir="2700000" algn="tl">
                    <a:srgbClr val="000000">
                      <a:alpha val="43137"/>
                    </a:srgbClr>
                  </a:outerShdw>
                </a:effectLst>
              </a:rPr>
              <a:t>Protección del medio ambiente</a:t>
            </a:r>
            <a:r>
              <a:rPr lang="es-CR" sz="2200" dirty="0"/>
              <a:t>. </a:t>
            </a:r>
          </a:p>
          <a:p>
            <a:pPr lvl="1" algn="just"/>
            <a:r>
              <a:rPr lang="es-CR" sz="2200" b="1" dirty="0">
                <a:solidFill>
                  <a:schemeClr val="accent1"/>
                </a:solidFill>
                <a:effectLst>
                  <a:outerShdw blurRad="38100" dist="38100" dir="2700000" algn="tl">
                    <a:srgbClr val="000000">
                      <a:alpha val="43137"/>
                    </a:srgbClr>
                  </a:outerShdw>
                </a:effectLst>
              </a:rPr>
              <a:t>Vivienda y servicios comunitarios. </a:t>
            </a:r>
          </a:p>
          <a:p>
            <a:pPr lvl="1" algn="just"/>
            <a:r>
              <a:rPr lang="es-CR" sz="2200" b="1" dirty="0">
                <a:solidFill>
                  <a:schemeClr val="accent1"/>
                </a:solidFill>
                <a:effectLst>
                  <a:outerShdw blurRad="38100" dist="38100" dir="2700000" algn="tl">
                    <a:srgbClr val="000000">
                      <a:alpha val="43137"/>
                    </a:srgbClr>
                  </a:outerShdw>
                </a:effectLst>
              </a:rPr>
              <a:t>Salud</a:t>
            </a:r>
          </a:p>
          <a:p>
            <a:pPr lvl="1" algn="just"/>
            <a:r>
              <a:rPr lang="es-CR" sz="2200" b="1" dirty="0">
                <a:solidFill>
                  <a:schemeClr val="accent1"/>
                </a:solidFill>
                <a:effectLst>
                  <a:outerShdw blurRad="38100" dist="38100" dir="2700000" algn="tl">
                    <a:srgbClr val="000000">
                      <a:alpha val="43137"/>
                    </a:srgbClr>
                  </a:outerShdw>
                </a:effectLst>
              </a:rPr>
              <a:t>Actividades recreativas, cultura y religión. </a:t>
            </a:r>
          </a:p>
          <a:p>
            <a:pPr lvl="1" algn="just"/>
            <a:r>
              <a:rPr lang="es-CR" sz="2200" b="1" dirty="0">
                <a:solidFill>
                  <a:schemeClr val="accent1"/>
                </a:solidFill>
                <a:effectLst>
                  <a:outerShdw blurRad="38100" dist="38100" dir="2700000" algn="tl">
                    <a:srgbClr val="000000">
                      <a:alpha val="43137"/>
                    </a:srgbClr>
                  </a:outerShdw>
                </a:effectLst>
              </a:rPr>
              <a:t>Educación.</a:t>
            </a:r>
          </a:p>
          <a:p>
            <a:pPr lvl="1" algn="just"/>
            <a:r>
              <a:rPr lang="es-CR" sz="2200" b="1" dirty="0">
                <a:solidFill>
                  <a:schemeClr val="accent1"/>
                </a:solidFill>
                <a:effectLst>
                  <a:outerShdw blurRad="38100" dist="38100" dir="2700000" algn="tl">
                    <a:srgbClr val="000000">
                      <a:alpha val="43137"/>
                    </a:srgbClr>
                  </a:outerShdw>
                </a:effectLst>
              </a:rPr>
              <a:t>Protección social.</a:t>
            </a:r>
          </a:p>
          <a:p>
            <a:pPr marL="457200" lvl="1" indent="0" algn="just">
              <a:buNone/>
            </a:pPr>
            <a:r>
              <a:rPr lang="es-CR" sz="2000" dirty="0"/>
              <a:t>Asimismo, en cada una de las diez divisiones anteriores se incluye el gasto en investigación y desarrollo relacionado con esa categoría.</a:t>
            </a:r>
          </a:p>
          <a:p>
            <a:pPr marL="457200" lvl="1" indent="0" algn="just">
              <a:buNone/>
            </a:pPr>
            <a:endParaRPr lang="es-CR" sz="2200" b="1" dirty="0">
              <a:solidFill>
                <a:schemeClr val="accent1"/>
              </a:solidFill>
              <a:effectLst>
                <a:outerShdw blurRad="38100" dist="38100" dir="2700000" algn="tl">
                  <a:srgbClr val="000000">
                    <a:alpha val="43137"/>
                  </a:srgbClr>
                </a:outerShdw>
              </a:effectLst>
            </a:endParaRPr>
          </a:p>
          <a:p>
            <a:pPr marL="0" indent="0" algn="just">
              <a:buNone/>
            </a:pPr>
            <a:endParaRPr lang="es-CR" sz="2200" dirty="0"/>
          </a:p>
        </p:txBody>
      </p:sp>
    </p:spTree>
    <p:extLst>
      <p:ext uri="{BB962C8B-B14F-4D97-AF65-F5344CB8AC3E}">
        <p14:creationId xmlns:p14="http://schemas.microsoft.com/office/powerpoint/2010/main" val="2888107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3B27E352-1420-46EF-91FC-DBCD9C746E50}"/>
              </a:ext>
            </a:extLst>
          </p:cNvPr>
          <p:cNvSpPr>
            <a:spLocks noGrp="1"/>
          </p:cNvSpPr>
          <p:nvPr>
            <p:ph idx="1"/>
          </p:nvPr>
        </p:nvSpPr>
        <p:spPr>
          <a:xfrm>
            <a:off x="470246" y="543147"/>
            <a:ext cx="11394405" cy="5428350"/>
          </a:xfrm>
        </p:spPr>
        <p:txBody>
          <a:bodyPr>
            <a:noAutofit/>
          </a:bodyPr>
          <a:lstStyle/>
          <a:p>
            <a:pPr marL="0" indent="0" algn="just">
              <a:buNone/>
            </a:pPr>
            <a:r>
              <a:rPr lang="es-CR" sz="2400" dirty="0"/>
              <a:t>En cuanto a la cobertura institucional del nivel de gobierno para medir el gasto público, en el </a:t>
            </a:r>
            <a:r>
              <a:rPr lang="es-CR" sz="2400" b="1" dirty="0">
                <a:solidFill>
                  <a:schemeClr val="accent1"/>
                </a:solidFill>
                <a:effectLst>
                  <a:outerShdw blurRad="38100" dist="38100" dir="2700000" algn="tl">
                    <a:srgbClr val="000000">
                      <a:alpha val="43137"/>
                    </a:srgbClr>
                  </a:outerShdw>
                </a:effectLst>
              </a:rPr>
              <a:t>Manual de Estadísticas de Finanzas Públicas 2014 </a:t>
            </a:r>
            <a:r>
              <a:rPr lang="es-CR" sz="2400" dirty="0"/>
              <a:t>(FMI, 2014b) se distinguen los siguientes niveles:</a:t>
            </a:r>
          </a:p>
          <a:p>
            <a:pPr algn="just"/>
            <a:r>
              <a:rPr lang="es-CR" sz="2400" b="1" dirty="0"/>
              <a:t>Gobierno central</a:t>
            </a:r>
            <a:r>
              <a:rPr lang="es-CR" sz="2400" dirty="0"/>
              <a:t>: su autoridad política abarca todo el territorio del país y suele estar compuesto por un gobierno central presupuestario, unidades extrapresupuestarias y fondos de seguridad social (a menos que en el país se utilice un subsector separado para estos fondos).</a:t>
            </a:r>
          </a:p>
          <a:p>
            <a:pPr algn="just"/>
            <a:r>
              <a:rPr lang="es-CR" sz="2400" b="1" dirty="0"/>
              <a:t>Gobierno general</a:t>
            </a:r>
            <a:r>
              <a:rPr lang="es-CR" sz="2400" dirty="0"/>
              <a:t>: comprende tanto el gobierno central como los gobiernos subnacionales (gobiernos intermedios y locales) y la seguridad social.</a:t>
            </a:r>
          </a:p>
          <a:p>
            <a:pPr algn="just"/>
            <a:r>
              <a:rPr lang="es-CR" sz="2400" b="1" dirty="0"/>
              <a:t>Sector público no financiero (SPNF): </a:t>
            </a:r>
            <a:r>
              <a:rPr lang="es-CR" sz="2400" dirty="0"/>
              <a:t>además del gobierno general, incluye las sociedades públicas no financieras, es decir, las entidades públicas cuya actividad principal consiste en producir bienes de mercado o servicios no financieros</a:t>
            </a:r>
          </a:p>
          <a:p>
            <a:pPr algn="just"/>
            <a:r>
              <a:rPr lang="es-CR" sz="2400" b="1" dirty="0"/>
              <a:t>Sector público</a:t>
            </a:r>
            <a:r>
              <a:rPr lang="es-CR" sz="2400" dirty="0"/>
              <a:t>: consta del SPNF y de las sociedades públicas financieras (como el banco central y los bancos comerciales públicos)</a:t>
            </a:r>
          </a:p>
          <a:p>
            <a:pPr algn="just"/>
            <a:endParaRPr lang="es-CR" sz="2400" dirty="0"/>
          </a:p>
          <a:p>
            <a:pPr marL="0" indent="0">
              <a:buNone/>
            </a:pPr>
            <a:endParaRPr lang="es-CR" sz="2400" dirty="0"/>
          </a:p>
          <a:p>
            <a:pPr marL="0" indent="0">
              <a:buNone/>
            </a:pPr>
            <a:endParaRPr lang="es-CR" sz="24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10946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58C8F26E-1BE2-424F-A0A4-38B2AD8E2FBD}"/>
              </a:ext>
            </a:extLst>
          </p:cNvPr>
          <p:cNvSpPr>
            <a:spLocks noGrp="1"/>
          </p:cNvSpPr>
          <p:nvPr>
            <p:ph type="title"/>
          </p:nvPr>
        </p:nvSpPr>
        <p:spPr>
          <a:xfrm>
            <a:off x="643467" y="321734"/>
            <a:ext cx="10905066" cy="1135737"/>
          </a:xfrm>
        </p:spPr>
        <p:txBody>
          <a:bodyPr>
            <a:normAutofit/>
          </a:bodyPr>
          <a:lstStyle/>
          <a:p>
            <a:pPr algn="ctr"/>
            <a:r>
              <a:rPr lang="es-CR" sz="3600" b="1" dirty="0">
                <a:effectLst>
                  <a:outerShdw blurRad="38100" dist="38100" dir="2700000" algn="tl">
                    <a:srgbClr val="000000">
                      <a:alpha val="43137"/>
                    </a:srgbClr>
                  </a:outerShdw>
                </a:effectLst>
              </a:rPr>
              <a:t>II. Panorama del gasto público según el propósito de las políticas en América Latina y el Caribe</a:t>
            </a:r>
          </a:p>
        </p:txBody>
      </p:sp>
      <p:sp>
        <p:nvSpPr>
          <p:cNvPr id="3" name="Marcador de contenido 2">
            <a:extLst>
              <a:ext uri="{FF2B5EF4-FFF2-40B4-BE49-F238E27FC236}">
                <a16:creationId xmlns:a16="http://schemas.microsoft.com/office/drawing/2014/main" id="{9B449A95-EE32-4EB0-B7F9-B73C72E74B92}"/>
              </a:ext>
            </a:extLst>
          </p:cNvPr>
          <p:cNvSpPr>
            <a:spLocks noGrp="1"/>
          </p:cNvSpPr>
          <p:nvPr>
            <p:ph idx="1"/>
          </p:nvPr>
        </p:nvSpPr>
        <p:spPr>
          <a:xfrm>
            <a:off x="490330" y="1782981"/>
            <a:ext cx="11058203" cy="4531872"/>
          </a:xfrm>
        </p:spPr>
        <p:txBody>
          <a:bodyPr>
            <a:normAutofit/>
          </a:bodyPr>
          <a:lstStyle/>
          <a:p>
            <a:pPr algn="just"/>
            <a:r>
              <a:rPr lang="es-CR" sz="2400" b="1" i="1" dirty="0"/>
              <a:t>A. La composición y la evolución del gasto público funcional en la región.</a:t>
            </a:r>
          </a:p>
          <a:p>
            <a:pPr marL="0" indent="0" algn="just">
              <a:buNone/>
            </a:pPr>
            <a:r>
              <a:rPr lang="es-CR" sz="2400" dirty="0"/>
              <a:t>El gasto público promedio de 16 países latinoamericanos a nivel del gobierno central muestra una tendencia creciente en el período considerado, ya que pasó del </a:t>
            </a:r>
            <a:r>
              <a:rPr lang="es-CR" sz="2400" b="1" dirty="0">
                <a:solidFill>
                  <a:schemeClr val="accent1"/>
                </a:solidFill>
                <a:effectLst>
                  <a:outerShdw blurRad="38100" dist="38100" dir="2700000" algn="tl">
                    <a:srgbClr val="000000">
                      <a:alpha val="43137"/>
                    </a:srgbClr>
                  </a:outerShdw>
                </a:effectLst>
              </a:rPr>
              <a:t>17,8% del PIB en 2000 al 20,7% del PIB </a:t>
            </a:r>
            <a:r>
              <a:rPr lang="es-CR" sz="2400" dirty="0"/>
              <a:t>en 2018, aunque en ese último año se aprecia una reducción frente al valor de 2017, que refleja el proceso de consolidación fiscal llevado a cabo en los países (véase el grafico 1).</a:t>
            </a:r>
          </a:p>
          <a:p>
            <a:pPr marL="0" indent="0" algn="just">
              <a:buNone/>
            </a:pPr>
            <a:r>
              <a:rPr lang="es-CR" sz="2400" dirty="0"/>
              <a:t>Como consecuencia de la crisis económica mundial de 2008-2009, en gran parte de los países de la región se implementaron </a:t>
            </a:r>
            <a:r>
              <a:rPr lang="es-CR" sz="2400" b="1" dirty="0">
                <a:solidFill>
                  <a:schemeClr val="accent1"/>
                </a:solidFill>
                <a:effectLst>
                  <a:outerShdw blurRad="38100" dist="38100" dir="2700000" algn="tl">
                    <a:srgbClr val="000000">
                      <a:alpha val="43137"/>
                    </a:srgbClr>
                  </a:outerShdw>
                </a:effectLst>
              </a:rPr>
              <a:t>políticas fiscales expansivas </a:t>
            </a:r>
            <a:r>
              <a:rPr lang="es-CR" sz="2400" dirty="0"/>
              <a:t>que tenían por objeto apuntalar la demanda agregada. Así, se aumentó el gasto en subsidios, transferencias y ciertos programas sociales.</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79843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a:extLst>
              <a:ext uri="{FF2B5EF4-FFF2-40B4-BE49-F238E27FC236}">
                <a16:creationId xmlns:a16="http://schemas.microsoft.com/office/drawing/2014/main" id="{5816A85B-37A3-4029-9166-DE002B64619A}"/>
              </a:ext>
            </a:extLst>
          </p:cNvPr>
          <p:cNvPicPr>
            <a:picLocks noGrp="1" noChangeAspect="1"/>
          </p:cNvPicPr>
          <p:nvPr>
            <p:ph idx="1"/>
          </p:nvPr>
        </p:nvPicPr>
        <p:blipFill rotWithShape="1">
          <a:blip r:embed="rId2"/>
          <a:srcRect l="53668" t="29305" r="28729" b="34523"/>
          <a:stretch/>
        </p:blipFill>
        <p:spPr>
          <a:xfrm>
            <a:off x="1297522" y="643467"/>
            <a:ext cx="9596957"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041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13A6F317-B1CF-4A66-B5A7-3C2A067C672A}"/>
              </a:ext>
            </a:extLst>
          </p:cNvPr>
          <p:cNvSpPr>
            <a:spLocks noGrp="1"/>
          </p:cNvSpPr>
          <p:nvPr>
            <p:ph idx="1"/>
          </p:nvPr>
        </p:nvSpPr>
        <p:spPr>
          <a:xfrm>
            <a:off x="643466" y="1192696"/>
            <a:ext cx="10952185" cy="4984267"/>
          </a:xfrm>
        </p:spPr>
        <p:txBody>
          <a:bodyPr>
            <a:normAutofit/>
          </a:bodyPr>
          <a:lstStyle/>
          <a:p>
            <a:pPr algn="just"/>
            <a:r>
              <a:rPr lang="es-CR" sz="2000" dirty="0"/>
              <a:t>Si bien la tendencia creciente del gasto del gobierno central se observa tanto en la subregión de América del Sur como en el grupo formado por los seis países de Centroamérica, México y la República Dominicana, en </a:t>
            </a:r>
            <a:r>
              <a:rPr lang="es-CR" sz="2000" b="1" dirty="0">
                <a:solidFill>
                  <a:schemeClr val="accent1"/>
                </a:solidFill>
                <a:effectLst>
                  <a:outerShdw blurRad="38100" dist="38100" dir="2700000" algn="tl">
                    <a:srgbClr val="000000">
                      <a:alpha val="43137"/>
                    </a:srgbClr>
                  </a:outerShdw>
                </a:effectLst>
              </a:rPr>
              <a:t>los países sudamericanos se parte de un nivel superior y se observa un mayor ritmo de crecimiento del gasto</a:t>
            </a:r>
            <a:r>
              <a:rPr lang="es-CR" sz="2000" dirty="0"/>
              <a:t>. </a:t>
            </a:r>
          </a:p>
          <a:p>
            <a:pPr algn="just"/>
            <a:r>
              <a:rPr lang="es-CR" sz="2000" dirty="0"/>
              <a:t>El mayor dinamismo del gasto en esos países se explica, en parte, por el auge del precio de las </a:t>
            </a:r>
            <a:r>
              <a:rPr lang="es-CR" sz="2000" b="1" dirty="0">
                <a:solidFill>
                  <a:schemeClr val="accent1"/>
                </a:solidFill>
                <a:effectLst>
                  <a:outerShdw blurRad="38100" dist="38100" dir="2700000" algn="tl">
                    <a:srgbClr val="000000">
                      <a:alpha val="43137"/>
                    </a:srgbClr>
                  </a:outerShdw>
                </a:effectLst>
              </a:rPr>
              <a:t>materias primas de la década de 2000</a:t>
            </a:r>
            <a:r>
              <a:rPr lang="es-CR" sz="2000" dirty="0"/>
              <a:t>, que impulsó los ingresos fiscales en las economías que tenían grandes sectores exportadores de productos primarios y amplió la participación del gasto público en el PIB. </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42644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A860079F-1BB6-4755-A23B-03297B9EFC08}"/>
              </a:ext>
            </a:extLst>
          </p:cNvPr>
          <p:cNvSpPr>
            <a:spLocks noGrp="1"/>
          </p:cNvSpPr>
          <p:nvPr>
            <p:ph type="title"/>
          </p:nvPr>
        </p:nvSpPr>
        <p:spPr>
          <a:xfrm>
            <a:off x="643467" y="0"/>
            <a:ext cx="10905066" cy="1135737"/>
          </a:xfrm>
        </p:spPr>
        <p:txBody>
          <a:bodyPr>
            <a:normAutofit/>
          </a:bodyPr>
          <a:lstStyle/>
          <a:p>
            <a:pPr algn="ctr"/>
            <a:r>
              <a:rPr lang="es-CR" sz="3600" b="1" dirty="0">
                <a:solidFill>
                  <a:schemeClr val="accent1"/>
                </a:solidFill>
                <a:effectLst>
                  <a:outerShdw blurRad="38100" dist="38100" dir="2700000" algn="tl">
                    <a:srgbClr val="000000">
                      <a:alpha val="43137"/>
                    </a:srgbClr>
                  </a:outerShdw>
                </a:effectLst>
              </a:rPr>
              <a:t>B. La evolución y asignación del gasto público por propósito en cada país</a:t>
            </a:r>
          </a:p>
        </p:txBody>
      </p:sp>
      <p:sp>
        <p:nvSpPr>
          <p:cNvPr id="3" name="Marcador de contenido 2">
            <a:extLst>
              <a:ext uri="{FF2B5EF4-FFF2-40B4-BE49-F238E27FC236}">
                <a16:creationId xmlns:a16="http://schemas.microsoft.com/office/drawing/2014/main" id="{2C816840-C5DE-4CD9-BA18-9995A7B438F5}"/>
              </a:ext>
            </a:extLst>
          </p:cNvPr>
          <p:cNvSpPr>
            <a:spLocks noGrp="1"/>
          </p:cNvSpPr>
          <p:nvPr>
            <p:ph idx="1"/>
          </p:nvPr>
        </p:nvSpPr>
        <p:spPr>
          <a:xfrm>
            <a:off x="503583" y="1135737"/>
            <a:ext cx="11429445" cy="5041226"/>
          </a:xfrm>
        </p:spPr>
        <p:txBody>
          <a:bodyPr>
            <a:noAutofit/>
          </a:bodyPr>
          <a:lstStyle/>
          <a:p>
            <a:pPr algn="just"/>
            <a:r>
              <a:rPr lang="es-CR" sz="2400" dirty="0"/>
              <a:t>En los ocho países de América del Sur, el </a:t>
            </a:r>
            <a:r>
              <a:rPr lang="es-CR" sz="2400" b="1" dirty="0">
                <a:solidFill>
                  <a:srgbClr val="FF0000"/>
                </a:solidFill>
                <a:effectLst>
                  <a:outerShdw blurRad="38100" dist="38100" dir="2700000" algn="tl">
                    <a:srgbClr val="000000">
                      <a:alpha val="43137"/>
                    </a:srgbClr>
                  </a:outerShdw>
                </a:effectLst>
              </a:rPr>
              <a:t>gasto público creció a un ritmo mayor que el PIB</a:t>
            </a:r>
            <a:r>
              <a:rPr lang="es-CR" sz="2400" dirty="0"/>
              <a:t> durante el período 2000-2018, aunque este incremento no fue parejo en todos ellos. </a:t>
            </a:r>
          </a:p>
          <a:p>
            <a:pPr algn="just"/>
            <a:r>
              <a:rPr lang="es-CR" sz="2400" dirty="0"/>
              <a:t>Los gobiernos centrales de la Argentina, el Brasil, el Uruguay y el Ecuador fueron los que implementaron una expansión mayor de sus erogaciones. </a:t>
            </a:r>
          </a:p>
          <a:p>
            <a:pPr algn="just"/>
            <a:r>
              <a:rPr lang="es-CR" sz="2400" dirty="0"/>
              <a:t>En el caso de los tres primeros, el </a:t>
            </a:r>
            <a:r>
              <a:rPr lang="es-CR" sz="2400" b="1" dirty="0">
                <a:solidFill>
                  <a:srgbClr val="FF0000"/>
                </a:solidFill>
                <a:effectLst>
                  <a:outerShdw blurRad="38100" dist="38100" dir="2700000" algn="tl">
                    <a:srgbClr val="000000">
                      <a:alpha val="43137"/>
                    </a:srgbClr>
                  </a:outerShdw>
                </a:effectLst>
              </a:rPr>
              <a:t>gasto fiscal aumentó alrededor de 7 puntos del PIB </a:t>
            </a:r>
            <a:r>
              <a:rPr lang="es-CR" sz="2400" dirty="0"/>
              <a:t>entre 2000 y 2018, mientras que en el Ecuador el alza fue de 5 puntos. </a:t>
            </a:r>
          </a:p>
          <a:p>
            <a:pPr algn="just"/>
            <a:r>
              <a:rPr lang="es-CR" sz="2400" dirty="0"/>
              <a:t>Es así que, en 2018, el gobierno central de estos países y de Chile fue el que más </a:t>
            </a:r>
            <a:r>
              <a:rPr lang="es-CR" sz="2400" b="1" dirty="0">
                <a:solidFill>
                  <a:schemeClr val="accent1"/>
                </a:solidFill>
                <a:effectLst>
                  <a:outerShdw blurRad="38100" dist="38100" dir="2700000" algn="tl">
                    <a:srgbClr val="000000">
                      <a:alpha val="43137"/>
                    </a:srgbClr>
                  </a:outerShdw>
                </a:effectLst>
              </a:rPr>
              <a:t>gastó en relación con el PIB: el gasto se situó entre el 22% y el 31%, </a:t>
            </a:r>
            <a:r>
              <a:rPr lang="es-CR" sz="2400" dirty="0"/>
              <a:t>cifra superior a la de los demás países latinoamericanos .</a:t>
            </a:r>
          </a:p>
          <a:p>
            <a:pPr algn="just"/>
            <a:r>
              <a:rPr lang="es-CR" sz="2400" dirty="0"/>
              <a:t>En los países federales como la Argentina y el Brasil, dicho gasto incluso </a:t>
            </a:r>
            <a:r>
              <a:rPr lang="es-CR" sz="2400" b="1" dirty="0">
                <a:solidFill>
                  <a:schemeClr val="accent1"/>
                </a:solidFill>
                <a:effectLst>
                  <a:outerShdw blurRad="38100" dist="38100" dir="2700000" algn="tl">
                    <a:srgbClr val="000000">
                      <a:alpha val="43137"/>
                    </a:srgbClr>
                  </a:outerShdw>
                </a:effectLst>
              </a:rPr>
              <a:t>excede el 40% del PIB </a:t>
            </a:r>
            <a:r>
              <a:rPr lang="es-CR" sz="2400" dirty="0"/>
              <a:t>cuando se considera una cobertura institucional más amplia que incluye los gobiernos intermedios y locales. </a:t>
            </a:r>
          </a:p>
          <a:p>
            <a:pPr algn="just"/>
            <a:r>
              <a:rPr lang="es-CR" sz="2400" dirty="0"/>
              <a:t>Algo similar sucede en Colombia, donde el gasto del gobierno general sobrepasa el 30% del PIB.</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39725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4EA4C8-C3FE-24A0-5496-E338CED8D4AA}"/>
              </a:ext>
            </a:extLst>
          </p:cNvPr>
          <p:cNvPicPr>
            <a:picLocks noChangeAspect="1"/>
          </p:cNvPicPr>
          <p:nvPr/>
        </p:nvPicPr>
        <p:blipFill rotWithShape="1">
          <a:blip r:embed="rId2">
            <a:duotone>
              <a:schemeClr val="bg2">
                <a:shade val="45000"/>
                <a:satMod val="135000"/>
              </a:schemeClr>
              <a:prstClr val="white"/>
            </a:duotone>
          </a:blip>
          <a:srcRect/>
          <a:stretch/>
        </p:blipFill>
        <p:spPr>
          <a:xfrm>
            <a:off x="20" y="10"/>
            <a:ext cx="12191980" cy="6857990"/>
          </a:xfrm>
          <a:prstGeom prst="rect">
            <a:avLst/>
          </a:prstGeom>
        </p:spPr>
      </p:pic>
      <p:graphicFrame>
        <p:nvGraphicFramePr>
          <p:cNvPr id="5" name="Marcador de contenido 2">
            <a:extLst>
              <a:ext uri="{FF2B5EF4-FFF2-40B4-BE49-F238E27FC236}">
                <a16:creationId xmlns:a16="http://schemas.microsoft.com/office/drawing/2014/main" id="{A247F1C6-9F37-3822-F727-E5A9B8767E6C}"/>
              </a:ext>
            </a:extLst>
          </p:cNvPr>
          <p:cNvGraphicFramePr>
            <a:graphicFrameLocks noGrp="1"/>
          </p:cNvGraphicFramePr>
          <p:nvPr>
            <p:ph idx="1"/>
            <p:extLst>
              <p:ext uri="{D42A27DB-BD31-4B8C-83A1-F6EECF244321}">
                <p14:modId xmlns:p14="http://schemas.microsoft.com/office/powerpoint/2010/main" val="3025937439"/>
              </p:ext>
            </p:extLst>
          </p:nvPr>
        </p:nvGraphicFramePr>
        <p:xfrm>
          <a:off x="516835" y="304800"/>
          <a:ext cx="11489635" cy="587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9867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D5F08908-5A43-458B-BA0E-51D7AC9D6D53}"/>
              </a:ext>
            </a:extLst>
          </p:cNvPr>
          <p:cNvPicPr>
            <a:picLocks noGrp="1" noChangeAspect="1"/>
          </p:cNvPicPr>
          <p:nvPr>
            <p:ph idx="1"/>
          </p:nvPr>
        </p:nvPicPr>
        <p:blipFill rotWithShape="1">
          <a:blip r:embed="rId2"/>
          <a:srcRect l="50000" t="38691" r="26285" b="16489"/>
          <a:stretch/>
        </p:blipFill>
        <p:spPr>
          <a:xfrm>
            <a:off x="878770" y="643467"/>
            <a:ext cx="10434461" cy="5571065"/>
          </a:xfrm>
          <a:prstGeom prst="rect">
            <a:avLst/>
          </a:prstGeom>
          <a:ln>
            <a:noFill/>
          </a:ln>
        </p:spPr>
      </p:pic>
    </p:spTree>
    <p:extLst>
      <p:ext uri="{BB962C8B-B14F-4D97-AF65-F5344CB8AC3E}">
        <p14:creationId xmlns:p14="http://schemas.microsoft.com/office/powerpoint/2010/main" val="2138795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BB3B0076-63DF-45A9-88A3-268A7EE8F081}"/>
              </a:ext>
            </a:extLst>
          </p:cNvPr>
          <p:cNvSpPr>
            <a:spLocks noGrp="1"/>
          </p:cNvSpPr>
          <p:nvPr>
            <p:ph idx="1"/>
          </p:nvPr>
        </p:nvSpPr>
        <p:spPr>
          <a:xfrm>
            <a:off x="360343" y="713127"/>
            <a:ext cx="11572686" cy="5431746"/>
          </a:xfrm>
        </p:spPr>
        <p:txBody>
          <a:bodyPr>
            <a:normAutofit/>
          </a:bodyPr>
          <a:lstStyle/>
          <a:p>
            <a:pPr algn="just"/>
            <a:r>
              <a:rPr lang="es-CR" sz="2400" dirty="0"/>
              <a:t>En la muestra de cinco países caribeños de habla inglesa, en cuatro se alcanza un gasto del gobierno central </a:t>
            </a:r>
            <a:r>
              <a:rPr lang="es-CR" sz="2400" b="1" dirty="0">
                <a:solidFill>
                  <a:schemeClr val="accent1"/>
                </a:solidFill>
                <a:effectLst>
                  <a:outerShdw blurRad="38100" dist="38100" dir="2700000" algn="tl">
                    <a:srgbClr val="000000">
                      <a:alpha val="43137"/>
                    </a:srgbClr>
                  </a:outerShdw>
                </a:effectLst>
              </a:rPr>
              <a:t>cercano o superior al 30% del PIB </a:t>
            </a:r>
            <a:r>
              <a:rPr lang="es-CR" sz="2400" dirty="0"/>
              <a:t>(Barbados, Jamaica, Trinidad y </a:t>
            </a:r>
            <a:r>
              <a:rPr lang="es-CR" sz="2400" dirty="0" err="1"/>
              <a:t>Tabago</a:t>
            </a:r>
            <a:r>
              <a:rPr lang="es-CR" sz="2400" dirty="0"/>
              <a:t> y Guyana).</a:t>
            </a:r>
          </a:p>
          <a:p>
            <a:pPr algn="just"/>
            <a:r>
              <a:rPr lang="es-CR" sz="2400" dirty="0"/>
              <a:t>Bahamas el gasto fiscal es inferior al 20% del PIB. </a:t>
            </a:r>
          </a:p>
          <a:p>
            <a:pPr algn="just"/>
            <a:r>
              <a:rPr lang="es-CR" sz="2400" dirty="0"/>
              <a:t>Únicamente en Barbados y Jamaica se observa que el gasto como proporción del PIB es menor en 2018 que en 2008, como consecuencia de las políticas de ajuste del gasto llevadas a cabo por las autoridades de esos países. </a:t>
            </a:r>
          </a:p>
          <a:p>
            <a:pPr algn="just"/>
            <a:r>
              <a:rPr lang="es-CR" sz="2400" dirty="0"/>
              <a:t>En cuanto al modo en que evolucionaron las prioridades relativas a la asignación de los recursos públicos, se aprecia que en los </a:t>
            </a:r>
            <a:r>
              <a:rPr lang="es-CR" sz="2400" b="1" dirty="0">
                <a:solidFill>
                  <a:schemeClr val="accent1"/>
                </a:solidFill>
                <a:effectLst>
                  <a:outerShdw blurRad="38100" dist="38100" dir="2700000" algn="tl">
                    <a:srgbClr val="000000">
                      <a:alpha val="43137"/>
                    </a:srgbClr>
                  </a:outerShdw>
                </a:effectLst>
              </a:rPr>
              <a:t>ocho países sudamericanos analizados se destinaron más fondos al financiamiento de las distintas áreas de la política social</a:t>
            </a:r>
            <a:r>
              <a:rPr lang="es-CR" sz="2400" dirty="0"/>
              <a:t>. </a:t>
            </a:r>
          </a:p>
          <a:p>
            <a:pPr algn="just"/>
            <a:r>
              <a:rPr lang="es-CR" sz="2400" dirty="0"/>
              <a:t>El aumento del gasto social de los gobiernos centrales representa desde el 2% del PIB en países como Chile, el Paraguay y el Perú, hasta casi el 6% en el Ecuador durante el período examinado (véase el gráfico 6A).</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8128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E3ADCBE7-9330-1CDA-00EB-CDD12DB72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atrón de fondo&#10;&#10;Descripción generada automáticamente">
            <a:extLst>
              <a:ext uri="{FF2B5EF4-FFF2-40B4-BE49-F238E27FC236}">
                <a16:creationId xmlns:a16="http://schemas.microsoft.com/office/drawing/2014/main" id="{9965A626-8E40-AEAD-0201-1BF12F974B80}"/>
              </a:ext>
            </a:extLst>
          </p:cNvPr>
          <p:cNvPicPr>
            <a:picLocks noChangeAspect="1"/>
          </p:cNvPicPr>
          <p:nvPr/>
        </p:nvPicPr>
        <p:blipFill rotWithShape="1">
          <a:blip r:embed="rId2"/>
          <a:srcRect t="6250"/>
          <a:stretch/>
        </p:blipFill>
        <p:spPr>
          <a:xfrm>
            <a:off x="8866490" y="2411895"/>
            <a:ext cx="3379846" cy="3269655"/>
          </a:xfrm>
          <a:prstGeom prst="rect">
            <a:avLst/>
          </a:prstGeom>
        </p:spPr>
      </p:pic>
      <p:graphicFrame>
        <p:nvGraphicFramePr>
          <p:cNvPr id="5" name="Marcador de contenido 2">
            <a:extLst>
              <a:ext uri="{FF2B5EF4-FFF2-40B4-BE49-F238E27FC236}">
                <a16:creationId xmlns:a16="http://schemas.microsoft.com/office/drawing/2014/main" id="{A925B0B0-7A40-1A3D-B61B-98165BC70B6A}"/>
              </a:ext>
            </a:extLst>
          </p:cNvPr>
          <p:cNvGraphicFramePr>
            <a:graphicFrameLocks noGrp="1"/>
          </p:cNvGraphicFramePr>
          <p:nvPr>
            <p:ph idx="1"/>
            <p:extLst>
              <p:ext uri="{D42A27DB-BD31-4B8C-83A1-F6EECF244321}">
                <p14:modId xmlns:p14="http://schemas.microsoft.com/office/powerpoint/2010/main" val="1054253249"/>
              </p:ext>
            </p:extLst>
          </p:nvPr>
        </p:nvGraphicFramePr>
        <p:xfrm>
          <a:off x="253218" y="126608"/>
          <a:ext cx="8558936" cy="67313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7071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03DF49F9-B949-400B-9730-33AA6A210893}"/>
              </a:ext>
            </a:extLst>
          </p:cNvPr>
          <p:cNvSpPr>
            <a:spLocks noGrp="1"/>
          </p:cNvSpPr>
          <p:nvPr>
            <p:ph type="title"/>
          </p:nvPr>
        </p:nvSpPr>
        <p:spPr>
          <a:xfrm>
            <a:off x="643467" y="321734"/>
            <a:ext cx="10905066" cy="1135737"/>
          </a:xfrm>
        </p:spPr>
        <p:txBody>
          <a:bodyPr>
            <a:normAutofit/>
          </a:bodyPr>
          <a:lstStyle/>
          <a:p>
            <a:r>
              <a:rPr lang="es-CR" sz="3600"/>
              <a:t>A. El rol tradicional de la política fiscal</a:t>
            </a:r>
          </a:p>
        </p:txBody>
      </p:sp>
      <p:sp>
        <p:nvSpPr>
          <p:cNvPr id="3" name="Marcador de contenido 2">
            <a:extLst>
              <a:ext uri="{FF2B5EF4-FFF2-40B4-BE49-F238E27FC236}">
                <a16:creationId xmlns:a16="http://schemas.microsoft.com/office/drawing/2014/main" id="{0D252BAC-B4E3-4B4F-9A23-7A503F0152B1}"/>
              </a:ext>
            </a:extLst>
          </p:cNvPr>
          <p:cNvSpPr>
            <a:spLocks noGrp="1"/>
          </p:cNvSpPr>
          <p:nvPr>
            <p:ph idx="1"/>
          </p:nvPr>
        </p:nvSpPr>
        <p:spPr>
          <a:xfrm>
            <a:off x="643467" y="1782981"/>
            <a:ext cx="10905066" cy="4393982"/>
          </a:xfrm>
        </p:spPr>
        <p:txBody>
          <a:bodyPr>
            <a:normAutofit/>
          </a:bodyPr>
          <a:lstStyle/>
          <a:p>
            <a:pPr marL="0" indent="0">
              <a:buNone/>
            </a:pPr>
            <a:r>
              <a:rPr lang="es-CR" sz="2400" dirty="0"/>
              <a:t>Tradicionalmente, el rol de la política fiscal se ha resumido en tres funciones que están interrelacionadas:</a:t>
            </a:r>
          </a:p>
          <a:p>
            <a:pPr marL="0" indent="0">
              <a:buNone/>
            </a:pPr>
            <a:endParaRPr lang="es-CR" sz="2400" dirty="0"/>
          </a:p>
          <a:p>
            <a:r>
              <a:rPr lang="es-CR" sz="2400" dirty="0"/>
              <a:t>La asignación de recursos.</a:t>
            </a:r>
          </a:p>
          <a:p>
            <a:endParaRPr lang="es-CR" sz="2400" dirty="0"/>
          </a:p>
          <a:p>
            <a:r>
              <a:rPr lang="es-CR" sz="2400" dirty="0"/>
              <a:t>La distribución del ingreso.</a:t>
            </a:r>
          </a:p>
          <a:p>
            <a:endParaRPr lang="es-CR" sz="2400" dirty="0"/>
          </a:p>
          <a:p>
            <a:r>
              <a:rPr lang="es-CR" sz="2400" dirty="0"/>
              <a:t>La estabilización de la economía. </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92983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E7273E-E5A3-4B1D-BE3E-56F045D927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rtlCol="0" anchor="ctr"/>
          <a:lstStyle/>
          <a:p>
            <a:pPr defTabSz="457200"/>
            <a:endParaRPr lang="en-US"/>
          </a:p>
        </p:txBody>
      </p:sp>
      <p:pic>
        <p:nvPicPr>
          <p:cNvPr id="9" name="Imagen 8" descr="Captura de pantalla de computadora&#10;&#10;Descripción generada automáticamente">
            <a:extLst>
              <a:ext uri="{FF2B5EF4-FFF2-40B4-BE49-F238E27FC236}">
                <a16:creationId xmlns:a16="http://schemas.microsoft.com/office/drawing/2014/main" id="{720033DC-F5AF-4B51-A768-F79DD1465B7B}"/>
              </a:ext>
            </a:extLst>
          </p:cNvPr>
          <p:cNvPicPr>
            <a:picLocks noChangeAspect="1"/>
          </p:cNvPicPr>
          <p:nvPr/>
        </p:nvPicPr>
        <p:blipFill rotWithShape="1">
          <a:blip r:embed="rId2"/>
          <a:srcRect l="51667" t="23362" r="26288" b="33367"/>
          <a:stretch/>
        </p:blipFill>
        <p:spPr>
          <a:xfrm>
            <a:off x="787717" y="-24471"/>
            <a:ext cx="6203130" cy="3439661"/>
          </a:xfrm>
          <a:prstGeom prst="rect">
            <a:avLst/>
          </a:prstGeom>
        </p:spPr>
      </p:pic>
      <p:pic>
        <p:nvPicPr>
          <p:cNvPr id="7" name="Imagen 6" descr="Captura de pantalla de computadora&#10;&#10;Descripción generada automáticamente">
            <a:extLst>
              <a:ext uri="{FF2B5EF4-FFF2-40B4-BE49-F238E27FC236}">
                <a16:creationId xmlns:a16="http://schemas.microsoft.com/office/drawing/2014/main" id="{57C65B92-0CD0-4F97-9B3E-F533989B9850}"/>
              </a:ext>
            </a:extLst>
          </p:cNvPr>
          <p:cNvPicPr>
            <a:picLocks noChangeAspect="1"/>
          </p:cNvPicPr>
          <p:nvPr/>
        </p:nvPicPr>
        <p:blipFill rotWithShape="1">
          <a:blip r:embed="rId3"/>
          <a:srcRect l="52879" t="36734" r="27424" b="22117"/>
          <a:stretch/>
        </p:blipFill>
        <p:spPr>
          <a:xfrm>
            <a:off x="942957" y="3415192"/>
            <a:ext cx="6047890" cy="3569292"/>
          </a:xfrm>
          <a:prstGeom prst="rect">
            <a:avLst/>
          </a:prstGeom>
        </p:spPr>
      </p:pic>
      <p:sp>
        <p:nvSpPr>
          <p:cNvPr id="3" name="Marcador de contenido 2">
            <a:extLst>
              <a:ext uri="{FF2B5EF4-FFF2-40B4-BE49-F238E27FC236}">
                <a16:creationId xmlns:a16="http://schemas.microsoft.com/office/drawing/2014/main" id="{F34271C5-52A7-470F-B7C4-C39CB0300FB9}"/>
              </a:ext>
            </a:extLst>
          </p:cNvPr>
          <p:cNvSpPr>
            <a:spLocks noGrp="1"/>
          </p:cNvSpPr>
          <p:nvPr>
            <p:ph idx="1"/>
          </p:nvPr>
        </p:nvSpPr>
        <p:spPr>
          <a:xfrm>
            <a:off x="9197008" y="2055813"/>
            <a:ext cx="2888975" cy="4121149"/>
          </a:xfrm>
        </p:spPr>
        <p:txBody>
          <a:bodyPr anchor="t">
            <a:normAutofit/>
          </a:bodyPr>
          <a:lstStyle/>
          <a:p>
            <a:pPr algn="just"/>
            <a:r>
              <a:rPr lang="es-CR" sz="2000" dirty="0"/>
              <a:t>La cantidad de recursos asignados a las funciones de defensa, seguridad y orden público, medida como proporción al PIB, no muestra variaciones significativas en los países de América del Sur.</a:t>
            </a:r>
          </a:p>
        </p:txBody>
      </p:sp>
    </p:spTree>
    <p:extLst>
      <p:ext uri="{BB962C8B-B14F-4D97-AF65-F5344CB8AC3E}">
        <p14:creationId xmlns:p14="http://schemas.microsoft.com/office/powerpoint/2010/main" val="1231623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E7273E-E5A3-4B1D-BE3E-56F045D927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rtlCol="0" anchor="ctr"/>
          <a:lstStyle/>
          <a:p>
            <a:pPr defTabSz="457200"/>
            <a:endParaRPr lang="en-US"/>
          </a:p>
        </p:txBody>
      </p:sp>
      <p:pic>
        <p:nvPicPr>
          <p:cNvPr id="7" name="Imagen 6" descr="Captura de pantalla de computadora&#10;&#10;Descripción generada automáticamente">
            <a:extLst>
              <a:ext uri="{FF2B5EF4-FFF2-40B4-BE49-F238E27FC236}">
                <a16:creationId xmlns:a16="http://schemas.microsoft.com/office/drawing/2014/main" id="{57C65B92-0CD0-4F97-9B3E-F533989B9850}"/>
              </a:ext>
            </a:extLst>
          </p:cNvPr>
          <p:cNvPicPr>
            <a:picLocks noChangeAspect="1"/>
          </p:cNvPicPr>
          <p:nvPr/>
        </p:nvPicPr>
        <p:blipFill rotWithShape="1">
          <a:blip r:embed="rId2"/>
          <a:srcRect l="52879" t="36734" r="27424" b="22117"/>
          <a:stretch/>
        </p:blipFill>
        <p:spPr>
          <a:xfrm>
            <a:off x="942958" y="2447784"/>
            <a:ext cx="4424172" cy="2611020"/>
          </a:xfrm>
          <a:prstGeom prst="rect">
            <a:avLst/>
          </a:prstGeom>
        </p:spPr>
      </p:pic>
      <p:pic>
        <p:nvPicPr>
          <p:cNvPr id="5" name="Imagen 4" descr="Una captura de pantalla de una computadora&#10;&#10;Descripción generada automáticamente">
            <a:extLst>
              <a:ext uri="{FF2B5EF4-FFF2-40B4-BE49-F238E27FC236}">
                <a16:creationId xmlns:a16="http://schemas.microsoft.com/office/drawing/2014/main" id="{59F4231B-558E-4F37-B76F-7AE8D42B8E5D}"/>
              </a:ext>
            </a:extLst>
          </p:cNvPr>
          <p:cNvPicPr>
            <a:picLocks noChangeAspect="1"/>
          </p:cNvPicPr>
          <p:nvPr/>
        </p:nvPicPr>
        <p:blipFill rotWithShape="1">
          <a:blip r:embed="rId3"/>
          <a:srcRect l="51591" t="34310" r="26288" b="16935"/>
          <a:stretch/>
        </p:blipFill>
        <p:spPr>
          <a:xfrm>
            <a:off x="1067927" y="1664779"/>
            <a:ext cx="7850785" cy="4888159"/>
          </a:xfrm>
          <a:prstGeom prst="rect">
            <a:avLst/>
          </a:prstGeom>
        </p:spPr>
      </p:pic>
      <p:sp>
        <p:nvSpPr>
          <p:cNvPr id="3" name="Marcador de contenido 2">
            <a:extLst>
              <a:ext uri="{FF2B5EF4-FFF2-40B4-BE49-F238E27FC236}">
                <a16:creationId xmlns:a16="http://schemas.microsoft.com/office/drawing/2014/main" id="{F34271C5-52A7-470F-B7C4-C39CB0300FB9}"/>
              </a:ext>
            </a:extLst>
          </p:cNvPr>
          <p:cNvSpPr>
            <a:spLocks noGrp="1"/>
          </p:cNvSpPr>
          <p:nvPr>
            <p:ph idx="1"/>
          </p:nvPr>
        </p:nvSpPr>
        <p:spPr>
          <a:xfrm>
            <a:off x="9197008" y="2055813"/>
            <a:ext cx="2888975" cy="4121149"/>
          </a:xfrm>
        </p:spPr>
        <p:txBody>
          <a:bodyPr anchor="t">
            <a:normAutofit/>
          </a:bodyPr>
          <a:lstStyle/>
          <a:p>
            <a:pPr algn="just"/>
            <a:r>
              <a:rPr lang="es-CR" sz="2000" dirty="0"/>
              <a:t>La cantidad de recursos asignados a las funciones de defensa, seguridad y orden público, medida como proporción al PIB, no muestra variaciones significativas en los países de América del Sur.</a:t>
            </a:r>
          </a:p>
        </p:txBody>
      </p:sp>
    </p:spTree>
    <p:extLst>
      <p:ext uri="{BB962C8B-B14F-4D97-AF65-F5344CB8AC3E}">
        <p14:creationId xmlns:p14="http://schemas.microsoft.com/office/powerpoint/2010/main" val="1557739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AD5EF7-B452-EBA8-652E-85ACB5880048}"/>
              </a:ext>
            </a:extLst>
          </p:cNvPr>
          <p:cNvPicPr>
            <a:picLocks noChangeAspect="1"/>
          </p:cNvPicPr>
          <p:nvPr/>
        </p:nvPicPr>
        <p:blipFill rotWithShape="1">
          <a:blip r:embed="rId2">
            <a:duotone>
              <a:schemeClr val="bg2">
                <a:shade val="45000"/>
                <a:satMod val="135000"/>
              </a:schemeClr>
              <a:prstClr val="white"/>
            </a:duotone>
          </a:blip>
          <a:srcRect b="25000"/>
          <a:stretch/>
        </p:blipFill>
        <p:spPr>
          <a:xfrm>
            <a:off x="20" y="10"/>
            <a:ext cx="12191980" cy="6857990"/>
          </a:xfrm>
          <a:prstGeom prst="rect">
            <a:avLst/>
          </a:prstGeom>
        </p:spPr>
      </p:pic>
      <p:graphicFrame>
        <p:nvGraphicFramePr>
          <p:cNvPr id="5" name="Marcador de contenido 2">
            <a:extLst>
              <a:ext uri="{FF2B5EF4-FFF2-40B4-BE49-F238E27FC236}">
                <a16:creationId xmlns:a16="http://schemas.microsoft.com/office/drawing/2014/main" id="{B42461F5-FC1D-B66F-9388-6988988F9BCE}"/>
              </a:ext>
            </a:extLst>
          </p:cNvPr>
          <p:cNvGraphicFramePr>
            <a:graphicFrameLocks noGrp="1"/>
          </p:cNvGraphicFramePr>
          <p:nvPr>
            <p:ph idx="1"/>
            <p:extLst>
              <p:ext uri="{D42A27DB-BD31-4B8C-83A1-F6EECF244321}">
                <p14:modId xmlns:p14="http://schemas.microsoft.com/office/powerpoint/2010/main" val="1289872696"/>
              </p:ext>
            </p:extLst>
          </p:nvPr>
        </p:nvGraphicFramePr>
        <p:xfrm>
          <a:off x="225287" y="251791"/>
          <a:ext cx="11781183" cy="5925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1484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C5ECD3EA-D7CE-4B34-9A14-10E090231C09}"/>
              </a:ext>
            </a:extLst>
          </p:cNvPr>
          <p:cNvSpPr>
            <a:spLocks noGrp="1"/>
          </p:cNvSpPr>
          <p:nvPr>
            <p:ph idx="1"/>
          </p:nvPr>
        </p:nvSpPr>
        <p:spPr>
          <a:xfrm>
            <a:off x="92765" y="437322"/>
            <a:ext cx="11840263" cy="5877531"/>
          </a:xfrm>
        </p:spPr>
        <p:txBody>
          <a:bodyPr>
            <a:noAutofit/>
          </a:bodyPr>
          <a:lstStyle/>
          <a:p>
            <a:pPr algn="just"/>
            <a:r>
              <a:rPr lang="es-CR" sz="2400" dirty="0"/>
              <a:t>En los seis países de este grupo en que se observó un crecimiento del gasto total (Costa Rica, El Salvador, Honduras, México, Nicaragua y República Dominicana), se priorizó:</a:t>
            </a:r>
          </a:p>
          <a:p>
            <a:pPr lvl="1" algn="just"/>
            <a:r>
              <a:rPr lang="es-CR" dirty="0"/>
              <a:t> el aumento en las distintas áreas del gasto social, especialmente en el gasto destinado a </a:t>
            </a:r>
            <a:r>
              <a:rPr lang="es-CR" b="1" dirty="0"/>
              <a:t>educación</a:t>
            </a:r>
            <a:r>
              <a:rPr lang="es-CR" dirty="0"/>
              <a:t>, </a:t>
            </a:r>
          </a:p>
          <a:p>
            <a:pPr lvl="1" algn="just"/>
            <a:r>
              <a:rPr lang="es-CR" dirty="0"/>
              <a:t>aunque en algunos de ellos también se destaca un incremento superior a 1 punto del PIB en las políticas de protección social (México), salud (El Salvador y Nicaragua) y vivienda (Nicaragua). </a:t>
            </a:r>
          </a:p>
          <a:p>
            <a:pPr algn="just"/>
            <a:r>
              <a:rPr lang="es-CR" sz="2400" dirty="0"/>
              <a:t>Asimismo, en México se duplicó el gasto en asuntos económicos, que pasó del 1% del PIB en 2000 al 2,2% del PIB en 2018. </a:t>
            </a:r>
          </a:p>
          <a:p>
            <a:pPr algn="just"/>
            <a:r>
              <a:rPr lang="es-CR" sz="2400" dirty="0"/>
              <a:t>Este gasto superior en políticas vinculadas con el desarrollo económico </a:t>
            </a:r>
            <a:r>
              <a:rPr lang="es-CR" sz="2400" b="1" dirty="0">
                <a:solidFill>
                  <a:schemeClr val="accent1"/>
                </a:solidFill>
                <a:effectLst>
                  <a:outerShdw blurRad="38100" dist="38100" dir="2700000" algn="tl">
                    <a:srgbClr val="000000">
                      <a:alpha val="43137"/>
                    </a:srgbClr>
                  </a:outerShdw>
                </a:effectLst>
              </a:rPr>
              <a:t>se distribuyó entre los sectores de los combustibles y la energía, el transporte y otras industrias</a:t>
            </a:r>
            <a:r>
              <a:rPr lang="es-CR" sz="2400" dirty="0"/>
              <a:t>. </a:t>
            </a:r>
          </a:p>
          <a:p>
            <a:pPr algn="just"/>
            <a:r>
              <a:rPr lang="es-CR" sz="2400" dirty="0"/>
              <a:t>En otros países de este grupo, como en El Salvador y la República Dominicana, sobresale el alza del </a:t>
            </a:r>
            <a:r>
              <a:rPr lang="es-CR" sz="2400" b="1" dirty="0">
                <a:solidFill>
                  <a:schemeClr val="accent1"/>
                </a:solidFill>
                <a:effectLst>
                  <a:outerShdw blurRad="38100" dist="38100" dir="2700000" algn="tl">
                    <a:srgbClr val="000000">
                      <a:alpha val="43137"/>
                    </a:srgbClr>
                  </a:outerShdw>
                </a:effectLst>
              </a:rPr>
              <a:t>gasto en los intereses de la deuda pública</a:t>
            </a:r>
            <a:r>
              <a:rPr lang="es-CR" sz="2400" dirty="0"/>
              <a:t>, que fue del orden del 2% del PIB, lo que dio como resultado una erogación mayor en la función de servicios públicos generales.</a:t>
            </a:r>
          </a:p>
          <a:p>
            <a:pPr algn="just"/>
            <a:r>
              <a:rPr lang="es-CR" sz="2400" dirty="0"/>
              <a:t>En algunos casos, por otra parte, se observa un mayor gasto en la función de orden público y seguridad (El Salvador, Honduras y Nicaragua).</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83991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72152058-0BC6-463A-9D7F-DD671C1A5CEF}"/>
              </a:ext>
            </a:extLst>
          </p:cNvPr>
          <p:cNvSpPr>
            <a:spLocks noGrp="1"/>
          </p:cNvSpPr>
          <p:nvPr>
            <p:ph type="title"/>
          </p:nvPr>
        </p:nvSpPr>
        <p:spPr>
          <a:xfrm>
            <a:off x="643467" y="321734"/>
            <a:ext cx="10905066" cy="1135737"/>
          </a:xfrm>
        </p:spPr>
        <p:txBody>
          <a:bodyPr>
            <a:normAutofit/>
          </a:bodyPr>
          <a:lstStyle/>
          <a:p>
            <a:r>
              <a:rPr lang="es-CR" sz="3600" b="1"/>
              <a:t>C. Análisis del vínculo entre la inversión pública y el gasto público funciona</a:t>
            </a:r>
          </a:p>
        </p:txBody>
      </p:sp>
      <p:sp>
        <p:nvSpPr>
          <p:cNvPr id="3" name="Marcador de contenido 2">
            <a:extLst>
              <a:ext uri="{FF2B5EF4-FFF2-40B4-BE49-F238E27FC236}">
                <a16:creationId xmlns:a16="http://schemas.microsoft.com/office/drawing/2014/main" id="{02504A6B-BBB2-43EF-83D7-58D56258F943}"/>
              </a:ext>
            </a:extLst>
          </p:cNvPr>
          <p:cNvSpPr>
            <a:spLocks noGrp="1"/>
          </p:cNvSpPr>
          <p:nvPr>
            <p:ph idx="1"/>
          </p:nvPr>
        </p:nvSpPr>
        <p:spPr>
          <a:xfrm>
            <a:off x="643467" y="1782981"/>
            <a:ext cx="10905066" cy="4393982"/>
          </a:xfrm>
        </p:spPr>
        <p:txBody>
          <a:bodyPr>
            <a:normAutofit/>
          </a:bodyPr>
          <a:lstStyle/>
          <a:p>
            <a:pPr algn="just"/>
            <a:r>
              <a:rPr lang="es-CR" sz="2000" dirty="0"/>
              <a:t>La inversión pública desempeña un rol clave en el crecimiento económico y en el logro de los Objetivos de la Agenda 2030. </a:t>
            </a:r>
          </a:p>
          <a:p>
            <a:pPr algn="just"/>
            <a:r>
              <a:rPr lang="es-CR" sz="2000" dirty="0"/>
              <a:t>Es por ello que en esta sección se analiza de manera detallada cuáles han sido las prioridades del gasto de capital y su evolución, es decir, en qué funciones y sectores han invertido los gobiernos de la región y en cuáles han reducido el gasto de capital durante los últimos años.</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21508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5388DDA-8F4E-4AD9-9A0D-0D011F59940B}"/>
              </a:ext>
            </a:extLst>
          </p:cNvPr>
          <p:cNvSpPr>
            <a:spLocks noGrp="1"/>
          </p:cNvSpPr>
          <p:nvPr>
            <p:ph idx="1"/>
          </p:nvPr>
        </p:nvSpPr>
        <p:spPr>
          <a:xfrm>
            <a:off x="648931" y="1737478"/>
            <a:ext cx="3207452" cy="4486342"/>
          </a:xfrm>
        </p:spPr>
        <p:txBody>
          <a:bodyPr>
            <a:normAutofit/>
          </a:bodyPr>
          <a:lstStyle/>
          <a:p>
            <a:pPr algn="just"/>
            <a:r>
              <a:rPr lang="es-CR" sz="1900" dirty="0"/>
              <a:t>En los 16 países de América Latina respecto de los cuales se dispone de información correspondiente al período 2000-2018, la evolución del gasto de capital de los gobiernos centrales se correlaciona en gran medida con el gasto en asuntos económicos, debido a que gran parte de la inversión pública se destina a esa función de gobierno (véase el gráfico 8)</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a captura de pantalla de una computadora&#10;&#10;Descripción generada automáticamente">
            <a:extLst>
              <a:ext uri="{FF2B5EF4-FFF2-40B4-BE49-F238E27FC236}">
                <a16:creationId xmlns:a16="http://schemas.microsoft.com/office/drawing/2014/main" id="{0402C33D-F4B7-4891-896B-24BB11FD853B}"/>
              </a:ext>
            </a:extLst>
          </p:cNvPr>
          <p:cNvPicPr>
            <a:picLocks noChangeAspect="1"/>
          </p:cNvPicPr>
          <p:nvPr/>
        </p:nvPicPr>
        <p:blipFill rotWithShape="1">
          <a:blip r:embed="rId2"/>
          <a:srcRect l="50000" t="26768" r="25606" b="24747"/>
          <a:stretch/>
        </p:blipFill>
        <p:spPr>
          <a:xfrm>
            <a:off x="5405862" y="1524000"/>
            <a:ext cx="6399528" cy="3593277"/>
          </a:xfrm>
          <a:prstGeom prst="rect">
            <a:avLst/>
          </a:prstGeom>
          <a:effectLst/>
        </p:spPr>
      </p:pic>
    </p:spTree>
    <p:extLst>
      <p:ext uri="{BB962C8B-B14F-4D97-AF65-F5344CB8AC3E}">
        <p14:creationId xmlns:p14="http://schemas.microsoft.com/office/powerpoint/2010/main" val="1230787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DC51FCC0-C122-4472-ACFD-476133B42C4D}"/>
              </a:ext>
            </a:extLst>
          </p:cNvPr>
          <p:cNvSpPr>
            <a:spLocks noGrp="1"/>
          </p:cNvSpPr>
          <p:nvPr>
            <p:ph idx="1"/>
          </p:nvPr>
        </p:nvSpPr>
        <p:spPr>
          <a:xfrm>
            <a:off x="490330" y="1086678"/>
            <a:ext cx="11198087" cy="5090285"/>
          </a:xfrm>
        </p:spPr>
        <p:txBody>
          <a:bodyPr>
            <a:normAutofit/>
          </a:bodyPr>
          <a:lstStyle/>
          <a:p>
            <a:pPr algn="just"/>
            <a:r>
              <a:rPr lang="es-CR" dirty="0"/>
              <a:t>En el caso de la muestra de cinco países del Caribe de habla inglesa, el período de </a:t>
            </a:r>
            <a:r>
              <a:rPr lang="es-CR" b="1" dirty="0">
                <a:solidFill>
                  <a:schemeClr val="accent1"/>
                </a:solidFill>
                <a:effectLst>
                  <a:outerShdw blurRad="38100" dist="38100" dir="2700000" algn="tl">
                    <a:srgbClr val="000000">
                      <a:alpha val="43137"/>
                    </a:srgbClr>
                  </a:outerShdw>
                </a:effectLst>
              </a:rPr>
              <a:t>mayor dinamismo de la inversión pública tuvo lugar entre 2003 y 2007. </a:t>
            </a:r>
          </a:p>
          <a:p>
            <a:pPr algn="just"/>
            <a:r>
              <a:rPr lang="es-CR" dirty="0"/>
              <a:t>El promedio simple del gasto público de capital de estos países </a:t>
            </a:r>
            <a:r>
              <a:rPr lang="es-CR" b="1" dirty="0">
                <a:solidFill>
                  <a:schemeClr val="accent1"/>
                </a:solidFill>
                <a:effectLst>
                  <a:outerShdw blurRad="38100" dist="38100" dir="2700000" algn="tl">
                    <a:srgbClr val="000000">
                      <a:alpha val="43137"/>
                    </a:srgbClr>
                  </a:outerShdw>
                </a:effectLst>
              </a:rPr>
              <a:t>aumentó del 2,8% al 5,3% del PIB</a:t>
            </a:r>
            <a:r>
              <a:rPr lang="es-CR" dirty="0"/>
              <a:t> en ese período, aunque este crecimiento se explica básicamente por la evolución positiva de la inversión pública en Guyana, Jamaica y Trinidad y </a:t>
            </a:r>
            <a:r>
              <a:rPr lang="es-CR" dirty="0" err="1"/>
              <a:t>Tabago</a:t>
            </a:r>
            <a:r>
              <a:rPr lang="es-CR" dirty="0"/>
              <a:t>, que coincidió con el auge del precio del petróleo y los minerales. </a:t>
            </a:r>
          </a:p>
          <a:p>
            <a:pPr algn="just"/>
            <a:r>
              <a:rPr lang="es-CR" dirty="0"/>
              <a:t>A partir de 2008 y hasta 2016, el promedio del gasto de capital de los cinco países del Caribe </a:t>
            </a:r>
            <a:r>
              <a:rPr lang="es-CR" b="1" dirty="0">
                <a:solidFill>
                  <a:schemeClr val="accent1"/>
                </a:solidFill>
                <a:effectLst>
                  <a:outerShdw blurRad="38100" dist="38100" dir="2700000" algn="tl">
                    <a:srgbClr val="000000">
                      <a:alpha val="43137"/>
                    </a:srgbClr>
                  </a:outerShdw>
                </a:effectLst>
              </a:rPr>
              <a:t>muestra más bien una tendencia a la baja</a:t>
            </a:r>
            <a:r>
              <a:rPr lang="es-CR" dirty="0"/>
              <a:t>; luego se observa cierta recuperación en 2017 y llega a un valor medio del 3,4% del PIB en 2019. </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61228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416A077B-ABF3-4A96-AC4C-1669973800AF}"/>
              </a:ext>
            </a:extLst>
          </p:cNvPr>
          <p:cNvSpPr>
            <a:spLocks noGrp="1"/>
          </p:cNvSpPr>
          <p:nvPr>
            <p:ph idx="1"/>
          </p:nvPr>
        </p:nvSpPr>
        <p:spPr>
          <a:xfrm>
            <a:off x="643466" y="713127"/>
            <a:ext cx="11289561" cy="5463836"/>
          </a:xfrm>
        </p:spPr>
        <p:txBody>
          <a:bodyPr>
            <a:normAutofit/>
          </a:bodyPr>
          <a:lstStyle/>
          <a:p>
            <a:pPr algn="just"/>
            <a:r>
              <a:rPr lang="es-CR" sz="2000" dirty="0"/>
              <a:t>Dada la </a:t>
            </a:r>
            <a:r>
              <a:rPr lang="es-CR" sz="2000" b="1" dirty="0">
                <a:solidFill>
                  <a:schemeClr val="accent1"/>
                </a:solidFill>
                <a:effectLst>
                  <a:outerShdw blurRad="38100" dist="38100" dir="2700000" algn="tl">
                    <a:srgbClr val="000000">
                      <a:alpha val="43137"/>
                    </a:srgbClr>
                  </a:outerShdw>
                </a:effectLst>
              </a:rPr>
              <a:t>alta correlación entre la inversión pública y el gasto del gobierno</a:t>
            </a:r>
            <a:r>
              <a:rPr lang="es-CR" sz="2000" dirty="0"/>
              <a:t> en asuntos económicos, a continuación se examina la evolución y composición de este último en cada subregión. </a:t>
            </a:r>
          </a:p>
          <a:p>
            <a:pPr algn="just"/>
            <a:r>
              <a:rPr lang="es-CR" sz="2000" dirty="0"/>
              <a:t>Al igual que en el caso de la dinámica del gasto total de América Latina, el comportamiento de las erogaciones en asuntos económicos está más bien determinando por la evolución de los países sudamericanos (véase el gráfico 9). </a:t>
            </a:r>
          </a:p>
          <a:p>
            <a:pPr algn="just"/>
            <a:r>
              <a:rPr lang="es-CR" sz="2000" dirty="0"/>
              <a:t>Desde 2007 se aprecia una recuperación de las erogaciones en asuntos económicos. Su crecimiento se acelera como respuesta a la gran recesión de 2008-2009, pero a partir de </a:t>
            </a:r>
            <a:r>
              <a:rPr lang="es-CR" sz="2000" b="1" dirty="0">
                <a:solidFill>
                  <a:schemeClr val="accent1"/>
                </a:solidFill>
                <a:effectLst>
                  <a:outerShdw blurRad="38100" dist="38100" dir="2700000" algn="tl">
                    <a:srgbClr val="000000">
                      <a:alpha val="43137"/>
                    </a:srgbClr>
                  </a:outerShdw>
                </a:effectLst>
              </a:rPr>
              <a:t>2014 comienza una tendencia decreciente</a:t>
            </a:r>
            <a:r>
              <a:rPr lang="es-CR" sz="2000" dirty="0"/>
              <a:t>. </a:t>
            </a:r>
          </a:p>
          <a:p>
            <a:pPr algn="just"/>
            <a:r>
              <a:rPr lang="es-CR" sz="2000" dirty="0"/>
              <a:t>Si bien esta evolución se observa tanto en la muestra de ocho países de América del Sur como en el grupo conformado por los seis países centroamericanos, México y la República Dominicana, es mucho más acentuada en la primera subregión.</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92293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a:extLst>
              <a:ext uri="{FF2B5EF4-FFF2-40B4-BE49-F238E27FC236}">
                <a16:creationId xmlns:a16="http://schemas.microsoft.com/office/drawing/2014/main" id="{D5C60516-2133-42F7-A508-3E2720FA3421}"/>
              </a:ext>
            </a:extLst>
          </p:cNvPr>
          <p:cNvPicPr>
            <a:picLocks noGrp="1" noChangeAspect="1"/>
          </p:cNvPicPr>
          <p:nvPr>
            <p:ph idx="1"/>
          </p:nvPr>
        </p:nvPicPr>
        <p:blipFill rotWithShape="1">
          <a:blip r:embed="rId2"/>
          <a:srcRect l="62209" t="28011" r="12495" b="13901"/>
          <a:stretch/>
        </p:blipFill>
        <p:spPr>
          <a:xfrm>
            <a:off x="861391" y="206931"/>
            <a:ext cx="10204173" cy="6480279"/>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362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2C987DD0-0659-4979-AA95-0E0030D4935D}"/>
              </a:ext>
            </a:extLst>
          </p:cNvPr>
          <p:cNvPicPr>
            <a:picLocks noChangeAspect="1"/>
          </p:cNvPicPr>
          <p:nvPr/>
        </p:nvPicPr>
        <p:blipFill rotWithShape="1">
          <a:blip r:embed="rId2"/>
          <a:srcRect l="53030" t="31077" r="25682" b="27980"/>
          <a:stretch/>
        </p:blipFill>
        <p:spPr>
          <a:xfrm>
            <a:off x="-44357" y="92765"/>
            <a:ext cx="11706307" cy="6360378"/>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3702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68859B3F-3ACD-44B6-AA1D-BEBA47C06055}"/>
              </a:ext>
            </a:extLst>
          </p:cNvPr>
          <p:cNvSpPr>
            <a:spLocks noGrp="1"/>
          </p:cNvSpPr>
          <p:nvPr>
            <p:ph idx="1"/>
          </p:nvPr>
        </p:nvSpPr>
        <p:spPr>
          <a:xfrm>
            <a:off x="643466" y="371060"/>
            <a:ext cx="11289561" cy="5164212"/>
          </a:xfrm>
        </p:spPr>
        <p:txBody>
          <a:bodyPr>
            <a:noAutofit/>
          </a:bodyPr>
          <a:lstStyle/>
          <a:p>
            <a:pPr algn="just"/>
            <a:r>
              <a:rPr lang="es-CR" b="1" dirty="0">
                <a:solidFill>
                  <a:schemeClr val="accent1">
                    <a:lumMod val="75000"/>
                  </a:schemeClr>
                </a:solidFill>
                <a:effectLst>
                  <a:outerShdw blurRad="38100" dist="38100" dir="2700000" algn="tl">
                    <a:srgbClr val="000000">
                      <a:alpha val="43137"/>
                    </a:srgbClr>
                  </a:outerShdw>
                </a:effectLst>
              </a:rPr>
              <a:t>La asignación de recursos</a:t>
            </a:r>
            <a:r>
              <a:rPr lang="es-CR" dirty="0"/>
              <a:t>: se refiere a suministrar con eficiencia los bienes y servicios públicos de forma de asignar mejor los recursos cuando existen fallas de mercado. </a:t>
            </a:r>
          </a:p>
          <a:p>
            <a:pPr algn="just"/>
            <a:r>
              <a:rPr lang="es-CR" b="1" dirty="0">
                <a:solidFill>
                  <a:schemeClr val="accent1">
                    <a:lumMod val="75000"/>
                  </a:schemeClr>
                </a:solidFill>
                <a:effectLst>
                  <a:outerShdw blurRad="38100" dist="38100" dir="2700000" algn="tl">
                    <a:srgbClr val="000000">
                      <a:alpha val="43137"/>
                    </a:srgbClr>
                  </a:outerShdw>
                </a:effectLst>
              </a:rPr>
              <a:t>La distribución del ingreso: </a:t>
            </a:r>
            <a:r>
              <a:rPr lang="es-CR" dirty="0"/>
              <a:t>la política fiscal tiene por objeto modificar la forma en que los bienes se distribuyen entre los miembros de una sociedad, ajustando la distribución del ingreso y la riqueza de las personas, las zonas geográficas, los sectores o los factores productivos, para alinearla a lo que la sociedad considera más justo o igualitario. </a:t>
            </a:r>
          </a:p>
          <a:p>
            <a:pPr algn="just"/>
            <a:r>
              <a:rPr lang="es-CR" b="1" dirty="0">
                <a:solidFill>
                  <a:schemeClr val="accent1">
                    <a:lumMod val="75000"/>
                  </a:schemeClr>
                </a:solidFill>
                <a:effectLst>
                  <a:outerShdw blurRad="38100" dist="38100" dir="2700000" algn="tl">
                    <a:srgbClr val="000000">
                      <a:alpha val="43137"/>
                    </a:srgbClr>
                  </a:outerShdw>
                </a:effectLst>
              </a:rPr>
              <a:t>La estabilización de la economía: </a:t>
            </a:r>
            <a:r>
              <a:rPr lang="es-CR" dirty="0"/>
              <a:t>función se procuran atenuar las variaciones de los ciclos económicos, reducir la volatilidad de las variables macroeconómicas y contribuir al crecimiento económico, al empleo y a la estabilidad de los precios.</a:t>
            </a:r>
          </a:p>
          <a:p>
            <a:pPr marL="0" indent="0" algn="just">
              <a:buNone/>
            </a:pPr>
            <a:r>
              <a:rPr lang="es-CR" b="1" i="1" dirty="0"/>
              <a:t>Para llevar a cabo estas funciones, que tienen gran incidencia en el logro de los Objetivos de la Agenda 2030, los principales instrumentos de política fiscal son el gasto público y el sistema tributario. </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80348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84B601-E4CE-422E-97B0-A752E1BDC9A8}"/>
              </a:ext>
            </a:extLst>
          </p:cNvPr>
          <p:cNvSpPr>
            <a:spLocks noGrp="1"/>
          </p:cNvSpPr>
          <p:nvPr>
            <p:ph type="title"/>
          </p:nvPr>
        </p:nvSpPr>
        <p:spPr>
          <a:xfrm>
            <a:off x="643466" y="321734"/>
            <a:ext cx="6891187" cy="486649"/>
          </a:xfrm>
        </p:spPr>
        <p:txBody>
          <a:bodyPr>
            <a:normAutofit fontScale="90000"/>
          </a:bodyPr>
          <a:lstStyle/>
          <a:p>
            <a:r>
              <a:rPr lang="es-CR" sz="3600" b="1" dirty="0">
                <a:solidFill>
                  <a:schemeClr val="accent1"/>
                </a:solidFill>
                <a:effectLst>
                  <a:outerShdw blurRad="38100" dist="38100" dir="2700000" algn="tl">
                    <a:srgbClr val="000000">
                      <a:alpha val="43137"/>
                    </a:srgbClr>
                  </a:outerShdw>
                </a:effectLst>
              </a:rPr>
              <a:t>III. Conclusiones y reflexiones finales</a:t>
            </a:r>
          </a:p>
        </p:txBody>
      </p:sp>
      <p:pic>
        <p:nvPicPr>
          <p:cNvPr id="28" name="Picture 5" descr="Patrón de fondo&#10;&#10;Descripción generada automáticamente">
            <a:extLst>
              <a:ext uri="{FF2B5EF4-FFF2-40B4-BE49-F238E27FC236}">
                <a16:creationId xmlns:a16="http://schemas.microsoft.com/office/drawing/2014/main" id="{A4E50572-52E1-916F-04F2-4854FFE0F162}"/>
              </a:ext>
            </a:extLst>
          </p:cNvPr>
          <p:cNvPicPr>
            <a:picLocks noChangeAspect="1"/>
          </p:cNvPicPr>
          <p:nvPr/>
        </p:nvPicPr>
        <p:blipFill rotWithShape="1">
          <a:blip r:embed="rId2"/>
          <a:srcRect l="46124" r="15670" b="-1"/>
          <a:stretch/>
        </p:blipFill>
        <p:spPr>
          <a:xfrm>
            <a:off x="8129873" y="10"/>
            <a:ext cx="4062128" cy="6857990"/>
          </a:xfrm>
          <a:prstGeom prst="rect">
            <a:avLst/>
          </a:prstGeom>
        </p:spPr>
      </p:pic>
      <p:graphicFrame>
        <p:nvGraphicFramePr>
          <p:cNvPr id="31" name="Marcador de contenido 2">
            <a:extLst>
              <a:ext uri="{FF2B5EF4-FFF2-40B4-BE49-F238E27FC236}">
                <a16:creationId xmlns:a16="http://schemas.microsoft.com/office/drawing/2014/main" id="{DC45F717-42C5-36AA-07E9-E07C50875E9D}"/>
              </a:ext>
            </a:extLst>
          </p:cNvPr>
          <p:cNvGraphicFramePr>
            <a:graphicFrameLocks noGrp="1"/>
          </p:cNvGraphicFramePr>
          <p:nvPr>
            <p:ph idx="1"/>
            <p:extLst>
              <p:ext uri="{D42A27DB-BD31-4B8C-83A1-F6EECF244321}">
                <p14:modId xmlns:p14="http://schemas.microsoft.com/office/powerpoint/2010/main" val="1207229045"/>
              </p:ext>
            </p:extLst>
          </p:nvPr>
        </p:nvGraphicFramePr>
        <p:xfrm>
          <a:off x="318052" y="1046922"/>
          <a:ext cx="7553739" cy="5130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2860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trón de fondo&#10;&#10;Descripción generada automáticamente">
            <a:extLst>
              <a:ext uri="{FF2B5EF4-FFF2-40B4-BE49-F238E27FC236}">
                <a16:creationId xmlns:a16="http://schemas.microsoft.com/office/drawing/2014/main" id="{F21CC1E4-0CE4-B058-0ED8-C59ED4D9614F}"/>
              </a:ext>
            </a:extLst>
          </p:cNvPr>
          <p:cNvPicPr>
            <a:picLocks noChangeAspect="1"/>
          </p:cNvPicPr>
          <p:nvPr/>
        </p:nvPicPr>
        <p:blipFill rotWithShape="1">
          <a:blip r:embed="rId2"/>
          <a:srcRect l="12664" r="29007"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graphicFrame>
        <p:nvGraphicFramePr>
          <p:cNvPr id="5" name="Marcador de contenido 2">
            <a:extLst>
              <a:ext uri="{FF2B5EF4-FFF2-40B4-BE49-F238E27FC236}">
                <a16:creationId xmlns:a16="http://schemas.microsoft.com/office/drawing/2014/main" id="{21D09859-8C58-FB84-C1BE-8381D56CA15B}"/>
              </a:ext>
            </a:extLst>
          </p:cNvPr>
          <p:cNvGraphicFramePr>
            <a:graphicFrameLocks noGrp="1"/>
          </p:cNvGraphicFramePr>
          <p:nvPr>
            <p:ph idx="1"/>
            <p:extLst>
              <p:ext uri="{D42A27DB-BD31-4B8C-83A1-F6EECF244321}">
                <p14:modId xmlns:p14="http://schemas.microsoft.com/office/powerpoint/2010/main" val="2458251996"/>
              </p:ext>
            </p:extLst>
          </p:nvPr>
        </p:nvGraphicFramePr>
        <p:xfrm>
          <a:off x="643467" y="808383"/>
          <a:ext cx="7493367" cy="53685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ítulo 1">
            <a:extLst>
              <a:ext uri="{FF2B5EF4-FFF2-40B4-BE49-F238E27FC236}">
                <a16:creationId xmlns:a16="http://schemas.microsoft.com/office/drawing/2014/main" id="{333A0F22-4745-5DBA-240E-1A457E9D9279}"/>
              </a:ext>
            </a:extLst>
          </p:cNvPr>
          <p:cNvSpPr>
            <a:spLocks noGrp="1"/>
          </p:cNvSpPr>
          <p:nvPr>
            <p:ph type="title"/>
          </p:nvPr>
        </p:nvSpPr>
        <p:spPr>
          <a:xfrm>
            <a:off x="643466" y="321734"/>
            <a:ext cx="6891187" cy="486649"/>
          </a:xfrm>
        </p:spPr>
        <p:txBody>
          <a:bodyPr>
            <a:normAutofit fontScale="90000"/>
          </a:bodyPr>
          <a:lstStyle/>
          <a:p>
            <a:r>
              <a:rPr lang="es-CR" sz="3600" b="1" dirty="0">
                <a:solidFill>
                  <a:schemeClr val="accent1"/>
                </a:solidFill>
                <a:effectLst>
                  <a:outerShdw blurRad="38100" dist="38100" dir="2700000" algn="tl">
                    <a:srgbClr val="000000">
                      <a:alpha val="43137"/>
                    </a:srgbClr>
                  </a:outerShdw>
                </a:effectLst>
              </a:rPr>
              <a:t>III. Conclusiones y reflexiones finales</a:t>
            </a:r>
          </a:p>
        </p:txBody>
      </p:sp>
    </p:spTree>
    <p:extLst>
      <p:ext uri="{BB962C8B-B14F-4D97-AF65-F5344CB8AC3E}">
        <p14:creationId xmlns:p14="http://schemas.microsoft.com/office/powerpoint/2010/main" val="2956243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872159-302A-4556-E1C0-F694B6774F2A}"/>
              </a:ext>
            </a:extLst>
          </p:cNvPr>
          <p:cNvPicPr>
            <a:picLocks noChangeAspect="1"/>
          </p:cNvPicPr>
          <p:nvPr/>
        </p:nvPicPr>
        <p:blipFill rotWithShape="1">
          <a:blip r:embed="rId2">
            <a:duotone>
              <a:prstClr val="black"/>
              <a:schemeClr val="tx2">
                <a:tint val="45000"/>
                <a:satMod val="400000"/>
              </a:schemeClr>
            </a:duotone>
            <a:alphaModFix amt="25000"/>
          </a:blip>
          <a:srcRect t="9877" b="5853"/>
          <a:stretch/>
        </p:blipFill>
        <p:spPr>
          <a:xfrm>
            <a:off x="20" y="10"/>
            <a:ext cx="12191980" cy="6857990"/>
          </a:xfrm>
          <a:prstGeom prst="rect">
            <a:avLst/>
          </a:prstGeom>
        </p:spPr>
      </p:pic>
      <p:graphicFrame>
        <p:nvGraphicFramePr>
          <p:cNvPr id="29" name="Marcador de contenido 2">
            <a:extLst>
              <a:ext uri="{FF2B5EF4-FFF2-40B4-BE49-F238E27FC236}">
                <a16:creationId xmlns:a16="http://schemas.microsoft.com/office/drawing/2014/main" id="{A912875B-9AF1-5092-9941-FBFCA3C86E90}"/>
              </a:ext>
            </a:extLst>
          </p:cNvPr>
          <p:cNvGraphicFramePr>
            <a:graphicFrameLocks noGrp="1"/>
          </p:cNvGraphicFramePr>
          <p:nvPr>
            <p:ph idx="1"/>
            <p:extLst>
              <p:ext uri="{D42A27DB-BD31-4B8C-83A1-F6EECF244321}">
                <p14:modId xmlns:p14="http://schemas.microsoft.com/office/powerpoint/2010/main" val="4264401609"/>
              </p:ext>
            </p:extLst>
          </p:nvPr>
        </p:nvGraphicFramePr>
        <p:xfrm>
          <a:off x="675861" y="596348"/>
          <a:ext cx="11169135" cy="5580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063961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3" name="Straight Connector 22">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0F96D73C-5224-42E1-8FE1-8CE8CB0DF5D9}"/>
              </a:ext>
            </a:extLst>
          </p:cNvPr>
          <p:cNvSpPr>
            <a:spLocks noGrp="1"/>
          </p:cNvSpPr>
          <p:nvPr>
            <p:ph idx="1"/>
          </p:nvPr>
        </p:nvSpPr>
        <p:spPr>
          <a:xfrm>
            <a:off x="596349" y="596360"/>
            <a:ext cx="10986052" cy="5724924"/>
          </a:xfrm>
        </p:spPr>
        <p:txBody>
          <a:bodyPr>
            <a:noAutofit/>
          </a:bodyPr>
          <a:lstStyle/>
          <a:p>
            <a:pPr algn="just"/>
            <a:r>
              <a:rPr lang="es-CR" sz="2400" dirty="0">
                <a:solidFill>
                  <a:schemeClr val="bg1"/>
                </a:solidFill>
              </a:rPr>
              <a:t>Un trabajo reciente del FMI se subraya que los hallazgos coinciden en demostrar que el tamaño del multiplicador del gasto público depende de los siguientes factores: </a:t>
            </a:r>
          </a:p>
          <a:p>
            <a:pPr marL="0" indent="0" algn="just">
              <a:buNone/>
            </a:pPr>
            <a:r>
              <a:rPr lang="es-CR" sz="2400" dirty="0">
                <a:solidFill>
                  <a:schemeClr val="bg1"/>
                </a:solidFill>
              </a:rPr>
              <a:t>i) la </a:t>
            </a:r>
            <a:r>
              <a:rPr lang="es-CR" sz="2400" b="1" dirty="0">
                <a:solidFill>
                  <a:srgbClr val="FF0000"/>
                </a:solidFill>
                <a:effectLst>
                  <a:outerShdw blurRad="38100" dist="38100" dir="2700000" algn="tl">
                    <a:srgbClr val="000000">
                      <a:alpha val="43137"/>
                    </a:srgbClr>
                  </a:outerShdw>
                </a:effectLst>
              </a:rPr>
              <a:t>ubicación en el ciclo económico</a:t>
            </a:r>
            <a:r>
              <a:rPr lang="es-CR" sz="2400" dirty="0">
                <a:solidFill>
                  <a:schemeClr val="bg1"/>
                </a:solidFill>
              </a:rPr>
              <a:t>, pues el multiplicador es mayor en las recesiones que en las expansiones.</a:t>
            </a:r>
          </a:p>
          <a:p>
            <a:pPr marL="0" indent="0" algn="just">
              <a:buNone/>
            </a:pPr>
            <a:r>
              <a:rPr lang="es-CR" sz="2400" dirty="0" err="1">
                <a:solidFill>
                  <a:schemeClr val="bg1"/>
                </a:solidFill>
              </a:rPr>
              <a:t>ii</a:t>
            </a:r>
            <a:r>
              <a:rPr lang="es-CR" sz="2400" dirty="0">
                <a:solidFill>
                  <a:schemeClr val="bg1"/>
                </a:solidFill>
              </a:rPr>
              <a:t>) el </a:t>
            </a:r>
            <a:r>
              <a:rPr lang="es-CR" sz="2400" b="1" dirty="0">
                <a:solidFill>
                  <a:srgbClr val="FF0000"/>
                </a:solidFill>
                <a:effectLst>
                  <a:outerShdw blurRad="38100" dist="38100" dir="2700000" algn="tl">
                    <a:srgbClr val="000000">
                      <a:alpha val="43137"/>
                    </a:srgbClr>
                  </a:outerShdw>
                </a:effectLst>
              </a:rPr>
              <a:t>régimen de tipo de cambio</a:t>
            </a:r>
            <a:r>
              <a:rPr lang="es-CR" sz="2400" dirty="0">
                <a:solidFill>
                  <a:schemeClr val="bg1"/>
                </a:solidFill>
              </a:rPr>
              <a:t>, que cuando es fijo da lugar a multiplicadores mayores.</a:t>
            </a:r>
          </a:p>
          <a:p>
            <a:pPr marL="0" indent="0" algn="just">
              <a:buNone/>
            </a:pPr>
            <a:r>
              <a:rPr lang="es-CR" sz="2400" dirty="0" err="1">
                <a:solidFill>
                  <a:schemeClr val="bg1"/>
                </a:solidFill>
              </a:rPr>
              <a:t>iii</a:t>
            </a:r>
            <a:r>
              <a:rPr lang="es-CR" sz="2400" dirty="0">
                <a:solidFill>
                  <a:schemeClr val="bg1"/>
                </a:solidFill>
              </a:rPr>
              <a:t>) el nivel de </a:t>
            </a:r>
            <a:r>
              <a:rPr lang="es-CR" sz="2400" b="1" dirty="0">
                <a:solidFill>
                  <a:srgbClr val="FF0000"/>
                </a:solidFill>
                <a:effectLst>
                  <a:outerShdw blurRad="38100" dist="38100" dir="2700000" algn="tl">
                    <a:srgbClr val="000000">
                      <a:alpha val="43137"/>
                    </a:srgbClr>
                  </a:outerShdw>
                </a:effectLst>
              </a:rPr>
              <a:t>endeudamiento</a:t>
            </a:r>
            <a:r>
              <a:rPr lang="es-CR" sz="2400" dirty="0">
                <a:solidFill>
                  <a:schemeClr val="bg1"/>
                </a:solidFill>
              </a:rPr>
              <a:t>, que cuando es bajo da como resultado un multiplicador mayor.</a:t>
            </a:r>
          </a:p>
          <a:p>
            <a:pPr marL="0" indent="0" algn="just">
              <a:buNone/>
            </a:pPr>
            <a:r>
              <a:rPr lang="es-CR" sz="2400" dirty="0" err="1">
                <a:solidFill>
                  <a:schemeClr val="bg1"/>
                </a:solidFill>
              </a:rPr>
              <a:t>iv</a:t>
            </a:r>
            <a:r>
              <a:rPr lang="es-CR" sz="2400" dirty="0">
                <a:solidFill>
                  <a:schemeClr val="bg1"/>
                </a:solidFill>
              </a:rPr>
              <a:t>) cuán </a:t>
            </a:r>
            <a:r>
              <a:rPr lang="es-CR" sz="2400" b="1" dirty="0">
                <a:solidFill>
                  <a:srgbClr val="FF0000"/>
                </a:solidFill>
                <a:effectLst>
                  <a:outerShdw blurRad="38100" dist="38100" dir="2700000" algn="tl">
                    <a:srgbClr val="000000">
                      <a:alpha val="43137"/>
                    </a:srgbClr>
                  </a:outerShdw>
                </a:effectLst>
              </a:rPr>
              <a:t>acomodaticia es la política monetaria</a:t>
            </a:r>
            <a:r>
              <a:rPr lang="es-CR" sz="2400" dirty="0">
                <a:solidFill>
                  <a:schemeClr val="bg1"/>
                </a:solidFill>
              </a:rPr>
              <a:t>, ya que el multiplicador es mayor cuando la política monetaria es laxa o tiene tasas de interés cercanas a cero </a:t>
            </a:r>
          </a:p>
          <a:p>
            <a:pPr marL="0" indent="0" algn="just">
              <a:buNone/>
            </a:pPr>
            <a:r>
              <a:rPr lang="es-CR" sz="2400" dirty="0">
                <a:solidFill>
                  <a:schemeClr val="bg1"/>
                </a:solidFill>
              </a:rPr>
              <a:t>v) el </a:t>
            </a:r>
            <a:r>
              <a:rPr lang="es-CR" sz="2400" b="1" dirty="0">
                <a:solidFill>
                  <a:srgbClr val="FF0000"/>
                </a:solidFill>
                <a:effectLst>
                  <a:outerShdw blurRad="38100" dist="38100" dir="2700000" algn="tl">
                    <a:srgbClr val="000000">
                      <a:alpha val="43137"/>
                    </a:srgbClr>
                  </a:outerShdw>
                </a:effectLst>
              </a:rPr>
              <a:t>grado de apertura de la economía</a:t>
            </a:r>
            <a:r>
              <a:rPr lang="es-CR" sz="2400" dirty="0">
                <a:solidFill>
                  <a:schemeClr val="bg1"/>
                </a:solidFill>
              </a:rPr>
              <a:t>, que cuando es más abierta al comercio internacional da lugar a multiplicadores más pequeños</a:t>
            </a:r>
          </a:p>
        </p:txBody>
      </p:sp>
      <p:sp>
        <p:nvSpPr>
          <p:cNvPr id="25" name="Rectangle 24">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950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3" name="Straight Connector 22">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D8F6CC1F-9347-4AF8-B3D5-A1AD0582D8BC}"/>
              </a:ext>
            </a:extLst>
          </p:cNvPr>
          <p:cNvSpPr>
            <a:spLocks noGrp="1"/>
          </p:cNvSpPr>
          <p:nvPr>
            <p:ph idx="1"/>
          </p:nvPr>
        </p:nvSpPr>
        <p:spPr>
          <a:xfrm>
            <a:off x="861392" y="2141534"/>
            <a:ext cx="10491236" cy="3783567"/>
          </a:xfrm>
        </p:spPr>
        <p:txBody>
          <a:bodyPr>
            <a:noAutofit/>
          </a:bodyPr>
          <a:lstStyle/>
          <a:p>
            <a:pPr algn="just"/>
            <a:r>
              <a:rPr lang="es-CR" dirty="0">
                <a:solidFill>
                  <a:schemeClr val="bg1"/>
                </a:solidFill>
              </a:rPr>
              <a:t>Por otra parte, en el caso particular de la inversión pública y de otras políticas fiscales destinadas a </a:t>
            </a:r>
            <a:r>
              <a:rPr lang="es-CR" b="1" dirty="0">
                <a:solidFill>
                  <a:srgbClr val="FF0000"/>
                </a:solidFill>
              </a:rPr>
              <a:t>promover la inversión, su efectividad para incidir positivamente en el crecimiento de la economía depende de una serie de factores </a:t>
            </a:r>
            <a:r>
              <a:rPr lang="es-CR" dirty="0">
                <a:solidFill>
                  <a:schemeClr val="bg1"/>
                </a:solidFill>
              </a:rPr>
              <a:t>que deberían tenerse en cuenta, como:</a:t>
            </a:r>
          </a:p>
          <a:p>
            <a:pPr algn="just"/>
            <a:r>
              <a:rPr lang="es-CR" dirty="0">
                <a:solidFill>
                  <a:schemeClr val="bg1"/>
                </a:solidFill>
              </a:rPr>
              <a:t>El clima de inversión (dado por la calidad del marco institucional, las restricciones organizacionales, la seguridad jurídica y las regulaciones, entre otras). </a:t>
            </a:r>
          </a:p>
          <a:p>
            <a:pPr algn="just"/>
            <a:r>
              <a:rPr lang="es-CR" dirty="0">
                <a:solidFill>
                  <a:schemeClr val="bg1"/>
                </a:solidFill>
              </a:rPr>
              <a:t>La volatilidad macroeconómica </a:t>
            </a:r>
          </a:p>
          <a:p>
            <a:pPr algn="just"/>
            <a:r>
              <a:rPr lang="es-CR" dirty="0">
                <a:solidFill>
                  <a:schemeClr val="bg1"/>
                </a:solidFill>
              </a:rPr>
              <a:t>El desarrollo financiero</a:t>
            </a:r>
          </a:p>
        </p:txBody>
      </p:sp>
      <p:sp>
        <p:nvSpPr>
          <p:cNvPr id="25" name="Rectangle 24">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797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Números y gráficos en naranja y azul">
            <a:extLst>
              <a:ext uri="{FF2B5EF4-FFF2-40B4-BE49-F238E27FC236}">
                <a16:creationId xmlns:a16="http://schemas.microsoft.com/office/drawing/2014/main" id="{ACD460C7-5378-D17F-B9D8-735AC78A7F60}"/>
              </a:ext>
            </a:extLst>
          </p:cNvPr>
          <p:cNvPicPr>
            <a:picLocks noChangeAspect="1"/>
          </p:cNvPicPr>
          <p:nvPr/>
        </p:nvPicPr>
        <p:blipFill rotWithShape="1">
          <a:blip r:embed="rId2"/>
          <a:srcRect l="26533" r="35988" b="1"/>
          <a:stretch/>
        </p:blipFill>
        <p:spPr>
          <a:xfrm>
            <a:off x="1" y="10"/>
            <a:ext cx="4196496" cy="6857990"/>
          </a:xfrm>
          <a:prstGeom prst="rect">
            <a:avLst/>
          </a:prstGeom>
          <a:effectLst/>
        </p:spPr>
      </p:pic>
      <p:sp>
        <p:nvSpPr>
          <p:cNvPr id="3" name="Marcador de contenido 2">
            <a:extLst>
              <a:ext uri="{FF2B5EF4-FFF2-40B4-BE49-F238E27FC236}">
                <a16:creationId xmlns:a16="http://schemas.microsoft.com/office/drawing/2014/main" id="{381DF4EA-0691-460C-8E4C-7520A3CF0179}"/>
              </a:ext>
            </a:extLst>
          </p:cNvPr>
          <p:cNvSpPr>
            <a:spLocks noGrp="1"/>
          </p:cNvSpPr>
          <p:nvPr>
            <p:ph idx="1"/>
          </p:nvPr>
        </p:nvSpPr>
        <p:spPr>
          <a:xfrm>
            <a:off x="4553734" y="583096"/>
            <a:ext cx="7263128" cy="5531951"/>
          </a:xfrm>
        </p:spPr>
        <p:txBody>
          <a:bodyPr>
            <a:noAutofit/>
          </a:bodyPr>
          <a:lstStyle/>
          <a:p>
            <a:pPr algn="just"/>
            <a:r>
              <a:rPr lang="es-CR" sz="2400" dirty="0"/>
              <a:t>Un aspecto que suele considerarse en la relación entre la política fiscal y la inversión se refiere a la </a:t>
            </a:r>
            <a:r>
              <a:rPr lang="es-CR" sz="2400" b="1" i="1" dirty="0"/>
              <a:t>complementariedad</a:t>
            </a:r>
            <a:r>
              <a:rPr lang="es-CR" sz="2400" dirty="0"/>
              <a:t> o la competencia entre la </a:t>
            </a:r>
            <a:r>
              <a:rPr lang="es-CR" sz="2400" b="1" i="1" dirty="0"/>
              <a:t>inversión pública y la privada</a:t>
            </a:r>
            <a:r>
              <a:rPr lang="es-CR" sz="2400" dirty="0"/>
              <a:t>. </a:t>
            </a:r>
          </a:p>
          <a:p>
            <a:pPr algn="just"/>
            <a:r>
              <a:rPr lang="es-CR" sz="2400" dirty="0"/>
              <a:t>En el primer caso, la inversión pública en servicios públicos e infraestructura </a:t>
            </a:r>
            <a:r>
              <a:rPr lang="es-CR" sz="2400" b="1" dirty="0">
                <a:solidFill>
                  <a:schemeClr val="accent1"/>
                </a:solidFill>
                <a:effectLst>
                  <a:outerShdw blurRad="38100" dist="38100" dir="2700000" algn="tl">
                    <a:srgbClr val="000000">
                      <a:alpha val="43137"/>
                    </a:srgbClr>
                  </a:outerShdw>
                </a:effectLst>
              </a:rPr>
              <a:t>afecta de forma positiva la </a:t>
            </a:r>
            <a:r>
              <a:rPr lang="es-CR" sz="2400" b="1" i="1" dirty="0">
                <a:solidFill>
                  <a:schemeClr val="accent1"/>
                </a:solidFill>
                <a:effectLst>
                  <a:outerShdw blurRad="38100" dist="38100" dir="2700000" algn="tl">
                    <a:srgbClr val="000000">
                      <a:alpha val="43137"/>
                    </a:srgbClr>
                  </a:outerShdw>
                </a:effectLst>
              </a:rPr>
              <a:t>rentabilidad de la inversión privada</a:t>
            </a:r>
            <a:r>
              <a:rPr lang="es-CR" sz="2400" dirty="0"/>
              <a:t>, dado que reduce los costos privados de producción y puede aumentar la demanda y el uso de la capacidad instalada.</a:t>
            </a:r>
          </a:p>
          <a:p>
            <a:pPr algn="just"/>
            <a:r>
              <a:rPr lang="es-CR" sz="2400" dirty="0"/>
              <a:t>La relación de complementariedad entre inversión pública e inversión privada se da sobre todo cuando la primera está destinada a la infraestructura y la educación. </a:t>
            </a:r>
          </a:p>
          <a:p>
            <a:pPr algn="just"/>
            <a:r>
              <a:rPr lang="es-CR" sz="2400" dirty="0"/>
              <a:t>Por otro lado, </a:t>
            </a:r>
            <a:r>
              <a:rPr lang="es-CR" sz="2400" b="1" dirty="0">
                <a:solidFill>
                  <a:srgbClr val="FF0000"/>
                </a:solidFill>
                <a:effectLst>
                  <a:outerShdw blurRad="38100" dist="38100" dir="2700000" algn="tl">
                    <a:srgbClr val="000000">
                      <a:alpha val="43137"/>
                    </a:srgbClr>
                  </a:outerShdw>
                </a:effectLst>
              </a:rPr>
              <a:t>la inversión pública puede competir con la privada en la obtención de financiamiento </a:t>
            </a:r>
            <a:r>
              <a:rPr lang="es-CR" sz="2400" dirty="0"/>
              <a:t>y de insumos productivos. </a:t>
            </a:r>
          </a:p>
        </p:txBody>
      </p:sp>
    </p:spTree>
    <p:extLst>
      <p:ext uri="{BB962C8B-B14F-4D97-AF65-F5344CB8AC3E}">
        <p14:creationId xmlns:p14="http://schemas.microsoft.com/office/powerpoint/2010/main" val="3577097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C78BDC99-2E4D-4997-B390-315852A29F8A}"/>
              </a:ext>
            </a:extLst>
          </p:cNvPr>
          <p:cNvSpPr>
            <a:spLocks noGrp="1"/>
          </p:cNvSpPr>
          <p:nvPr>
            <p:ph type="title"/>
          </p:nvPr>
        </p:nvSpPr>
        <p:spPr>
          <a:xfrm>
            <a:off x="643467" y="321734"/>
            <a:ext cx="10905066" cy="1135737"/>
          </a:xfrm>
        </p:spPr>
        <p:txBody>
          <a:bodyPr>
            <a:normAutofit/>
          </a:bodyPr>
          <a:lstStyle/>
          <a:p>
            <a:r>
              <a:rPr lang="es-CR" sz="3600"/>
              <a:t>B. Breve revisión del marco conceptual de la medición del gasto público por funciones</a:t>
            </a:r>
          </a:p>
        </p:txBody>
      </p:sp>
      <p:sp>
        <p:nvSpPr>
          <p:cNvPr id="3" name="Marcador de contenido 2">
            <a:extLst>
              <a:ext uri="{FF2B5EF4-FFF2-40B4-BE49-F238E27FC236}">
                <a16:creationId xmlns:a16="http://schemas.microsoft.com/office/drawing/2014/main" id="{B1ECCF7B-7606-41AC-A837-9CEA4D4E6772}"/>
              </a:ext>
            </a:extLst>
          </p:cNvPr>
          <p:cNvSpPr>
            <a:spLocks noGrp="1"/>
          </p:cNvSpPr>
          <p:nvPr>
            <p:ph idx="1"/>
          </p:nvPr>
        </p:nvSpPr>
        <p:spPr>
          <a:xfrm>
            <a:off x="643467" y="1782981"/>
            <a:ext cx="10905066" cy="4393982"/>
          </a:xfrm>
        </p:spPr>
        <p:txBody>
          <a:bodyPr>
            <a:normAutofit/>
          </a:bodyPr>
          <a:lstStyle/>
          <a:p>
            <a:pPr algn="just"/>
            <a:r>
              <a:rPr lang="es-CR" sz="2000" dirty="0"/>
              <a:t>En el Sistema de Cuentas Nacionales (SCN) se brindan cuatro clasificaciones de gastos por finalidad. </a:t>
            </a:r>
          </a:p>
          <a:p>
            <a:pPr algn="just"/>
            <a:r>
              <a:rPr lang="es-CR" sz="2000" dirty="0"/>
              <a:t>Una de ellas es la clasificación de las funciones del gobierno (CFG), que permite examinar el gasto público destinado a funciones o finalidades determinadas y conocer el modo en que los gobiernos desempeñan funciones económicas y sociales; además, puede utilizarse para hacer comparaciones a lo largo del tiempo y entre los países.</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87642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87B185-FAE9-BF32-4E4E-B224A51E55EF}"/>
              </a:ext>
            </a:extLst>
          </p:cNvPr>
          <p:cNvPicPr>
            <a:picLocks noChangeAspect="1"/>
          </p:cNvPicPr>
          <p:nvPr/>
        </p:nvPicPr>
        <p:blipFill rotWithShape="1">
          <a:blip r:embed="rId2">
            <a:duotone>
              <a:schemeClr val="bg2">
                <a:shade val="45000"/>
                <a:satMod val="135000"/>
              </a:schemeClr>
              <a:prstClr val="white"/>
            </a:duotone>
          </a:blip>
          <a:srcRect t="8537"/>
          <a:stretch/>
        </p:blipFill>
        <p:spPr>
          <a:xfrm>
            <a:off x="20" y="10"/>
            <a:ext cx="12191980" cy="6857990"/>
          </a:xfrm>
          <a:prstGeom prst="rect">
            <a:avLst/>
          </a:prstGeom>
        </p:spPr>
      </p:pic>
      <p:graphicFrame>
        <p:nvGraphicFramePr>
          <p:cNvPr id="5" name="Marcador de contenido 2">
            <a:extLst>
              <a:ext uri="{FF2B5EF4-FFF2-40B4-BE49-F238E27FC236}">
                <a16:creationId xmlns:a16="http://schemas.microsoft.com/office/drawing/2014/main" id="{7C5ADECB-D7D3-7E0D-D9D3-5E35445B0218}"/>
              </a:ext>
            </a:extLst>
          </p:cNvPr>
          <p:cNvGraphicFramePr>
            <a:graphicFrameLocks noGrp="1"/>
          </p:cNvGraphicFramePr>
          <p:nvPr>
            <p:ph idx="1"/>
            <p:extLst>
              <p:ext uri="{D42A27DB-BD31-4B8C-83A1-F6EECF244321}">
                <p14:modId xmlns:p14="http://schemas.microsoft.com/office/powerpoint/2010/main" val="314008302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750233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3701</Words>
  <Application>Microsoft Office PowerPoint</Application>
  <PresentationFormat>Panorámica</PresentationFormat>
  <Paragraphs>121</Paragraphs>
  <Slides>31</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31</vt:i4>
      </vt:variant>
    </vt:vector>
  </HeadingPairs>
  <TitlesOfParts>
    <vt:vector size="35" baseType="lpstr">
      <vt:lpstr>Arial</vt:lpstr>
      <vt:lpstr>Calibri</vt:lpstr>
      <vt:lpstr>Calibri Light</vt:lpstr>
      <vt:lpstr>Tema de Office</vt:lpstr>
      <vt:lpstr>Gasto público para impulsar el desarrollo económico e inclusivo y lograr los Objetivos de Desarrollo Sostenible</vt:lpstr>
      <vt:lpstr>A. El rol tradicional de la política fiscal</vt:lpstr>
      <vt:lpstr>Presentación de PowerPoint</vt:lpstr>
      <vt:lpstr>Presentación de PowerPoint</vt:lpstr>
      <vt:lpstr>Presentación de PowerPoint</vt:lpstr>
      <vt:lpstr>Presentación de PowerPoint</vt:lpstr>
      <vt:lpstr>Presentación de PowerPoint</vt:lpstr>
      <vt:lpstr>B. Breve revisión del marco conceptual de la medición del gasto público por funciones</vt:lpstr>
      <vt:lpstr>Presentación de PowerPoint</vt:lpstr>
      <vt:lpstr>Presentación de PowerPoint</vt:lpstr>
      <vt:lpstr>Presentación de PowerPoint</vt:lpstr>
      <vt:lpstr>II. Panorama del gasto público según el propósito de las políticas en América Latina y el Caribe</vt:lpstr>
      <vt:lpstr>Presentación de PowerPoint</vt:lpstr>
      <vt:lpstr>Presentación de PowerPoint</vt:lpstr>
      <vt:lpstr>B. La evolución y asignación del gasto público por propósito en cada país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 Análisis del vínculo entre la inversión pública y el gasto público funciona</vt:lpstr>
      <vt:lpstr>Presentación de PowerPoint</vt:lpstr>
      <vt:lpstr>Presentación de PowerPoint</vt:lpstr>
      <vt:lpstr>Presentación de PowerPoint</vt:lpstr>
      <vt:lpstr>Presentación de PowerPoint</vt:lpstr>
      <vt:lpstr>Presentación de PowerPoint</vt:lpstr>
      <vt:lpstr>III. Conclusiones y reflexiones finales</vt:lpstr>
      <vt:lpstr>III. Conclusiones y reflexiones finales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Gasto público para impulsar el desarrollo económico e inclusivo y lograr los Objetivos de Desarrollo Sostenible</dc:title>
  <dc:creator>BRAYAN DELGADO CHAVES</dc:creator>
  <cp:lastModifiedBy>Roberto Jiménez</cp:lastModifiedBy>
  <cp:revision>2</cp:revision>
  <dcterms:created xsi:type="dcterms:W3CDTF">2022-03-20T20:35:03Z</dcterms:created>
  <dcterms:modified xsi:type="dcterms:W3CDTF">2023-12-08T21:15:34Z</dcterms:modified>
</cp:coreProperties>
</file>