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9" r:id="rId4"/>
    <p:sldId id="280" r:id="rId5"/>
    <p:sldId id="281" r:id="rId6"/>
    <p:sldId id="282" r:id="rId7"/>
    <p:sldId id="283" r:id="rId8"/>
    <p:sldId id="284" r:id="rId9"/>
    <p:sldId id="285" r:id="rId10"/>
    <p:sldId id="286" r:id="rId11"/>
    <p:sldId id="287" r:id="rId12"/>
    <p:sldId id="353" r:id="rId13"/>
    <p:sldId id="288" r:id="rId14"/>
    <p:sldId id="289" r:id="rId15"/>
    <p:sldId id="354" r:id="rId16"/>
    <p:sldId id="290" r:id="rId17"/>
    <p:sldId id="291" r:id="rId18"/>
    <p:sldId id="293" r:id="rId19"/>
    <p:sldId id="292"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C648F9C-236C-445D-A1B0-C6B92C2F6AB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3021637-9B8A-4376-B0E6-75BDED35E864}">
      <dgm:prSet custT="1"/>
      <dgm:spPr/>
      <dgm:t>
        <a:bodyPr/>
        <a:lstStyle/>
        <a:p>
          <a:r>
            <a:rPr lang="es-CR" sz="2400"/>
            <a:t>Si bien las tres funciones tradicionales de la política fiscal están relacionadas entre sí, el análisis se focaliza en el vínculo entre la política fiscal, la inversión y el crecimiento económico. </a:t>
          </a:r>
          <a:endParaRPr lang="en-US" sz="2400"/>
        </a:p>
      </dgm:t>
    </dgm:pt>
    <dgm:pt modelId="{D70AC758-DC10-4DB5-AD0B-683D40C86D8F}" type="parTrans" cxnId="{1B1790EA-5784-4A16-9104-FF62649B0FCE}">
      <dgm:prSet/>
      <dgm:spPr/>
      <dgm:t>
        <a:bodyPr/>
        <a:lstStyle/>
        <a:p>
          <a:endParaRPr lang="en-US" sz="2400"/>
        </a:p>
      </dgm:t>
    </dgm:pt>
    <dgm:pt modelId="{253FAC82-619E-4C9E-B6E7-87903DFBFBAC}" type="sibTrans" cxnId="{1B1790EA-5784-4A16-9104-FF62649B0FCE}">
      <dgm:prSet/>
      <dgm:spPr/>
      <dgm:t>
        <a:bodyPr/>
        <a:lstStyle/>
        <a:p>
          <a:endParaRPr lang="en-US" sz="2400"/>
        </a:p>
      </dgm:t>
    </dgm:pt>
    <dgm:pt modelId="{85777440-F786-4A43-95DC-E596E5932C69}">
      <dgm:prSet custT="1"/>
      <dgm:spPr/>
      <dgm:t>
        <a:bodyPr/>
        <a:lstStyle/>
        <a:p>
          <a:r>
            <a:rPr lang="es-CR" sz="2400"/>
            <a:t>Los modelos teóricos destinados a explicar los efectos de la política fiscal sobre el crecimiento económico son abundantes y ofrecen resultados contrapuestos, ya que van desde las teorías según las cuales los estímulos fiscales aumentan el consumo agregado, la demanda y, por lo tanto, el PIB hasta los que prevén un efecto nulo e incluso negativo.</a:t>
          </a:r>
          <a:endParaRPr lang="en-US" sz="2400"/>
        </a:p>
      </dgm:t>
    </dgm:pt>
    <dgm:pt modelId="{05F284AF-BC39-46AC-BFBA-D0EB430D272C}" type="parTrans" cxnId="{D9619F6A-4EED-4D4E-B2C7-CA06FA0A3E33}">
      <dgm:prSet/>
      <dgm:spPr/>
      <dgm:t>
        <a:bodyPr/>
        <a:lstStyle/>
        <a:p>
          <a:endParaRPr lang="en-US" sz="2400"/>
        </a:p>
      </dgm:t>
    </dgm:pt>
    <dgm:pt modelId="{3EB0D811-7BA8-4769-8066-6B6C40FC0005}" type="sibTrans" cxnId="{D9619F6A-4EED-4D4E-B2C7-CA06FA0A3E33}">
      <dgm:prSet/>
      <dgm:spPr/>
      <dgm:t>
        <a:bodyPr/>
        <a:lstStyle/>
        <a:p>
          <a:endParaRPr lang="en-US" sz="2400"/>
        </a:p>
      </dgm:t>
    </dgm:pt>
    <dgm:pt modelId="{437A58AE-9107-40A6-9363-0EFBEA43BAD7}">
      <dgm:prSet custT="1"/>
      <dgm:spPr/>
      <dgm:t>
        <a:bodyPr/>
        <a:lstStyle/>
        <a:p>
          <a:r>
            <a:rPr lang="es-CR" sz="2400" dirty="0"/>
            <a:t>Los efectos que la política fiscal tendrá sobre el crecimiento según los diferentes modelos teóricos dependen del horizonte de tiempo considerado (</a:t>
          </a:r>
          <a:r>
            <a:rPr lang="es-CR" sz="2400" b="1" i="1" dirty="0"/>
            <a:t>corto, mediano o largo plazo</a:t>
          </a:r>
          <a:r>
            <a:rPr lang="es-CR" sz="2400" dirty="0"/>
            <a:t>), de los supuestos sobre el comportamiento de los agentes privados y de la credibilidad de las estrategias utilizadas, entre otras consideraciones. Por lo tanto, el impacto que puede tener un cambio en el gasto público sobre el crecimiento económico parece definirse de acuerdo con la evidencia empírica</a:t>
          </a:r>
          <a:endParaRPr lang="en-US" sz="2400" dirty="0"/>
        </a:p>
      </dgm:t>
    </dgm:pt>
    <dgm:pt modelId="{275ABB1A-71A1-44B3-9F31-CC411D2397FF}" type="parTrans" cxnId="{EA4A788E-F6FA-44EA-8513-DE29435FF65F}">
      <dgm:prSet/>
      <dgm:spPr/>
      <dgm:t>
        <a:bodyPr/>
        <a:lstStyle/>
        <a:p>
          <a:endParaRPr lang="en-US" sz="2400"/>
        </a:p>
      </dgm:t>
    </dgm:pt>
    <dgm:pt modelId="{843B0BC1-A8C1-4462-8759-A82CB59C3E8B}" type="sibTrans" cxnId="{EA4A788E-F6FA-44EA-8513-DE29435FF65F}">
      <dgm:prSet/>
      <dgm:spPr/>
      <dgm:t>
        <a:bodyPr/>
        <a:lstStyle/>
        <a:p>
          <a:endParaRPr lang="en-US" sz="2400"/>
        </a:p>
      </dgm:t>
    </dgm:pt>
    <dgm:pt modelId="{92CD14BC-940E-45A1-A9FD-73214EA48648}" type="pres">
      <dgm:prSet presAssocID="{9C648F9C-236C-445D-A1B0-C6B92C2F6ABB}" presName="linear" presStyleCnt="0">
        <dgm:presLayoutVars>
          <dgm:animLvl val="lvl"/>
          <dgm:resizeHandles val="exact"/>
        </dgm:presLayoutVars>
      </dgm:prSet>
      <dgm:spPr/>
    </dgm:pt>
    <dgm:pt modelId="{0022CAB7-E5B1-4DF2-B6E3-AAAB0F91B1E2}" type="pres">
      <dgm:prSet presAssocID="{43021637-9B8A-4376-B0E6-75BDED35E864}" presName="parentText" presStyleLbl="node1" presStyleIdx="0" presStyleCnt="3">
        <dgm:presLayoutVars>
          <dgm:chMax val="0"/>
          <dgm:bulletEnabled val="1"/>
        </dgm:presLayoutVars>
      </dgm:prSet>
      <dgm:spPr/>
    </dgm:pt>
    <dgm:pt modelId="{4ED9E1AF-F26C-4DE4-BA2C-A3F91E673507}" type="pres">
      <dgm:prSet presAssocID="{253FAC82-619E-4C9E-B6E7-87903DFBFBAC}" presName="spacer" presStyleCnt="0"/>
      <dgm:spPr/>
    </dgm:pt>
    <dgm:pt modelId="{6275D92D-BB37-492B-81B1-ABAB6B2D76EB}" type="pres">
      <dgm:prSet presAssocID="{85777440-F786-4A43-95DC-E596E5932C69}" presName="parentText" presStyleLbl="node1" presStyleIdx="1" presStyleCnt="3" custLinFactNeighborX="1060" custLinFactNeighborY="70792">
        <dgm:presLayoutVars>
          <dgm:chMax val="0"/>
          <dgm:bulletEnabled val="1"/>
        </dgm:presLayoutVars>
      </dgm:prSet>
      <dgm:spPr/>
    </dgm:pt>
    <dgm:pt modelId="{85983A8F-B121-47F7-BF82-39C8631763DE}" type="pres">
      <dgm:prSet presAssocID="{3EB0D811-7BA8-4769-8066-6B6C40FC0005}" presName="spacer" presStyleCnt="0"/>
      <dgm:spPr/>
    </dgm:pt>
    <dgm:pt modelId="{8B22AC26-AB25-4CD7-8CD1-888D0279A584}" type="pres">
      <dgm:prSet presAssocID="{437A58AE-9107-40A6-9363-0EFBEA43BAD7}" presName="parentText" presStyleLbl="node1" presStyleIdx="2" presStyleCnt="3">
        <dgm:presLayoutVars>
          <dgm:chMax val="0"/>
          <dgm:bulletEnabled val="1"/>
        </dgm:presLayoutVars>
      </dgm:prSet>
      <dgm:spPr/>
    </dgm:pt>
  </dgm:ptLst>
  <dgm:cxnLst>
    <dgm:cxn modelId="{DC9A4C1B-FB29-4E24-9AB7-4C84275AA6D0}" type="presOf" srcId="{437A58AE-9107-40A6-9363-0EFBEA43BAD7}" destId="{8B22AC26-AB25-4CD7-8CD1-888D0279A584}" srcOrd="0" destOrd="0" presId="urn:microsoft.com/office/officeart/2005/8/layout/vList2"/>
    <dgm:cxn modelId="{89A89162-5FBA-4E97-A905-D1EB61B21455}" type="presOf" srcId="{9C648F9C-236C-445D-A1B0-C6B92C2F6ABB}" destId="{92CD14BC-940E-45A1-A9FD-73214EA48648}" srcOrd="0" destOrd="0" presId="urn:microsoft.com/office/officeart/2005/8/layout/vList2"/>
    <dgm:cxn modelId="{D9619F6A-4EED-4D4E-B2C7-CA06FA0A3E33}" srcId="{9C648F9C-236C-445D-A1B0-C6B92C2F6ABB}" destId="{85777440-F786-4A43-95DC-E596E5932C69}" srcOrd="1" destOrd="0" parTransId="{05F284AF-BC39-46AC-BFBA-D0EB430D272C}" sibTransId="{3EB0D811-7BA8-4769-8066-6B6C40FC0005}"/>
    <dgm:cxn modelId="{46CA757A-9C46-4EB8-8EE5-F02B31E7DAEC}" type="presOf" srcId="{85777440-F786-4A43-95DC-E596E5932C69}" destId="{6275D92D-BB37-492B-81B1-ABAB6B2D76EB}" srcOrd="0" destOrd="0" presId="urn:microsoft.com/office/officeart/2005/8/layout/vList2"/>
    <dgm:cxn modelId="{EA4A788E-F6FA-44EA-8513-DE29435FF65F}" srcId="{9C648F9C-236C-445D-A1B0-C6B92C2F6ABB}" destId="{437A58AE-9107-40A6-9363-0EFBEA43BAD7}" srcOrd="2" destOrd="0" parTransId="{275ABB1A-71A1-44B3-9F31-CC411D2397FF}" sibTransId="{843B0BC1-A8C1-4462-8759-A82CB59C3E8B}"/>
    <dgm:cxn modelId="{01D417A1-47DA-4BED-8FAB-637B4224EA48}" type="presOf" srcId="{43021637-9B8A-4376-B0E6-75BDED35E864}" destId="{0022CAB7-E5B1-4DF2-B6E3-AAAB0F91B1E2}" srcOrd="0" destOrd="0" presId="urn:microsoft.com/office/officeart/2005/8/layout/vList2"/>
    <dgm:cxn modelId="{1B1790EA-5784-4A16-9104-FF62649B0FCE}" srcId="{9C648F9C-236C-445D-A1B0-C6B92C2F6ABB}" destId="{43021637-9B8A-4376-B0E6-75BDED35E864}" srcOrd="0" destOrd="0" parTransId="{D70AC758-DC10-4DB5-AD0B-683D40C86D8F}" sibTransId="{253FAC82-619E-4C9E-B6E7-87903DFBFBAC}"/>
    <dgm:cxn modelId="{6A42A3CE-FE10-4C21-8A4A-22A07B33CCE4}" type="presParOf" srcId="{92CD14BC-940E-45A1-A9FD-73214EA48648}" destId="{0022CAB7-E5B1-4DF2-B6E3-AAAB0F91B1E2}" srcOrd="0" destOrd="0" presId="urn:microsoft.com/office/officeart/2005/8/layout/vList2"/>
    <dgm:cxn modelId="{5BC6D441-EAC0-4268-8751-06DED3C4176B}" type="presParOf" srcId="{92CD14BC-940E-45A1-A9FD-73214EA48648}" destId="{4ED9E1AF-F26C-4DE4-BA2C-A3F91E673507}" srcOrd="1" destOrd="0" presId="urn:microsoft.com/office/officeart/2005/8/layout/vList2"/>
    <dgm:cxn modelId="{1F8A1A0F-1F17-4769-ADE6-19C6C8A39B4A}" type="presParOf" srcId="{92CD14BC-940E-45A1-A9FD-73214EA48648}" destId="{6275D92D-BB37-492B-81B1-ABAB6B2D76EB}" srcOrd="2" destOrd="0" presId="urn:microsoft.com/office/officeart/2005/8/layout/vList2"/>
    <dgm:cxn modelId="{CCA246B9-F7C7-450F-8ECD-CA75B602482F}" type="presParOf" srcId="{92CD14BC-940E-45A1-A9FD-73214EA48648}" destId="{85983A8F-B121-47F7-BF82-39C8631763DE}" srcOrd="3" destOrd="0" presId="urn:microsoft.com/office/officeart/2005/8/layout/vList2"/>
    <dgm:cxn modelId="{33AD2521-A7D9-4169-A401-FFE9DFB8B824}" type="presParOf" srcId="{92CD14BC-940E-45A1-A9FD-73214EA48648}" destId="{8B22AC26-AB25-4CD7-8CD1-888D0279A58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526585-7233-4DC8-804B-32DAD599DF0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6513C30-8DA6-4BC5-91D2-5FE308FA545D}">
      <dgm:prSet custT="1"/>
      <dgm:spPr/>
      <dgm:t>
        <a:bodyPr/>
        <a:lstStyle/>
        <a:p>
          <a:r>
            <a:rPr lang="es-CR" sz="1600" dirty="0"/>
            <a:t>En el grupo conformado por los seis países centroamericanos, México y la República Dominicana, solo en dos el ratio del gasto público sobre el PIB fue </a:t>
          </a:r>
          <a:r>
            <a:rPr lang="es-CR" sz="2000" dirty="0"/>
            <a:t>menor</a:t>
          </a:r>
          <a:r>
            <a:rPr lang="es-CR" sz="1600" dirty="0"/>
            <a:t> en 2018 que en 2000: Guatemala y Panamá. Sin embargo, si en este último se analiza la evolución del gasto del gobierno general, que incluye la seguridad social, se aprecia una tendencia creciente del gasto público, pues al incluir este subsector se nota un alza en las erogaciones en protección social y en salud en el período estudiado.</a:t>
          </a:r>
          <a:endParaRPr lang="en-US" sz="1600" dirty="0"/>
        </a:p>
      </dgm:t>
    </dgm:pt>
    <dgm:pt modelId="{CD49EB6F-85D1-4A4D-994A-E455DA4A04AE}" type="parTrans" cxnId="{9F40675A-5A02-4EE0-8AA8-EFDC1795D028}">
      <dgm:prSet/>
      <dgm:spPr/>
      <dgm:t>
        <a:bodyPr/>
        <a:lstStyle/>
        <a:p>
          <a:endParaRPr lang="en-US"/>
        </a:p>
      </dgm:t>
    </dgm:pt>
    <dgm:pt modelId="{579150A8-2A72-4C3F-A5E9-A796194B59B0}" type="sibTrans" cxnId="{9F40675A-5A02-4EE0-8AA8-EFDC1795D028}">
      <dgm:prSet/>
      <dgm:spPr/>
      <dgm:t>
        <a:bodyPr/>
        <a:lstStyle/>
        <a:p>
          <a:endParaRPr lang="en-US"/>
        </a:p>
      </dgm:t>
    </dgm:pt>
    <dgm:pt modelId="{2DCA0D15-21EB-41C7-8702-FF90012D8249}">
      <dgm:prSet custT="1"/>
      <dgm:spPr/>
      <dgm:t>
        <a:bodyPr/>
        <a:lstStyle/>
        <a:p>
          <a:r>
            <a:rPr lang="es-CR" sz="2000"/>
            <a:t>Por otra parte, en El Salvador, México y la República Dominicana, el gasto del gobierno central creció más de 4 puntos del PIB, mientras que en Costa Rica, Honduras y Nicaragua aumentó aproximadamente 2 puntos. Los países de este grupo en que se observa el mayor gasto del gobierno central en relación con el PIB son Honduras, El Salvador y Costa Rica, con valores superiores al 20%. No obstante, en este último país este indicador se acerca al 30% del PIB cuando se incluye el gasto de los gobiernos subnacionales y de la seguridad social. </a:t>
          </a:r>
          <a:endParaRPr lang="en-US" sz="2000"/>
        </a:p>
      </dgm:t>
    </dgm:pt>
    <dgm:pt modelId="{92ADD092-1FD8-49AD-B6D4-99B836D41603}" type="parTrans" cxnId="{161080EC-6E3C-4A28-A342-A84F54EDDB6C}">
      <dgm:prSet/>
      <dgm:spPr/>
      <dgm:t>
        <a:bodyPr/>
        <a:lstStyle/>
        <a:p>
          <a:endParaRPr lang="en-US"/>
        </a:p>
      </dgm:t>
    </dgm:pt>
    <dgm:pt modelId="{C1422E98-D448-40B4-9A66-2D43EC76824F}" type="sibTrans" cxnId="{161080EC-6E3C-4A28-A342-A84F54EDDB6C}">
      <dgm:prSet/>
      <dgm:spPr/>
      <dgm:t>
        <a:bodyPr/>
        <a:lstStyle/>
        <a:p>
          <a:endParaRPr lang="en-US"/>
        </a:p>
      </dgm:t>
    </dgm:pt>
    <dgm:pt modelId="{8F6CEE39-73C4-4FB8-910F-F36E26F13036}">
      <dgm:prSet custT="1"/>
      <dgm:spPr/>
      <dgm:t>
        <a:bodyPr/>
        <a:lstStyle/>
        <a:p>
          <a:r>
            <a:rPr lang="es-CR" sz="2000"/>
            <a:t>Por el contrario, el nivel más bajo de gasto del gobierno central como proporción del PIB en América Latina se encuentran en Guatemala (12,3%), el Paraguay (14,9%), la República Dominicana (17%) y Panamá (17,1%)</a:t>
          </a:r>
          <a:endParaRPr lang="en-US" sz="2000"/>
        </a:p>
      </dgm:t>
    </dgm:pt>
    <dgm:pt modelId="{8D6EBCBC-E73A-4F00-A861-2F8585C134B8}" type="parTrans" cxnId="{689C6B97-5598-4576-9FE7-85C0986C02A5}">
      <dgm:prSet/>
      <dgm:spPr/>
      <dgm:t>
        <a:bodyPr/>
        <a:lstStyle/>
        <a:p>
          <a:endParaRPr lang="en-US"/>
        </a:p>
      </dgm:t>
    </dgm:pt>
    <dgm:pt modelId="{5C3F0B6E-54D5-4271-8191-AA8FB8291A21}" type="sibTrans" cxnId="{689C6B97-5598-4576-9FE7-85C0986C02A5}">
      <dgm:prSet/>
      <dgm:spPr/>
      <dgm:t>
        <a:bodyPr/>
        <a:lstStyle/>
        <a:p>
          <a:endParaRPr lang="en-US"/>
        </a:p>
      </dgm:t>
    </dgm:pt>
    <dgm:pt modelId="{03DF5366-4DD8-4057-9DA4-18E7DFF3F93D}" type="pres">
      <dgm:prSet presAssocID="{AA526585-7233-4DC8-804B-32DAD599DF05}" presName="linear" presStyleCnt="0">
        <dgm:presLayoutVars>
          <dgm:animLvl val="lvl"/>
          <dgm:resizeHandles val="exact"/>
        </dgm:presLayoutVars>
      </dgm:prSet>
      <dgm:spPr/>
    </dgm:pt>
    <dgm:pt modelId="{798580A8-77C4-4EB7-8E4C-F15A7E6F43F1}" type="pres">
      <dgm:prSet presAssocID="{A6513C30-8DA6-4BC5-91D2-5FE308FA545D}" presName="parentText" presStyleLbl="node1" presStyleIdx="0" presStyleCnt="3">
        <dgm:presLayoutVars>
          <dgm:chMax val="0"/>
          <dgm:bulletEnabled val="1"/>
        </dgm:presLayoutVars>
      </dgm:prSet>
      <dgm:spPr/>
    </dgm:pt>
    <dgm:pt modelId="{0F37A38E-D2A3-4B7C-AED1-00D23040011E}" type="pres">
      <dgm:prSet presAssocID="{579150A8-2A72-4C3F-A5E9-A796194B59B0}" presName="spacer" presStyleCnt="0"/>
      <dgm:spPr/>
    </dgm:pt>
    <dgm:pt modelId="{18B89C63-72B9-4151-BCE1-C4636BAE96DE}" type="pres">
      <dgm:prSet presAssocID="{2DCA0D15-21EB-41C7-8702-FF90012D8249}" presName="parentText" presStyleLbl="node1" presStyleIdx="1" presStyleCnt="3">
        <dgm:presLayoutVars>
          <dgm:chMax val="0"/>
          <dgm:bulletEnabled val="1"/>
        </dgm:presLayoutVars>
      </dgm:prSet>
      <dgm:spPr/>
    </dgm:pt>
    <dgm:pt modelId="{E50AA81B-A3C2-4633-B38F-2F98D64BCADA}" type="pres">
      <dgm:prSet presAssocID="{C1422E98-D448-40B4-9A66-2D43EC76824F}" presName="spacer" presStyleCnt="0"/>
      <dgm:spPr/>
    </dgm:pt>
    <dgm:pt modelId="{B2A8D9B0-9BDC-480D-B8FA-45B600F15323}" type="pres">
      <dgm:prSet presAssocID="{8F6CEE39-73C4-4FB8-910F-F36E26F13036}" presName="parentText" presStyleLbl="node1" presStyleIdx="2" presStyleCnt="3">
        <dgm:presLayoutVars>
          <dgm:chMax val="0"/>
          <dgm:bulletEnabled val="1"/>
        </dgm:presLayoutVars>
      </dgm:prSet>
      <dgm:spPr/>
    </dgm:pt>
  </dgm:ptLst>
  <dgm:cxnLst>
    <dgm:cxn modelId="{0B6B0006-72E2-45DE-A778-A0A225932714}" type="presOf" srcId="{AA526585-7233-4DC8-804B-32DAD599DF05}" destId="{03DF5366-4DD8-4057-9DA4-18E7DFF3F93D}" srcOrd="0" destOrd="0" presId="urn:microsoft.com/office/officeart/2005/8/layout/vList2"/>
    <dgm:cxn modelId="{9F40675A-5A02-4EE0-8AA8-EFDC1795D028}" srcId="{AA526585-7233-4DC8-804B-32DAD599DF05}" destId="{A6513C30-8DA6-4BC5-91D2-5FE308FA545D}" srcOrd="0" destOrd="0" parTransId="{CD49EB6F-85D1-4A4D-994A-E455DA4A04AE}" sibTransId="{579150A8-2A72-4C3F-A5E9-A796194B59B0}"/>
    <dgm:cxn modelId="{D1E3588C-5B19-49AE-8B37-98BC2642F617}" type="presOf" srcId="{2DCA0D15-21EB-41C7-8702-FF90012D8249}" destId="{18B89C63-72B9-4151-BCE1-C4636BAE96DE}" srcOrd="0" destOrd="0" presId="urn:microsoft.com/office/officeart/2005/8/layout/vList2"/>
    <dgm:cxn modelId="{D0144B96-0D04-4089-84C2-0C06D90FE1F6}" type="presOf" srcId="{A6513C30-8DA6-4BC5-91D2-5FE308FA545D}" destId="{798580A8-77C4-4EB7-8E4C-F15A7E6F43F1}" srcOrd="0" destOrd="0" presId="urn:microsoft.com/office/officeart/2005/8/layout/vList2"/>
    <dgm:cxn modelId="{689C6B97-5598-4576-9FE7-85C0986C02A5}" srcId="{AA526585-7233-4DC8-804B-32DAD599DF05}" destId="{8F6CEE39-73C4-4FB8-910F-F36E26F13036}" srcOrd="2" destOrd="0" parTransId="{8D6EBCBC-E73A-4F00-A861-2F8585C134B8}" sibTransId="{5C3F0B6E-54D5-4271-8191-AA8FB8291A21}"/>
    <dgm:cxn modelId="{CAB1ADD8-E839-4579-A9CA-53AC7D02E2BF}" type="presOf" srcId="{8F6CEE39-73C4-4FB8-910F-F36E26F13036}" destId="{B2A8D9B0-9BDC-480D-B8FA-45B600F15323}" srcOrd="0" destOrd="0" presId="urn:microsoft.com/office/officeart/2005/8/layout/vList2"/>
    <dgm:cxn modelId="{161080EC-6E3C-4A28-A342-A84F54EDDB6C}" srcId="{AA526585-7233-4DC8-804B-32DAD599DF05}" destId="{2DCA0D15-21EB-41C7-8702-FF90012D8249}" srcOrd="1" destOrd="0" parTransId="{92ADD092-1FD8-49AD-B6D4-99B836D41603}" sibTransId="{C1422E98-D448-40B4-9A66-2D43EC76824F}"/>
    <dgm:cxn modelId="{6ED1E1D0-8B2E-48E9-8E22-3AF554B8F86F}" type="presParOf" srcId="{03DF5366-4DD8-4057-9DA4-18E7DFF3F93D}" destId="{798580A8-77C4-4EB7-8E4C-F15A7E6F43F1}" srcOrd="0" destOrd="0" presId="urn:microsoft.com/office/officeart/2005/8/layout/vList2"/>
    <dgm:cxn modelId="{0543D716-DC3C-403C-BE19-E62C90889C8A}" type="presParOf" srcId="{03DF5366-4DD8-4057-9DA4-18E7DFF3F93D}" destId="{0F37A38E-D2A3-4B7C-AED1-00D23040011E}" srcOrd="1" destOrd="0" presId="urn:microsoft.com/office/officeart/2005/8/layout/vList2"/>
    <dgm:cxn modelId="{69FA1ABC-FB61-4B84-85E6-559790B580A4}" type="presParOf" srcId="{03DF5366-4DD8-4057-9DA4-18E7DFF3F93D}" destId="{18B89C63-72B9-4151-BCE1-C4636BAE96DE}" srcOrd="2" destOrd="0" presId="urn:microsoft.com/office/officeart/2005/8/layout/vList2"/>
    <dgm:cxn modelId="{2B01D493-E23C-49A7-B7FB-B4A70F392FB0}" type="presParOf" srcId="{03DF5366-4DD8-4057-9DA4-18E7DFF3F93D}" destId="{E50AA81B-A3C2-4633-B38F-2F98D64BCADA}" srcOrd="3" destOrd="0" presId="urn:microsoft.com/office/officeart/2005/8/layout/vList2"/>
    <dgm:cxn modelId="{95AC5BF0-EE12-48EC-9946-80731AF73819}" type="presParOf" srcId="{03DF5366-4DD8-4057-9DA4-18E7DFF3F93D}" destId="{B2A8D9B0-9BDC-480D-B8FA-45B600F1532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3E9F13-54A9-47FA-82AA-F9FFA69C0654}"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2ADF79BD-3489-4963-A86C-18B5099EAF73}">
      <dgm:prSet/>
      <dgm:spPr/>
      <dgm:t>
        <a:bodyPr/>
        <a:lstStyle/>
        <a:p>
          <a:pPr algn="just"/>
          <a:r>
            <a:rPr lang="es-CR" dirty="0"/>
            <a:t>Además, en algunos países, como la Argentina y el Perú, se incrementó el gasto en asuntos económicos, sobre todo en los sectores del transporte, los combustibles y la energía, en el primer país, y en el área del transporte, en el segundo. </a:t>
          </a:r>
        </a:p>
        <a:p>
          <a:pPr algn="just"/>
          <a:r>
            <a:rPr lang="es-CR" dirty="0"/>
            <a:t>La mayor importancia de estas erogaciones en la Argentina se debió a la política de subsidios a las empresas que tenía por objeto mitigar el ajuste de los precios y las tarifas de estos servicios públicos; esto ocurrió hasta 2016, año en que se implementó una política de quita de subsidios. Es por eso que el incremento de este gasto se concentró más en transferencias corrientes que en inversión pública. </a:t>
          </a:r>
          <a:endParaRPr lang="en-US" dirty="0"/>
        </a:p>
      </dgm:t>
    </dgm:pt>
    <dgm:pt modelId="{02CB21F6-4C57-49E8-AC55-EE30061CB489}" type="parTrans" cxnId="{E0F5E13F-BA8C-4CFA-B7DC-36B96A39208D}">
      <dgm:prSet/>
      <dgm:spPr/>
      <dgm:t>
        <a:bodyPr/>
        <a:lstStyle/>
        <a:p>
          <a:endParaRPr lang="en-US"/>
        </a:p>
      </dgm:t>
    </dgm:pt>
    <dgm:pt modelId="{5D2369B8-E7A6-48E2-80EB-E4F898F10C64}" type="sibTrans" cxnId="{E0F5E13F-BA8C-4CFA-B7DC-36B96A39208D}">
      <dgm:prSet/>
      <dgm:spPr/>
      <dgm:t>
        <a:bodyPr/>
        <a:lstStyle/>
        <a:p>
          <a:endParaRPr lang="en-US"/>
        </a:p>
      </dgm:t>
    </dgm:pt>
    <dgm:pt modelId="{A27BA5EC-2FDF-4FA1-B428-DED02673457F}">
      <dgm:prSet/>
      <dgm:spPr/>
      <dgm:t>
        <a:bodyPr/>
        <a:lstStyle/>
        <a:p>
          <a:pPr algn="just"/>
          <a:r>
            <a:rPr lang="es-CR" dirty="0"/>
            <a:t>En otros países, como el Brasil y el Uruguay, se aprecia un crecimiento del gasto en servicios públicos generales, producto del incremento del pago de intereses de la deuda pública. Entre 2000 y 2018, el pago de esos intereses aumentó el 2,1% del PIB en el Brasil y el 0,8% del PIB en el Uruguay. En contraste, en Colombia y el Perú se logró reducir la carga de los intereses de la deuda en alrededor de 1 punto del PIB, lo que permitió bajar el gasto en esa función.</a:t>
          </a:r>
          <a:endParaRPr lang="en-US" dirty="0"/>
        </a:p>
      </dgm:t>
    </dgm:pt>
    <dgm:pt modelId="{0A873F18-E081-4053-BC1C-82FF0EF2CCC0}" type="parTrans" cxnId="{04EEECC1-36A4-4CBC-9197-3E685F715ED0}">
      <dgm:prSet/>
      <dgm:spPr/>
      <dgm:t>
        <a:bodyPr/>
        <a:lstStyle/>
        <a:p>
          <a:endParaRPr lang="en-US"/>
        </a:p>
      </dgm:t>
    </dgm:pt>
    <dgm:pt modelId="{AC13B872-2004-42E4-B6A9-C0D9054687C0}" type="sibTrans" cxnId="{04EEECC1-36A4-4CBC-9197-3E685F715ED0}">
      <dgm:prSet/>
      <dgm:spPr/>
      <dgm:t>
        <a:bodyPr/>
        <a:lstStyle/>
        <a:p>
          <a:endParaRPr lang="en-US"/>
        </a:p>
      </dgm:t>
    </dgm:pt>
    <dgm:pt modelId="{D4A92465-8353-4F7E-90EE-FB1AAE2D7B55}" type="pres">
      <dgm:prSet presAssocID="{873E9F13-54A9-47FA-82AA-F9FFA69C0654}" presName="vert0" presStyleCnt="0">
        <dgm:presLayoutVars>
          <dgm:dir/>
          <dgm:animOne val="branch"/>
          <dgm:animLvl val="lvl"/>
        </dgm:presLayoutVars>
      </dgm:prSet>
      <dgm:spPr/>
    </dgm:pt>
    <dgm:pt modelId="{558A52D9-F39E-4EF4-9FA6-850AEA833788}" type="pres">
      <dgm:prSet presAssocID="{2ADF79BD-3489-4963-A86C-18B5099EAF73}" presName="thickLine" presStyleLbl="alignNode1" presStyleIdx="0" presStyleCnt="2"/>
      <dgm:spPr/>
    </dgm:pt>
    <dgm:pt modelId="{DD4979E5-459C-4E74-A011-4516DE97F4F9}" type="pres">
      <dgm:prSet presAssocID="{2ADF79BD-3489-4963-A86C-18B5099EAF73}" presName="horz1" presStyleCnt="0"/>
      <dgm:spPr/>
    </dgm:pt>
    <dgm:pt modelId="{0A1BB513-E060-4A8F-B3AA-922D21094A50}" type="pres">
      <dgm:prSet presAssocID="{2ADF79BD-3489-4963-A86C-18B5099EAF73}" presName="tx1" presStyleLbl="revTx" presStyleIdx="0" presStyleCnt="2"/>
      <dgm:spPr/>
    </dgm:pt>
    <dgm:pt modelId="{954617F5-FF8A-4A72-A572-497DE3766E32}" type="pres">
      <dgm:prSet presAssocID="{2ADF79BD-3489-4963-A86C-18B5099EAF73}" presName="vert1" presStyleCnt="0"/>
      <dgm:spPr/>
    </dgm:pt>
    <dgm:pt modelId="{E7446472-B94E-4D15-AA3F-EABD0D90C86B}" type="pres">
      <dgm:prSet presAssocID="{A27BA5EC-2FDF-4FA1-B428-DED02673457F}" presName="thickLine" presStyleLbl="alignNode1" presStyleIdx="1" presStyleCnt="2"/>
      <dgm:spPr/>
    </dgm:pt>
    <dgm:pt modelId="{869309FA-C430-466C-AAD8-07884F1F0B74}" type="pres">
      <dgm:prSet presAssocID="{A27BA5EC-2FDF-4FA1-B428-DED02673457F}" presName="horz1" presStyleCnt="0"/>
      <dgm:spPr/>
    </dgm:pt>
    <dgm:pt modelId="{2470AECA-ED8B-4954-8687-FAB80D46C38F}" type="pres">
      <dgm:prSet presAssocID="{A27BA5EC-2FDF-4FA1-B428-DED02673457F}" presName="tx1" presStyleLbl="revTx" presStyleIdx="1" presStyleCnt="2"/>
      <dgm:spPr/>
    </dgm:pt>
    <dgm:pt modelId="{5B5A5510-FE7B-4F3E-B6D2-2BC86322D623}" type="pres">
      <dgm:prSet presAssocID="{A27BA5EC-2FDF-4FA1-B428-DED02673457F}" presName="vert1" presStyleCnt="0"/>
      <dgm:spPr/>
    </dgm:pt>
  </dgm:ptLst>
  <dgm:cxnLst>
    <dgm:cxn modelId="{6D70ED3B-A1C2-4E5A-B344-325DCAC12D2A}" type="presOf" srcId="{A27BA5EC-2FDF-4FA1-B428-DED02673457F}" destId="{2470AECA-ED8B-4954-8687-FAB80D46C38F}" srcOrd="0" destOrd="0" presId="urn:microsoft.com/office/officeart/2008/layout/LinedList"/>
    <dgm:cxn modelId="{E0F5E13F-BA8C-4CFA-B7DC-36B96A39208D}" srcId="{873E9F13-54A9-47FA-82AA-F9FFA69C0654}" destId="{2ADF79BD-3489-4963-A86C-18B5099EAF73}" srcOrd="0" destOrd="0" parTransId="{02CB21F6-4C57-49E8-AC55-EE30061CB489}" sibTransId="{5D2369B8-E7A6-48E2-80EB-E4F898F10C64}"/>
    <dgm:cxn modelId="{B87AE043-2F8B-4942-A061-2FFDD5AD1108}" type="presOf" srcId="{873E9F13-54A9-47FA-82AA-F9FFA69C0654}" destId="{D4A92465-8353-4F7E-90EE-FB1AAE2D7B55}" srcOrd="0" destOrd="0" presId="urn:microsoft.com/office/officeart/2008/layout/LinedList"/>
    <dgm:cxn modelId="{8658AA7B-3672-48E4-AC49-A5D1D7D7C8DE}" type="presOf" srcId="{2ADF79BD-3489-4963-A86C-18B5099EAF73}" destId="{0A1BB513-E060-4A8F-B3AA-922D21094A50}" srcOrd="0" destOrd="0" presId="urn:microsoft.com/office/officeart/2008/layout/LinedList"/>
    <dgm:cxn modelId="{04EEECC1-36A4-4CBC-9197-3E685F715ED0}" srcId="{873E9F13-54A9-47FA-82AA-F9FFA69C0654}" destId="{A27BA5EC-2FDF-4FA1-B428-DED02673457F}" srcOrd="1" destOrd="0" parTransId="{0A873F18-E081-4053-BC1C-82FF0EF2CCC0}" sibTransId="{AC13B872-2004-42E4-B6A9-C0D9054687C0}"/>
    <dgm:cxn modelId="{EB3EADC5-8397-46FB-BC7A-C8F8F890C81E}" type="presParOf" srcId="{D4A92465-8353-4F7E-90EE-FB1AAE2D7B55}" destId="{558A52D9-F39E-4EF4-9FA6-850AEA833788}" srcOrd="0" destOrd="0" presId="urn:microsoft.com/office/officeart/2008/layout/LinedList"/>
    <dgm:cxn modelId="{72F5628C-D1EA-4895-BB9C-D0E1C9BEA6CA}" type="presParOf" srcId="{D4A92465-8353-4F7E-90EE-FB1AAE2D7B55}" destId="{DD4979E5-459C-4E74-A011-4516DE97F4F9}" srcOrd="1" destOrd="0" presId="urn:microsoft.com/office/officeart/2008/layout/LinedList"/>
    <dgm:cxn modelId="{D1A87318-822C-4181-B589-F5D2FA07B534}" type="presParOf" srcId="{DD4979E5-459C-4E74-A011-4516DE97F4F9}" destId="{0A1BB513-E060-4A8F-B3AA-922D21094A50}" srcOrd="0" destOrd="0" presId="urn:microsoft.com/office/officeart/2008/layout/LinedList"/>
    <dgm:cxn modelId="{133CB0FC-C97C-4345-A26D-3B7AD519F8FA}" type="presParOf" srcId="{DD4979E5-459C-4E74-A011-4516DE97F4F9}" destId="{954617F5-FF8A-4A72-A572-497DE3766E32}" srcOrd="1" destOrd="0" presId="urn:microsoft.com/office/officeart/2008/layout/LinedList"/>
    <dgm:cxn modelId="{D92F8A89-B0FB-4988-A537-CEA6F6F159ED}" type="presParOf" srcId="{D4A92465-8353-4F7E-90EE-FB1AAE2D7B55}" destId="{E7446472-B94E-4D15-AA3F-EABD0D90C86B}" srcOrd="2" destOrd="0" presId="urn:microsoft.com/office/officeart/2008/layout/LinedList"/>
    <dgm:cxn modelId="{B3D28F41-38F5-4D2B-A3D1-019EA2114F7D}" type="presParOf" srcId="{D4A92465-8353-4F7E-90EE-FB1AAE2D7B55}" destId="{869309FA-C430-466C-AAD8-07884F1F0B74}" srcOrd="3" destOrd="0" presId="urn:microsoft.com/office/officeart/2008/layout/LinedList"/>
    <dgm:cxn modelId="{017DF3D7-954B-440E-A188-9577CD85962E}" type="presParOf" srcId="{869309FA-C430-466C-AAD8-07884F1F0B74}" destId="{2470AECA-ED8B-4954-8687-FAB80D46C38F}" srcOrd="0" destOrd="0" presId="urn:microsoft.com/office/officeart/2008/layout/LinedList"/>
    <dgm:cxn modelId="{FFE93247-14F3-42E4-9D78-D63B54E22FA7}" type="presParOf" srcId="{869309FA-C430-466C-AAD8-07884F1F0B74}" destId="{5B5A5510-FE7B-4F3E-B6D2-2BC86322D6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D0ABC3-1597-4429-A868-03856684EB2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1DB11B2-9452-4CFA-A14D-1244071A0489}">
      <dgm:prSet/>
      <dgm:spPr/>
      <dgm:t>
        <a:bodyPr/>
        <a:lstStyle/>
        <a:p>
          <a:r>
            <a:rPr lang="es-CR" dirty="0"/>
            <a:t>En la muestra formada por los seis países centroamericanos, México y la República Dominicana, solo en Guatemala y Panamá el gasto de los gobiernos centrales se redujo como proporción del PIB (véase el gráfico 6B). </a:t>
          </a:r>
        </a:p>
        <a:p>
          <a:r>
            <a:rPr lang="es-CR" dirty="0"/>
            <a:t>Las erogaciones en servicios públicos generales disminuyeron en ambos países, aunque en Panamá esto ocurrió en mayor medida gracias a que el pago de los intereses de la deuda pública cayó un 2,1% del PIB entre 2000 y 2018. </a:t>
          </a:r>
          <a:endParaRPr lang="en-US" dirty="0"/>
        </a:p>
      </dgm:t>
    </dgm:pt>
    <dgm:pt modelId="{50E00E23-C95D-4ED3-80CA-6FC64A880F36}" type="parTrans" cxnId="{CA8DE5CF-02F1-4C1C-9143-B3CA4D29A815}">
      <dgm:prSet/>
      <dgm:spPr/>
      <dgm:t>
        <a:bodyPr/>
        <a:lstStyle/>
        <a:p>
          <a:endParaRPr lang="en-US"/>
        </a:p>
      </dgm:t>
    </dgm:pt>
    <dgm:pt modelId="{126CFCE9-4667-4FA3-9811-910DAF31ECE4}" type="sibTrans" cxnId="{CA8DE5CF-02F1-4C1C-9143-B3CA4D29A815}">
      <dgm:prSet/>
      <dgm:spPr/>
      <dgm:t>
        <a:bodyPr/>
        <a:lstStyle/>
        <a:p>
          <a:endParaRPr lang="en-US"/>
        </a:p>
      </dgm:t>
    </dgm:pt>
    <dgm:pt modelId="{6CF974B3-CFA1-4E41-9C82-49251F0B1A95}">
      <dgm:prSet/>
      <dgm:spPr/>
      <dgm:t>
        <a:bodyPr/>
        <a:lstStyle/>
        <a:p>
          <a:r>
            <a:rPr lang="es-CR" dirty="0"/>
            <a:t>Además, en Guatemala se observa una contracción del gasto en capital que se ve reflejada en menores desembolsos destinados a la función de asuntos económicos. </a:t>
          </a:r>
        </a:p>
        <a:p>
          <a:r>
            <a:rPr lang="es-CR" dirty="0"/>
            <a:t>En Panamá, en cambio, hubo un incremento de la inversión pública que se tradujo en una mayor importancia de las funciones de vivienda y asuntos económicos; en este último sector sobresale una suba del gasto público en el sector transporte. Entre las inversiones se destacan la ampliación del canal de Panamá.</a:t>
          </a:r>
          <a:endParaRPr lang="en-US" dirty="0"/>
        </a:p>
      </dgm:t>
    </dgm:pt>
    <dgm:pt modelId="{D9221CEB-AA5F-4610-9A89-00B941C4A144}" type="parTrans" cxnId="{BDD2CDA4-E729-4FC6-8C55-8AFFFF49876A}">
      <dgm:prSet/>
      <dgm:spPr/>
      <dgm:t>
        <a:bodyPr/>
        <a:lstStyle/>
        <a:p>
          <a:endParaRPr lang="en-US"/>
        </a:p>
      </dgm:t>
    </dgm:pt>
    <dgm:pt modelId="{DDC77E3F-E126-479D-B4DE-73F554AE0683}" type="sibTrans" cxnId="{BDD2CDA4-E729-4FC6-8C55-8AFFFF49876A}">
      <dgm:prSet/>
      <dgm:spPr/>
      <dgm:t>
        <a:bodyPr/>
        <a:lstStyle/>
        <a:p>
          <a:endParaRPr lang="en-US"/>
        </a:p>
      </dgm:t>
    </dgm:pt>
    <dgm:pt modelId="{CE29D43D-0D52-4506-A930-834A1824B7BC}" type="pres">
      <dgm:prSet presAssocID="{7FD0ABC3-1597-4429-A868-03856684EB2C}" presName="linear" presStyleCnt="0">
        <dgm:presLayoutVars>
          <dgm:animLvl val="lvl"/>
          <dgm:resizeHandles val="exact"/>
        </dgm:presLayoutVars>
      </dgm:prSet>
      <dgm:spPr/>
    </dgm:pt>
    <dgm:pt modelId="{09906C29-63E6-49D1-AAA9-D66A244A7F12}" type="pres">
      <dgm:prSet presAssocID="{C1DB11B2-9452-4CFA-A14D-1244071A0489}" presName="parentText" presStyleLbl="node1" presStyleIdx="0" presStyleCnt="2">
        <dgm:presLayoutVars>
          <dgm:chMax val="0"/>
          <dgm:bulletEnabled val="1"/>
        </dgm:presLayoutVars>
      </dgm:prSet>
      <dgm:spPr/>
    </dgm:pt>
    <dgm:pt modelId="{93AB465C-A650-46F9-ABFC-5D20DCA84DA5}" type="pres">
      <dgm:prSet presAssocID="{126CFCE9-4667-4FA3-9811-910DAF31ECE4}" presName="spacer" presStyleCnt="0"/>
      <dgm:spPr/>
    </dgm:pt>
    <dgm:pt modelId="{CE0629EF-39CF-47FC-9940-10C881A9D12D}" type="pres">
      <dgm:prSet presAssocID="{6CF974B3-CFA1-4E41-9C82-49251F0B1A95}" presName="parentText" presStyleLbl="node1" presStyleIdx="1" presStyleCnt="2">
        <dgm:presLayoutVars>
          <dgm:chMax val="0"/>
          <dgm:bulletEnabled val="1"/>
        </dgm:presLayoutVars>
      </dgm:prSet>
      <dgm:spPr/>
    </dgm:pt>
  </dgm:ptLst>
  <dgm:cxnLst>
    <dgm:cxn modelId="{B9B2EE70-2F8F-45FE-9AA4-34B5ACA17C92}" type="presOf" srcId="{6CF974B3-CFA1-4E41-9C82-49251F0B1A95}" destId="{CE0629EF-39CF-47FC-9940-10C881A9D12D}" srcOrd="0" destOrd="0" presId="urn:microsoft.com/office/officeart/2005/8/layout/vList2"/>
    <dgm:cxn modelId="{BDD2CDA4-E729-4FC6-8C55-8AFFFF49876A}" srcId="{7FD0ABC3-1597-4429-A868-03856684EB2C}" destId="{6CF974B3-CFA1-4E41-9C82-49251F0B1A95}" srcOrd="1" destOrd="0" parTransId="{D9221CEB-AA5F-4610-9A89-00B941C4A144}" sibTransId="{DDC77E3F-E126-479D-B4DE-73F554AE0683}"/>
    <dgm:cxn modelId="{D5CD7AC2-16FF-44E6-B2F6-20F5C2C50B62}" type="presOf" srcId="{C1DB11B2-9452-4CFA-A14D-1244071A0489}" destId="{09906C29-63E6-49D1-AAA9-D66A244A7F12}" srcOrd="0" destOrd="0" presId="urn:microsoft.com/office/officeart/2005/8/layout/vList2"/>
    <dgm:cxn modelId="{CA8DE5CF-02F1-4C1C-9143-B3CA4D29A815}" srcId="{7FD0ABC3-1597-4429-A868-03856684EB2C}" destId="{C1DB11B2-9452-4CFA-A14D-1244071A0489}" srcOrd="0" destOrd="0" parTransId="{50E00E23-C95D-4ED3-80CA-6FC64A880F36}" sibTransId="{126CFCE9-4667-4FA3-9811-910DAF31ECE4}"/>
    <dgm:cxn modelId="{C62083E7-2AE9-455B-A757-342CE9092E1C}" type="presOf" srcId="{7FD0ABC3-1597-4429-A868-03856684EB2C}" destId="{CE29D43D-0D52-4506-A930-834A1824B7BC}" srcOrd="0" destOrd="0" presId="urn:microsoft.com/office/officeart/2005/8/layout/vList2"/>
    <dgm:cxn modelId="{3D5C2D43-35D8-4AEF-BC7A-73821A7E25FD}" type="presParOf" srcId="{CE29D43D-0D52-4506-A930-834A1824B7BC}" destId="{09906C29-63E6-49D1-AAA9-D66A244A7F12}" srcOrd="0" destOrd="0" presId="urn:microsoft.com/office/officeart/2005/8/layout/vList2"/>
    <dgm:cxn modelId="{11218CA5-F2EE-44B5-A7F9-1E099AB6944F}" type="presParOf" srcId="{CE29D43D-0D52-4506-A930-834A1824B7BC}" destId="{93AB465C-A650-46F9-ABFC-5D20DCA84DA5}" srcOrd="1" destOrd="0" presId="urn:microsoft.com/office/officeart/2005/8/layout/vList2"/>
    <dgm:cxn modelId="{09F6DBED-AA4B-48FB-8C71-FC54ED1B5173}" type="presParOf" srcId="{CE29D43D-0D52-4506-A930-834A1824B7BC}" destId="{CE0629EF-39CF-47FC-9940-10C881A9D12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6E3D26-E351-4E96-80F8-6240884E4E25}"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4F4E457B-08BA-486D-9351-BBF7D403D6A0}">
      <dgm:prSet custT="1"/>
      <dgm:spPr/>
      <dgm:t>
        <a:bodyPr/>
        <a:lstStyle/>
        <a:p>
          <a:r>
            <a:rPr lang="es-CR" sz="2000"/>
            <a:t>En los seis países de este grupo en que se observó un crecimiento del gasto total (Costa Rica, El Salvador, Honduras, México, Nicaragua y República Dominicana), se priorizó el aumento en las distintas áreas del gasto social, especialmente en el gasto destinado a </a:t>
          </a:r>
          <a:r>
            <a:rPr lang="es-CR" sz="2000" b="1"/>
            <a:t>educación</a:t>
          </a:r>
          <a:r>
            <a:rPr lang="es-CR" sz="2000"/>
            <a:t>, aunque en algunos de ellos también se destaca un incremento superior a 1 punto del PIB en las políticas de protección social (México), salud (El Salvador y Nicaragua) y vivienda (Nicaragua). </a:t>
          </a:r>
          <a:endParaRPr lang="en-US" sz="2000"/>
        </a:p>
      </dgm:t>
    </dgm:pt>
    <dgm:pt modelId="{0F7AA149-5E39-46C2-B3D3-88BD31C8368A}" type="parTrans" cxnId="{EB692031-D52E-4F27-B0C7-9A1F214B5D16}">
      <dgm:prSet/>
      <dgm:spPr/>
      <dgm:t>
        <a:bodyPr/>
        <a:lstStyle/>
        <a:p>
          <a:endParaRPr lang="en-US" sz="2000"/>
        </a:p>
      </dgm:t>
    </dgm:pt>
    <dgm:pt modelId="{67722292-6609-4ABE-9524-16100DD1674A}" type="sibTrans" cxnId="{EB692031-D52E-4F27-B0C7-9A1F214B5D16}">
      <dgm:prSet custT="1"/>
      <dgm:spPr/>
      <dgm:t>
        <a:bodyPr/>
        <a:lstStyle/>
        <a:p>
          <a:endParaRPr lang="en-US" sz="2000"/>
        </a:p>
      </dgm:t>
    </dgm:pt>
    <dgm:pt modelId="{ECB1F620-071E-463C-95B4-246E3EC73A2D}">
      <dgm:prSet custT="1"/>
      <dgm:spPr/>
      <dgm:t>
        <a:bodyPr/>
        <a:lstStyle/>
        <a:p>
          <a:r>
            <a:rPr lang="es-CR" sz="2000"/>
            <a:t>Asimismo, en México se duplicó el gasto en asuntos económicos, que pasó del 1% del PIB en 2000 al 2,2% del PIB en 2018. Este gasto superior en políticas vinculadas con el desarrollo económico se distribuyó entre los sectores de los combustibles y la energía, el transporte y otras industrias. </a:t>
          </a:r>
          <a:endParaRPr lang="en-US" sz="2000"/>
        </a:p>
      </dgm:t>
    </dgm:pt>
    <dgm:pt modelId="{76ABBFCD-4C0B-4554-98EF-659F32941ED8}" type="parTrans" cxnId="{0B141E3E-D777-4607-A8C9-A40378DAD25D}">
      <dgm:prSet/>
      <dgm:spPr/>
      <dgm:t>
        <a:bodyPr/>
        <a:lstStyle/>
        <a:p>
          <a:endParaRPr lang="en-US" sz="2000"/>
        </a:p>
      </dgm:t>
    </dgm:pt>
    <dgm:pt modelId="{C1A59AF0-492F-4FBC-B6D3-34AC138054C1}" type="sibTrans" cxnId="{0B141E3E-D777-4607-A8C9-A40378DAD25D}">
      <dgm:prSet custT="1"/>
      <dgm:spPr/>
      <dgm:t>
        <a:bodyPr/>
        <a:lstStyle/>
        <a:p>
          <a:endParaRPr lang="en-US" sz="2000"/>
        </a:p>
      </dgm:t>
    </dgm:pt>
    <dgm:pt modelId="{C55F0B5F-7925-4A71-80AA-F270326CDB99}">
      <dgm:prSet custT="1"/>
      <dgm:spPr/>
      <dgm:t>
        <a:bodyPr/>
        <a:lstStyle/>
        <a:p>
          <a:r>
            <a:rPr lang="es-CR" sz="2000"/>
            <a:t>En otros países de este grupo, como en El Salvador y la República Dominicana, sobresale el alza del gasto en los intereses de la deuda pública, que fue del orden del 2% del PIB, lo que dio como resultado una erogación mayor en la función de servicios públicos generales; en algunos casos, por otra parte, se observa un mayor gasto en la función de orden público y seguridad (El Salvador, Honduras y Nicaragua).</a:t>
          </a:r>
          <a:endParaRPr lang="en-US" sz="2000"/>
        </a:p>
      </dgm:t>
    </dgm:pt>
    <dgm:pt modelId="{6603E21C-7EC9-4115-BBDE-31F0F1C60E63}" type="parTrans" cxnId="{39F93B4B-364C-47CC-9C8E-A3C0FE6BB9E5}">
      <dgm:prSet/>
      <dgm:spPr/>
      <dgm:t>
        <a:bodyPr/>
        <a:lstStyle/>
        <a:p>
          <a:endParaRPr lang="en-US" sz="2000"/>
        </a:p>
      </dgm:t>
    </dgm:pt>
    <dgm:pt modelId="{ADF2D36A-4FC4-40B7-819E-681A3C99CC15}" type="sibTrans" cxnId="{39F93B4B-364C-47CC-9C8E-A3C0FE6BB9E5}">
      <dgm:prSet/>
      <dgm:spPr/>
      <dgm:t>
        <a:bodyPr/>
        <a:lstStyle/>
        <a:p>
          <a:endParaRPr lang="en-US" sz="2000"/>
        </a:p>
      </dgm:t>
    </dgm:pt>
    <dgm:pt modelId="{ACE8B492-29B6-4F15-AE6E-7330F01DE164}" type="pres">
      <dgm:prSet presAssocID="{D36E3D26-E351-4E96-80F8-6240884E4E25}" presName="outerComposite" presStyleCnt="0">
        <dgm:presLayoutVars>
          <dgm:chMax val="5"/>
          <dgm:dir/>
          <dgm:resizeHandles val="exact"/>
        </dgm:presLayoutVars>
      </dgm:prSet>
      <dgm:spPr/>
    </dgm:pt>
    <dgm:pt modelId="{92BB2147-3B11-4D50-91C1-420A73E0608D}" type="pres">
      <dgm:prSet presAssocID="{D36E3D26-E351-4E96-80F8-6240884E4E25}" presName="dummyMaxCanvas" presStyleCnt="0">
        <dgm:presLayoutVars/>
      </dgm:prSet>
      <dgm:spPr/>
    </dgm:pt>
    <dgm:pt modelId="{2EB45682-D331-4B38-A580-1E2F0CBBE9C7}" type="pres">
      <dgm:prSet presAssocID="{D36E3D26-E351-4E96-80F8-6240884E4E25}" presName="ThreeNodes_1" presStyleLbl="node1" presStyleIdx="0" presStyleCnt="3">
        <dgm:presLayoutVars>
          <dgm:bulletEnabled val="1"/>
        </dgm:presLayoutVars>
      </dgm:prSet>
      <dgm:spPr/>
    </dgm:pt>
    <dgm:pt modelId="{0F112431-87AB-465D-97E2-6F1F5A6654AF}" type="pres">
      <dgm:prSet presAssocID="{D36E3D26-E351-4E96-80F8-6240884E4E25}" presName="ThreeNodes_2" presStyleLbl="node1" presStyleIdx="1" presStyleCnt="3">
        <dgm:presLayoutVars>
          <dgm:bulletEnabled val="1"/>
        </dgm:presLayoutVars>
      </dgm:prSet>
      <dgm:spPr/>
    </dgm:pt>
    <dgm:pt modelId="{AA084454-503A-42E3-89A0-691047941608}" type="pres">
      <dgm:prSet presAssocID="{D36E3D26-E351-4E96-80F8-6240884E4E25}" presName="ThreeNodes_3" presStyleLbl="node1" presStyleIdx="2" presStyleCnt="3">
        <dgm:presLayoutVars>
          <dgm:bulletEnabled val="1"/>
        </dgm:presLayoutVars>
      </dgm:prSet>
      <dgm:spPr/>
    </dgm:pt>
    <dgm:pt modelId="{C7537484-A3F2-48B4-A24D-536F206E1ABB}" type="pres">
      <dgm:prSet presAssocID="{D36E3D26-E351-4E96-80F8-6240884E4E25}" presName="ThreeConn_1-2" presStyleLbl="fgAccFollowNode1" presStyleIdx="0" presStyleCnt="2">
        <dgm:presLayoutVars>
          <dgm:bulletEnabled val="1"/>
        </dgm:presLayoutVars>
      </dgm:prSet>
      <dgm:spPr/>
    </dgm:pt>
    <dgm:pt modelId="{DBE8A169-3CCF-4B46-BFE1-99BA27522A42}" type="pres">
      <dgm:prSet presAssocID="{D36E3D26-E351-4E96-80F8-6240884E4E25}" presName="ThreeConn_2-3" presStyleLbl="fgAccFollowNode1" presStyleIdx="1" presStyleCnt="2">
        <dgm:presLayoutVars>
          <dgm:bulletEnabled val="1"/>
        </dgm:presLayoutVars>
      </dgm:prSet>
      <dgm:spPr/>
    </dgm:pt>
    <dgm:pt modelId="{3C29EE87-9C97-4297-9D06-CC468CA00097}" type="pres">
      <dgm:prSet presAssocID="{D36E3D26-E351-4E96-80F8-6240884E4E25}" presName="ThreeNodes_1_text" presStyleLbl="node1" presStyleIdx="2" presStyleCnt="3">
        <dgm:presLayoutVars>
          <dgm:bulletEnabled val="1"/>
        </dgm:presLayoutVars>
      </dgm:prSet>
      <dgm:spPr/>
    </dgm:pt>
    <dgm:pt modelId="{7F9AA697-37EF-44E2-8D9A-40E71D3886F7}" type="pres">
      <dgm:prSet presAssocID="{D36E3D26-E351-4E96-80F8-6240884E4E25}" presName="ThreeNodes_2_text" presStyleLbl="node1" presStyleIdx="2" presStyleCnt="3">
        <dgm:presLayoutVars>
          <dgm:bulletEnabled val="1"/>
        </dgm:presLayoutVars>
      </dgm:prSet>
      <dgm:spPr/>
    </dgm:pt>
    <dgm:pt modelId="{B3D4DF9D-C9A2-4D75-85A5-828DAC4913A3}" type="pres">
      <dgm:prSet presAssocID="{D36E3D26-E351-4E96-80F8-6240884E4E25}" presName="ThreeNodes_3_text" presStyleLbl="node1" presStyleIdx="2" presStyleCnt="3">
        <dgm:presLayoutVars>
          <dgm:bulletEnabled val="1"/>
        </dgm:presLayoutVars>
      </dgm:prSet>
      <dgm:spPr/>
    </dgm:pt>
  </dgm:ptLst>
  <dgm:cxnLst>
    <dgm:cxn modelId="{EB692031-D52E-4F27-B0C7-9A1F214B5D16}" srcId="{D36E3D26-E351-4E96-80F8-6240884E4E25}" destId="{4F4E457B-08BA-486D-9351-BBF7D403D6A0}" srcOrd="0" destOrd="0" parTransId="{0F7AA149-5E39-46C2-B3D3-88BD31C8368A}" sibTransId="{67722292-6609-4ABE-9524-16100DD1674A}"/>
    <dgm:cxn modelId="{0B141E3E-D777-4607-A8C9-A40378DAD25D}" srcId="{D36E3D26-E351-4E96-80F8-6240884E4E25}" destId="{ECB1F620-071E-463C-95B4-246E3EC73A2D}" srcOrd="1" destOrd="0" parTransId="{76ABBFCD-4C0B-4554-98EF-659F32941ED8}" sibTransId="{C1A59AF0-492F-4FBC-B6D3-34AC138054C1}"/>
    <dgm:cxn modelId="{6FBB5E62-1FA3-4493-9676-51D3A21301A0}" type="presOf" srcId="{ECB1F620-071E-463C-95B4-246E3EC73A2D}" destId="{0F112431-87AB-465D-97E2-6F1F5A6654AF}" srcOrd="0" destOrd="0" presId="urn:microsoft.com/office/officeart/2005/8/layout/vProcess5"/>
    <dgm:cxn modelId="{39F93B4B-364C-47CC-9C8E-A3C0FE6BB9E5}" srcId="{D36E3D26-E351-4E96-80F8-6240884E4E25}" destId="{C55F0B5F-7925-4A71-80AA-F270326CDB99}" srcOrd="2" destOrd="0" parTransId="{6603E21C-7EC9-4115-BBDE-31F0F1C60E63}" sibTransId="{ADF2D36A-4FC4-40B7-819E-681A3C99CC15}"/>
    <dgm:cxn modelId="{6384E45A-03F0-41B5-BE90-4394DA4FC942}" type="presOf" srcId="{D36E3D26-E351-4E96-80F8-6240884E4E25}" destId="{ACE8B492-29B6-4F15-AE6E-7330F01DE164}" srcOrd="0" destOrd="0" presId="urn:microsoft.com/office/officeart/2005/8/layout/vProcess5"/>
    <dgm:cxn modelId="{FDEB8286-9EBC-415E-8816-7CD7ABE30899}" type="presOf" srcId="{ECB1F620-071E-463C-95B4-246E3EC73A2D}" destId="{7F9AA697-37EF-44E2-8D9A-40E71D3886F7}" srcOrd="1" destOrd="0" presId="urn:microsoft.com/office/officeart/2005/8/layout/vProcess5"/>
    <dgm:cxn modelId="{8DD82690-31D0-43EB-A07C-3E906D9F337A}" type="presOf" srcId="{C1A59AF0-492F-4FBC-B6D3-34AC138054C1}" destId="{DBE8A169-3CCF-4B46-BFE1-99BA27522A42}" srcOrd="0" destOrd="0" presId="urn:microsoft.com/office/officeart/2005/8/layout/vProcess5"/>
    <dgm:cxn modelId="{8EDDE3CF-9A33-4803-9FF6-A3AFEB487D82}" type="presOf" srcId="{C55F0B5F-7925-4A71-80AA-F270326CDB99}" destId="{AA084454-503A-42E3-89A0-691047941608}" srcOrd="0" destOrd="0" presId="urn:microsoft.com/office/officeart/2005/8/layout/vProcess5"/>
    <dgm:cxn modelId="{D92F79D4-D87B-4233-AC5B-7CAC4F1E847F}" type="presOf" srcId="{C55F0B5F-7925-4A71-80AA-F270326CDB99}" destId="{B3D4DF9D-C9A2-4D75-85A5-828DAC4913A3}" srcOrd="1" destOrd="0" presId="urn:microsoft.com/office/officeart/2005/8/layout/vProcess5"/>
    <dgm:cxn modelId="{62DC46D8-7D2E-476D-B0BF-3BFF70341713}" type="presOf" srcId="{4F4E457B-08BA-486D-9351-BBF7D403D6A0}" destId="{3C29EE87-9C97-4297-9D06-CC468CA00097}" srcOrd="1" destOrd="0" presId="urn:microsoft.com/office/officeart/2005/8/layout/vProcess5"/>
    <dgm:cxn modelId="{C328D8DB-B4D0-4E06-BBE3-708CA441D7F8}" type="presOf" srcId="{67722292-6609-4ABE-9524-16100DD1674A}" destId="{C7537484-A3F2-48B4-A24D-536F206E1ABB}" srcOrd="0" destOrd="0" presId="urn:microsoft.com/office/officeart/2005/8/layout/vProcess5"/>
    <dgm:cxn modelId="{F00D46E6-039D-4945-B211-4E8E1457B933}" type="presOf" srcId="{4F4E457B-08BA-486D-9351-BBF7D403D6A0}" destId="{2EB45682-D331-4B38-A580-1E2F0CBBE9C7}" srcOrd="0" destOrd="0" presId="urn:microsoft.com/office/officeart/2005/8/layout/vProcess5"/>
    <dgm:cxn modelId="{9D13D4B3-128B-439D-A264-CD15B71AC8BB}" type="presParOf" srcId="{ACE8B492-29B6-4F15-AE6E-7330F01DE164}" destId="{92BB2147-3B11-4D50-91C1-420A73E0608D}" srcOrd="0" destOrd="0" presId="urn:microsoft.com/office/officeart/2005/8/layout/vProcess5"/>
    <dgm:cxn modelId="{A5C6FE1B-A7EC-4DA9-B555-E40AB3D71995}" type="presParOf" srcId="{ACE8B492-29B6-4F15-AE6E-7330F01DE164}" destId="{2EB45682-D331-4B38-A580-1E2F0CBBE9C7}" srcOrd="1" destOrd="0" presId="urn:microsoft.com/office/officeart/2005/8/layout/vProcess5"/>
    <dgm:cxn modelId="{96A54C7C-541C-4C01-8902-A568C8A341D0}" type="presParOf" srcId="{ACE8B492-29B6-4F15-AE6E-7330F01DE164}" destId="{0F112431-87AB-465D-97E2-6F1F5A6654AF}" srcOrd="2" destOrd="0" presId="urn:microsoft.com/office/officeart/2005/8/layout/vProcess5"/>
    <dgm:cxn modelId="{583BB897-3217-43F5-B8FB-632D9598D6F5}" type="presParOf" srcId="{ACE8B492-29B6-4F15-AE6E-7330F01DE164}" destId="{AA084454-503A-42E3-89A0-691047941608}" srcOrd="3" destOrd="0" presId="urn:microsoft.com/office/officeart/2005/8/layout/vProcess5"/>
    <dgm:cxn modelId="{163DE14A-4DA6-4DBA-B062-B9ACCDA20558}" type="presParOf" srcId="{ACE8B492-29B6-4F15-AE6E-7330F01DE164}" destId="{C7537484-A3F2-48B4-A24D-536F206E1ABB}" srcOrd="4" destOrd="0" presId="urn:microsoft.com/office/officeart/2005/8/layout/vProcess5"/>
    <dgm:cxn modelId="{CFF53668-3B95-43D2-A360-F59121791C92}" type="presParOf" srcId="{ACE8B492-29B6-4F15-AE6E-7330F01DE164}" destId="{DBE8A169-3CCF-4B46-BFE1-99BA27522A42}" srcOrd="5" destOrd="0" presId="urn:microsoft.com/office/officeart/2005/8/layout/vProcess5"/>
    <dgm:cxn modelId="{8D37902A-BA25-4067-B413-D14305C81158}" type="presParOf" srcId="{ACE8B492-29B6-4F15-AE6E-7330F01DE164}" destId="{3C29EE87-9C97-4297-9D06-CC468CA00097}" srcOrd="6" destOrd="0" presId="urn:microsoft.com/office/officeart/2005/8/layout/vProcess5"/>
    <dgm:cxn modelId="{C3F1B730-F73F-45E9-AAC7-7220E7FBA171}" type="presParOf" srcId="{ACE8B492-29B6-4F15-AE6E-7330F01DE164}" destId="{7F9AA697-37EF-44E2-8D9A-40E71D3886F7}" srcOrd="7" destOrd="0" presId="urn:microsoft.com/office/officeart/2005/8/layout/vProcess5"/>
    <dgm:cxn modelId="{A09486D4-9773-4777-8C97-1F3384D3D7A4}" type="presParOf" srcId="{ACE8B492-29B6-4F15-AE6E-7330F01DE164}" destId="{B3D4DF9D-C9A2-4D75-85A5-828DAC4913A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AA0EE2-2332-414E-80AF-BBE213BBEFA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CD55B60-1BAC-4B90-A783-D9257E7E6632}">
      <dgm:prSet/>
      <dgm:spPr/>
      <dgm:t>
        <a:bodyPr/>
        <a:lstStyle/>
        <a:p>
          <a:r>
            <a:rPr lang="es-CR" dirty="0"/>
            <a:t>La inversión pública desempeña un rol clave en el crecimiento económico y en el logro de los Objetivos de la Agenda 2030. </a:t>
          </a:r>
          <a:r>
            <a:rPr lang="en-US" dirty="0"/>
            <a:t> </a:t>
          </a:r>
          <a:r>
            <a:rPr lang="en-US" dirty="0" err="1"/>
            <a:t>Spech</a:t>
          </a:r>
          <a:r>
            <a:rPr lang="en-US" dirty="0"/>
            <a:t> show</a:t>
          </a:r>
        </a:p>
      </dgm:t>
    </dgm:pt>
    <dgm:pt modelId="{FBE464CB-B650-4585-934A-205047AD4673}" type="parTrans" cxnId="{E6C10AA3-4D0D-486D-99F9-D579EBF0D866}">
      <dgm:prSet/>
      <dgm:spPr/>
      <dgm:t>
        <a:bodyPr/>
        <a:lstStyle/>
        <a:p>
          <a:endParaRPr lang="en-US" sz="2400"/>
        </a:p>
      </dgm:t>
    </dgm:pt>
    <dgm:pt modelId="{FAE78811-2E37-4260-B4B1-61B25DFFA8F7}" type="sibTrans" cxnId="{E6C10AA3-4D0D-486D-99F9-D579EBF0D866}">
      <dgm:prSet/>
      <dgm:spPr/>
      <dgm:t>
        <a:bodyPr/>
        <a:lstStyle/>
        <a:p>
          <a:endParaRPr lang="en-US"/>
        </a:p>
      </dgm:t>
    </dgm:pt>
    <dgm:pt modelId="{B5BE09FB-8253-476F-9E7E-7656CD0A2E54}">
      <dgm:prSet/>
      <dgm:spPr/>
      <dgm:t>
        <a:bodyPr/>
        <a:lstStyle/>
        <a:p>
          <a:r>
            <a:rPr lang="en-US"/>
            <a:t>Cortana test app VPN</a:t>
          </a:r>
          <a:r>
            <a:rPr lang="es-CR"/>
            <a:t>Es por ello que en esta sección se analiza de manera detallada cuáles han sido las prioridades del gasto de capital y su evolución, es decir, en qué funciones y sectores han invertido los</a:t>
          </a:r>
          <a:r>
            <a:rPr lang="en-US"/>
            <a:t> hey cortana</a:t>
          </a:r>
          <a:r>
            <a:rPr lang="es-CR"/>
            <a:t> gobiernos de la región y en cuáles han reducido el gasto de capital durante los últimos años.</a:t>
          </a:r>
          <a:endParaRPr lang="en-US"/>
        </a:p>
      </dgm:t>
    </dgm:pt>
    <dgm:pt modelId="{D0E62395-56A7-4273-BAE8-415BC26D0A88}" type="parTrans" cxnId="{49650812-2CD5-4FF9-B1EB-D05EDC95A61E}">
      <dgm:prSet/>
      <dgm:spPr/>
      <dgm:t>
        <a:bodyPr/>
        <a:lstStyle/>
        <a:p>
          <a:endParaRPr lang="en-US" sz="2400"/>
        </a:p>
      </dgm:t>
    </dgm:pt>
    <dgm:pt modelId="{F9EC2D98-E227-4A8D-BE16-063E20D0795A}" type="sibTrans" cxnId="{49650812-2CD5-4FF9-B1EB-D05EDC95A61E}">
      <dgm:prSet/>
      <dgm:spPr/>
      <dgm:t>
        <a:bodyPr/>
        <a:lstStyle/>
        <a:p>
          <a:endParaRPr lang="en-US"/>
        </a:p>
      </dgm:t>
    </dgm:pt>
    <dgm:pt modelId="{357921C5-EC3C-4060-8E9B-AC087F3F902E}" type="pres">
      <dgm:prSet presAssocID="{9CAA0EE2-2332-414E-80AF-BBE213BBEFAA}" presName="linear" presStyleCnt="0">
        <dgm:presLayoutVars>
          <dgm:animLvl val="lvl"/>
          <dgm:resizeHandles val="exact"/>
        </dgm:presLayoutVars>
      </dgm:prSet>
      <dgm:spPr/>
    </dgm:pt>
    <dgm:pt modelId="{6BE59C4D-12C0-4D25-AE1D-722589238510}" type="pres">
      <dgm:prSet presAssocID="{7CD55B60-1BAC-4B90-A783-D9257E7E6632}" presName="parentText" presStyleLbl="node1" presStyleIdx="0" presStyleCnt="2">
        <dgm:presLayoutVars>
          <dgm:chMax val="0"/>
          <dgm:bulletEnabled val="1"/>
        </dgm:presLayoutVars>
      </dgm:prSet>
      <dgm:spPr/>
    </dgm:pt>
    <dgm:pt modelId="{3C458127-AD06-4BFF-813C-9C6F8E8B1408}" type="pres">
      <dgm:prSet presAssocID="{FAE78811-2E37-4260-B4B1-61B25DFFA8F7}" presName="spacer" presStyleCnt="0"/>
      <dgm:spPr/>
    </dgm:pt>
    <dgm:pt modelId="{DCDABCC5-4D36-45E1-80E2-795F48E2B8CD}" type="pres">
      <dgm:prSet presAssocID="{B5BE09FB-8253-476F-9E7E-7656CD0A2E54}" presName="parentText" presStyleLbl="node1" presStyleIdx="1" presStyleCnt="2">
        <dgm:presLayoutVars>
          <dgm:chMax val="0"/>
          <dgm:bulletEnabled val="1"/>
        </dgm:presLayoutVars>
      </dgm:prSet>
      <dgm:spPr/>
    </dgm:pt>
  </dgm:ptLst>
  <dgm:cxnLst>
    <dgm:cxn modelId="{49650812-2CD5-4FF9-B1EB-D05EDC95A61E}" srcId="{9CAA0EE2-2332-414E-80AF-BBE213BBEFAA}" destId="{B5BE09FB-8253-476F-9E7E-7656CD0A2E54}" srcOrd="1" destOrd="0" parTransId="{D0E62395-56A7-4273-BAE8-415BC26D0A88}" sibTransId="{F9EC2D98-E227-4A8D-BE16-063E20D0795A}"/>
    <dgm:cxn modelId="{AA2F1F3F-453A-4064-8AF0-0D54D89B91B0}" type="presOf" srcId="{7CD55B60-1BAC-4B90-A783-D9257E7E6632}" destId="{6BE59C4D-12C0-4D25-AE1D-722589238510}" srcOrd="0" destOrd="0" presId="urn:microsoft.com/office/officeart/2005/8/layout/vList2"/>
    <dgm:cxn modelId="{77F2F48D-AE07-4094-AE25-0FF9ADC4A28A}" type="presOf" srcId="{B5BE09FB-8253-476F-9E7E-7656CD0A2E54}" destId="{DCDABCC5-4D36-45E1-80E2-795F48E2B8CD}" srcOrd="0" destOrd="0" presId="urn:microsoft.com/office/officeart/2005/8/layout/vList2"/>
    <dgm:cxn modelId="{E6C10AA3-4D0D-486D-99F9-D579EBF0D866}" srcId="{9CAA0EE2-2332-414E-80AF-BBE213BBEFAA}" destId="{7CD55B60-1BAC-4B90-A783-D9257E7E6632}" srcOrd="0" destOrd="0" parTransId="{FBE464CB-B650-4585-934A-205047AD4673}" sibTransId="{FAE78811-2E37-4260-B4B1-61B25DFFA8F7}"/>
    <dgm:cxn modelId="{56F227AF-35C8-4888-848F-FF567EB3B1E2}" type="presOf" srcId="{9CAA0EE2-2332-414E-80AF-BBE213BBEFAA}" destId="{357921C5-EC3C-4060-8E9B-AC087F3F902E}" srcOrd="0" destOrd="0" presId="urn:microsoft.com/office/officeart/2005/8/layout/vList2"/>
    <dgm:cxn modelId="{6E628C93-3DA2-4205-87E3-5F697F705A64}" type="presParOf" srcId="{357921C5-EC3C-4060-8E9B-AC087F3F902E}" destId="{6BE59C4D-12C0-4D25-AE1D-722589238510}" srcOrd="0" destOrd="0" presId="urn:microsoft.com/office/officeart/2005/8/layout/vList2"/>
    <dgm:cxn modelId="{E40A7426-18D3-4627-A5AB-642D31E26465}" type="presParOf" srcId="{357921C5-EC3C-4060-8E9B-AC087F3F902E}" destId="{3C458127-AD06-4BFF-813C-9C6F8E8B1408}" srcOrd="1" destOrd="0" presId="urn:microsoft.com/office/officeart/2005/8/layout/vList2"/>
    <dgm:cxn modelId="{492E7792-FBFC-4FDE-A39B-BB9CB41BB98D}" type="presParOf" srcId="{357921C5-EC3C-4060-8E9B-AC087F3F902E}" destId="{DCDABCC5-4D36-45E1-80E2-795F48E2B8C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AD707A-69C0-49B8-BDAB-952FCA07ABC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BCCE70F-FDA7-44C7-A833-2C8FA1011D53}">
      <dgm:prSet/>
      <dgm:spPr/>
      <dgm:t>
        <a:bodyPr/>
        <a:lstStyle/>
        <a:p>
          <a:pPr algn="just"/>
          <a:r>
            <a:rPr lang="es-CR" dirty="0"/>
            <a:t>El nuevo escenario creado por la pandemia del COVID-19 se suma al complejo contexto que ya enfrentaban los países de América Latina y el Caribe desde hace unos años, caracterizado por una creciente incertidumbre, desaceleración económica, aumento del desempleo y retroceso en los índices de pobreza extrema. </a:t>
          </a:r>
          <a:endParaRPr lang="en-US" dirty="0"/>
        </a:p>
      </dgm:t>
    </dgm:pt>
    <dgm:pt modelId="{B66903CE-F155-41E4-8E51-D99ACEA3E3AB}" type="parTrans" cxnId="{B9B55122-2E1F-480D-9743-83617414FB1E}">
      <dgm:prSet/>
      <dgm:spPr/>
      <dgm:t>
        <a:bodyPr/>
        <a:lstStyle/>
        <a:p>
          <a:endParaRPr lang="en-US"/>
        </a:p>
      </dgm:t>
    </dgm:pt>
    <dgm:pt modelId="{3FAAC772-2F09-4B49-BB71-F0723E56FE1B}" type="sibTrans" cxnId="{B9B55122-2E1F-480D-9743-83617414FB1E}">
      <dgm:prSet/>
      <dgm:spPr/>
      <dgm:t>
        <a:bodyPr/>
        <a:lstStyle/>
        <a:p>
          <a:endParaRPr lang="en-US"/>
        </a:p>
      </dgm:t>
    </dgm:pt>
    <dgm:pt modelId="{7B293D61-6BAF-486D-8F5F-C6A8EBE2C156}">
      <dgm:prSet/>
      <dgm:spPr/>
      <dgm:t>
        <a:bodyPr/>
        <a:lstStyle/>
        <a:p>
          <a:pPr algn="just"/>
          <a:r>
            <a:rPr lang="es-CR" dirty="0"/>
            <a:t>Además, dado el bajo crecimiento de los últimos años, la pérdida de espacio fiscal y la menor disponibilidad de financiamiento, en los países de la región se cuenta con una menor capacidad para enfrentar este escenario en comparación con las herramientas que se tuvieron para responder a la crisis mundial de 2008-2009. </a:t>
          </a:r>
          <a:endParaRPr lang="en-US" dirty="0"/>
        </a:p>
      </dgm:t>
    </dgm:pt>
    <dgm:pt modelId="{01C9D03B-EBFE-4069-BB0D-92B77CEA4AFE}" type="parTrans" cxnId="{5469E454-9F1F-46C3-948B-6318BEB2DF75}">
      <dgm:prSet/>
      <dgm:spPr/>
      <dgm:t>
        <a:bodyPr/>
        <a:lstStyle/>
        <a:p>
          <a:endParaRPr lang="en-US"/>
        </a:p>
      </dgm:t>
    </dgm:pt>
    <dgm:pt modelId="{4D4A2030-3050-4D2D-A310-2728D858A651}" type="sibTrans" cxnId="{5469E454-9F1F-46C3-948B-6318BEB2DF75}">
      <dgm:prSet/>
      <dgm:spPr/>
      <dgm:t>
        <a:bodyPr/>
        <a:lstStyle/>
        <a:p>
          <a:endParaRPr lang="en-US"/>
        </a:p>
      </dgm:t>
    </dgm:pt>
    <dgm:pt modelId="{9F75E688-CA73-47E2-AA4C-202F67098CC9}">
      <dgm:prSet/>
      <dgm:spPr/>
      <dgm:t>
        <a:bodyPr/>
        <a:lstStyle/>
        <a:p>
          <a:pPr algn="just"/>
          <a:r>
            <a:rPr lang="es-CR" dirty="0"/>
            <a:t>Es muy importante que el Estado actúe a través de la política fiscal, en general, y de los programas de gasto público, en particular, de manera que los gobiernos puedan asignar mayores recursos a la atención de la salud, mejorar la eficiencia del gasto, resguardar las fuentes de trabajo y los ingresos de las familias y, sobre todo, proteger a la población más vulnerable.</a:t>
          </a:r>
          <a:endParaRPr lang="en-US" dirty="0"/>
        </a:p>
      </dgm:t>
    </dgm:pt>
    <dgm:pt modelId="{689E457F-9E82-401F-B615-598916F7D7A4}" type="parTrans" cxnId="{EACBA476-7D24-4A5F-925C-B65F22C4A0FE}">
      <dgm:prSet/>
      <dgm:spPr/>
      <dgm:t>
        <a:bodyPr/>
        <a:lstStyle/>
        <a:p>
          <a:endParaRPr lang="en-US"/>
        </a:p>
      </dgm:t>
    </dgm:pt>
    <dgm:pt modelId="{D79BC0C8-870F-4F94-B451-449A70664957}" type="sibTrans" cxnId="{EACBA476-7D24-4A5F-925C-B65F22C4A0FE}">
      <dgm:prSet/>
      <dgm:spPr/>
      <dgm:t>
        <a:bodyPr/>
        <a:lstStyle/>
        <a:p>
          <a:endParaRPr lang="en-US"/>
        </a:p>
      </dgm:t>
    </dgm:pt>
    <dgm:pt modelId="{447E03A3-00A5-414A-AF07-B4E8F7E1F54B}" type="pres">
      <dgm:prSet presAssocID="{48AD707A-69C0-49B8-BDAB-952FCA07ABCF}" presName="vert0" presStyleCnt="0">
        <dgm:presLayoutVars>
          <dgm:dir/>
          <dgm:animOne val="branch"/>
          <dgm:animLvl val="lvl"/>
        </dgm:presLayoutVars>
      </dgm:prSet>
      <dgm:spPr/>
    </dgm:pt>
    <dgm:pt modelId="{27AAA222-2ECA-44F0-B14D-7FD91D8861F5}" type="pres">
      <dgm:prSet presAssocID="{BBCCE70F-FDA7-44C7-A833-2C8FA1011D53}" presName="thickLine" presStyleLbl="alignNode1" presStyleIdx="0" presStyleCnt="3"/>
      <dgm:spPr/>
    </dgm:pt>
    <dgm:pt modelId="{A5CD7FC6-8688-4749-8E8A-D528584B223D}" type="pres">
      <dgm:prSet presAssocID="{BBCCE70F-FDA7-44C7-A833-2C8FA1011D53}" presName="horz1" presStyleCnt="0"/>
      <dgm:spPr/>
    </dgm:pt>
    <dgm:pt modelId="{54F54213-90DD-4946-9D59-5E101459F39C}" type="pres">
      <dgm:prSet presAssocID="{BBCCE70F-FDA7-44C7-A833-2C8FA1011D53}" presName="tx1" presStyleLbl="revTx" presStyleIdx="0" presStyleCnt="3"/>
      <dgm:spPr/>
    </dgm:pt>
    <dgm:pt modelId="{949286FD-DCB6-4409-9ECB-9835ADBD4C66}" type="pres">
      <dgm:prSet presAssocID="{BBCCE70F-FDA7-44C7-A833-2C8FA1011D53}" presName="vert1" presStyleCnt="0"/>
      <dgm:spPr/>
    </dgm:pt>
    <dgm:pt modelId="{1C581D5C-459D-4CD5-AAF3-F344813BA744}" type="pres">
      <dgm:prSet presAssocID="{7B293D61-6BAF-486D-8F5F-C6A8EBE2C156}" presName="thickLine" presStyleLbl="alignNode1" presStyleIdx="1" presStyleCnt="3"/>
      <dgm:spPr/>
    </dgm:pt>
    <dgm:pt modelId="{8DAE08B2-6CE7-4E6A-A4D2-0ABBA5C0A10F}" type="pres">
      <dgm:prSet presAssocID="{7B293D61-6BAF-486D-8F5F-C6A8EBE2C156}" presName="horz1" presStyleCnt="0"/>
      <dgm:spPr/>
    </dgm:pt>
    <dgm:pt modelId="{2FAF67F5-1C1D-46C8-9DE4-EE8E2C471A00}" type="pres">
      <dgm:prSet presAssocID="{7B293D61-6BAF-486D-8F5F-C6A8EBE2C156}" presName="tx1" presStyleLbl="revTx" presStyleIdx="1" presStyleCnt="3"/>
      <dgm:spPr/>
    </dgm:pt>
    <dgm:pt modelId="{20D8D373-8498-4B37-9892-DBF703F98787}" type="pres">
      <dgm:prSet presAssocID="{7B293D61-6BAF-486D-8F5F-C6A8EBE2C156}" presName="vert1" presStyleCnt="0"/>
      <dgm:spPr/>
    </dgm:pt>
    <dgm:pt modelId="{6B524C47-57C4-4CD1-861D-D94B8AB6F186}" type="pres">
      <dgm:prSet presAssocID="{9F75E688-CA73-47E2-AA4C-202F67098CC9}" presName="thickLine" presStyleLbl="alignNode1" presStyleIdx="2" presStyleCnt="3"/>
      <dgm:spPr/>
    </dgm:pt>
    <dgm:pt modelId="{3173E3D3-C2AC-4629-B384-CB20747BEB42}" type="pres">
      <dgm:prSet presAssocID="{9F75E688-CA73-47E2-AA4C-202F67098CC9}" presName="horz1" presStyleCnt="0"/>
      <dgm:spPr/>
    </dgm:pt>
    <dgm:pt modelId="{0B616B14-0040-41DC-8857-BFC264FF5724}" type="pres">
      <dgm:prSet presAssocID="{9F75E688-CA73-47E2-AA4C-202F67098CC9}" presName="tx1" presStyleLbl="revTx" presStyleIdx="2" presStyleCnt="3"/>
      <dgm:spPr/>
    </dgm:pt>
    <dgm:pt modelId="{BEF556C5-7984-4413-9F08-8D7525025E8D}" type="pres">
      <dgm:prSet presAssocID="{9F75E688-CA73-47E2-AA4C-202F67098CC9}" presName="vert1" presStyleCnt="0"/>
      <dgm:spPr/>
    </dgm:pt>
  </dgm:ptLst>
  <dgm:cxnLst>
    <dgm:cxn modelId="{F6EAA721-1DEF-43E0-AA77-326DF571BBA4}" type="presOf" srcId="{BBCCE70F-FDA7-44C7-A833-2C8FA1011D53}" destId="{54F54213-90DD-4946-9D59-5E101459F39C}" srcOrd="0" destOrd="0" presId="urn:microsoft.com/office/officeart/2008/layout/LinedList"/>
    <dgm:cxn modelId="{B9B55122-2E1F-480D-9743-83617414FB1E}" srcId="{48AD707A-69C0-49B8-BDAB-952FCA07ABCF}" destId="{BBCCE70F-FDA7-44C7-A833-2C8FA1011D53}" srcOrd="0" destOrd="0" parTransId="{B66903CE-F155-41E4-8E51-D99ACEA3E3AB}" sibTransId="{3FAAC772-2F09-4B49-BB71-F0723E56FE1B}"/>
    <dgm:cxn modelId="{C51CD82C-A2FD-4238-9EC4-C260FDF1A593}" type="presOf" srcId="{48AD707A-69C0-49B8-BDAB-952FCA07ABCF}" destId="{447E03A3-00A5-414A-AF07-B4E8F7E1F54B}" srcOrd="0" destOrd="0" presId="urn:microsoft.com/office/officeart/2008/layout/LinedList"/>
    <dgm:cxn modelId="{E356C432-410B-4D37-B469-705DF4CD9C46}" type="presOf" srcId="{7B293D61-6BAF-486D-8F5F-C6A8EBE2C156}" destId="{2FAF67F5-1C1D-46C8-9DE4-EE8E2C471A00}" srcOrd="0" destOrd="0" presId="urn:microsoft.com/office/officeart/2008/layout/LinedList"/>
    <dgm:cxn modelId="{5469E454-9F1F-46C3-948B-6318BEB2DF75}" srcId="{48AD707A-69C0-49B8-BDAB-952FCA07ABCF}" destId="{7B293D61-6BAF-486D-8F5F-C6A8EBE2C156}" srcOrd="1" destOrd="0" parTransId="{01C9D03B-EBFE-4069-BB0D-92B77CEA4AFE}" sibTransId="{4D4A2030-3050-4D2D-A310-2728D858A651}"/>
    <dgm:cxn modelId="{EACBA476-7D24-4A5F-925C-B65F22C4A0FE}" srcId="{48AD707A-69C0-49B8-BDAB-952FCA07ABCF}" destId="{9F75E688-CA73-47E2-AA4C-202F67098CC9}" srcOrd="2" destOrd="0" parTransId="{689E457F-9E82-401F-B615-598916F7D7A4}" sibTransId="{D79BC0C8-870F-4F94-B451-449A70664957}"/>
    <dgm:cxn modelId="{725F2CB8-3EEB-45FD-8E1F-3384B1F89FE1}" type="presOf" srcId="{9F75E688-CA73-47E2-AA4C-202F67098CC9}" destId="{0B616B14-0040-41DC-8857-BFC264FF5724}" srcOrd="0" destOrd="0" presId="urn:microsoft.com/office/officeart/2008/layout/LinedList"/>
    <dgm:cxn modelId="{E65ABBE5-845E-437E-9295-A450C00CFD24}" type="presParOf" srcId="{447E03A3-00A5-414A-AF07-B4E8F7E1F54B}" destId="{27AAA222-2ECA-44F0-B14D-7FD91D8861F5}" srcOrd="0" destOrd="0" presId="urn:microsoft.com/office/officeart/2008/layout/LinedList"/>
    <dgm:cxn modelId="{3E36679B-F1F7-4C91-9FE7-B2EFE2F2AD9E}" type="presParOf" srcId="{447E03A3-00A5-414A-AF07-B4E8F7E1F54B}" destId="{A5CD7FC6-8688-4749-8E8A-D528584B223D}" srcOrd="1" destOrd="0" presId="urn:microsoft.com/office/officeart/2008/layout/LinedList"/>
    <dgm:cxn modelId="{4DA782DE-E859-4A57-986F-CB9FA3E18F6D}" type="presParOf" srcId="{A5CD7FC6-8688-4749-8E8A-D528584B223D}" destId="{54F54213-90DD-4946-9D59-5E101459F39C}" srcOrd="0" destOrd="0" presId="urn:microsoft.com/office/officeart/2008/layout/LinedList"/>
    <dgm:cxn modelId="{72CFAC32-C30A-4890-AFCA-1E199E21267C}" type="presParOf" srcId="{A5CD7FC6-8688-4749-8E8A-D528584B223D}" destId="{949286FD-DCB6-4409-9ECB-9835ADBD4C66}" srcOrd="1" destOrd="0" presId="urn:microsoft.com/office/officeart/2008/layout/LinedList"/>
    <dgm:cxn modelId="{F2639DA2-8B15-435F-B5BF-9410969EAA5B}" type="presParOf" srcId="{447E03A3-00A5-414A-AF07-B4E8F7E1F54B}" destId="{1C581D5C-459D-4CD5-AAF3-F344813BA744}" srcOrd="2" destOrd="0" presId="urn:microsoft.com/office/officeart/2008/layout/LinedList"/>
    <dgm:cxn modelId="{9DEE6DA3-2F8E-41B6-A910-C15D6B573232}" type="presParOf" srcId="{447E03A3-00A5-414A-AF07-B4E8F7E1F54B}" destId="{8DAE08B2-6CE7-4E6A-A4D2-0ABBA5C0A10F}" srcOrd="3" destOrd="0" presId="urn:microsoft.com/office/officeart/2008/layout/LinedList"/>
    <dgm:cxn modelId="{A070EEAE-48D4-4A48-AA89-D9AEBA80070B}" type="presParOf" srcId="{8DAE08B2-6CE7-4E6A-A4D2-0ABBA5C0A10F}" destId="{2FAF67F5-1C1D-46C8-9DE4-EE8E2C471A00}" srcOrd="0" destOrd="0" presId="urn:microsoft.com/office/officeart/2008/layout/LinedList"/>
    <dgm:cxn modelId="{6684872C-FB6B-4477-B1BB-5271333D3A42}" type="presParOf" srcId="{8DAE08B2-6CE7-4E6A-A4D2-0ABBA5C0A10F}" destId="{20D8D373-8498-4B37-9892-DBF703F98787}" srcOrd="1" destOrd="0" presId="urn:microsoft.com/office/officeart/2008/layout/LinedList"/>
    <dgm:cxn modelId="{3D13D742-DB3A-4FCA-959A-3690DAB2110A}" type="presParOf" srcId="{447E03A3-00A5-414A-AF07-B4E8F7E1F54B}" destId="{6B524C47-57C4-4CD1-861D-D94B8AB6F186}" srcOrd="4" destOrd="0" presId="urn:microsoft.com/office/officeart/2008/layout/LinedList"/>
    <dgm:cxn modelId="{0D993C54-09A1-450F-B5B4-CED49F8958FE}" type="presParOf" srcId="{447E03A3-00A5-414A-AF07-B4E8F7E1F54B}" destId="{3173E3D3-C2AC-4629-B384-CB20747BEB42}" srcOrd="5" destOrd="0" presId="urn:microsoft.com/office/officeart/2008/layout/LinedList"/>
    <dgm:cxn modelId="{56B27EC9-A0A8-405F-B679-830340E24747}" type="presParOf" srcId="{3173E3D3-C2AC-4629-B384-CB20747BEB42}" destId="{0B616B14-0040-41DC-8857-BFC264FF5724}" srcOrd="0" destOrd="0" presId="urn:microsoft.com/office/officeart/2008/layout/LinedList"/>
    <dgm:cxn modelId="{4C1F6D28-A807-4C7C-B4A8-91638C8115FB}" type="presParOf" srcId="{3173E3D3-C2AC-4629-B384-CB20747BEB42}" destId="{BEF556C5-7984-4413-9F08-8D7525025E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160F9DE-407D-4527-A31E-375C1CB35C06}"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16C792AC-D776-4237-B16A-2ECEAC2CEC2F}">
      <dgm:prSet custT="1"/>
      <dgm:spPr/>
      <dgm:t>
        <a:bodyPr/>
        <a:lstStyle/>
        <a:p>
          <a:pPr algn="just"/>
          <a:r>
            <a:rPr lang="es-CR" sz="2200" dirty="0"/>
            <a:t>Un aporte importante para que los gobiernos tomen decisiones sobre reasignar partidas o aumentar el gasto en ciertos programas es contribuir con mayor trasparencia fiscal e información comparable entre los países sobre las principales áreas a las que se destinan los recursos públicos.</a:t>
          </a:r>
          <a:endParaRPr lang="en-US" sz="2200" dirty="0"/>
        </a:p>
      </dgm:t>
    </dgm:pt>
    <dgm:pt modelId="{A0B7F4A2-9667-4749-A694-2C111897486A}" type="parTrans" cxnId="{AB5FD8FB-002E-4E88-9616-FCCF68CF7E44}">
      <dgm:prSet/>
      <dgm:spPr/>
      <dgm:t>
        <a:bodyPr/>
        <a:lstStyle/>
        <a:p>
          <a:endParaRPr lang="en-US" sz="2200"/>
        </a:p>
      </dgm:t>
    </dgm:pt>
    <dgm:pt modelId="{F8CBF96A-327B-412B-9DB1-95E85FE97D74}" type="sibTrans" cxnId="{AB5FD8FB-002E-4E88-9616-FCCF68CF7E44}">
      <dgm:prSet/>
      <dgm:spPr/>
      <dgm:t>
        <a:bodyPr/>
        <a:lstStyle/>
        <a:p>
          <a:endParaRPr lang="en-US" sz="2200"/>
        </a:p>
      </dgm:t>
    </dgm:pt>
    <dgm:pt modelId="{35585CC4-2FAE-4504-A79F-5DD479904BB1}">
      <dgm:prSet custT="1"/>
      <dgm:spPr/>
      <dgm:t>
        <a:bodyPr/>
        <a:lstStyle/>
        <a:p>
          <a:pPr algn="just"/>
          <a:r>
            <a:rPr lang="es-CR" sz="2200" dirty="0"/>
            <a:t>Por otra parte, dado que la inversión pública desempeña un rol clave en el crecimiento económico y en el logro de los Objetivos de la Agenda 2030, resulta importante contar con información acerca de en qué funciones y sectores se ha priorizado la inversión y en cuáles se ha ajustado más el gasto de capital en los últimos años.</a:t>
          </a:r>
          <a:endParaRPr lang="en-US" sz="2200" dirty="0"/>
        </a:p>
      </dgm:t>
    </dgm:pt>
    <dgm:pt modelId="{32184C04-A170-4E02-BE9D-65EAD6EF43F6}" type="parTrans" cxnId="{2D333A13-BA89-4067-8AFE-66F29D7A504A}">
      <dgm:prSet/>
      <dgm:spPr/>
      <dgm:t>
        <a:bodyPr/>
        <a:lstStyle/>
        <a:p>
          <a:endParaRPr lang="en-US" sz="2200"/>
        </a:p>
      </dgm:t>
    </dgm:pt>
    <dgm:pt modelId="{BB9D6773-484C-4434-B740-E577F53E01F7}" type="sibTrans" cxnId="{2D333A13-BA89-4067-8AFE-66F29D7A504A}">
      <dgm:prSet/>
      <dgm:spPr/>
      <dgm:t>
        <a:bodyPr/>
        <a:lstStyle/>
        <a:p>
          <a:endParaRPr lang="en-US" sz="2200"/>
        </a:p>
      </dgm:t>
    </dgm:pt>
    <dgm:pt modelId="{5B6A9FB3-8BD6-4E06-BB30-619FE3980C99}">
      <dgm:prSet custT="1"/>
      <dgm:spPr/>
      <dgm:t>
        <a:bodyPr/>
        <a:lstStyle/>
        <a:p>
          <a:pPr algn="just"/>
          <a:r>
            <a:rPr lang="es-CR" sz="2200" dirty="0"/>
            <a:t>En la situación actual, la prioridad de los países es reforzar los sistemas sanitarios y hacer frente a los desafíos sociales y económicos de esta pandemia, lo que conlleva a una mayor presión sobre el gasto público. </a:t>
          </a:r>
        </a:p>
        <a:p>
          <a:pPr algn="just"/>
          <a:r>
            <a:rPr lang="es-CR" sz="2200" dirty="0"/>
            <a:t>No obstante, a mediano plazo y para seguir la ruta propuesta en la Agenda 2030 a los efectos de alcanzar los ODS, la prioridad de los gobiernos debería centrarse no solo en proteger el gasto social, sino también en revitalizar la inversión pública</a:t>
          </a:r>
          <a:endParaRPr lang="en-US" sz="2200" dirty="0"/>
        </a:p>
      </dgm:t>
    </dgm:pt>
    <dgm:pt modelId="{502AFBCA-942A-425D-97D1-B905D66BB27E}" type="parTrans" cxnId="{7C20712F-6779-4CA0-83C0-C539006ECF61}">
      <dgm:prSet/>
      <dgm:spPr/>
      <dgm:t>
        <a:bodyPr/>
        <a:lstStyle/>
        <a:p>
          <a:endParaRPr lang="en-US" sz="2200"/>
        </a:p>
      </dgm:t>
    </dgm:pt>
    <dgm:pt modelId="{F6ECEDE9-A606-4676-BE2D-8724501F3D56}" type="sibTrans" cxnId="{7C20712F-6779-4CA0-83C0-C539006ECF61}">
      <dgm:prSet/>
      <dgm:spPr/>
      <dgm:t>
        <a:bodyPr/>
        <a:lstStyle/>
        <a:p>
          <a:endParaRPr lang="en-US" sz="2200"/>
        </a:p>
      </dgm:t>
    </dgm:pt>
    <dgm:pt modelId="{96A5B99F-7C69-4152-8671-3963DE237817}" type="pres">
      <dgm:prSet presAssocID="{E160F9DE-407D-4527-A31E-375C1CB35C06}" presName="vert0" presStyleCnt="0">
        <dgm:presLayoutVars>
          <dgm:dir/>
          <dgm:animOne val="branch"/>
          <dgm:animLvl val="lvl"/>
        </dgm:presLayoutVars>
      </dgm:prSet>
      <dgm:spPr/>
    </dgm:pt>
    <dgm:pt modelId="{4179789E-A94D-44B4-88E8-883C6888F494}" type="pres">
      <dgm:prSet presAssocID="{16C792AC-D776-4237-B16A-2ECEAC2CEC2F}" presName="thickLine" presStyleLbl="alignNode1" presStyleIdx="0" presStyleCnt="3"/>
      <dgm:spPr/>
    </dgm:pt>
    <dgm:pt modelId="{C75F7C23-BC43-446F-A961-D0A60DFD2573}" type="pres">
      <dgm:prSet presAssocID="{16C792AC-D776-4237-B16A-2ECEAC2CEC2F}" presName="horz1" presStyleCnt="0"/>
      <dgm:spPr/>
    </dgm:pt>
    <dgm:pt modelId="{95405E79-D9B2-40D8-86EC-D03FC930E806}" type="pres">
      <dgm:prSet presAssocID="{16C792AC-D776-4237-B16A-2ECEAC2CEC2F}" presName="tx1" presStyleLbl="revTx" presStyleIdx="0" presStyleCnt="3"/>
      <dgm:spPr/>
    </dgm:pt>
    <dgm:pt modelId="{C0B5FF0C-7685-47C6-AAEE-8FC88E24C234}" type="pres">
      <dgm:prSet presAssocID="{16C792AC-D776-4237-B16A-2ECEAC2CEC2F}" presName="vert1" presStyleCnt="0"/>
      <dgm:spPr/>
    </dgm:pt>
    <dgm:pt modelId="{5E99649C-6052-4D47-9F81-8145C392CB1A}" type="pres">
      <dgm:prSet presAssocID="{35585CC4-2FAE-4504-A79F-5DD479904BB1}" presName="thickLine" presStyleLbl="alignNode1" presStyleIdx="1" presStyleCnt="3"/>
      <dgm:spPr/>
    </dgm:pt>
    <dgm:pt modelId="{1C3AEA1F-50ED-43EA-A0D1-8862CF055835}" type="pres">
      <dgm:prSet presAssocID="{35585CC4-2FAE-4504-A79F-5DD479904BB1}" presName="horz1" presStyleCnt="0"/>
      <dgm:spPr/>
    </dgm:pt>
    <dgm:pt modelId="{2AEA4BFF-0017-4B47-B188-9F887E55EF28}" type="pres">
      <dgm:prSet presAssocID="{35585CC4-2FAE-4504-A79F-5DD479904BB1}" presName="tx1" presStyleLbl="revTx" presStyleIdx="1" presStyleCnt="3"/>
      <dgm:spPr/>
    </dgm:pt>
    <dgm:pt modelId="{9FFB7533-38DE-4812-883D-86EE6A447B7D}" type="pres">
      <dgm:prSet presAssocID="{35585CC4-2FAE-4504-A79F-5DD479904BB1}" presName="vert1" presStyleCnt="0"/>
      <dgm:spPr/>
    </dgm:pt>
    <dgm:pt modelId="{B3FECDA7-13AF-403C-B057-6642A04739D4}" type="pres">
      <dgm:prSet presAssocID="{5B6A9FB3-8BD6-4E06-BB30-619FE3980C99}" presName="thickLine" presStyleLbl="alignNode1" presStyleIdx="2" presStyleCnt="3"/>
      <dgm:spPr/>
    </dgm:pt>
    <dgm:pt modelId="{DDFC5FFF-FAA2-4344-AB73-1A594B49B6C4}" type="pres">
      <dgm:prSet presAssocID="{5B6A9FB3-8BD6-4E06-BB30-619FE3980C99}" presName="horz1" presStyleCnt="0"/>
      <dgm:spPr/>
    </dgm:pt>
    <dgm:pt modelId="{66A8EBAF-F187-45B3-A7AF-06F86A0AC3EB}" type="pres">
      <dgm:prSet presAssocID="{5B6A9FB3-8BD6-4E06-BB30-619FE3980C99}" presName="tx1" presStyleLbl="revTx" presStyleIdx="2" presStyleCnt="3" custScaleY="130724"/>
      <dgm:spPr/>
    </dgm:pt>
    <dgm:pt modelId="{715E9390-7072-4FDF-A9C6-4DD591D2D8F4}" type="pres">
      <dgm:prSet presAssocID="{5B6A9FB3-8BD6-4E06-BB30-619FE3980C99}" presName="vert1" presStyleCnt="0"/>
      <dgm:spPr/>
    </dgm:pt>
  </dgm:ptLst>
  <dgm:cxnLst>
    <dgm:cxn modelId="{2D333A13-BA89-4067-8AFE-66F29D7A504A}" srcId="{E160F9DE-407D-4527-A31E-375C1CB35C06}" destId="{35585CC4-2FAE-4504-A79F-5DD479904BB1}" srcOrd="1" destOrd="0" parTransId="{32184C04-A170-4E02-BE9D-65EAD6EF43F6}" sibTransId="{BB9D6773-484C-4434-B740-E577F53E01F7}"/>
    <dgm:cxn modelId="{7C20712F-6779-4CA0-83C0-C539006ECF61}" srcId="{E160F9DE-407D-4527-A31E-375C1CB35C06}" destId="{5B6A9FB3-8BD6-4E06-BB30-619FE3980C99}" srcOrd="2" destOrd="0" parTransId="{502AFBCA-942A-425D-97D1-B905D66BB27E}" sibTransId="{F6ECEDE9-A606-4676-BE2D-8724501F3D56}"/>
    <dgm:cxn modelId="{D040D73D-8B17-46F9-81A0-B6CFB4B7FAA1}" type="presOf" srcId="{5B6A9FB3-8BD6-4E06-BB30-619FE3980C99}" destId="{66A8EBAF-F187-45B3-A7AF-06F86A0AC3EB}" srcOrd="0" destOrd="0" presId="urn:microsoft.com/office/officeart/2008/layout/LinedList"/>
    <dgm:cxn modelId="{83B4134E-5027-4FDA-AFC0-BAE41F8F3004}" type="presOf" srcId="{E160F9DE-407D-4527-A31E-375C1CB35C06}" destId="{96A5B99F-7C69-4152-8671-3963DE237817}" srcOrd="0" destOrd="0" presId="urn:microsoft.com/office/officeart/2008/layout/LinedList"/>
    <dgm:cxn modelId="{E57169A4-17CC-49E9-AD55-570F78FB8349}" type="presOf" srcId="{16C792AC-D776-4237-B16A-2ECEAC2CEC2F}" destId="{95405E79-D9B2-40D8-86EC-D03FC930E806}" srcOrd="0" destOrd="0" presId="urn:microsoft.com/office/officeart/2008/layout/LinedList"/>
    <dgm:cxn modelId="{629537F4-7E07-4BC9-8E6E-3360EFF29CDA}" type="presOf" srcId="{35585CC4-2FAE-4504-A79F-5DD479904BB1}" destId="{2AEA4BFF-0017-4B47-B188-9F887E55EF28}" srcOrd="0" destOrd="0" presId="urn:microsoft.com/office/officeart/2008/layout/LinedList"/>
    <dgm:cxn modelId="{AB5FD8FB-002E-4E88-9616-FCCF68CF7E44}" srcId="{E160F9DE-407D-4527-A31E-375C1CB35C06}" destId="{16C792AC-D776-4237-B16A-2ECEAC2CEC2F}" srcOrd="0" destOrd="0" parTransId="{A0B7F4A2-9667-4749-A694-2C111897486A}" sibTransId="{F8CBF96A-327B-412B-9DB1-95E85FE97D74}"/>
    <dgm:cxn modelId="{FC5F2518-BAA9-4A71-8F49-5F5594EB6E6B}" type="presParOf" srcId="{96A5B99F-7C69-4152-8671-3963DE237817}" destId="{4179789E-A94D-44B4-88E8-883C6888F494}" srcOrd="0" destOrd="0" presId="urn:microsoft.com/office/officeart/2008/layout/LinedList"/>
    <dgm:cxn modelId="{1AAC07F4-BE3A-404F-B947-27316E2CFFDF}" type="presParOf" srcId="{96A5B99F-7C69-4152-8671-3963DE237817}" destId="{C75F7C23-BC43-446F-A961-D0A60DFD2573}" srcOrd="1" destOrd="0" presId="urn:microsoft.com/office/officeart/2008/layout/LinedList"/>
    <dgm:cxn modelId="{7085BE83-0B75-4CD1-A557-2CBFEEF1D9AF}" type="presParOf" srcId="{C75F7C23-BC43-446F-A961-D0A60DFD2573}" destId="{95405E79-D9B2-40D8-86EC-D03FC930E806}" srcOrd="0" destOrd="0" presId="urn:microsoft.com/office/officeart/2008/layout/LinedList"/>
    <dgm:cxn modelId="{CDB6CA37-B830-4845-96E8-78073E2460A3}" type="presParOf" srcId="{C75F7C23-BC43-446F-A961-D0A60DFD2573}" destId="{C0B5FF0C-7685-47C6-AAEE-8FC88E24C234}" srcOrd="1" destOrd="0" presId="urn:microsoft.com/office/officeart/2008/layout/LinedList"/>
    <dgm:cxn modelId="{7257010F-F8A6-4D19-9166-599C79221900}" type="presParOf" srcId="{96A5B99F-7C69-4152-8671-3963DE237817}" destId="{5E99649C-6052-4D47-9F81-8145C392CB1A}" srcOrd="2" destOrd="0" presId="urn:microsoft.com/office/officeart/2008/layout/LinedList"/>
    <dgm:cxn modelId="{3DF1E946-9618-40A1-BB86-9B4E8FD6D7E9}" type="presParOf" srcId="{96A5B99F-7C69-4152-8671-3963DE237817}" destId="{1C3AEA1F-50ED-43EA-A0D1-8862CF055835}" srcOrd="3" destOrd="0" presId="urn:microsoft.com/office/officeart/2008/layout/LinedList"/>
    <dgm:cxn modelId="{52E63474-26CB-4E4E-AB57-CB86129B6415}" type="presParOf" srcId="{1C3AEA1F-50ED-43EA-A0D1-8862CF055835}" destId="{2AEA4BFF-0017-4B47-B188-9F887E55EF28}" srcOrd="0" destOrd="0" presId="urn:microsoft.com/office/officeart/2008/layout/LinedList"/>
    <dgm:cxn modelId="{097D3849-25B7-4BDA-ABF5-5C50C49181B2}" type="presParOf" srcId="{1C3AEA1F-50ED-43EA-A0D1-8862CF055835}" destId="{9FFB7533-38DE-4812-883D-86EE6A447B7D}" srcOrd="1" destOrd="0" presId="urn:microsoft.com/office/officeart/2008/layout/LinedList"/>
    <dgm:cxn modelId="{2D85CB98-D21D-4CBE-9EDC-85CF4AEF22F5}" type="presParOf" srcId="{96A5B99F-7C69-4152-8671-3963DE237817}" destId="{B3FECDA7-13AF-403C-B057-6642A04739D4}" srcOrd="4" destOrd="0" presId="urn:microsoft.com/office/officeart/2008/layout/LinedList"/>
    <dgm:cxn modelId="{616EE318-3DA1-4459-A28C-17C66AEEA573}" type="presParOf" srcId="{96A5B99F-7C69-4152-8671-3963DE237817}" destId="{DDFC5FFF-FAA2-4344-AB73-1A594B49B6C4}" srcOrd="5" destOrd="0" presId="urn:microsoft.com/office/officeart/2008/layout/LinedList"/>
    <dgm:cxn modelId="{BFCC2F4E-D65D-44A1-9889-C9770BD315D5}" type="presParOf" srcId="{DDFC5FFF-FAA2-4344-AB73-1A594B49B6C4}" destId="{66A8EBAF-F187-45B3-A7AF-06F86A0AC3EB}" srcOrd="0" destOrd="0" presId="urn:microsoft.com/office/officeart/2008/layout/LinedList"/>
    <dgm:cxn modelId="{F3FBA5F2-8697-407E-A65B-80A07A3570C3}" type="presParOf" srcId="{DDFC5FFF-FAA2-4344-AB73-1A594B49B6C4}" destId="{715E9390-7072-4FDF-A9C6-4DD591D2D8F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066E3-0E6C-4FDF-9D15-9CC2056B05B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F93FCFD-C90E-4EA5-B2BD-5F9C695DBF65}">
      <dgm:prSet custT="1"/>
      <dgm:spPr/>
      <dgm:t>
        <a:bodyPr/>
        <a:lstStyle/>
        <a:p>
          <a:pPr algn="just"/>
          <a:r>
            <a:rPr lang="es-CR" sz="2000" dirty="0"/>
            <a:t>Un trabajo reciente del FMI se subraya que los hallazgos coinciden en demostrar que el tamaño del multiplicador del gasto público depende de los siguientes factores: </a:t>
          </a:r>
          <a:endParaRPr lang="en-US" sz="2000" dirty="0"/>
        </a:p>
      </dgm:t>
    </dgm:pt>
    <dgm:pt modelId="{9907CED8-0977-4139-91A5-82AB0ED36998}" type="parTrans" cxnId="{4FB4BB7F-B20E-4015-B475-1E0CC33D1EF1}">
      <dgm:prSet/>
      <dgm:spPr/>
      <dgm:t>
        <a:bodyPr/>
        <a:lstStyle/>
        <a:p>
          <a:pPr algn="just"/>
          <a:endParaRPr lang="en-US" sz="1800"/>
        </a:p>
      </dgm:t>
    </dgm:pt>
    <dgm:pt modelId="{34049DEE-B0CE-4B8D-B52F-FA12BEE1CA13}" type="sibTrans" cxnId="{4FB4BB7F-B20E-4015-B475-1E0CC33D1EF1}">
      <dgm:prSet/>
      <dgm:spPr/>
      <dgm:t>
        <a:bodyPr/>
        <a:lstStyle/>
        <a:p>
          <a:pPr algn="just"/>
          <a:endParaRPr lang="en-US"/>
        </a:p>
      </dgm:t>
    </dgm:pt>
    <dgm:pt modelId="{6DA4D43C-CDE8-4388-8C01-B8BFF0C8AC52}">
      <dgm:prSet custT="1"/>
      <dgm:spPr/>
      <dgm:t>
        <a:bodyPr/>
        <a:lstStyle/>
        <a:p>
          <a:pPr algn="just"/>
          <a:r>
            <a:rPr lang="es-CR" sz="2000" dirty="0"/>
            <a:t>i) la ubicación en el ciclo económico, pues el multiplicador es mayor en las recesiones que en las expansiones.</a:t>
          </a:r>
          <a:endParaRPr lang="en-US" sz="2000" dirty="0"/>
        </a:p>
      </dgm:t>
    </dgm:pt>
    <dgm:pt modelId="{146711B1-C36C-4782-9133-47DC86021EF8}" type="parTrans" cxnId="{6E4553F8-12CC-4771-9BC6-CB22A1A1B758}">
      <dgm:prSet/>
      <dgm:spPr/>
      <dgm:t>
        <a:bodyPr/>
        <a:lstStyle/>
        <a:p>
          <a:pPr algn="just"/>
          <a:endParaRPr lang="en-US" sz="1800"/>
        </a:p>
      </dgm:t>
    </dgm:pt>
    <dgm:pt modelId="{33070D60-67CA-4DF7-A711-5A6AECEFF6EB}" type="sibTrans" cxnId="{6E4553F8-12CC-4771-9BC6-CB22A1A1B758}">
      <dgm:prSet/>
      <dgm:spPr/>
      <dgm:t>
        <a:bodyPr/>
        <a:lstStyle/>
        <a:p>
          <a:pPr algn="just"/>
          <a:endParaRPr lang="en-US"/>
        </a:p>
      </dgm:t>
    </dgm:pt>
    <dgm:pt modelId="{24DBE678-C13D-4723-AE92-6BD75531FFC0}">
      <dgm:prSet custT="1"/>
      <dgm:spPr/>
      <dgm:t>
        <a:bodyPr/>
        <a:lstStyle/>
        <a:p>
          <a:pPr algn="just"/>
          <a:r>
            <a:rPr lang="es-CR" sz="2000" dirty="0" err="1"/>
            <a:t>ii</a:t>
          </a:r>
          <a:r>
            <a:rPr lang="es-CR" sz="2000" dirty="0"/>
            <a:t>) el régimen de tipo de cambio, que cuando es fijo da lugar a multiplicadores mayores.</a:t>
          </a:r>
          <a:endParaRPr lang="en-US" sz="2000" dirty="0"/>
        </a:p>
      </dgm:t>
    </dgm:pt>
    <dgm:pt modelId="{5E8B298E-9EC8-425F-A959-7E100476C54C}" type="parTrans" cxnId="{73F0EA61-E3ED-4C43-868E-DEB8BE74B4F0}">
      <dgm:prSet/>
      <dgm:spPr/>
      <dgm:t>
        <a:bodyPr/>
        <a:lstStyle/>
        <a:p>
          <a:pPr algn="just"/>
          <a:endParaRPr lang="en-US" sz="1800"/>
        </a:p>
      </dgm:t>
    </dgm:pt>
    <dgm:pt modelId="{B39DF3DD-8BEC-4EF8-B134-C73C93CFBACB}" type="sibTrans" cxnId="{73F0EA61-E3ED-4C43-868E-DEB8BE74B4F0}">
      <dgm:prSet/>
      <dgm:spPr/>
      <dgm:t>
        <a:bodyPr/>
        <a:lstStyle/>
        <a:p>
          <a:pPr algn="just"/>
          <a:endParaRPr lang="en-US"/>
        </a:p>
      </dgm:t>
    </dgm:pt>
    <dgm:pt modelId="{C7B33739-E1C6-4278-AC07-6871B5B6864B}">
      <dgm:prSet custT="1"/>
      <dgm:spPr/>
      <dgm:t>
        <a:bodyPr/>
        <a:lstStyle/>
        <a:p>
          <a:pPr algn="just"/>
          <a:r>
            <a:rPr lang="es-CR" sz="2000" dirty="0" err="1"/>
            <a:t>iii</a:t>
          </a:r>
          <a:r>
            <a:rPr lang="es-CR" sz="2000" dirty="0"/>
            <a:t>) el nivel de endeudamiento, que cuando es bajo da como resultado un multiplicador mayor.</a:t>
          </a:r>
          <a:endParaRPr lang="en-US" sz="2000" dirty="0"/>
        </a:p>
      </dgm:t>
    </dgm:pt>
    <dgm:pt modelId="{8B94D902-E967-451A-AF03-ED50DB29AEF4}" type="parTrans" cxnId="{E231B3DC-46BF-41BF-9ACB-F7BAC257348C}">
      <dgm:prSet/>
      <dgm:spPr/>
      <dgm:t>
        <a:bodyPr/>
        <a:lstStyle/>
        <a:p>
          <a:pPr algn="just"/>
          <a:endParaRPr lang="en-US" sz="1800"/>
        </a:p>
      </dgm:t>
    </dgm:pt>
    <dgm:pt modelId="{F6F108E2-C867-40D3-896E-2D2DAAF04D63}" type="sibTrans" cxnId="{E231B3DC-46BF-41BF-9ACB-F7BAC257348C}">
      <dgm:prSet/>
      <dgm:spPr/>
      <dgm:t>
        <a:bodyPr/>
        <a:lstStyle/>
        <a:p>
          <a:pPr algn="just"/>
          <a:endParaRPr lang="en-US"/>
        </a:p>
      </dgm:t>
    </dgm:pt>
    <dgm:pt modelId="{2D8CD4BD-301C-4545-8469-DDDD9C953890}">
      <dgm:prSet custT="1"/>
      <dgm:spPr/>
      <dgm:t>
        <a:bodyPr/>
        <a:lstStyle/>
        <a:p>
          <a:pPr algn="just"/>
          <a:r>
            <a:rPr lang="es-CR" sz="2000" dirty="0" err="1"/>
            <a:t>iv</a:t>
          </a:r>
          <a:r>
            <a:rPr lang="es-CR" sz="2000" dirty="0"/>
            <a:t>) cuán acomodaticia es la política monetaria, ya que el multiplicador es mayor cuando la política monetaria es laxa o tiene tasas de interés cercanas a cero </a:t>
          </a:r>
          <a:endParaRPr lang="en-US" sz="2000" dirty="0"/>
        </a:p>
      </dgm:t>
    </dgm:pt>
    <dgm:pt modelId="{032DE41E-049A-498B-9C84-F3184E15EE81}" type="parTrans" cxnId="{8F590FD7-086E-46A6-A6EF-D1B258E85183}">
      <dgm:prSet/>
      <dgm:spPr/>
      <dgm:t>
        <a:bodyPr/>
        <a:lstStyle/>
        <a:p>
          <a:pPr algn="just"/>
          <a:endParaRPr lang="en-US" sz="1800"/>
        </a:p>
      </dgm:t>
    </dgm:pt>
    <dgm:pt modelId="{C26D69D3-EFC4-4B5D-BA79-83200A2284FC}" type="sibTrans" cxnId="{8F590FD7-086E-46A6-A6EF-D1B258E85183}">
      <dgm:prSet/>
      <dgm:spPr/>
      <dgm:t>
        <a:bodyPr/>
        <a:lstStyle/>
        <a:p>
          <a:pPr algn="just"/>
          <a:endParaRPr lang="en-US"/>
        </a:p>
      </dgm:t>
    </dgm:pt>
    <dgm:pt modelId="{BCC35208-BADB-405A-8E63-E3D4E7CF2993}">
      <dgm:prSet custT="1"/>
      <dgm:spPr/>
      <dgm:t>
        <a:bodyPr/>
        <a:lstStyle/>
        <a:p>
          <a:pPr algn="just"/>
          <a:r>
            <a:rPr lang="es-CR" sz="2000" dirty="0"/>
            <a:t>v) el grado de apertura de la economía, que cuando es más abierta al comercio internacional da lugar a multiplicadores más pequeños</a:t>
          </a:r>
          <a:endParaRPr lang="en-US" sz="2000" dirty="0"/>
        </a:p>
      </dgm:t>
    </dgm:pt>
    <dgm:pt modelId="{8EF17121-146E-4CF7-95C7-F15EA8947275}" type="parTrans" cxnId="{7D01B420-4556-4899-B9B6-4DC2347E82D5}">
      <dgm:prSet/>
      <dgm:spPr/>
      <dgm:t>
        <a:bodyPr/>
        <a:lstStyle/>
        <a:p>
          <a:pPr algn="just"/>
          <a:endParaRPr lang="en-US" sz="1800"/>
        </a:p>
      </dgm:t>
    </dgm:pt>
    <dgm:pt modelId="{CAA8E63B-4095-463D-B29F-91872E6D0F32}" type="sibTrans" cxnId="{7D01B420-4556-4899-B9B6-4DC2347E82D5}">
      <dgm:prSet/>
      <dgm:spPr/>
      <dgm:t>
        <a:bodyPr/>
        <a:lstStyle/>
        <a:p>
          <a:pPr algn="just"/>
          <a:endParaRPr lang="en-US"/>
        </a:p>
      </dgm:t>
    </dgm:pt>
    <dgm:pt modelId="{A584AF6A-AB45-4F3B-8009-D7FB2217656D}" type="pres">
      <dgm:prSet presAssocID="{16F066E3-0E6C-4FDF-9D15-9CC2056B05B4}" presName="root" presStyleCnt="0">
        <dgm:presLayoutVars>
          <dgm:dir/>
          <dgm:resizeHandles val="exact"/>
        </dgm:presLayoutVars>
      </dgm:prSet>
      <dgm:spPr/>
    </dgm:pt>
    <dgm:pt modelId="{7A1BB2F6-3B0F-4CDD-963E-90ABFDFBCD82}" type="pres">
      <dgm:prSet presAssocID="{16F066E3-0E6C-4FDF-9D15-9CC2056B05B4}" presName="container" presStyleCnt="0">
        <dgm:presLayoutVars>
          <dgm:dir/>
          <dgm:resizeHandles val="exact"/>
        </dgm:presLayoutVars>
      </dgm:prSet>
      <dgm:spPr/>
    </dgm:pt>
    <dgm:pt modelId="{4B583557-FA8A-429C-AE2C-7E44CD33A2DE}" type="pres">
      <dgm:prSet presAssocID="{9F93FCFD-C90E-4EA5-B2BD-5F9C695DBF65}" presName="compNode" presStyleCnt="0"/>
      <dgm:spPr/>
    </dgm:pt>
    <dgm:pt modelId="{0A1F7291-5ACF-4AA6-A97E-073D67D13CB4}" type="pres">
      <dgm:prSet presAssocID="{9F93FCFD-C90E-4EA5-B2BD-5F9C695DBF65}" presName="iconBgRect" presStyleLbl="bgShp" presStyleIdx="0" presStyleCnt="6"/>
      <dgm:spPr/>
    </dgm:pt>
    <dgm:pt modelId="{17A4D714-888C-4510-812A-C7180644DD84}" type="pres">
      <dgm:prSet presAssocID="{9F93FCFD-C90E-4EA5-B2BD-5F9C695DBF6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F14FBC9B-83DD-4889-BDEE-B6E3FBFA8DBB}" type="pres">
      <dgm:prSet presAssocID="{9F93FCFD-C90E-4EA5-B2BD-5F9C695DBF65}" presName="spaceRect" presStyleCnt="0"/>
      <dgm:spPr/>
    </dgm:pt>
    <dgm:pt modelId="{4266326A-F232-453A-95BC-CDDFF7292618}" type="pres">
      <dgm:prSet presAssocID="{9F93FCFD-C90E-4EA5-B2BD-5F9C695DBF65}" presName="textRect" presStyleLbl="revTx" presStyleIdx="0" presStyleCnt="6">
        <dgm:presLayoutVars>
          <dgm:chMax val="1"/>
          <dgm:chPref val="1"/>
        </dgm:presLayoutVars>
      </dgm:prSet>
      <dgm:spPr/>
    </dgm:pt>
    <dgm:pt modelId="{177EAEA0-FA2B-45C7-9912-11D42EF706E2}" type="pres">
      <dgm:prSet presAssocID="{34049DEE-B0CE-4B8D-B52F-FA12BEE1CA13}" presName="sibTrans" presStyleLbl="sibTrans2D1" presStyleIdx="0" presStyleCnt="0"/>
      <dgm:spPr/>
    </dgm:pt>
    <dgm:pt modelId="{2DBA3F66-04A6-4421-AA80-A025B82DE2D0}" type="pres">
      <dgm:prSet presAssocID="{6DA4D43C-CDE8-4388-8C01-B8BFF0C8AC52}" presName="compNode" presStyleCnt="0"/>
      <dgm:spPr/>
    </dgm:pt>
    <dgm:pt modelId="{123175E7-2998-400E-B6A5-68DCEBF19BBD}" type="pres">
      <dgm:prSet presAssocID="{6DA4D43C-CDE8-4388-8C01-B8BFF0C8AC52}" presName="iconBgRect" presStyleLbl="bgShp" presStyleIdx="1" presStyleCnt="6"/>
      <dgm:spPr/>
    </dgm:pt>
    <dgm:pt modelId="{F5F94A01-3B22-4DD9-9EEB-D262C4DBE49E}" type="pres">
      <dgm:prSet presAssocID="{6DA4D43C-CDE8-4388-8C01-B8BFF0C8AC5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ólar"/>
        </a:ext>
      </dgm:extLst>
    </dgm:pt>
    <dgm:pt modelId="{CD278226-0144-4996-9C81-41F9F196F615}" type="pres">
      <dgm:prSet presAssocID="{6DA4D43C-CDE8-4388-8C01-B8BFF0C8AC52}" presName="spaceRect" presStyleCnt="0"/>
      <dgm:spPr/>
    </dgm:pt>
    <dgm:pt modelId="{6C576777-35F1-4121-B055-238F1C2256B3}" type="pres">
      <dgm:prSet presAssocID="{6DA4D43C-CDE8-4388-8C01-B8BFF0C8AC52}" presName="textRect" presStyleLbl="revTx" presStyleIdx="1" presStyleCnt="6">
        <dgm:presLayoutVars>
          <dgm:chMax val="1"/>
          <dgm:chPref val="1"/>
        </dgm:presLayoutVars>
      </dgm:prSet>
      <dgm:spPr/>
    </dgm:pt>
    <dgm:pt modelId="{4F23F9F9-5EB5-4624-837F-135C79A1CAE3}" type="pres">
      <dgm:prSet presAssocID="{33070D60-67CA-4DF7-A711-5A6AECEFF6EB}" presName="sibTrans" presStyleLbl="sibTrans2D1" presStyleIdx="0" presStyleCnt="0"/>
      <dgm:spPr/>
    </dgm:pt>
    <dgm:pt modelId="{35D4217A-ABA1-42F5-9131-2B8D64549E2E}" type="pres">
      <dgm:prSet presAssocID="{24DBE678-C13D-4723-AE92-6BD75531FFC0}" presName="compNode" presStyleCnt="0"/>
      <dgm:spPr/>
    </dgm:pt>
    <dgm:pt modelId="{5ED8AF8B-BC3A-4BE4-8B9B-5C7EF130F683}" type="pres">
      <dgm:prSet presAssocID="{24DBE678-C13D-4723-AE92-6BD75531FFC0}" presName="iconBgRect" presStyleLbl="bgShp" presStyleIdx="2" presStyleCnt="6"/>
      <dgm:spPr/>
    </dgm:pt>
    <dgm:pt modelId="{2FFBD435-9D37-4078-A965-B9317CA12611}" type="pres">
      <dgm:prSet presAssocID="{24DBE678-C13D-4723-AE92-6BD75531FFC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agrama de flujo"/>
        </a:ext>
      </dgm:extLst>
    </dgm:pt>
    <dgm:pt modelId="{29B07C17-5FA5-45C8-970B-73DF122D3DF3}" type="pres">
      <dgm:prSet presAssocID="{24DBE678-C13D-4723-AE92-6BD75531FFC0}" presName="spaceRect" presStyleCnt="0"/>
      <dgm:spPr/>
    </dgm:pt>
    <dgm:pt modelId="{9EAC5454-0EE4-4694-98CD-776DA0F69F68}" type="pres">
      <dgm:prSet presAssocID="{24DBE678-C13D-4723-AE92-6BD75531FFC0}" presName="textRect" presStyleLbl="revTx" presStyleIdx="2" presStyleCnt="6">
        <dgm:presLayoutVars>
          <dgm:chMax val="1"/>
          <dgm:chPref val="1"/>
        </dgm:presLayoutVars>
      </dgm:prSet>
      <dgm:spPr/>
    </dgm:pt>
    <dgm:pt modelId="{6E0052B7-48A8-4F32-8979-E2BED9159BC2}" type="pres">
      <dgm:prSet presAssocID="{B39DF3DD-8BEC-4EF8-B134-C73C93CFBACB}" presName="sibTrans" presStyleLbl="sibTrans2D1" presStyleIdx="0" presStyleCnt="0"/>
      <dgm:spPr/>
    </dgm:pt>
    <dgm:pt modelId="{B8AB77F5-7C9B-40CF-AAA0-8D4D67466BF6}" type="pres">
      <dgm:prSet presAssocID="{C7B33739-E1C6-4278-AC07-6871B5B6864B}" presName="compNode" presStyleCnt="0"/>
      <dgm:spPr/>
    </dgm:pt>
    <dgm:pt modelId="{C555FFB8-FA39-4242-B65A-AA663108881B}" type="pres">
      <dgm:prSet presAssocID="{C7B33739-E1C6-4278-AC07-6871B5B6864B}" presName="iconBgRect" presStyleLbl="bgShp" presStyleIdx="3" presStyleCnt="6"/>
      <dgm:spPr/>
    </dgm:pt>
    <dgm:pt modelId="{61DF8B37-0C29-4338-9B5B-3741BF6245AF}" type="pres">
      <dgm:prSet presAssocID="{C7B33739-E1C6-4278-AC07-6871B5B6864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ss clef"/>
        </a:ext>
      </dgm:extLst>
    </dgm:pt>
    <dgm:pt modelId="{640623EB-3A26-476B-B159-7B2C52F9EFE1}" type="pres">
      <dgm:prSet presAssocID="{C7B33739-E1C6-4278-AC07-6871B5B6864B}" presName="spaceRect" presStyleCnt="0"/>
      <dgm:spPr/>
    </dgm:pt>
    <dgm:pt modelId="{9A34E0AC-6EA8-41D0-9FAE-6CA963525A79}" type="pres">
      <dgm:prSet presAssocID="{C7B33739-E1C6-4278-AC07-6871B5B6864B}" presName="textRect" presStyleLbl="revTx" presStyleIdx="3" presStyleCnt="6">
        <dgm:presLayoutVars>
          <dgm:chMax val="1"/>
          <dgm:chPref val="1"/>
        </dgm:presLayoutVars>
      </dgm:prSet>
      <dgm:spPr/>
    </dgm:pt>
    <dgm:pt modelId="{1210E7A8-320E-4187-A38F-38B2F0A90C90}" type="pres">
      <dgm:prSet presAssocID="{F6F108E2-C867-40D3-896E-2D2DAAF04D63}" presName="sibTrans" presStyleLbl="sibTrans2D1" presStyleIdx="0" presStyleCnt="0"/>
      <dgm:spPr/>
    </dgm:pt>
    <dgm:pt modelId="{CA01CB0B-2927-4AE8-89D0-2E7D4F3448DE}" type="pres">
      <dgm:prSet presAssocID="{2D8CD4BD-301C-4545-8469-DDDD9C953890}" presName="compNode" presStyleCnt="0"/>
      <dgm:spPr/>
    </dgm:pt>
    <dgm:pt modelId="{4020DA6D-DD82-4E61-AFB6-3D40FDC06C35}" type="pres">
      <dgm:prSet presAssocID="{2D8CD4BD-301C-4545-8469-DDDD9C953890}" presName="iconBgRect" presStyleLbl="bgShp" presStyleIdx="4" presStyleCnt="6"/>
      <dgm:spPr/>
    </dgm:pt>
    <dgm:pt modelId="{FB6CE4C1-5CD8-4675-BF60-F10E27AB5113}" type="pres">
      <dgm:prSet presAssocID="{2D8CD4BD-301C-4545-8469-DDDD9C95389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co"/>
        </a:ext>
      </dgm:extLst>
    </dgm:pt>
    <dgm:pt modelId="{786515EB-0DDA-4ED7-9F50-9B72468D41A8}" type="pres">
      <dgm:prSet presAssocID="{2D8CD4BD-301C-4545-8469-DDDD9C953890}" presName="spaceRect" presStyleCnt="0"/>
      <dgm:spPr/>
    </dgm:pt>
    <dgm:pt modelId="{742D64B0-A74F-47ED-A50A-0DF81DA2AF7D}" type="pres">
      <dgm:prSet presAssocID="{2D8CD4BD-301C-4545-8469-DDDD9C953890}" presName="textRect" presStyleLbl="revTx" presStyleIdx="4" presStyleCnt="6">
        <dgm:presLayoutVars>
          <dgm:chMax val="1"/>
          <dgm:chPref val="1"/>
        </dgm:presLayoutVars>
      </dgm:prSet>
      <dgm:spPr/>
    </dgm:pt>
    <dgm:pt modelId="{8E814428-2745-48E1-8588-5DCE35917376}" type="pres">
      <dgm:prSet presAssocID="{C26D69D3-EFC4-4B5D-BA79-83200A2284FC}" presName="sibTrans" presStyleLbl="sibTrans2D1" presStyleIdx="0" presStyleCnt="0"/>
      <dgm:spPr/>
    </dgm:pt>
    <dgm:pt modelId="{C97FFBC9-8708-4736-B4EE-853D6C042E03}" type="pres">
      <dgm:prSet presAssocID="{BCC35208-BADB-405A-8E63-E3D4E7CF2993}" presName="compNode" presStyleCnt="0"/>
      <dgm:spPr/>
    </dgm:pt>
    <dgm:pt modelId="{609C5FCB-8ED8-4993-A7A3-FFE12ECBE72E}" type="pres">
      <dgm:prSet presAssocID="{BCC35208-BADB-405A-8E63-E3D4E7CF2993}" presName="iconBgRect" presStyleLbl="bgShp" presStyleIdx="5" presStyleCnt="6"/>
      <dgm:spPr/>
    </dgm:pt>
    <dgm:pt modelId="{1DBCEFB4-609E-4C09-A4C2-C164A6DB3DA8}" type="pres">
      <dgm:prSet presAssocID="{BCC35208-BADB-405A-8E63-E3D4E7CF299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inero"/>
        </a:ext>
      </dgm:extLst>
    </dgm:pt>
    <dgm:pt modelId="{2B367DD3-6CE1-4937-B18C-93715ABE24A8}" type="pres">
      <dgm:prSet presAssocID="{BCC35208-BADB-405A-8E63-E3D4E7CF2993}" presName="spaceRect" presStyleCnt="0"/>
      <dgm:spPr/>
    </dgm:pt>
    <dgm:pt modelId="{15F70213-A549-4CFA-9033-80EE54966494}" type="pres">
      <dgm:prSet presAssocID="{BCC35208-BADB-405A-8E63-E3D4E7CF2993}" presName="textRect" presStyleLbl="revTx" presStyleIdx="5" presStyleCnt="6" custScaleX="119346" custScaleY="111205">
        <dgm:presLayoutVars>
          <dgm:chMax val="1"/>
          <dgm:chPref val="1"/>
        </dgm:presLayoutVars>
      </dgm:prSet>
      <dgm:spPr/>
    </dgm:pt>
  </dgm:ptLst>
  <dgm:cxnLst>
    <dgm:cxn modelId="{7D01B420-4556-4899-B9B6-4DC2347E82D5}" srcId="{16F066E3-0E6C-4FDF-9D15-9CC2056B05B4}" destId="{BCC35208-BADB-405A-8E63-E3D4E7CF2993}" srcOrd="5" destOrd="0" parTransId="{8EF17121-146E-4CF7-95C7-F15EA8947275}" sibTransId="{CAA8E63B-4095-463D-B29F-91872E6D0F32}"/>
    <dgm:cxn modelId="{FA8D3741-47C0-40A3-B188-97F02521086A}" type="presOf" srcId="{BCC35208-BADB-405A-8E63-E3D4E7CF2993}" destId="{15F70213-A549-4CFA-9033-80EE54966494}" srcOrd="0" destOrd="0" presId="urn:microsoft.com/office/officeart/2018/2/layout/IconCircleList"/>
    <dgm:cxn modelId="{73F0EA61-E3ED-4C43-868E-DEB8BE74B4F0}" srcId="{16F066E3-0E6C-4FDF-9D15-9CC2056B05B4}" destId="{24DBE678-C13D-4723-AE92-6BD75531FFC0}" srcOrd="2" destOrd="0" parTransId="{5E8B298E-9EC8-425F-A959-7E100476C54C}" sibTransId="{B39DF3DD-8BEC-4EF8-B134-C73C93CFBACB}"/>
    <dgm:cxn modelId="{5AD2E26B-DC8D-46DC-888A-975E2DFCFC8F}" type="presOf" srcId="{B39DF3DD-8BEC-4EF8-B134-C73C93CFBACB}" destId="{6E0052B7-48A8-4F32-8979-E2BED9159BC2}" srcOrd="0" destOrd="0" presId="urn:microsoft.com/office/officeart/2018/2/layout/IconCircleList"/>
    <dgm:cxn modelId="{4045F04C-04B6-4610-AB98-0D1AF76A3D1C}" type="presOf" srcId="{9F93FCFD-C90E-4EA5-B2BD-5F9C695DBF65}" destId="{4266326A-F232-453A-95BC-CDDFF7292618}" srcOrd="0" destOrd="0" presId="urn:microsoft.com/office/officeart/2018/2/layout/IconCircleList"/>
    <dgm:cxn modelId="{D6E19C6D-5811-4A90-B5FA-03B9E329DD19}" type="presOf" srcId="{33070D60-67CA-4DF7-A711-5A6AECEFF6EB}" destId="{4F23F9F9-5EB5-4624-837F-135C79A1CAE3}" srcOrd="0" destOrd="0" presId="urn:microsoft.com/office/officeart/2018/2/layout/IconCircleList"/>
    <dgm:cxn modelId="{8C9BA57B-CA58-4510-A7AC-7B8AFD4E0F0F}" type="presOf" srcId="{F6F108E2-C867-40D3-896E-2D2DAAF04D63}" destId="{1210E7A8-320E-4187-A38F-38B2F0A90C90}" srcOrd="0" destOrd="0" presId="urn:microsoft.com/office/officeart/2018/2/layout/IconCircleList"/>
    <dgm:cxn modelId="{1C614A7E-3B94-49BE-8C70-320CC03DCB40}" type="presOf" srcId="{6DA4D43C-CDE8-4388-8C01-B8BFF0C8AC52}" destId="{6C576777-35F1-4121-B055-238F1C2256B3}" srcOrd="0" destOrd="0" presId="urn:microsoft.com/office/officeart/2018/2/layout/IconCircleList"/>
    <dgm:cxn modelId="{4FB4BB7F-B20E-4015-B475-1E0CC33D1EF1}" srcId="{16F066E3-0E6C-4FDF-9D15-9CC2056B05B4}" destId="{9F93FCFD-C90E-4EA5-B2BD-5F9C695DBF65}" srcOrd="0" destOrd="0" parTransId="{9907CED8-0977-4139-91A5-82AB0ED36998}" sibTransId="{34049DEE-B0CE-4B8D-B52F-FA12BEE1CA13}"/>
    <dgm:cxn modelId="{4A74E689-9CC3-4CF2-AAA9-59CAA70ED57C}" type="presOf" srcId="{34049DEE-B0CE-4B8D-B52F-FA12BEE1CA13}" destId="{177EAEA0-FA2B-45C7-9912-11D42EF706E2}" srcOrd="0" destOrd="0" presId="urn:microsoft.com/office/officeart/2018/2/layout/IconCircleList"/>
    <dgm:cxn modelId="{DFB15794-92BD-4B11-BC42-5A9285AE981A}" type="presOf" srcId="{24DBE678-C13D-4723-AE92-6BD75531FFC0}" destId="{9EAC5454-0EE4-4694-98CD-776DA0F69F68}" srcOrd="0" destOrd="0" presId="urn:microsoft.com/office/officeart/2018/2/layout/IconCircleList"/>
    <dgm:cxn modelId="{ED74C3A3-6BDC-40CB-97D9-21A3CAD7CB1A}" type="presOf" srcId="{2D8CD4BD-301C-4545-8469-DDDD9C953890}" destId="{742D64B0-A74F-47ED-A50A-0DF81DA2AF7D}" srcOrd="0" destOrd="0" presId="urn:microsoft.com/office/officeart/2018/2/layout/IconCircleList"/>
    <dgm:cxn modelId="{8F590FD7-086E-46A6-A6EF-D1B258E85183}" srcId="{16F066E3-0E6C-4FDF-9D15-9CC2056B05B4}" destId="{2D8CD4BD-301C-4545-8469-DDDD9C953890}" srcOrd="4" destOrd="0" parTransId="{032DE41E-049A-498B-9C84-F3184E15EE81}" sibTransId="{C26D69D3-EFC4-4B5D-BA79-83200A2284FC}"/>
    <dgm:cxn modelId="{E231B3DC-46BF-41BF-9ACB-F7BAC257348C}" srcId="{16F066E3-0E6C-4FDF-9D15-9CC2056B05B4}" destId="{C7B33739-E1C6-4278-AC07-6871B5B6864B}" srcOrd="3" destOrd="0" parTransId="{8B94D902-E967-451A-AF03-ED50DB29AEF4}" sibTransId="{F6F108E2-C867-40D3-896E-2D2DAAF04D63}"/>
    <dgm:cxn modelId="{D207CCF0-7C2C-4672-B5D3-570DFC9E75FB}" type="presOf" srcId="{C7B33739-E1C6-4278-AC07-6871B5B6864B}" destId="{9A34E0AC-6EA8-41D0-9FAE-6CA963525A79}" srcOrd="0" destOrd="0" presId="urn:microsoft.com/office/officeart/2018/2/layout/IconCircleList"/>
    <dgm:cxn modelId="{CE3837F6-57DC-4A77-BC34-22E1325000DC}" type="presOf" srcId="{16F066E3-0E6C-4FDF-9D15-9CC2056B05B4}" destId="{A584AF6A-AB45-4F3B-8009-D7FB2217656D}" srcOrd="0" destOrd="0" presId="urn:microsoft.com/office/officeart/2018/2/layout/IconCircleList"/>
    <dgm:cxn modelId="{6E4553F8-12CC-4771-9BC6-CB22A1A1B758}" srcId="{16F066E3-0E6C-4FDF-9D15-9CC2056B05B4}" destId="{6DA4D43C-CDE8-4388-8C01-B8BFF0C8AC52}" srcOrd="1" destOrd="0" parTransId="{146711B1-C36C-4782-9133-47DC86021EF8}" sibTransId="{33070D60-67CA-4DF7-A711-5A6AECEFF6EB}"/>
    <dgm:cxn modelId="{6E2B0EFE-FDA9-40D2-9698-013585FEEE41}" type="presOf" srcId="{C26D69D3-EFC4-4B5D-BA79-83200A2284FC}" destId="{8E814428-2745-48E1-8588-5DCE35917376}" srcOrd="0" destOrd="0" presId="urn:microsoft.com/office/officeart/2018/2/layout/IconCircleList"/>
    <dgm:cxn modelId="{5F96CD44-41CE-4821-81F0-1EAAA671EA15}" type="presParOf" srcId="{A584AF6A-AB45-4F3B-8009-D7FB2217656D}" destId="{7A1BB2F6-3B0F-4CDD-963E-90ABFDFBCD82}" srcOrd="0" destOrd="0" presId="urn:microsoft.com/office/officeart/2018/2/layout/IconCircleList"/>
    <dgm:cxn modelId="{54ADC3F2-885C-4E6E-9906-1EA908122874}" type="presParOf" srcId="{7A1BB2F6-3B0F-4CDD-963E-90ABFDFBCD82}" destId="{4B583557-FA8A-429C-AE2C-7E44CD33A2DE}" srcOrd="0" destOrd="0" presId="urn:microsoft.com/office/officeart/2018/2/layout/IconCircleList"/>
    <dgm:cxn modelId="{AD2B9A0F-EF2E-4FE2-997E-7A0623BD2471}" type="presParOf" srcId="{4B583557-FA8A-429C-AE2C-7E44CD33A2DE}" destId="{0A1F7291-5ACF-4AA6-A97E-073D67D13CB4}" srcOrd="0" destOrd="0" presId="urn:microsoft.com/office/officeart/2018/2/layout/IconCircleList"/>
    <dgm:cxn modelId="{48F36C35-F9BE-4BC9-851C-77EA1C1EDE1D}" type="presParOf" srcId="{4B583557-FA8A-429C-AE2C-7E44CD33A2DE}" destId="{17A4D714-888C-4510-812A-C7180644DD84}" srcOrd="1" destOrd="0" presId="urn:microsoft.com/office/officeart/2018/2/layout/IconCircleList"/>
    <dgm:cxn modelId="{8E220B35-7533-4212-B84A-30B0183C71CE}" type="presParOf" srcId="{4B583557-FA8A-429C-AE2C-7E44CD33A2DE}" destId="{F14FBC9B-83DD-4889-BDEE-B6E3FBFA8DBB}" srcOrd="2" destOrd="0" presId="urn:microsoft.com/office/officeart/2018/2/layout/IconCircleList"/>
    <dgm:cxn modelId="{9FC38477-3D01-4404-A6C2-F9BA1592F150}" type="presParOf" srcId="{4B583557-FA8A-429C-AE2C-7E44CD33A2DE}" destId="{4266326A-F232-453A-95BC-CDDFF7292618}" srcOrd="3" destOrd="0" presId="urn:microsoft.com/office/officeart/2018/2/layout/IconCircleList"/>
    <dgm:cxn modelId="{22876B6C-0AB4-4A75-A51B-8E9CB879259F}" type="presParOf" srcId="{7A1BB2F6-3B0F-4CDD-963E-90ABFDFBCD82}" destId="{177EAEA0-FA2B-45C7-9912-11D42EF706E2}" srcOrd="1" destOrd="0" presId="urn:microsoft.com/office/officeart/2018/2/layout/IconCircleList"/>
    <dgm:cxn modelId="{FFEA16AB-EDD2-4A7D-A8E8-2C3F19416A89}" type="presParOf" srcId="{7A1BB2F6-3B0F-4CDD-963E-90ABFDFBCD82}" destId="{2DBA3F66-04A6-4421-AA80-A025B82DE2D0}" srcOrd="2" destOrd="0" presId="urn:microsoft.com/office/officeart/2018/2/layout/IconCircleList"/>
    <dgm:cxn modelId="{32A3981F-E32A-4D00-AF81-C35389B63247}" type="presParOf" srcId="{2DBA3F66-04A6-4421-AA80-A025B82DE2D0}" destId="{123175E7-2998-400E-B6A5-68DCEBF19BBD}" srcOrd="0" destOrd="0" presId="urn:microsoft.com/office/officeart/2018/2/layout/IconCircleList"/>
    <dgm:cxn modelId="{12B9670A-7AD9-435C-A76D-56FC74FBAA53}" type="presParOf" srcId="{2DBA3F66-04A6-4421-AA80-A025B82DE2D0}" destId="{F5F94A01-3B22-4DD9-9EEB-D262C4DBE49E}" srcOrd="1" destOrd="0" presId="urn:microsoft.com/office/officeart/2018/2/layout/IconCircleList"/>
    <dgm:cxn modelId="{77356359-8D58-4885-BAF8-C7829B2CEED0}" type="presParOf" srcId="{2DBA3F66-04A6-4421-AA80-A025B82DE2D0}" destId="{CD278226-0144-4996-9C81-41F9F196F615}" srcOrd="2" destOrd="0" presId="urn:microsoft.com/office/officeart/2018/2/layout/IconCircleList"/>
    <dgm:cxn modelId="{7DB5D5E6-9692-439E-8C7B-1DA236A279F3}" type="presParOf" srcId="{2DBA3F66-04A6-4421-AA80-A025B82DE2D0}" destId="{6C576777-35F1-4121-B055-238F1C2256B3}" srcOrd="3" destOrd="0" presId="urn:microsoft.com/office/officeart/2018/2/layout/IconCircleList"/>
    <dgm:cxn modelId="{B7B85CEC-02E4-4200-85BB-B45EE5464DBF}" type="presParOf" srcId="{7A1BB2F6-3B0F-4CDD-963E-90ABFDFBCD82}" destId="{4F23F9F9-5EB5-4624-837F-135C79A1CAE3}" srcOrd="3" destOrd="0" presId="urn:microsoft.com/office/officeart/2018/2/layout/IconCircleList"/>
    <dgm:cxn modelId="{6FC0D4B4-0787-407F-B4CD-034D96B92CD3}" type="presParOf" srcId="{7A1BB2F6-3B0F-4CDD-963E-90ABFDFBCD82}" destId="{35D4217A-ABA1-42F5-9131-2B8D64549E2E}" srcOrd="4" destOrd="0" presId="urn:microsoft.com/office/officeart/2018/2/layout/IconCircleList"/>
    <dgm:cxn modelId="{BE6C9C03-3628-41BC-BDCC-A8559C13E8DD}" type="presParOf" srcId="{35D4217A-ABA1-42F5-9131-2B8D64549E2E}" destId="{5ED8AF8B-BC3A-4BE4-8B9B-5C7EF130F683}" srcOrd="0" destOrd="0" presId="urn:microsoft.com/office/officeart/2018/2/layout/IconCircleList"/>
    <dgm:cxn modelId="{6ADEC557-F38A-4AD2-A5D7-F2A3BCF90E1E}" type="presParOf" srcId="{35D4217A-ABA1-42F5-9131-2B8D64549E2E}" destId="{2FFBD435-9D37-4078-A965-B9317CA12611}" srcOrd="1" destOrd="0" presId="urn:microsoft.com/office/officeart/2018/2/layout/IconCircleList"/>
    <dgm:cxn modelId="{A59DD399-20E8-4EB6-A07C-E43411E89913}" type="presParOf" srcId="{35D4217A-ABA1-42F5-9131-2B8D64549E2E}" destId="{29B07C17-5FA5-45C8-970B-73DF122D3DF3}" srcOrd="2" destOrd="0" presId="urn:microsoft.com/office/officeart/2018/2/layout/IconCircleList"/>
    <dgm:cxn modelId="{29A200A9-F2EB-42E3-8DA3-9673798F918C}" type="presParOf" srcId="{35D4217A-ABA1-42F5-9131-2B8D64549E2E}" destId="{9EAC5454-0EE4-4694-98CD-776DA0F69F68}" srcOrd="3" destOrd="0" presId="urn:microsoft.com/office/officeart/2018/2/layout/IconCircleList"/>
    <dgm:cxn modelId="{866E4EED-838D-478C-BBB5-D0A3C0358C34}" type="presParOf" srcId="{7A1BB2F6-3B0F-4CDD-963E-90ABFDFBCD82}" destId="{6E0052B7-48A8-4F32-8979-E2BED9159BC2}" srcOrd="5" destOrd="0" presId="urn:microsoft.com/office/officeart/2018/2/layout/IconCircleList"/>
    <dgm:cxn modelId="{94FAF84E-D3CD-4F3A-9DBF-910D815B93AB}" type="presParOf" srcId="{7A1BB2F6-3B0F-4CDD-963E-90ABFDFBCD82}" destId="{B8AB77F5-7C9B-40CF-AAA0-8D4D67466BF6}" srcOrd="6" destOrd="0" presId="urn:microsoft.com/office/officeart/2018/2/layout/IconCircleList"/>
    <dgm:cxn modelId="{16B9B544-35BC-476B-9DD8-0D3F03EE7B78}" type="presParOf" srcId="{B8AB77F5-7C9B-40CF-AAA0-8D4D67466BF6}" destId="{C555FFB8-FA39-4242-B65A-AA663108881B}" srcOrd="0" destOrd="0" presId="urn:microsoft.com/office/officeart/2018/2/layout/IconCircleList"/>
    <dgm:cxn modelId="{BD1EF434-89C3-4DC9-996C-F3E0BA0EC7C1}" type="presParOf" srcId="{B8AB77F5-7C9B-40CF-AAA0-8D4D67466BF6}" destId="{61DF8B37-0C29-4338-9B5B-3741BF6245AF}" srcOrd="1" destOrd="0" presId="urn:microsoft.com/office/officeart/2018/2/layout/IconCircleList"/>
    <dgm:cxn modelId="{88E64C76-BC04-403F-B1BD-F1D6CDE98821}" type="presParOf" srcId="{B8AB77F5-7C9B-40CF-AAA0-8D4D67466BF6}" destId="{640623EB-3A26-476B-B159-7B2C52F9EFE1}" srcOrd="2" destOrd="0" presId="urn:microsoft.com/office/officeart/2018/2/layout/IconCircleList"/>
    <dgm:cxn modelId="{7EA306B9-9479-4688-B505-60A129751019}" type="presParOf" srcId="{B8AB77F5-7C9B-40CF-AAA0-8D4D67466BF6}" destId="{9A34E0AC-6EA8-41D0-9FAE-6CA963525A79}" srcOrd="3" destOrd="0" presId="urn:microsoft.com/office/officeart/2018/2/layout/IconCircleList"/>
    <dgm:cxn modelId="{393A4DF5-87EE-4E0A-8091-3D3F7591EB1B}" type="presParOf" srcId="{7A1BB2F6-3B0F-4CDD-963E-90ABFDFBCD82}" destId="{1210E7A8-320E-4187-A38F-38B2F0A90C90}" srcOrd="7" destOrd="0" presId="urn:microsoft.com/office/officeart/2018/2/layout/IconCircleList"/>
    <dgm:cxn modelId="{2E53972A-E40A-47D2-8E53-09AE9577EAD4}" type="presParOf" srcId="{7A1BB2F6-3B0F-4CDD-963E-90ABFDFBCD82}" destId="{CA01CB0B-2927-4AE8-89D0-2E7D4F3448DE}" srcOrd="8" destOrd="0" presId="urn:microsoft.com/office/officeart/2018/2/layout/IconCircleList"/>
    <dgm:cxn modelId="{26ED590D-E000-40C8-AB42-B1077228E726}" type="presParOf" srcId="{CA01CB0B-2927-4AE8-89D0-2E7D4F3448DE}" destId="{4020DA6D-DD82-4E61-AFB6-3D40FDC06C35}" srcOrd="0" destOrd="0" presId="urn:microsoft.com/office/officeart/2018/2/layout/IconCircleList"/>
    <dgm:cxn modelId="{9B4232FF-DB02-4F2B-BDAE-BCAC133B3737}" type="presParOf" srcId="{CA01CB0B-2927-4AE8-89D0-2E7D4F3448DE}" destId="{FB6CE4C1-5CD8-4675-BF60-F10E27AB5113}" srcOrd="1" destOrd="0" presId="urn:microsoft.com/office/officeart/2018/2/layout/IconCircleList"/>
    <dgm:cxn modelId="{F2C56276-09A6-4E32-B6B6-FE9991C3C548}" type="presParOf" srcId="{CA01CB0B-2927-4AE8-89D0-2E7D4F3448DE}" destId="{786515EB-0DDA-4ED7-9F50-9B72468D41A8}" srcOrd="2" destOrd="0" presId="urn:microsoft.com/office/officeart/2018/2/layout/IconCircleList"/>
    <dgm:cxn modelId="{3A71E054-FC01-430C-96A2-F57BB071A473}" type="presParOf" srcId="{CA01CB0B-2927-4AE8-89D0-2E7D4F3448DE}" destId="{742D64B0-A74F-47ED-A50A-0DF81DA2AF7D}" srcOrd="3" destOrd="0" presId="urn:microsoft.com/office/officeart/2018/2/layout/IconCircleList"/>
    <dgm:cxn modelId="{314C7EA9-23CE-4067-A2BC-9141400D5C4D}" type="presParOf" srcId="{7A1BB2F6-3B0F-4CDD-963E-90ABFDFBCD82}" destId="{8E814428-2745-48E1-8588-5DCE35917376}" srcOrd="9" destOrd="0" presId="urn:microsoft.com/office/officeart/2018/2/layout/IconCircleList"/>
    <dgm:cxn modelId="{B92C9064-BAF1-454D-A825-C3C8AD77CE22}" type="presParOf" srcId="{7A1BB2F6-3B0F-4CDD-963E-90ABFDFBCD82}" destId="{C97FFBC9-8708-4736-B4EE-853D6C042E03}" srcOrd="10" destOrd="0" presId="urn:microsoft.com/office/officeart/2018/2/layout/IconCircleList"/>
    <dgm:cxn modelId="{7C516700-AA0F-4D80-A154-2BDEC6BCBE14}" type="presParOf" srcId="{C97FFBC9-8708-4736-B4EE-853D6C042E03}" destId="{609C5FCB-8ED8-4993-A7A3-FFE12ECBE72E}" srcOrd="0" destOrd="0" presId="urn:microsoft.com/office/officeart/2018/2/layout/IconCircleList"/>
    <dgm:cxn modelId="{39588D39-6AE9-4C78-B312-E5465CFDA1EF}" type="presParOf" srcId="{C97FFBC9-8708-4736-B4EE-853D6C042E03}" destId="{1DBCEFB4-609E-4C09-A4C2-C164A6DB3DA8}" srcOrd="1" destOrd="0" presId="urn:microsoft.com/office/officeart/2018/2/layout/IconCircleList"/>
    <dgm:cxn modelId="{A489F8E7-A6A3-48F8-BF21-00860922DF4A}" type="presParOf" srcId="{C97FFBC9-8708-4736-B4EE-853D6C042E03}" destId="{2B367DD3-6CE1-4937-B18C-93715ABE24A8}" srcOrd="2" destOrd="0" presId="urn:microsoft.com/office/officeart/2018/2/layout/IconCircleList"/>
    <dgm:cxn modelId="{CC6FC962-B434-44C6-9425-BC69465E7272}" type="presParOf" srcId="{C97FFBC9-8708-4736-B4EE-853D6C042E03}" destId="{15F70213-A549-4CFA-9033-80EE5496649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84630E-2989-4555-B7D0-8D1811371555}" type="doc">
      <dgm:prSet loTypeId="urn:microsoft.com/office/officeart/2018/2/layout/IconVerticalSolidList#23" loCatId="icon" qsTypeId="urn:microsoft.com/office/officeart/2005/8/quickstyle/simple1" qsCatId="simple" csTypeId="urn:microsoft.com/office/officeart/2005/8/colors/accent1_2" csCatId="accent1" phldr="1"/>
      <dgm:spPr/>
      <dgm:t>
        <a:bodyPr/>
        <a:lstStyle/>
        <a:p>
          <a:endParaRPr lang="en-US"/>
        </a:p>
      </dgm:t>
    </dgm:pt>
    <dgm:pt modelId="{2ADB5BFF-1885-4CFB-B220-38FD7C215032}">
      <dgm:prSet custT="1"/>
      <dgm:spPr/>
      <dgm:t>
        <a:bodyPr/>
        <a:lstStyle/>
        <a:p>
          <a:pPr>
            <a:lnSpc>
              <a:spcPct val="100000"/>
            </a:lnSpc>
          </a:pPr>
          <a:r>
            <a:rPr lang="es-CR" sz="2200" dirty="0"/>
            <a:t>Por otra parte, en el caso particular de la inversión pública y de otras políticas fiscales destinadas a promover la inversión, su efectividad para incidir positivamente en el crecimiento de la economía depende de una serie de factores que deberían tenerse en cuenta, como</a:t>
          </a:r>
          <a:r>
            <a:rPr lang="es-CR" sz="1500" dirty="0"/>
            <a:t>:</a:t>
          </a:r>
          <a:endParaRPr lang="en-US" sz="1500" dirty="0"/>
        </a:p>
      </dgm:t>
    </dgm:pt>
    <dgm:pt modelId="{F656DD55-965E-40D7-9CEC-14937D29FA8B}" type="parTrans" cxnId="{C223CBBB-FAE4-4B61-90F9-9F95DB46C47D}">
      <dgm:prSet/>
      <dgm:spPr/>
      <dgm:t>
        <a:bodyPr/>
        <a:lstStyle/>
        <a:p>
          <a:endParaRPr lang="en-US"/>
        </a:p>
      </dgm:t>
    </dgm:pt>
    <dgm:pt modelId="{134ED51E-67E1-4A00-8BEE-836400D1E35C}" type="sibTrans" cxnId="{C223CBBB-FAE4-4B61-90F9-9F95DB46C47D}">
      <dgm:prSet/>
      <dgm:spPr/>
      <dgm:t>
        <a:bodyPr/>
        <a:lstStyle/>
        <a:p>
          <a:endParaRPr lang="en-US"/>
        </a:p>
      </dgm:t>
    </dgm:pt>
    <dgm:pt modelId="{C37A7912-1BAF-4E44-B561-CEE9C847ECD4}">
      <dgm:prSet custT="1"/>
      <dgm:spPr/>
      <dgm:t>
        <a:bodyPr/>
        <a:lstStyle/>
        <a:p>
          <a:pPr>
            <a:lnSpc>
              <a:spcPct val="100000"/>
            </a:lnSpc>
          </a:pPr>
          <a:r>
            <a:rPr lang="es-CR" sz="2000" dirty="0"/>
            <a:t>El clima de inversión (dado por la calidad del marco institucional, las restricciones organizacionales, la seguridad jurídica y las regulaciones, entre otras). </a:t>
          </a:r>
          <a:endParaRPr lang="en-US" sz="2000" dirty="0"/>
        </a:p>
      </dgm:t>
    </dgm:pt>
    <dgm:pt modelId="{5D7DC7D2-899C-4B98-917B-F9080EEF2375}" type="parTrans" cxnId="{62EFC179-46AE-45FB-87E5-66475D210A3E}">
      <dgm:prSet/>
      <dgm:spPr/>
      <dgm:t>
        <a:bodyPr/>
        <a:lstStyle/>
        <a:p>
          <a:endParaRPr lang="en-US"/>
        </a:p>
      </dgm:t>
    </dgm:pt>
    <dgm:pt modelId="{BE0F329A-EF5E-443F-AA6E-E150ACF91CF8}" type="sibTrans" cxnId="{62EFC179-46AE-45FB-87E5-66475D210A3E}">
      <dgm:prSet/>
      <dgm:spPr/>
      <dgm:t>
        <a:bodyPr/>
        <a:lstStyle/>
        <a:p>
          <a:endParaRPr lang="en-US"/>
        </a:p>
      </dgm:t>
    </dgm:pt>
    <dgm:pt modelId="{06055DCE-1CE8-4235-9A7E-E21793E951A0}">
      <dgm:prSet custT="1"/>
      <dgm:spPr/>
      <dgm:t>
        <a:bodyPr/>
        <a:lstStyle/>
        <a:p>
          <a:pPr>
            <a:lnSpc>
              <a:spcPct val="100000"/>
            </a:lnSpc>
          </a:pPr>
          <a:r>
            <a:rPr lang="es-CR" sz="2000" dirty="0"/>
            <a:t>La volatilidad macroeconómica </a:t>
          </a:r>
          <a:endParaRPr lang="en-US" sz="2000" dirty="0"/>
        </a:p>
      </dgm:t>
    </dgm:pt>
    <dgm:pt modelId="{CA5BA179-2AB1-48A1-95C9-2902F5FC6084}" type="parTrans" cxnId="{38F3B180-84FB-4B29-9ACB-5A1A62DDE5E5}">
      <dgm:prSet/>
      <dgm:spPr/>
      <dgm:t>
        <a:bodyPr/>
        <a:lstStyle/>
        <a:p>
          <a:endParaRPr lang="en-US"/>
        </a:p>
      </dgm:t>
    </dgm:pt>
    <dgm:pt modelId="{AEBEA562-608D-4F5E-9445-DF808ADB642F}" type="sibTrans" cxnId="{38F3B180-84FB-4B29-9ACB-5A1A62DDE5E5}">
      <dgm:prSet/>
      <dgm:spPr/>
      <dgm:t>
        <a:bodyPr/>
        <a:lstStyle/>
        <a:p>
          <a:endParaRPr lang="en-US"/>
        </a:p>
      </dgm:t>
    </dgm:pt>
    <dgm:pt modelId="{AA5A0903-D62A-466E-899C-2FA997C6FBC5}">
      <dgm:prSet custT="1"/>
      <dgm:spPr/>
      <dgm:t>
        <a:bodyPr/>
        <a:lstStyle/>
        <a:p>
          <a:pPr>
            <a:lnSpc>
              <a:spcPct val="100000"/>
            </a:lnSpc>
          </a:pPr>
          <a:r>
            <a:rPr lang="es-CR" sz="2000" dirty="0"/>
            <a:t>El desarrollo financiero</a:t>
          </a:r>
          <a:endParaRPr lang="en-US" sz="2000" dirty="0"/>
        </a:p>
      </dgm:t>
    </dgm:pt>
    <dgm:pt modelId="{8F515E80-D4BE-4ED7-8152-1444E30A557F}" type="parTrans" cxnId="{EC745592-EB89-4D0E-A9A8-D56B26659878}">
      <dgm:prSet/>
      <dgm:spPr/>
      <dgm:t>
        <a:bodyPr/>
        <a:lstStyle/>
        <a:p>
          <a:endParaRPr lang="en-US"/>
        </a:p>
      </dgm:t>
    </dgm:pt>
    <dgm:pt modelId="{F52CF6EC-CC31-4EDA-95E3-C9059D915A9E}" type="sibTrans" cxnId="{EC745592-EB89-4D0E-A9A8-D56B26659878}">
      <dgm:prSet/>
      <dgm:spPr/>
      <dgm:t>
        <a:bodyPr/>
        <a:lstStyle/>
        <a:p>
          <a:endParaRPr lang="en-US"/>
        </a:p>
      </dgm:t>
    </dgm:pt>
    <dgm:pt modelId="{C6D099D4-FE4B-4C99-A944-7557E8A8D17E}" type="pres">
      <dgm:prSet presAssocID="{D084630E-2989-4555-B7D0-8D1811371555}" presName="root" presStyleCnt="0">
        <dgm:presLayoutVars>
          <dgm:dir/>
          <dgm:resizeHandles val="exact"/>
        </dgm:presLayoutVars>
      </dgm:prSet>
      <dgm:spPr/>
    </dgm:pt>
    <dgm:pt modelId="{1FD80BB2-A9C1-4E4F-B61A-A179E5761755}" type="pres">
      <dgm:prSet presAssocID="{2ADB5BFF-1885-4CFB-B220-38FD7C215032}" presName="compNode" presStyleCnt="0"/>
      <dgm:spPr/>
    </dgm:pt>
    <dgm:pt modelId="{C1B11D2B-320D-4738-AD7B-F7652DBFC478}" type="pres">
      <dgm:prSet presAssocID="{2ADB5BFF-1885-4CFB-B220-38FD7C215032}" presName="bgRect" presStyleLbl="bgShp" presStyleIdx="0" presStyleCnt="4" custLinFactY="44089" custLinFactNeighborX="13" custLinFactNeighborY="100000"/>
      <dgm:spPr/>
    </dgm:pt>
    <dgm:pt modelId="{93C7C399-8E79-4391-8849-4B9625AEFAF1}" type="pres">
      <dgm:prSet presAssocID="{2ADB5BFF-1885-4CFB-B220-38FD7C21503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tillo de juez"/>
        </a:ext>
      </dgm:extLst>
    </dgm:pt>
    <dgm:pt modelId="{44280334-1DA5-48C4-9E05-5B8A03AFA53A}" type="pres">
      <dgm:prSet presAssocID="{2ADB5BFF-1885-4CFB-B220-38FD7C215032}" presName="spaceRect" presStyleCnt="0"/>
      <dgm:spPr/>
    </dgm:pt>
    <dgm:pt modelId="{F5DE3676-C4C2-4765-8681-DAECF838B459}" type="pres">
      <dgm:prSet presAssocID="{2ADB5BFF-1885-4CFB-B220-38FD7C215032}" presName="parTx" presStyleLbl="revTx" presStyleIdx="0" presStyleCnt="4">
        <dgm:presLayoutVars>
          <dgm:chMax val="0"/>
          <dgm:chPref val="0"/>
        </dgm:presLayoutVars>
      </dgm:prSet>
      <dgm:spPr/>
    </dgm:pt>
    <dgm:pt modelId="{A763F62B-2DC3-41F0-B1E5-3871AF44620A}" type="pres">
      <dgm:prSet presAssocID="{134ED51E-67E1-4A00-8BEE-836400D1E35C}" presName="sibTrans" presStyleCnt="0"/>
      <dgm:spPr/>
    </dgm:pt>
    <dgm:pt modelId="{4CC9E99A-379D-424B-A1FD-EC3919812F04}" type="pres">
      <dgm:prSet presAssocID="{C37A7912-1BAF-4E44-B561-CEE9C847ECD4}" presName="compNode" presStyleCnt="0"/>
      <dgm:spPr/>
    </dgm:pt>
    <dgm:pt modelId="{F4796276-C2F4-49BB-8DC7-FEE402075293}" type="pres">
      <dgm:prSet presAssocID="{C37A7912-1BAF-4E44-B561-CEE9C847ECD4}" presName="bgRect" presStyleLbl="bgShp" presStyleIdx="1" presStyleCnt="4"/>
      <dgm:spPr/>
    </dgm:pt>
    <dgm:pt modelId="{865A6ABA-302D-4512-BCC2-7A96E42C4702}" type="pres">
      <dgm:prSet presAssocID="{C37A7912-1BAF-4E44-B561-CEE9C847ECD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rmómetro"/>
        </a:ext>
      </dgm:extLst>
    </dgm:pt>
    <dgm:pt modelId="{6C5F92E9-2174-4F5F-B421-48FF09A08335}" type="pres">
      <dgm:prSet presAssocID="{C37A7912-1BAF-4E44-B561-CEE9C847ECD4}" presName="spaceRect" presStyleCnt="0"/>
      <dgm:spPr/>
    </dgm:pt>
    <dgm:pt modelId="{E5C4E63B-2E27-4BEF-AD52-B687778A87BE}" type="pres">
      <dgm:prSet presAssocID="{C37A7912-1BAF-4E44-B561-CEE9C847ECD4}" presName="parTx" presStyleLbl="revTx" presStyleIdx="1" presStyleCnt="4">
        <dgm:presLayoutVars>
          <dgm:chMax val="0"/>
          <dgm:chPref val="0"/>
        </dgm:presLayoutVars>
      </dgm:prSet>
      <dgm:spPr/>
    </dgm:pt>
    <dgm:pt modelId="{F949D942-F85B-4D56-A70C-71F839EF92D0}" type="pres">
      <dgm:prSet presAssocID="{BE0F329A-EF5E-443F-AA6E-E150ACF91CF8}" presName="sibTrans" presStyleCnt="0"/>
      <dgm:spPr/>
    </dgm:pt>
    <dgm:pt modelId="{D6E46B0B-F37C-4500-95C0-DCB759F894B6}" type="pres">
      <dgm:prSet presAssocID="{06055DCE-1CE8-4235-9A7E-E21793E951A0}" presName="compNode" presStyleCnt="0"/>
      <dgm:spPr/>
    </dgm:pt>
    <dgm:pt modelId="{CB8072B1-5B5B-44F4-900F-2A327D6CC88E}" type="pres">
      <dgm:prSet presAssocID="{06055DCE-1CE8-4235-9A7E-E21793E951A0}" presName="bgRect" presStyleLbl="bgShp" presStyleIdx="2" presStyleCnt="4" custLinFactNeighborX="-14" custLinFactNeighborY="-2964"/>
      <dgm:spPr/>
    </dgm:pt>
    <dgm:pt modelId="{58ED7D89-76B3-474E-9E99-A56E55774584}" type="pres">
      <dgm:prSet presAssocID="{06055DCE-1CE8-4235-9A7E-E21793E951A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544A22BC-96D6-4F3C-940E-85EC9CAD49F5}" type="pres">
      <dgm:prSet presAssocID="{06055DCE-1CE8-4235-9A7E-E21793E951A0}" presName="spaceRect" presStyleCnt="0"/>
      <dgm:spPr/>
    </dgm:pt>
    <dgm:pt modelId="{2A5B2513-9B39-4D65-A5F0-6BECE878125F}" type="pres">
      <dgm:prSet presAssocID="{06055DCE-1CE8-4235-9A7E-E21793E951A0}" presName="parTx" presStyleLbl="revTx" presStyleIdx="2" presStyleCnt="4" custLinFactNeighborX="699">
        <dgm:presLayoutVars>
          <dgm:chMax val="0"/>
          <dgm:chPref val="0"/>
        </dgm:presLayoutVars>
      </dgm:prSet>
      <dgm:spPr/>
    </dgm:pt>
    <dgm:pt modelId="{9319C1CE-28DE-4F01-99D3-EE6E52BD3469}" type="pres">
      <dgm:prSet presAssocID="{AEBEA562-608D-4F5E-9445-DF808ADB642F}" presName="sibTrans" presStyleCnt="0"/>
      <dgm:spPr/>
    </dgm:pt>
    <dgm:pt modelId="{0840E18F-68FE-4C88-BA6E-3B80393C7584}" type="pres">
      <dgm:prSet presAssocID="{AA5A0903-D62A-466E-899C-2FA997C6FBC5}" presName="compNode" presStyleCnt="0"/>
      <dgm:spPr/>
    </dgm:pt>
    <dgm:pt modelId="{D7A2C1DB-013A-4D6D-AD21-F42645D2F803}" type="pres">
      <dgm:prSet presAssocID="{AA5A0903-D62A-466E-899C-2FA997C6FBC5}" presName="bgRect" presStyleLbl="bgShp" presStyleIdx="3" presStyleCnt="4" custLinFactNeighborX="-14" custLinFactNeighborY="-6839"/>
      <dgm:spPr/>
    </dgm:pt>
    <dgm:pt modelId="{6948DCB5-5BAF-43B9-A3AC-3ABBD9C61095}" type="pres">
      <dgm:prSet presAssocID="{AA5A0903-D62A-466E-899C-2FA997C6FB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das"/>
        </a:ext>
      </dgm:extLst>
    </dgm:pt>
    <dgm:pt modelId="{253E884D-1726-42EA-8B43-1FF4E36BEB50}" type="pres">
      <dgm:prSet presAssocID="{AA5A0903-D62A-466E-899C-2FA997C6FBC5}" presName="spaceRect" presStyleCnt="0"/>
      <dgm:spPr/>
    </dgm:pt>
    <dgm:pt modelId="{63604778-2989-4384-B8FA-E30CDAC8FE91}" type="pres">
      <dgm:prSet presAssocID="{AA5A0903-D62A-466E-899C-2FA997C6FBC5}" presName="parTx" presStyleLbl="revTx" presStyleIdx="3" presStyleCnt="4">
        <dgm:presLayoutVars>
          <dgm:chMax val="0"/>
          <dgm:chPref val="0"/>
        </dgm:presLayoutVars>
      </dgm:prSet>
      <dgm:spPr/>
    </dgm:pt>
  </dgm:ptLst>
  <dgm:cxnLst>
    <dgm:cxn modelId="{F9765B2B-316E-4ADA-A482-CAB98BEB6C95}" type="presOf" srcId="{06055DCE-1CE8-4235-9A7E-E21793E951A0}" destId="{2A5B2513-9B39-4D65-A5F0-6BECE878125F}" srcOrd="0" destOrd="0" presId="urn:microsoft.com/office/officeart/2018/2/layout/IconVerticalSolidList#23"/>
    <dgm:cxn modelId="{FD3F9631-83DD-4410-AB1C-28FD0A8F1704}" type="presOf" srcId="{C37A7912-1BAF-4E44-B561-CEE9C847ECD4}" destId="{E5C4E63B-2E27-4BEF-AD52-B687778A87BE}" srcOrd="0" destOrd="0" presId="urn:microsoft.com/office/officeart/2018/2/layout/IconVerticalSolidList#23"/>
    <dgm:cxn modelId="{7B11EA38-79A3-4FFB-A49E-6CDFD5F8738C}" type="presOf" srcId="{AA5A0903-D62A-466E-899C-2FA997C6FBC5}" destId="{63604778-2989-4384-B8FA-E30CDAC8FE91}" srcOrd="0" destOrd="0" presId="urn:microsoft.com/office/officeart/2018/2/layout/IconVerticalSolidList#23"/>
    <dgm:cxn modelId="{62EFC179-46AE-45FB-87E5-66475D210A3E}" srcId="{D084630E-2989-4555-B7D0-8D1811371555}" destId="{C37A7912-1BAF-4E44-B561-CEE9C847ECD4}" srcOrd="1" destOrd="0" parTransId="{5D7DC7D2-899C-4B98-917B-F9080EEF2375}" sibTransId="{BE0F329A-EF5E-443F-AA6E-E150ACF91CF8}"/>
    <dgm:cxn modelId="{38F3B180-84FB-4B29-9ACB-5A1A62DDE5E5}" srcId="{D084630E-2989-4555-B7D0-8D1811371555}" destId="{06055DCE-1CE8-4235-9A7E-E21793E951A0}" srcOrd="2" destOrd="0" parTransId="{CA5BA179-2AB1-48A1-95C9-2902F5FC6084}" sibTransId="{AEBEA562-608D-4F5E-9445-DF808ADB642F}"/>
    <dgm:cxn modelId="{EC745592-EB89-4D0E-A9A8-D56B26659878}" srcId="{D084630E-2989-4555-B7D0-8D1811371555}" destId="{AA5A0903-D62A-466E-899C-2FA997C6FBC5}" srcOrd="3" destOrd="0" parTransId="{8F515E80-D4BE-4ED7-8152-1444E30A557F}" sibTransId="{F52CF6EC-CC31-4EDA-95E3-C9059D915A9E}"/>
    <dgm:cxn modelId="{2B41DDAB-CB22-498A-9F2E-85F6EFE3B3BE}" type="presOf" srcId="{D084630E-2989-4555-B7D0-8D1811371555}" destId="{C6D099D4-FE4B-4C99-A944-7557E8A8D17E}" srcOrd="0" destOrd="0" presId="urn:microsoft.com/office/officeart/2018/2/layout/IconVerticalSolidList#23"/>
    <dgm:cxn modelId="{C223CBBB-FAE4-4B61-90F9-9F95DB46C47D}" srcId="{D084630E-2989-4555-B7D0-8D1811371555}" destId="{2ADB5BFF-1885-4CFB-B220-38FD7C215032}" srcOrd="0" destOrd="0" parTransId="{F656DD55-965E-40D7-9CEC-14937D29FA8B}" sibTransId="{134ED51E-67E1-4A00-8BEE-836400D1E35C}"/>
    <dgm:cxn modelId="{505107F5-8880-4508-8FED-60F6B0527A8D}" type="presOf" srcId="{2ADB5BFF-1885-4CFB-B220-38FD7C215032}" destId="{F5DE3676-C4C2-4765-8681-DAECF838B459}" srcOrd="0" destOrd="0" presId="urn:microsoft.com/office/officeart/2018/2/layout/IconVerticalSolidList#23"/>
    <dgm:cxn modelId="{ED1C1631-6058-4859-BD8B-E5B7B3DEE216}" type="presParOf" srcId="{C6D099D4-FE4B-4C99-A944-7557E8A8D17E}" destId="{1FD80BB2-A9C1-4E4F-B61A-A179E5761755}" srcOrd="0" destOrd="0" presId="urn:microsoft.com/office/officeart/2018/2/layout/IconVerticalSolidList#23"/>
    <dgm:cxn modelId="{3368EAFC-CF01-446D-860C-0FF2D3045EB9}" type="presParOf" srcId="{1FD80BB2-A9C1-4E4F-B61A-A179E5761755}" destId="{C1B11D2B-320D-4738-AD7B-F7652DBFC478}" srcOrd="0" destOrd="0" presId="urn:microsoft.com/office/officeart/2018/2/layout/IconVerticalSolidList#23"/>
    <dgm:cxn modelId="{2C28F105-DDAF-4D76-AAD6-F1972F53F0AD}" type="presParOf" srcId="{1FD80BB2-A9C1-4E4F-B61A-A179E5761755}" destId="{93C7C399-8E79-4391-8849-4B9625AEFAF1}" srcOrd="1" destOrd="0" presId="urn:microsoft.com/office/officeart/2018/2/layout/IconVerticalSolidList#23"/>
    <dgm:cxn modelId="{F47CF3B2-D69B-446E-95A2-429CB0748EFC}" type="presParOf" srcId="{1FD80BB2-A9C1-4E4F-B61A-A179E5761755}" destId="{44280334-1DA5-48C4-9E05-5B8A03AFA53A}" srcOrd="2" destOrd="0" presId="urn:microsoft.com/office/officeart/2018/2/layout/IconVerticalSolidList#23"/>
    <dgm:cxn modelId="{5E64EEC4-F9AB-46E8-BB1E-08BBFB331785}" type="presParOf" srcId="{1FD80BB2-A9C1-4E4F-B61A-A179E5761755}" destId="{F5DE3676-C4C2-4765-8681-DAECF838B459}" srcOrd="3" destOrd="0" presId="urn:microsoft.com/office/officeart/2018/2/layout/IconVerticalSolidList#23"/>
    <dgm:cxn modelId="{AC95CDA1-D614-4AD4-8890-EB134030811A}" type="presParOf" srcId="{C6D099D4-FE4B-4C99-A944-7557E8A8D17E}" destId="{A763F62B-2DC3-41F0-B1E5-3871AF44620A}" srcOrd="1" destOrd="0" presId="urn:microsoft.com/office/officeart/2018/2/layout/IconVerticalSolidList#23"/>
    <dgm:cxn modelId="{DF1B9FE3-609C-4FD7-9F1B-535A4561F0B4}" type="presParOf" srcId="{C6D099D4-FE4B-4C99-A944-7557E8A8D17E}" destId="{4CC9E99A-379D-424B-A1FD-EC3919812F04}" srcOrd="2" destOrd="0" presId="urn:microsoft.com/office/officeart/2018/2/layout/IconVerticalSolidList#23"/>
    <dgm:cxn modelId="{454F5AC1-2CB0-4CF1-96C2-8B8E29E7970F}" type="presParOf" srcId="{4CC9E99A-379D-424B-A1FD-EC3919812F04}" destId="{F4796276-C2F4-49BB-8DC7-FEE402075293}" srcOrd="0" destOrd="0" presId="urn:microsoft.com/office/officeart/2018/2/layout/IconVerticalSolidList#23"/>
    <dgm:cxn modelId="{465FA474-9DC3-4B03-819F-8006BE2E0084}" type="presParOf" srcId="{4CC9E99A-379D-424B-A1FD-EC3919812F04}" destId="{865A6ABA-302D-4512-BCC2-7A96E42C4702}" srcOrd="1" destOrd="0" presId="urn:microsoft.com/office/officeart/2018/2/layout/IconVerticalSolidList#23"/>
    <dgm:cxn modelId="{EB33B6B9-505F-4414-A878-CBFAB380AEA6}" type="presParOf" srcId="{4CC9E99A-379D-424B-A1FD-EC3919812F04}" destId="{6C5F92E9-2174-4F5F-B421-48FF09A08335}" srcOrd="2" destOrd="0" presId="urn:microsoft.com/office/officeart/2018/2/layout/IconVerticalSolidList#23"/>
    <dgm:cxn modelId="{3625255F-A1CF-4BFE-ACE2-1E9FDB20FBA8}" type="presParOf" srcId="{4CC9E99A-379D-424B-A1FD-EC3919812F04}" destId="{E5C4E63B-2E27-4BEF-AD52-B687778A87BE}" srcOrd="3" destOrd="0" presId="urn:microsoft.com/office/officeart/2018/2/layout/IconVerticalSolidList#23"/>
    <dgm:cxn modelId="{08654F8E-E0A3-4820-ACF0-F3CF4AF4E81D}" type="presParOf" srcId="{C6D099D4-FE4B-4C99-A944-7557E8A8D17E}" destId="{F949D942-F85B-4D56-A70C-71F839EF92D0}" srcOrd="3" destOrd="0" presId="urn:microsoft.com/office/officeart/2018/2/layout/IconVerticalSolidList#23"/>
    <dgm:cxn modelId="{D0ADAFB5-1ECD-46DD-8EC7-D94CB1C583C8}" type="presParOf" srcId="{C6D099D4-FE4B-4C99-A944-7557E8A8D17E}" destId="{D6E46B0B-F37C-4500-95C0-DCB759F894B6}" srcOrd="4" destOrd="0" presId="urn:microsoft.com/office/officeart/2018/2/layout/IconVerticalSolidList#23"/>
    <dgm:cxn modelId="{B3D2B5D9-17DE-452C-BD03-7FB540F1AD9A}" type="presParOf" srcId="{D6E46B0B-F37C-4500-95C0-DCB759F894B6}" destId="{CB8072B1-5B5B-44F4-900F-2A327D6CC88E}" srcOrd="0" destOrd="0" presId="urn:microsoft.com/office/officeart/2018/2/layout/IconVerticalSolidList#23"/>
    <dgm:cxn modelId="{C03DE0E1-8CDA-4B7E-A2D9-B45039B71F43}" type="presParOf" srcId="{D6E46B0B-F37C-4500-95C0-DCB759F894B6}" destId="{58ED7D89-76B3-474E-9E99-A56E55774584}" srcOrd="1" destOrd="0" presId="urn:microsoft.com/office/officeart/2018/2/layout/IconVerticalSolidList#23"/>
    <dgm:cxn modelId="{80BF9BD7-5346-4A05-B556-0BA86DE7AFAF}" type="presParOf" srcId="{D6E46B0B-F37C-4500-95C0-DCB759F894B6}" destId="{544A22BC-96D6-4F3C-940E-85EC9CAD49F5}" srcOrd="2" destOrd="0" presId="urn:microsoft.com/office/officeart/2018/2/layout/IconVerticalSolidList#23"/>
    <dgm:cxn modelId="{7194CA92-BCC9-49F9-A72B-F63B8AD8C3EE}" type="presParOf" srcId="{D6E46B0B-F37C-4500-95C0-DCB759F894B6}" destId="{2A5B2513-9B39-4D65-A5F0-6BECE878125F}" srcOrd="3" destOrd="0" presId="urn:microsoft.com/office/officeart/2018/2/layout/IconVerticalSolidList#23"/>
    <dgm:cxn modelId="{D48042A8-63A2-4484-AECE-73EE8536F077}" type="presParOf" srcId="{C6D099D4-FE4B-4C99-A944-7557E8A8D17E}" destId="{9319C1CE-28DE-4F01-99D3-EE6E52BD3469}" srcOrd="5" destOrd="0" presId="urn:microsoft.com/office/officeart/2018/2/layout/IconVerticalSolidList#23"/>
    <dgm:cxn modelId="{63ADC362-8BF4-4060-A175-CA8947E031D1}" type="presParOf" srcId="{C6D099D4-FE4B-4C99-A944-7557E8A8D17E}" destId="{0840E18F-68FE-4C88-BA6E-3B80393C7584}" srcOrd="6" destOrd="0" presId="urn:microsoft.com/office/officeart/2018/2/layout/IconVerticalSolidList#23"/>
    <dgm:cxn modelId="{2F65CC44-FB55-4769-BC34-25336912BBE6}" type="presParOf" srcId="{0840E18F-68FE-4C88-BA6E-3B80393C7584}" destId="{D7A2C1DB-013A-4D6D-AD21-F42645D2F803}" srcOrd="0" destOrd="0" presId="urn:microsoft.com/office/officeart/2018/2/layout/IconVerticalSolidList#23"/>
    <dgm:cxn modelId="{CE3EBBB0-CEB3-4536-8122-053972ABF459}" type="presParOf" srcId="{0840E18F-68FE-4C88-BA6E-3B80393C7584}" destId="{6948DCB5-5BAF-43B9-A3AC-3ABBD9C61095}" srcOrd="1" destOrd="0" presId="urn:microsoft.com/office/officeart/2018/2/layout/IconVerticalSolidList#23"/>
    <dgm:cxn modelId="{78659ED6-4FE5-4B98-8C85-543520C58821}" type="presParOf" srcId="{0840E18F-68FE-4C88-BA6E-3B80393C7584}" destId="{253E884D-1726-42EA-8B43-1FF4E36BEB50}" srcOrd="2" destOrd="0" presId="urn:microsoft.com/office/officeart/2018/2/layout/IconVerticalSolidList#23"/>
    <dgm:cxn modelId="{D79E2EA8-85F2-4D20-9661-6F803B56515E}" type="presParOf" srcId="{0840E18F-68FE-4C88-BA6E-3B80393C7584}" destId="{63604778-2989-4384-B8FA-E30CDAC8FE91}" srcOrd="3" destOrd="0" presId="urn:microsoft.com/office/officeart/2018/2/layout/IconVerticalSolid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DA2D9F-71F7-42BD-81FF-2040859E36D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EABA376-CED7-4543-BA59-5AA8DA236282}">
      <dgm:prSet custT="1"/>
      <dgm:spPr/>
      <dgm:t>
        <a:bodyPr/>
        <a:lstStyle/>
        <a:p>
          <a:r>
            <a:rPr lang="es-CR" sz="2000" dirty="0"/>
            <a:t>Un aspecto que suele considerarse en la relación entre la política fiscal y la inversión se refiere a la </a:t>
          </a:r>
          <a:r>
            <a:rPr lang="es-CR" sz="2000" b="1" i="1" dirty="0"/>
            <a:t>complementariedad</a:t>
          </a:r>
          <a:r>
            <a:rPr lang="es-CR" sz="2000" dirty="0"/>
            <a:t> o la competencia entre la </a:t>
          </a:r>
          <a:r>
            <a:rPr lang="es-CR" sz="2000" b="1" i="1" dirty="0"/>
            <a:t>inversión pública y la privada</a:t>
          </a:r>
          <a:r>
            <a:rPr lang="es-CR" sz="2000" dirty="0"/>
            <a:t>. </a:t>
          </a:r>
          <a:endParaRPr lang="en-US" sz="2000" dirty="0"/>
        </a:p>
      </dgm:t>
    </dgm:pt>
    <dgm:pt modelId="{E754B230-AA6E-4B41-BBBD-074737F42ACC}" type="parTrans" cxnId="{7C44CE6A-C66C-4396-90D2-3BF598D1688F}">
      <dgm:prSet/>
      <dgm:spPr/>
      <dgm:t>
        <a:bodyPr/>
        <a:lstStyle/>
        <a:p>
          <a:endParaRPr lang="en-US" sz="2000"/>
        </a:p>
      </dgm:t>
    </dgm:pt>
    <dgm:pt modelId="{7BF9E69A-B960-4E85-B807-DEEC02E2ACA5}" type="sibTrans" cxnId="{7C44CE6A-C66C-4396-90D2-3BF598D1688F}">
      <dgm:prSet/>
      <dgm:spPr/>
      <dgm:t>
        <a:bodyPr/>
        <a:lstStyle/>
        <a:p>
          <a:endParaRPr lang="en-US" sz="2000"/>
        </a:p>
      </dgm:t>
    </dgm:pt>
    <dgm:pt modelId="{AB8170BC-FE4F-41E1-AA07-921279FE4AE5}">
      <dgm:prSet custT="1"/>
      <dgm:spPr/>
      <dgm:t>
        <a:bodyPr/>
        <a:lstStyle/>
        <a:p>
          <a:r>
            <a:rPr lang="es-CR" sz="2000"/>
            <a:t>En el primer caso, la inversión pública en servicios públicos e infraestructura afecta de forma positiva la </a:t>
          </a:r>
          <a:r>
            <a:rPr lang="es-CR" sz="2000" i="1"/>
            <a:t>rentabilidad de la inversión privada</a:t>
          </a:r>
          <a:r>
            <a:rPr lang="es-CR" sz="2000"/>
            <a:t>, dado que reduce los costos privados de producción y puede aumentar la demanda y el uso de la capacidad instalada.</a:t>
          </a:r>
          <a:endParaRPr lang="en-US" sz="2000"/>
        </a:p>
      </dgm:t>
    </dgm:pt>
    <dgm:pt modelId="{6A931600-56F9-4F55-933E-C4A9900A96CE}" type="parTrans" cxnId="{8EF397C6-AD03-4065-9A27-55F8056C3DA8}">
      <dgm:prSet/>
      <dgm:spPr/>
      <dgm:t>
        <a:bodyPr/>
        <a:lstStyle/>
        <a:p>
          <a:endParaRPr lang="en-US" sz="2000"/>
        </a:p>
      </dgm:t>
    </dgm:pt>
    <dgm:pt modelId="{8541C686-C356-4B2E-BB1B-E70AFB718F0E}" type="sibTrans" cxnId="{8EF397C6-AD03-4065-9A27-55F8056C3DA8}">
      <dgm:prSet/>
      <dgm:spPr/>
      <dgm:t>
        <a:bodyPr/>
        <a:lstStyle/>
        <a:p>
          <a:endParaRPr lang="en-US" sz="2000"/>
        </a:p>
      </dgm:t>
    </dgm:pt>
    <dgm:pt modelId="{13F49D28-C67E-492E-8FC4-3E1050A1AD0E}">
      <dgm:prSet custT="1"/>
      <dgm:spPr/>
      <dgm:t>
        <a:bodyPr/>
        <a:lstStyle/>
        <a:p>
          <a:r>
            <a:rPr lang="es-CR" sz="2000" dirty="0"/>
            <a:t>La relación de complementariedad entre inversión pública e inversión privada se da sobre todo cuando la primera está destinada a la infraestructura y la educación. Por otro lado, la inversión pública puede competir con la privada en la obtención de financiamiento y de insumos productivos. </a:t>
          </a:r>
          <a:endParaRPr lang="en-US" sz="2000" dirty="0"/>
        </a:p>
      </dgm:t>
    </dgm:pt>
    <dgm:pt modelId="{3E609833-BD05-4E6F-83A0-2C2FB9532CFC}" type="parTrans" cxnId="{2900DEBE-DA9A-4EEA-AA68-E60C18D8C4B2}">
      <dgm:prSet/>
      <dgm:spPr/>
      <dgm:t>
        <a:bodyPr/>
        <a:lstStyle/>
        <a:p>
          <a:endParaRPr lang="en-US" sz="2000"/>
        </a:p>
      </dgm:t>
    </dgm:pt>
    <dgm:pt modelId="{4848C6DB-6657-4D53-BAF3-06979CA44AF0}" type="sibTrans" cxnId="{2900DEBE-DA9A-4EEA-AA68-E60C18D8C4B2}">
      <dgm:prSet/>
      <dgm:spPr/>
      <dgm:t>
        <a:bodyPr/>
        <a:lstStyle/>
        <a:p>
          <a:endParaRPr lang="en-US" sz="2000"/>
        </a:p>
      </dgm:t>
    </dgm:pt>
    <dgm:pt modelId="{E0ABDD2C-BE0E-4A71-B7F7-16A53E60B99B}" type="pres">
      <dgm:prSet presAssocID="{64DA2D9F-71F7-42BD-81FF-2040859E36D3}" presName="hierChild1" presStyleCnt="0">
        <dgm:presLayoutVars>
          <dgm:chPref val="1"/>
          <dgm:dir/>
          <dgm:animOne val="branch"/>
          <dgm:animLvl val="lvl"/>
          <dgm:resizeHandles/>
        </dgm:presLayoutVars>
      </dgm:prSet>
      <dgm:spPr/>
    </dgm:pt>
    <dgm:pt modelId="{08122381-92E9-46A4-A4A8-48DF595E32BA}" type="pres">
      <dgm:prSet presAssocID="{2EABA376-CED7-4543-BA59-5AA8DA236282}" presName="hierRoot1" presStyleCnt="0"/>
      <dgm:spPr/>
    </dgm:pt>
    <dgm:pt modelId="{1CA52717-BC61-447C-932C-11AEF950C6CB}" type="pres">
      <dgm:prSet presAssocID="{2EABA376-CED7-4543-BA59-5AA8DA236282}" presName="composite" presStyleCnt="0"/>
      <dgm:spPr/>
    </dgm:pt>
    <dgm:pt modelId="{AD4C0EFC-1657-4359-BC51-45FAD6A2FEFF}" type="pres">
      <dgm:prSet presAssocID="{2EABA376-CED7-4543-BA59-5AA8DA236282}" presName="background" presStyleLbl="node0" presStyleIdx="0" presStyleCnt="3"/>
      <dgm:spPr/>
    </dgm:pt>
    <dgm:pt modelId="{3211B196-2184-4419-BAE4-C4581821C946}" type="pres">
      <dgm:prSet presAssocID="{2EABA376-CED7-4543-BA59-5AA8DA236282}" presName="text" presStyleLbl="fgAcc0" presStyleIdx="0" presStyleCnt="3" custScaleX="103046" custScaleY="121157">
        <dgm:presLayoutVars>
          <dgm:chPref val="3"/>
        </dgm:presLayoutVars>
      </dgm:prSet>
      <dgm:spPr/>
    </dgm:pt>
    <dgm:pt modelId="{6F7FB416-A131-41DD-B0B2-8926048D2D51}" type="pres">
      <dgm:prSet presAssocID="{2EABA376-CED7-4543-BA59-5AA8DA236282}" presName="hierChild2" presStyleCnt="0"/>
      <dgm:spPr/>
    </dgm:pt>
    <dgm:pt modelId="{849AA73B-7757-4221-8496-12A8B141DBE5}" type="pres">
      <dgm:prSet presAssocID="{AB8170BC-FE4F-41E1-AA07-921279FE4AE5}" presName="hierRoot1" presStyleCnt="0"/>
      <dgm:spPr/>
    </dgm:pt>
    <dgm:pt modelId="{3877ABCB-9B1E-4F82-8019-2FFBA05FB09E}" type="pres">
      <dgm:prSet presAssocID="{AB8170BC-FE4F-41E1-AA07-921279FE4AE5}" presName="composite" presStyleCnt="0"/>
      <dgm:spPr/>
    </dgm:pt>
    <dgm:pt modelId="{424AAEEB-F39C-46B0-9A86-B277C67C8D7C}" type="pres">
      <dgm:prSet presAssocID="{AB8170BC-FE4F-41E1-AA07-921279FE4AE5}" presName="background" presStyleLbl="node0" presStyleIdx="1" presStyleCnt="3"/>
      <dgm:spPr/>
    </dgm:pt>
    <dgm:pt modelId="{12ED7211-12AB-49AB-871B-F128F345BF38}" type="pres">
      <dgm:prSet presAssocID="{AB8170BC-FE4F-41E1-AA07-921279FE4AE5}" presName="text" presStyleLbl="fgAcc0" presStyleIdx="1" presStyleCnt="3" custScaleX="111866" custScaleY="130958">
        <dgm:presLayoutVars>
          <dgm:chPref val="3"/>
        </dgm:presLayoutVars>
      </dgm:prSet>
      <dgm:spPr/>
    </dgm:pt>
    <dgm:pt modelId="{F73DDF01-C66B-491D-B83A-FD4F30DDD9BE}" type="pres">
      <dgm:prSet presAssocID="{AB8170BC-FE4F-41E1-AA07-921279FE4AE5}" presName="hierChild2" presStyleCnt="0"/>
      <dgm:spPr/>
    </dgm:pt>
    <dgm:pt modelId="{B9054FE7-2A64-4D9E-A896-2FB01C50F550}" type="pres">
      <dgm:prSet presAssocID="{13F49D28-C67E-492E-8FC4-3E1050A1AD0E}" presName="hierRoot1" presStyleCnt="0"/>
      <dgm:spPr/>
    </dgm:pt>
    <dgm:pt modelId="{B22566C9-BC43-4D11-B9D0-EC9D05A3CE3B}" type="pres">
      <dgm:prSet presAssocID="{13F49D28-C67E-492E-8FC4-3E1050A1AD0E}" presName="composite" presStyleCnt="0"/>
      <dgm:spPr/>
    </dgm:pt>
    <dgm:pt modelId="{CFEF2DB7-2881-45D8-B56E-11ED161BE34A}" type="pres">
      <dgm:prSet presAssocID="{13F49D28-C67E-492E-8FC4-3E1050A1AD0E}" presName="background" presStyleLbl="node0" presStyleIdx="2" presStyleCnt="3"/>
      <dgm:spPr/>
    </dgm:pt>
    <dgm:pt modelId="{129C9EA3-2745-49F2-97B9-419D563972CA}" type="pres">
      <dgm:prSet presAssocID="{13F49D28-C67E-492E-8FC4-3E1050A1AD0E}" presName="text" presStyleLbl="fgAcc0" presStyleIdx="2" presStyleCnt="3" custScaleX="103080" custScaleY="213447">
        <dgm:presLayoutVars>
          <dgm:chPref val="3"/>
        </dgm:presLayoutVars>
      </dgm:prSet>
      <dgm:spPr/>
    </dgm:pt>
    <dgm:pt modelId="{1689D353-7876-453B-A993-4F43164E2626}" type="pres">
      <dgm:prSet presAssocID="{13F49D28-C67E-492E-8FC4-3E1050A1AD0E}" presName="hierChild2" presStyleCnt="0"/>
      <dgm:spPr/>
    </dgm:pt>
  </dgm:ptLst>
  <dgm:cxnLst>
    <dgm:cxn modelId="{258D4C0D-3BB6-443D-A90F-EB4FC8314084}" type="presOf" srcId="{2EABA376-CED7-4543-BA59-5AA8DA236282}" destId="{3211B196-2184-4419-BAE4-C4581821C946}" srcOrd="0" destOrd="0" presId="urn:microsoft.com/office/officeart/2005/8/layout/hierarchy1"/>
    <dgm:cxn modelId="{91DA700D-3350-4BCE-BDFD-57D1F2D540A1}" type="presOf" srcId="{64DA2D9F-71F7-42BD-81FF-2040859E36D3}" destId="{E0ABDD2C-BE0E-4A71-B7F7-16A53E60B99B}" srcOrd="0" destOrd="0" presId="urn:microsoft.com/office/officeart/2005/8/layout/hierarchy1"/>
    <dgm:cxn modelId="{7C44CE6A-C66C-4396-90D2-3BF598D1688F}" srcId="{64DA2D9F-71F7-42BD-81FF-2040859E36D3}" destId="{2EABA376-CED7-4543-BA59-5AA8DA236282}" srcOrd="0" destOrd="0" parTransId="{E754B230-AA6E-4B41-BBBD-074737F42ACC}" sibTransId="{7BF9E69A-B960-4E85-B807-DEEC02E2ACA5}"/>
    <dgm:cxn modelId="{70C39F8B-2709-4450-86F0-538F7D002F0F}" type="presOf" srcId="{AB8170BC-FE4F-41E1-AA07-921279FE4AE5}" destId="{12ED7211-12AB-49AB-871B-F128F345BF38}" srcOrd="0" destOrd="0" presId="urn:microsoft.com/office/officeart/2005/8/layout/hierarchy1"/>
    <dgm:cxn modelId="{2900DEBE-DA9A-4EEA-AA68-E60C18D8C4B2}" srcId="{64DA2D9F-71F7-42BD-81FF-2040859E36D3}" destId="{13F49D28-C67E-492E-8FC4-3E1050A1AD0E}" srcOrd="2" destOrd="0" parTransId="{3E609833-BD05-4E6F-83A0-2C2FB9532CFC}" sibTransId="{4848C6DB-6657-4D53-BAF3-06979CA44AF0}"/>
    <dgm:cxn modelId="{8EF397C6-AD03-4065-9A27-55F8056C3DA8}" srcId="{64DA2D9F-71F7-42BD-81FF-2040859E36D3}" destId="{AB8170BC-FE4F-41E1-AA07-921279FE4AE5}" srcOrd="1" destOrd="0" parTransId="{6A931600-56F9-4F55-933E-C4A9900A96CE}" sibTransId="{8541C686-C356-4B2E-BB1B-E70AFB718F0E}"/>
    <dgm:cxn modelId="{799A7ADC-05D9-4660-BE86-6A08F728A3D9}" type="presOf" srcId="{13F49D28-C67E-492E-8FC4-3E1050A1AD0E}" destId="{129C9EA3-2745-49F2-97B9-419D563972CA}" srcOrd="0" destOrd="0" presId="urn:microsoft.com/office/officeart/2005/8/layout/hierarchy1"/>
    <dgm:cxn modelId="{29A571DE-E0E5-4341-B9C5-736E8D4EA5B6}" type="presParOf" srcId="{E0ABDD2C-BE0E-4A71-B7F7-16A53E60B99B}" destId="{08122381-92E9-46A4-A4A8-48DF595E32BA}" srcOrd="0" destOrd="0" presId="urn:microsoft.com/office/officeart/2005/8/layout/hierarchy1"/>
    <dgm:cxn modelId="{2401694F-472B-445B-B323-06053B7CD5E9}" type="presParOf" srcId="{08122381-92E9-46A4-A4A8-48DF595E32BA}" destId="{1CA52717-BC61-447C-932C-11AEF950C6CB}" srcOrd="0" destOrd="0" presId="urn:microsoft.com/office/officeart/2005/8/layout/hierarchy1"/>
    <dgm:cxn modelId="{EEB67292-6C65-4CD0-B175-A5C735FABCD8}" type="presParOf" srcId="{1CA52717-BC61-447C-932C-11AEF950C6CB}" destId="{AD4C0EFC-1657-4359-BC51-45FAD6A2FEFF}" srcOrd="0" destOrd="0" presId="urn:microsoft.com/office/officeart/2005/8/layout/hierarchy1"/>
    <dgm:cxn modelId="{45BF5CE5-6841-49DC-930B-A7DB9F4C4F22}" type="presParOf" srcId="{1CA52717-BC61-447C-932C-11AEF950C6CB}" destId="{3211B196-2184-4419-BAE4-C4581821C946}" srcOrd="1" destOrd="0" presId="urn:microsoft.com/office/officeart/2005/8/layout/hierarchy1"/>
    <dgm:cxn modelId="{7DF3E340-CD9A-4A9A-85B0-3643DCFBA089}" type="presParOf" srcId="{08122381-92E9-46A4-A4A8-48DF595E32BA}" destId="{6F7FB416-A131-41DD-B0B2-8926048D2D51}" srcOrd="1" destOrd="0" presId="urn:microsoft.com/office/officeart/2005/8/layout/hierarchy1"/>
    <dgm:cxn modelId="{810D98F4-6E64-4E08-A116-863A035BF8A5}" type="presParOf" srcId="{E0ABDD2C-BE0E-4A71-B7F7-16A53E60B99B}" destId="{849AA73B-7757-4221-8496-12A8B141DBE5}" srcOrd="1" destOrd="0" presId="urn:microsoft.com/office/officeart/2005/8/layout/hierarchy1"/>
    <dgm:cxn modelId="{CFA3CDC2-6A0B-46D6-A937-4367E4FB7D0D}" type="presParOf" srcId="{849AA73B-7757-4221-8496-12A8B141DBE5}" destId="{3877ABCB-9B1E-4F82-8019-2FFBA05FB09E}" srcOrd="0" destOrd="0" presId="urn:microsoft.com/office/officeart/2005/8/layout/hierarchy1"/>
    <dgm:cxn modelId="{CFE019AC-E89A-48F0-B16D-51BB1889A9C9}" type="presParOf" srcId="{3877ABCB-9B1E-4F82-8019-2FFBA05FB09E}" destId="{424AAEEB-F39C-46B0-9A86-B277C67C8D7C}" srcOrd="0" destOrd="0" presId="urn:microsoft.com/office/officeart/2005/8/layout/hierarchy1"/>
    <dgm:cxn modelId="{E18DF938-3957-4B24-B9D5-69F1C53BA7DE}" type="presParOf" srcId="{3877ABCB-9B1E-4F82-8019-2FFBA05FB09E}" destId="{12ED7211-12AB-49AB-871B-F128F345BF38}" srcOrd="1" destOrd="0" presId="urn:microsoft.com/office/officeart/2005/8/layout/hierarchy1"/>
    <dgm:cxn modelId="{0B0844E2-DEEF-4556-AD2D-3FA212E123B6}" type="presParOf" srcId="{849AA73B-7757-4221-8496-12A8B141DBE5}" destId="{F73DDF01-C66B-491D-B83A-FD4F30DDD9BE}" srcOrd="1" destOrd="0" presId="urn:microsoft.com/office/officeart/2005/8/layout/hierarchy1"/>
    <dgm:cxn modelId="{E3C8C6A5-D4C8-431D-8493-A29A68A70A59}" type="presParOf" srcId="{E0ABDD2C-BE0E-4A71-B7F7-16A53E60B99B}" destId="{B9054FE7-2A64-4D9E-A896-2FB01C50F550}" srcOrd="2" destOrd="0" presId="urn:microsoft.com/office/officeart/2005/8/layout/hierarchy1"/>
    <dgm:cxn modelId="{BCE94836-A18B-49E1-B1AA-375A5B077543}" type="presParOf" srcId="{B9054FE7-2A64-4D9E-A896-2FB01C50F550}" destId="{B22566C9-BC43-4D11-B9D0-EC9D05A3CE3B}" srcOrd="0" destOrd="0" presId="urn:microsoft.com/office/officeart/2005/8/layout/hierarchy1"/>
    <dgm:cxn modelId="{B060A150-D035-4DE7-B168-54D1C656DA53}" type="presParOf" srcId="{B22566C9-BC43-4D11-B9D0-EC9D05A3CE3B}" destId="{CFEF2DB7-2881-45D8-B56E-11ED161BE34A}" srcOrd="0" destOrd="0" presId="urn:microsoft.com/office/officeart/2005/8/layout/hierarchy1"/>
    <dgm:cxn modelId="{F49573A0-0DB2-4826-B0D4-0A81EED218A3}" type="presParOf" srcId="{B22566C9-BC43-4D11-B9D0-EC9D05A3CE3B}" destId="{129C9EA3-2745-49F2-97B9-419D563972CA}" srcOrd="1" destOrd="0" presId="urn:microsoft.com/office/officeart/2005/8/layout/hierarchy1"/>
    <dgm:cxn modelId="{F482277F-38C0-4B16-BEF9-A3CB54063BC2}" type="presParOf" srcId="{B9054FE7-2A64-4D9E-A896-2FB01C50F550}" destId="{1689D353-7876-453B-A993-4F43164E262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4126A8-C08D-4D37-8A10-DA141136E90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7A5EC66-25BA-40A0-B98D-7631FDD49D77}">
      <dgm:prSet/>
      <dgm:spPr/>
      <dgm:t>
        <a:bodyPr/>
        <a:lstStyle/>
        <a:p>
          <a:pPr algn="just"/>
          <a:r>
            <a:rPr lang="es-CR" dirty="0"/>
            <a:t>Según el Manual de Estadísticas de Finanzas Públicas 2014 (FMI, 2014b), la CFG es una clasificación detallada de las funciones u objetivos socioeconómicos que persiguen las unidades del gobierno general por medio de distintos tipos de gasto. Las funciones se clasifican en diez divisiones que luego se subdividen en grupos y clases. Las divisiones se refieren a los objetivos generales del gobierno, en tanto que los grupos y las clases corresponden a los medios a través de los cuales se alcanzan esos objetivos.</a:t>
          </a:r>
          <a:endParaRPr lang="en-US" dirty="0"/>
        </a:p>
      </dgm:t>
    </dgm:pt>
    <dgm:pt modelId="{77934ECF-DDE7-4F73-9947-23CA2EF11466}" type="parTrans" cxnId="{112D0EA7-92D5-4EB6-B646-7C810DFF0455}">
      <dgm:prSet/>
      <dgm:spPr/>
      <dgm:t>
        <a:bodyPr/>
        <a:lstStyle/>
        <a:p>
          <a:endParaRPr lang="en-US"/>
        </a:p>
      </dgm:t>
    </dgm:pt>
    <dgm:pt modelId="{DB69C304-ACEE-433A-9DEB-0252B2887D0E}" type="sibTrans" cxnId="{112D0EA7-92D5-4EB6-B646-7C810DFF0455}">
      <dgm:prSet/>
      <dgm:spPr/>
      <dgm:t>
        <a:bodyPr/>
        <a:lstStyle/>
        <a:p>
          <a:endParaRPr lang="en-US"/>
        </a:p>
      </dgm:t>
    </dgm:pt>
    <dgm:pt modelId="{FAA35AD6-D720-4991-AC92-2E3578455C12}">
      <dgm:prSet/>
      <dgm:spPr/>
      <dgm:t>
        <a:bodyPr/>
        <a:lstStyle/>
        <a:p>
          <a:pPr algn="just"/>
          <a:r>
            <a:rPr lang="es-CR" dirty="0"/>
            <a:t>Las divisiones son las siguientes:</a:t>
          </a:r>
          <a:endParaRPr lang="en-US" dirty="0"/>
        </a:p>
      </dgm:t>
    </dgm:pt>
    <dgm:pt modelId="{D0F47D19-8AE0-4EDD-ACC0-59EDECD1FDDF}" type="parTrans" cxnId="{E068AA63-DF66-40CD-B546-BD0D96063B92}">
      <dgm:prSet/>
      <dgm:spPr/>
      <dgm:t>
        <a:bodyPr/>
        <a:lstStyle/>
        <a:p>
          <a:endParaRPr lang="en-US"/>
        </a:p>
      </dgm:t>
    </dgm:pt>
    <dgm:pt modelId="{791C30D8-1C7E-480D-BEFB-C94DFA686922}" type="sibTrans" cxnId="{E068AA63-DF66-40CD-B546-BD0D96063B92}">
      <dgm:prSet/>
      <dgm:spPr/>
      <dgm:t>
        <a:bodyPr/>
        <a:lstStyle/>
        <a:p>
          <a:endParaRPr lang="en-US"/>
        </a:p>
      </dgm:t>
    </dgm:pt>
    <dgm:pt modelId="{BB7274F9-191A-4BCB-BA9D-D628A93463D5}">
      <dgm:prSet/>
      <dgm:spPr/>
      <dgm:t>
        <a:bodyPr/>
        <a:lstStyle/>
        <a:p>
          <a:pPr algn="just"/>
          <a:r>
            <a:rPr lang="es-CR" dirty="0"/>
            <a:t>Servicios públicos generales. Incluye el gasto relacionado con la administración, la gestión o el apoyo de los órganos ejecutivos y legislativos</a:t>
          </a:r>
          <a:endParaRPr lang="en-US" dirty="0"/>
        </a:p>
      </dgm:t>
    </dgm:pt>
    <dgm:pt modelId="{ABD38D45-BD2B-4955-BCCB-6A301AD7EA83}" type="parTrans" cxnId="{F0F6A863-4907-42E4-A55A-B9B2F40AA073}">
      <dgm:prSet/>
      <dgm:spPr/>
      <dgm:t>
        <a:bodyPr/>
        <a:lstStyle/>
        <a:p>
          <a:endParaRPr lang="en-US"/>
        </a:p>
      </dgm:t>
    </dgm:pt>
    <dgm:pt modelId="{B0A4D63B-D2EC-4792-94B3-D0CFA213C5DF}" type="sibTrans" cxnId="{F0F6A863-4907-42E4-A55A-B9B2F40AA073}">
      <dgm:prSet/>
      <dgm:spPr/>
      <dgm:t>
        <a:bodyPr/>
        <a:lstStyle/>
        <a:p>
          <a:endParaRPr lang="en-US"/>
        </a:p>
      </dgm:t>
    </dgm:pt>
    <dgm:pt modelId="{EDF0F51F-25BF-451B-8935-DD66814B94E8}">
      <dgm:prSet/>
      <dgm:spPr/>
      <dgm:t>
        <a:bodyPr/>
        <a:lstStyle/>
        <a:p>
          <a:pPr algn="just"/>
          <a:r>
            <a:rPr lang="es-CR" dirty="0"/>
            <a:t>Defensa. Comprende las erogaciones en materia de defensa militar, defensa civil y ayuda militar al exterior.</a:t>
          </a:r>
          <a:endParaRPr lang="en-US" dirty="0"/>
        </a:p>
      </dgm:t>
    </dgm:pt>
    <dgm:pt modelId="{D79660D3-2C92-4F6E-BEAC-E26BBA4C8F7A}" type="parTrans" cxnId="{E82033AE-3CD9-4306-9033-574D6574731E}">
      <dgm:prSet/>
      <dgm:spPr/>
      <dgm:t>
        <a:bodyPr/>
        <a:lstStyle/>
        <a:p>
          <a:endParaRPr lang="en-US"/>
        </a:p>
      </dgm:t>
    </dgm:pt>
    <dgm:pt modelId="{CA436396-8195-4C8B-B268-DD7D08B29DD3}" type="sibTrans" cxnId="{E82033AE-3CD9-4306-9033-574D6574731E}">
      <dgm:prSet/>
      <dgm:spPr/>
      <dgm:t>
        <a:bodyPr/>
        <a:lstStyle/>
        <a:p>
          <a:endParaRPr lang="en-US"/>
        </a:p>
      </dgm:t>
    </dgm:pt>
    <dgm:pt modelId="{DFB6040C-E776-4B97-A07F-58360D508533}" type="pres">
      <dgm:prSet presAssocID="{C24126A8-C08D-4D37-8A10-DA141136E906}" presName="linear" presStyleCnt="0">
        <dgm:presLayoutVars>
          <dgm:animLvl val="lvl"/>
          <dgm:resizeHandles val="exact"/>
        </dgm:presLayoutVars>
      </dgm:prSet>
      <dgm:spPr/>
    </dgm:pt>
    <dgm:pt modelId="{C2283CA4-2F72-4077-AD7B-BCF00224E7D0}" type="pres">
      <dgm:prSet presAssocID="{27A5EC66-25BA-40A0-B98D-7631FDD49D77}" presName="parentText" presStyleLbl="node1" presStyleIdx="0" presStyleCnt="1">
        <dgm:presLayoutVars>
          <dgm:chMax val="0"/>
          <dgm:bulletEnabled val="1"/>
        </dgm:presLayoutVars>
      </dgm:prSet>
      <dgm:spPr/>
    </dgm:pt>
    <dgm:pt modelId="{38C9632D-5681-4268-A868-D3CB66D1ECB0}" type="pres">
      <dgm:prSet presAssocID="{27A5EC66-25BA-40A0-B98D-7631FDD49D77}" presName="childText" presStyleLbl="revTx" presStyleIdx="0" presStyleCnt="1">
        <dgm:presLayoutVars>
          <dgm:bulletEnabled val="1"/>
        </dgm:presLayoutVars>
      </dgm:prSet>
      <dgm:spPr/>
    </dgm:pt>
  </dgm:ptLst>
  <dgm:cxnLst>
    <dgm:cxn modelId="{F0F6A863-4907-42E4-A55A-B9B2F40AA073}" srcId="{FAA35AD6-D720-4991-AC92-2E3578455C12}" destId="{BB7274F9-191A-4BCB-BA9D-D628A93463D5}" srcOrd="0" destOrd="0" parTransId="{ABD38D45-BD2B-4955-BCCB-6A301AD7EA83}" sibTransId="{B0A4D63B-D2EC-4792-94B3-D0CFA213C5DF}"/>
    <dgm:cxn modelId="{E068AA63-DF66-40CD-B546-BD0D96063B92}" srcId="{27A5EC66-25BA-40A0-B98D-7631FDD49D77}" destId="{FAA35AD6-D720-4991-AC92-2E3578455C12}" srcOrd="0" destOrd="0" parTransId="{D0F47D19-8AE0-4EDD-ACC0-59EDECD1FDDF}" sibTransId="{791C30D8-1C7E-480D-BEFB-C94DFA686922}"/>
    <dgm:cxn modelId="{24D9EA45-81A5-415B-A733-1040C3FAE464}" type="presOf" srcId="{27A5EC66-25BA-40A0-B98D-7631FDD49D77}" destId="{C2283CA4-2F72-4077-AD7B-BCF00224E7D0}" srcOrd="0" destOrd="0" presId="urn:microsoft.com/office/officeart/2005/8/layout/vList2"/>
    <dgm:cxn modelId="{9C15B97D-CB02-4756-B3C5-18CA9EB0DC82}" type="presOf" srcId="{FAA35AD6-D720-4991-AC92-2E3578455C12}" destId="{38C9632D-5681-4268-A868-D3CB66D1ECB0}" srcOrd="0" destOrd="0" presId="urn:microsoft.com/office/officeart/2005/8/layout/vList2"/>
    <dgm:cxn modelId="{112D0EA7-92D5-4EB6-B646-7C810DFF0455}" srcId="{C24126A8-C08D-4D37-8A10-DA141136E906}" destId="{27A5EC66-25BA-40A0-B98D-7631FDD49D77}" srcOrd="0" destOrd="0" parTransId="{77934ECF-DDE7-4F73-9947-23CA2EF11466}" sibTransId="{DB69C304-ACEE-433A-9DEB-0252B2887D0E}"/>
    <dgm:cxn modelId="{E82033AE-3CD9-4306-9033-574D6574731E}" srcId="{FAA35AD6-D720-4991-AC92-2E3578455C12}" destId="{EDF0F51F-25BF-451B-8935-DD66814B94E8}" srcOrd="1" destOrd="0" parTransId="{D79660D3-2C92-4F6E-BEAC-E26BBA4C8F7A}" sibTransId="{CA436396-8195-4C8B-B268-DD7D08B29DD3}"/>
    <dgm:cxn modelId="{956715BF-F62D-4866-B281-054ADAECB718}" type="presOf" srcId="{EDF0F51F-25BF-451B-8935-DD66814B94E8}" destId="{38C9632D-5681-4268-A868-D3CB66D1ECB0}" srcOrd="0" destOrd="2" presId="urn:microsoft.com/office/officeart/2005/8/layout/vList2"/>
    <dgm:cxn modelId="{D004A7D7-817B-4091-B966-9CE9F1440DFE}" type="presOf" srcId="{BB7274F9-191A-4BCB-BA9D-D628A93463D5}" destId="{38C9632D-5681-4268-A868-D3CB66D1ECB0}" srcOrd="0" destOrd="1" presId="urn:microsoft.com/office/officeart/2005/8/layout/vList2"/>
    <dgm:cxn modelId="{69024DF0-0295-4F78-8334-CD4F18478262}" type="presOf" srcId="{C24126A8-C08D-4D37-8A10-DA141136E906}" destId="{DFB6040C-E776-4B97-A07F-58360D508533}" srcOrd="0" destOrd="0" presId="urn:microsoft.com/office/officeart/2005/8/layout/vList2"/>
    <dgm:cxn modelId="{476E0A60-B108-4D79-BF39-ECE3B89BDAA0}" type="presParOf" srcId="{DFB6040C-E776-4B97-A07F-58360D508533}" destId="{C2283CA4-2F72-4077-AD7B-BCF00224E7D0}" srcOrd="0" destOrd="0" presId="urn:microsoft.com/office/officeart/2005/8/layout/vList2"/>
    <dgm:cxn modelId="{0669BA57-F476-435E-B8B3-B9F6A6063BE8}" type="presParOf" srcId="{DFB6040C-E776-4B97-A07F-58360D508533}" destId="{38C9632D-5681-4268-A868-D3CB66D1ECB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4126A8-C08D-4D37-8A10-DA141136E90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AA35AD6-D720-4991-AC92-2E3578455C12}">
      <dgm:prSet/>
      <dgm:spPr/>
      <dgm:t>
        <a:bodyPr/>
        <a:lstStyle/>
        <a:p>
          <a:pPr algn="just"/>
          <a:r>
            <a:rPr lang="es-CR" dirty="0"/>
            <a:t>Las divisiones son las siguientes:</a:t>
          </a:r>
          <a:endParaRPr lang="en-US" dirty="0"/>
        </a:p>
      </dgm:t>
    </dgm:pt>
    <dgm:pt modelId="{D0F47D19-8AE0-4EDD-ACC0-59EDECD1FDDF}" type="parTrans" cxnId="{E068AA63-DF66-40CD-B546-BD0D96063B92}">
      <dgm:prSet/>
      <dgm:spPr/>
      <dgm:t>
        <a:bodyPr/>
        <a:lstStyle/>
        <a:p>
          <a:endParaRPr lang="en-US"/>
        </a:p>
      </dgm:t>
    </dgm:pt>
    <dgm:pt modelId="{791C30D8-1C7E-480D-BEFB-C94DFA686922}" type="sibTrans" cxnId="{E068AA63-DF66-40CD-B546-BD0D96063B92}">
      <dgm:prSet/>
      <dgm:spPr/>
      <dgm:t>
        <a:bodyPr/>
        <a:lstStyle/>
        <a:p>
          <a:endParaRPr lang="en-US"/>
        </a:p>
      </dgm:t>
    </dgm:pt>
    <dgm:pt modelId="{BB7274F9-191A-4BCB-BA9D-D628A93463D5}">
      <dgm:prSet/>
      <dgm:spPr/>
      <dgm:t>
        <a:bodyPr/>
        <a:lstStyle/>
        <a:p>
          <a:pPr algn="just"/>
          <a:r>
            <a:rPr lang="es-CR" dirty="0"/>
            <a:t>Servicios públicos generales. Incluye el gasto relacionado con la administración, la gestión o el apoyo de los órganos ejecutivos y legislativos</a:t>
          </a:r>
          <a:endParaRPr lang="en-US" dirty="0"/>
        </a:p>
      </dgm:t>
    </dgm:pt>
    <dgm:pt modelId="{ABD38D45-BD2B-4955-BCCB-6A301AD7EA83}" type="parTrans" cxnId="{F0F6A863-4907-42E4-A55A-B9B2F40AA073}">
      <dgm:prSet/>
      <dgm:spPr/>
      <dgm:t>
        <a:bodyPr/>
        <a:lstStyle/>
        <a:p>
          <a:endParaRPr lang="en-US"/>
        </a:p>
      </dgm:t>
    </dgm:pt>
    <dgm:pt modelId="{B0A4D63B-D2EC-4792-94B3-D0CFA213C5DF}" type="sibTrans" cxnId="{F0F6A863-4907-42E4-A55A-B9B2F40AA073}">
      <dgm:prSet/>
      <dgm:spPr/>
      <dgm:t>
        <a:bodyPr/>
        <a:lstStyle/>
        <a:p>
          <a:endParaRPr lang="en-US"/>
        </a:p>
      </dgm:t>
    </dgm:pt>
    <dgm:pt modelId="{EDF0F51F-25BF-451B-8935-DD66814B94E8}">
      <dgm:prSet/>
      <dgm:spPr/>
      <dgm:t>
        <a:bodyPr/>
        <a:lstStyle/>
        <a:p>
          <a:pPr algn="just"/>
          <a:r>
            <a:rPr lang="es-CR" dirty="0"/>
            <a:t>Defensa. Comprende las erogaciones en materia de defensa militar, defensa civil y ayuda militar al exterior.</a:t>
          </a:r>
          <a:endParaRPr lang="en-US" dirty="0"/>
        </a:p>
      </dgm:t>
    </dgm:pt>
    <dgm:pt modelId="{D79660D3-2C92-4F6E-BEAC-E26BBA4C8F7A}" type="parTrans" cxnId="{E82033AE-3CD9-4306-9033-574D6574731E}">
      <dgm:prSet/>
      <dgm:spPr/>
      <dgm:t>
        <a:bodyPr/>
        <a:lstStyle/>
        <a:p>
          <a:endParaRPr lang="en-US"/>
        </a:p>
      </dgm:t>
    </dgm:pt>
    <dgm:pt modelId="{CA436396-8195-4C8B-B268-DD7D08B29DD3}" type="sibTrans" cxnId="{E82033AE-3CD9-4306-9033-574D6574731E}">
      <dgm:prSet/>
      <dgm:spPr/>
      <dgm:t>
        <a:bodyPr/>
        <a:lstStyle/>
        <a:p>
          <a:endParaRPr lang="en-US"/>
        </a:p>
      </dgm:t>
    </dgm:pt>
    <dgm:pt modelId="{DFB6040C-E776-4B97-A07F-58360D508533}" type="pres">
      <dgm:prSet presAssocID="{C24126A8-C08D-4D37-8A10-DA141136E906}" presName="linear" presStyleCnt="0">
        <dgm:presLayoutVars>
          <dgm:animLvl val="lvl"/>
          <dgm:resizeHandles val="exact"/>
        </dgm:presLayoutVars>
      </dgm:prSet>
      <dgm:spPr/>
    </dgm:pt>
    <dgm:pt modelId="{95D4794F-DE44-4225-9836-4839748C6140}" type="pres">
      <dgm:prSet presAssocID="{FAA35AD6-D720-4991-AC92-2E3578455C12}" presName="parentText" presStyleLbl="node1" presStyleIdx="0" presStyleCnt="1">
        <dgm:presLayoutVars>
          <dgm:chMax val="0"/>
          <dgm:bulletEnabled val="1"/>
        </dgm:presLayoutVars>
      </dgm:prSet>
      <dgm:spPr/>
    </dgm:pt>
    <dgm:pt modelId="{86914A10-F916-4552-897C-B1742968D20D}" type="pres">
      <dgm:prSet presAssocID="{FAA35AD6-D720-4991-AC92-2E3578455C12}" presName="childText" presStyleLbl="revTx" presStyleIdx="0" presStyleCnt="1">
        <dgm:presLayoutVars>
          <dgm:bulletEnabled val="1"/>
        </dgm:presLayoutVars>
      </dgm:prSet>
      <dgm:spPr/>
    </dgm:pt>
  </dgm:ptLst>
  <dgm:cxnLst>
    <dgm:cxn modelId="{F0F6A863-4907-42E4-A55A-B9B2F40AA073}" srcId="{FAA35AD6-D720-4991-AC92-2E3578455C12}" destId="{BB7274F9-191A-4BCB-BA9D-D628A93463D5}" srcOrd="0" destOrd="0" parTransId="{ABD38D45-BD2B-4955-BCCB-6A301AD7EA83}" sibTransId="{B0A4D63B-D2EC-4792-94B3-D0CFA213C5DF}"/>
    <dgm:cxn modelId="{E068AA63-DF66-40CD-B546-BD0D96063B92}" srcId="{C24126A8-C08D-4D37-8A10-DA141136E906}" destId="{FAA35AD6-D720-4991-AC92-2E3578455C12}" srcOrd="0" destOrd="0" parTransId="{D0F47D19-8AE0-4EDD-ACC0-59EDECD1FDDF}" sibTransId="{791C30D8-1C7E-480D-BEFB-C94DFA686922}"/>
    <dgm:cxn modelId="{FC58484B-C883-4506-88E9-98FCE7F9C7F9}" type="presOf" srcId="{EDF0F51F-25BF-451B-8935-DD66814B94E8}" destId="{86914A10-F916-4552-897C-B1742968D20D}" srcOrd="0" destOrd="1" presId="urn:microsoft.com/office/officeart/2005/8/layout/vList2"/>
    <dgm:cxn modelId="{10916A6D-B7F0-4E0E-BF1E-00478BEF73CA}" type="presOf" srcId="{FAA35AD6-D720-4991-AC92-2E3578455C12}" destId="{95D4794F-DE44-4225-9836-4839748C6140}" srcOrd="0" destOrd="0" presId="urn:microsoft.com/office/officeart/2005/8/layout/vList2"/>
    <dgm:cxn modelId="{88FC7189-A496-4384-9321-B7C88BA9E075}" type="presOf" srcId="{BB7274F9-191A-4BCB-BA9D-D628A93463D5}" destId="{86914A10-F916-4552-897C-B1742968D20D}" srcOrd="0" destOrd="0" presId="urn:microsoft.com/office/officeart/2005/8/layout/vList2"/>
    <dgm:cxn modelId="{E82033AE-3CD9-4306-9033-574D6574731E}" srcId="{FAA35AD6-D720-4991-AC92-2E3578455C12}" destId="{EDF0F51F-25BF-451B-8935-DD66814B94E8}" srcOrd="1" destOrd="0" parTransId="{D79660D3-2C92-4F6E-BEAC-E26BBA4C8F7A}" sibTransId="{CA436396-8195-4C8B-B268-DD7D08B29DD3}"/>
    <dgm:cxn modelId="{69024DF0-0295-4F78-8334-CD4F18478262}" type="presOf" srcId="{C24126A8-C08D-4D37-8A10-DA141136E906}" destId="{DFB6040C-E776-4B97-A07F-58360D508533}" srcOrd="0" destOrd="0" presId="urn:microsoft.com/office/officeart/2005/8/layout/vList2"/>
    <dgm:cxn modelId="{9F1F0710-F3F8-4C45-88BC-8BED9BBCEFDD}" type="presParOf" srcId="{DFB6040C-E776-4B97-A07F-58360D508533}" destId="{95D4794F-DE44-4225-9836-4839748C6140}" srcOrd="0" destOrd="0" presId="urn:microsoft.com/office/officeart/2005/8/layout/vList2"/>
    <dgm:cxn modelId="{D8A3736B-97CA-4B7E-A04B-DD8C3B3ECCE6}" type="presParOf" srcId="{DFB6040C-E776-4B97-A07F-58360D508533}" destId="{86914A10-F916-4552-897C-B1742968D20D}"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C975C4-BCF4-4AF2-8C9D-07317750768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43344E02-62D7-4096-8990-E51E33DB2BCD}">
      <dgm:prSet custT="1"/>
      <dgm:spPr/>
      <dgm:t>
        <a:bodyPr/>
        <a:lstStyle/>
        <a:p>
          <a:r>
            <a:rPr lang="es-CR" sz="1800"/>
            <a:t>iii) Orden público y seguridad. Abarca los servicios de policía, los servicios de protección contra incendios, los tribunales de justicia y la administración de las prisiones</a:t>
          </a:r>
          <a:endParaRPr lang="en-US" sz="1800" dirty="0"/>
        </a:p>
      </dgm:t>
    </dgm:pt>
    <dgm:pt modelId="{D8DF44E0-2A26-49D6-9DF8-5ED0143EF8F5}" type="parTrans" cxnId="{AE076511-8256-4BEA-8976-0476E2A74D8A}">
      <dgm:prSet/>
      <dgm:spPr/>
      <dgm:t>
        <a:bodyPr/>
        <a:lstStyle/>
        <a:p>
          <a:endParaRPr lang="en-US" sz="1800"/>
        </a:p>
      </dgm:t>
    </dgm:pt>
    <dgm:pt modelId="{C07FE9E4-3C1F-4B87-97AA-F9FCAD0D6DCD}" type="sibTrans" cxnId="{AE076511-8256-4BEA-8976-0476E2A74D8A}">
      <dgm:prSet phldrT="1" phldr="0" custT="1"/>
      <dgm:spPr/>
      <dgm:t>
        <a:bodyPr/>
        <a:lstStyle/>
        <a:p>
          <a:r>
            <a:rPr lang="en-US" sz="1800"/>
            <a:t>1</a:t>
          </a:r>
        </a:p>
      </dgm:t>
    </dgm:pt>
    <dgm:pt modelId="{1F05C211-E64F-448A-8B9B-9362CB43A668}">
      <dgm:prSet custT="1"/>
      <dgm:spPr/>
      <dgm:t>
        <a:bodyPr/>
        <a:lstStyle/>
        <a:p>
          <a:r>
            <a:rPr lang="es-CR" sz="1800"/>
            <a:t>iv)  Asuntos económicos. En esta división se contabiliza lo siguiente: el gasto en asuntos económicos, comerciales y laborales en general (incluida la administración, formulación y ejecución de políticas económicas, comerciales y laborales, su reglamentación y promoción, la supervisión de las condiciones de trabajo y los programas generales de empleo, entre otros).</a:t>
          </a:r>
          <a:endParaRPr lang="en-US" sz="1800" dirty="0"/>
        </a:p>
      </dgm:t>
    </dgm:pt>
    <dgm:pt modelId="{C63B6022-623E-4A6D-9273-22F5C2E4ACCF}" type="parTrans" cxnId="{92663EC5-CFC9-4797-A7B4-EC7E5BCA2598}">
      <dgm:prSet/>
      <dgm:spPr/>
      <dgm:t>
        <a:bodyPr/>
        <a:lstStyle/>
        <a:p>
          <a:endParaRPr lang="en-US" sz="1800"/>
        </a:p>
      </dgm:t>
    </dgm:pt>
    <dgm:pt modelId="{01B2F564-831D-4D53-B4E6-8601EA28DB5F}" type="sibTrans" cxnId="{92663EC5-CFC9-4797-A7B4-EC7E5BCA2598}">
      <dgm:prSet phldrT="2" phldr="0" custT="1"/>
      <dgm:spPr/>
      <dgm:t>
        <a:bodyPr/>
        <a:lstStyle/>
        <a:p>
          <a:r>
            <a:rPr lang="en-US" sz="1800"/>
            <a:t>2</a:t>
          </a:r>
        </a:p>
      </dgm:t>
    </dgm:pt>
    <dgm:pt modelId="{32789E83-4654-4DBC-AB65-C98D5B0B7EEB}">
      <dgm:prSet custT="1"/>
      <dgm:spPr/>
      <dgm:t>
        <a:bodyPr/>
        <a:lstStyle/>
        <a:p>
          <a:r>
            <a:rPr lang="es-CR" sz="1800"/>
            <a:t>v) Protección del medio ambiente. </a:t>
          </a:r>
          <a:endParaRPr lang="en-US" sz="1800" dirty="0"/>
        </a:p>
      </dgm:t>
    </dgm:pt>
    <dgm:pt modelId="{2F278096-94C4-4B5F-A8D2-2C5301B825C1}" type="parTrans" cxnId="{B79320F3-3138-40C0-AAA6-B5BEC470A91D}">
      <dgm:prSet/>
      <dgm:spPr/>
      <dgm:t>
        <a:bodyPr/>
        <a:lstStyle/>
        <a:p>
          <a:endParaRPr lang="en-US" sz="1800"/>
        </a:p>
      </dgm:t>
    </dgm:pt>
    <dgm:pt modelId="{F0798E75-F335-47E8-AA50-08BBC28CDF75}" type="sibTrans" cxnId="{B79320F3-3138-40C0-AAA6-B5BEC470A91D}">
      <dgm:prSet phldrT="3" phldr="0" custT="1"/>
      <dgm:spPr/>
      <dgm:t>
        <a:bodyPr/>
        <a:lstStyle/>
        <a:p>
          <a:r>
            <a:rPr lang="en-US" sz="1800"/>
            <a:t>3</a:t>
          </a:r>
        </a:p>
      </dgm:t>
    </dgm:pt>
    <dgm:pt modelId="{825F08AF-59A6-46FE-92EA-8B338F29460A}">
      <dgm:prSet custT="1"/>
      <dgm:spPr/>
      <dgm:t>
        <a:bodyPr/>
        <a:lstStyle/>
        <a:p>
          <a:r>
            <a:rPr lang="es-CR" sz="1800"/>
            <a:t>vi) Vivienda y servicios comunitarios. </a:t>
          </a:r>
          <a:endParaRPr lang="en-US" sz="1800"/>
        </a:p>
      </dgm:t>
    </dgm:pt>
    <dgm:pt modelId="{85EFB684-CB41-4BD4-8A20-E48873704EB9}" type="parTrans" cxnId="{BCAE018B-2C35-4627-B13E-40A4475235F9}">
      <dgm:prSet/>
      <dgm:spPr/>
      <dgm:t>
        <a:bodyPr/>
        <a:lstStyle/>
        <a:p>
          <a:endParaRPr lang="en-US" sz="1800"/>
        </a:p>
      </dgm:t>
    </dgm:pt>
    <dgm:pt modelId="{AC09C0C0-13A6-4F1E-8654-12964D6BDC25}" type="sibTrans" cxnId="{BCAE018B-2C35-4627-B13E-40A4475235F9}">
      <dgm:prSet phldrT="4" phldr="0" custT="1"/>
      <dgm:spPr/>
      <dgm:t>
        <a:bodyPr/>
        <a:lstStyle/>
        <a:p>
          <a:r>
            <a:rPr lang="en-US" sz="1800"/>
            <a:t>4</a:t>
          </a:r>
        </a:p>
      </dgm:t>
    </dgm:pt>
    <dgm:pt modelId="{B9DF7DE7-51A6-42BD-84FA-9BCC646DB540}">
      <dgm:prSet custT="1"/>
      <dgm:spPr/>
      <dgm:t>
        <a:bodyPr/>
        <a:lstStyle/>
        <a:p>
          <a:r>
            <a:rPr lang="es-CR" sz="1800"/>
            <a:t>vii) Salud</a:t>
          </a:r>
          <a:endParaRPr lang="en-US" sz="1800"/>
        </a:p>
      </dgm:t>
    </dgm:pt>
    <dgm:pt modelId="{15A64CB1-18E6-4A23-BA62-BDA8E32B9D5B}" type="parTrans" cxnId="{9D1F6173-AFD9-42E7-B6C0-406896772BA2}">
      <dgm:prSet/>
      <dgm:spPr/>
      <dgm:t>
        <a:bodyPr/>
        <a:lstStyle/>
        <a:p>
          <a:endParaRPr lang="en-US" sz="1800"/>
        </a:p>
      </dgm:t>
    </dgm:pt>
    <dgm:pt modelId="{DC5382FF-D434-468A-95AD-792CCE1153EA}" type="sibTrans" cxnId="{9D1F6173-AFD9-42E7-B6C0-406896772BA2}">
      <dgm:prSet phldrT="5" phldr="0" custT="1"/>
      <dgm:spPr/>
      <dgm:t>
        <a:bodyPr/>
        <a:lstStyle/>
        <a:p>
          <a:r>
            <a:rPr lang="en-US" sz="1800"/>
            <a:t>5</a:t>
          </a:r>
        </a:p>
      </dgm:t>
    </dgm:pt>
    <dgm:pt modelId="{4D873EAE-18AC-4BEE-9F95-C0E0757AD6DB}">
      <dgm:prSet custT="1"/>
      <dgm:spPr/>
      <dgm:t>
        <a:bodyPr/>
        <a:lstStyle/>
        <a:p>
          <a:r>
            <a:rPr lang="es-CR" sz="1800"/>
            <a:t>viii) Actividades recreativas, cultura y religión. </a:t>
          </a:r>
          <a:endParaRPr lang="en-US" sz="1800"/>
        </a:p>
      </dgm:t>
    </dgm:pt>
    <dgm:pt modelId="{9A55D5B1-87AA-4C4D-BA1A-5CF4DADC042E}" type="parTrans" cxnId="{50BEBEFD-9F9E-40DE-827A-96BF0DC55C21}">
      <dgm:prSet/>
      <dgm:spPr/>
      <dgm:t>
        <a:bodyPr/>
        <a:lstStyle/>
        <a:p>
          <a:endParaRPr lang="en-US" sz="1800"/>
        </a:p>
      </dgm:t>
    </dgm:pt>
    <dgm:pt modelId="{B2496AB8-5551-4CA9-B776-133969226442}" type="sibTrans" cxnId="{50BEBEFD-9F9E-40DE-827A-96BF0DC55C21}">
      <dgm:prSet phldrT="6" phldr="0" custT="1"/>
      <dgm:spPr/>
      <dgm:t>
        <a:bodyPr/>
        <a:lstStyle/>
        <a:p>
          <a:r>
            <a:rPr lang="en-US" sz="1800"/>
            <a:t>6</a:t>
          </a:r>
        </a:p>
      </dgm:t>
    </dgm:pt>
    <dgm:pt modelId="{42498149-A61A-4588-B016-800E272024F8}">
      <dgm:prSet custT="1"/>
      <dgm:spPr/>
      <dgm:t>
        <a:bodyPr/>
        <a:lstStyle/>
        <a:p>
          <a:r>
            <a:rPr lang="es-CR" sz="1800"/>
            <a:t>ix) Educación.</a:t>
          </a:r>
          <a:endParaRPr lang="en-US" sz="1800"/>
        </a:p>
      </dgm:t>
    </dgm:pt>
    <dgm:pt modelId="{6051343C-2D19-4805-A842-548E4C971583}" type="parTrans" cxnId="{C90DEDCD-3BA4-41E7-8798-D8D325EA9545}">
      <dgm:prSet/>
      <dgm:spPr/>
      <dgm:t>
        <a:bodyPr/>
        <a:lstStyle/>
        <a:p>
          <a:endParaRPr lang="en-US" sz="1800"/>
        </a:p>
      </dgm:t>
    </dgm:pt>
    <dgm:pt modelId="{FB3461AE-1E52-47DE-829B-A34B904146B8}" type="sibTrans" cxnId="{C90DEDCD-3BA4-41E7-8798-D8D325EA9545}">
      <dgm:prSet phldrT="7" phldr="0" custT="1"/>
      <dgm:spPr/>
      <dgm:t>
        <a:bodyPr/>
        <a:lstStyle/>
        <a:p>
          <a:r>
            <a:rPr lang="en-US" sz="1800"/>
            <a:t>7</a:t>
          </a:r>
        </a:p>
      </dgm:t>
    </dgm:pt>
    <dgm:pt modelId="{D58F6F9C-5D06-490C-8C1A-80D5EEF71A12}">
      <dgm:prSet custT="1"/>
      <dgm:spPr/>
      <dgm:t>
        <a:bodyPr/>
        <a:lstStyle/>
        <a:p>
          <a:r>
            <a:rPr lang="es-CR" sz="1800"/>
            <a:t>x) Protección social.</a:t>
          </a:r>
          <a:endParaRPr lang="en-US" sz="1800" dirty="0"/>
        </a:p>
      </dgm:t>
    </dgm:pt>
    <dgm:pt modelId="{E9B33242-7A26-4A74-B0A2-658A5D7B7426}" type="parTrans" cxnId="{491FB5EC-A2C9-4F2C-9764-F1D9891DFE25}">
      <dgm:prSet/>
      <dgm:spPr/>
      <dgm:t>
        <a:bodyPr/>
        <a:lstStyle/>
        <a:p>
          <a:endParaRPr lang="en-US" sz="1800"/>
        </a:p>
      </dgm:t>
    </dgm:pt>
    <dgm:pt modelId="{D3B2B907-1C3A-4440-BB8C-8513EFF20365}" type="sibTrans" cxnId="{491FB5EC-A2C9-4F2C-9764-F1D9891DFE25}">
      <dgm:prSet phldrT="8" phldr="0"/>
      <dgm:spPr/>
      <dgm:t>
        <a:bodyPr/>
        <a:lstStyle/>
        <a:p>
          <a:endParaRPr lang="en-US" sz="1800"/>
        </a:p>
      </dgm:t>
    </dgm:pt>
    <dgm:pt modelId="{165795A6-824F-48AE-8D78-C5E800F13657}" type="pres">
      <dgm:prSet presAssocID="{E7C975C4-BCF4-4AF2-8C9D-073177507681}" presName="Name0" presStyleCnt="0">
        <dgm:presLayoutVars>
          <dgm:dir/>
          <dgm:resizeHandles val="exact"/>
        </dgm:presLayoutVars>
      </dgm:prSet>
      <dgm:spPr/>
    </dgm:pt>
    <dgm:pt modelId="{8220E0FA-19F9-4D2C-A678-EB051B483164}" type="pres">
      <dgm:prSet presAssocID="{43344E02-62D7-4096-8990-E51E33DB2BCD}" presName="node" presStyleLbl="node1" presStyleIdx="0" presStyleCnt="8" custScaleX="107523" custScaleY="128279">
        <dgm:presLayoutVars>
          <dgm:bulletEnabled val="1"/>
        </dgm:presLayoutVars>
      </dgm:prSet>
      <dgm:spPr/>
    </dgm:pt>
    <dgm:pt modelId="{D9FB23AD-B23D-4565-82A8-608469C0327D}" type="pres">
      <dgm:prSet presAssocID="{C07FE9E4-3C1F-4B87-97AA-F9FCAD0D6DCD}" presName="sibTrans" presStyleLbl="sibTrans1D1" presStyleIdx="0" presStyleCnt="7"/>
      <dgm:spPr/>
    </dgm:pt>
    <dgm:pt modelId="{40BBD3D9-EAF4-4F4A-9D2F-4921AA1FEA09}" type="pres">
      <dgm:prSet presAssocID="{C07FE9E4-3C1F-4B87-97AA-F9FCAD0D6DCD}" presName="connectorText" presStyleLbl="sibTrans1D1" presStyleIdx="0" presStyleCnt="7"/>
      <dgm:spPr/>
    </dgm:pt>
    <dgm:pt modelId="{87DB3BDF-C378-44B3-B664-8230C69E154D}" type="pres">
      <dgm:prSet presAssocID="{1F05C211-E64F-448A-8B9B-9362CB43A668}" presName="node" presStyleLbl="node1" presStyleIdx="1" presStyleCnt="8" custScaleX="135112" custScaleY="240566">
        <dgm:presLayoutVars>
          <dgm:bulletEnabled val="1"/>
        </dgm:presLayoutVars>
      </dgm:prSet>
      <dgm:spPr/>
    </dgm:pt>
    <dgm:pt modelId="{6B518028-7FDE-4BC1-B453-F9134FDBE607}" type="pres">
      <dgm:prSet presAssocID="{01B2F564-831D-4D53-B4E6-8601EA28DB5F}" presName="sibTrans" presStyleLbl="sibTrans1D1" presStyleIdx="1" presStyleCnt="7"/>
      <dgm:spPr/>
    </dgm:pt>
    <dgm:pt modelId="{97552A8F-25B0-4960-B765-3C5111F7B33B}" type="pres">
      <dgm:prSet presAssocID="{01B2F564-831D-4D53-B4E6-8601EA28DB5F}" presName="connectorText" presStyleLbl="sibTrans1D1" presStyleIdx="1" presStyleCnt="7"/>
      <dgm:spPr/>
    </dgm:pt>
    <dgm:pt modelId="{8FA5C9C2-20B6-48CD-9759-2CDE5AEAB665}" type="pres">
      <dgm:prSet presAssocID="{32789E83-4654-4DBC-AB65-C98D5B0B7EEB}" presName="node" presStyleLbl="node1" presStyleIdx="2" presStyleCnt="8" custScaleX="54485">
        <dgm:presLayoutVars>
          <dgm:bulletEnabled val="1"/>
        </dgm:presLayoutVars>
      </dgm:prSet>
      <dgm:spPr/>
    </dgm:pt>
    <dgm:pt modelId="{1A3C6023-F295-4AA7-AB4A-4BE765B6A820}" type="pres">
      <dgm:prSet presAssocID="{F0798E75-F335-47E8-AA50-08BBC28CDF75}" presName="sibTrans" presStyleLbl="sibTrans1D1" presStyleIdx="2" presStyleCnt="7"/>
      <dgm:spPr/>
    </dgm:pt>
    <dgm:pt modelId="{2E337986-E8DB-4BEC-997C-E24C6114CA3D}" type="pres">
      <dgm:prSet presAssocID="{F0798E75-F335-47E8-AA50-08BBC28CDF75}" presName="connectorText" presStyleLbl="sibTrans1D1" presStyleIdx="2" presStyleCnt="7"/>
      <dgm:spPr/>
    </dgm:pt>
    <dgm:pt modelId="{1304A8FA-76FC-4578-8B28-CEA1C4D00050}" type="pres">
      <dgm:prSet presAssocID="{825F08AF-59A6-46FE-92EA-8B338F29460A}" presName="node" presStyleLbl="node1" presStyleIdx="3" presStyleCnt="8" custScaleX="79839" custScaleY="91620">
        <dgm:presLayoutVars>
          <dgm:bulletEnabled val="1"/>
        </dgm:presLayoutVars>
      </dgm:prSet>
      <dgm:spPr/>
    </dgm:pt>
    <dgm:pt modelId="{CFA4B224-E8AD-4A95-87E1-3AE4FDC476F8}" type="pres">
      <dgm:prSet presAssocID="{AC09C0C0-13A6-4F1E-8654-12964D6BDC25}" presName="sibTrans" presStyleLbl="sibTrans1D1" presStyleIdx="3" presStyleCnt="7"/>
      <dgm:spPr/>
    </dgm:pt>
    <dgm:pt modelId="{A9C0F08D-20BE-427B-B37F-D981FFAF5739}" type="pres">
      <dgm:prSet presAssocID="{AC09C0C0-13A6-4F1E-8654-12964D6BDC25}" presName="connectorText" presStyleLbl="sibTrans1D1" presStyleIdx="3" presStyleCnt="7"/>
      <dgm:spPr/>
    </dgm:pt>
    <dgm:pt modelId="{0C14F3D5-C378-45F4-B64F-B7C169D4DE19}" type="pres">
      <dgm:prSet presAssocID="{B9DF7DE7-51A6-42BD-84FA-9BCC646DB540}" presName="node" presStyleLbl="node1" presStyleIdx="4" presStyleCnt="8">
        <dgm:presLayoutVars>
          <dgm:bulletEnabled val="1"/>
        </dgm:presLayoutVars>
      </dgm:prSet>
      <dgm:spPr/>
    </dgm:pt>
    <dgm:pt modelId="{C9556150-2C92-4923-A61C-E2484921D082}" type="pres">
      <dgm:prSet presAssocID="{DC5382FF-D434-468A-95AD-792CCE1153EA}" presName="sibTrans" presStyleLbl="sibTrans1D1" presStyleIdx="4" presStyleCnt="7"/>
      <dgm:spPr/>
    </dgm:pt>
    <dgm:pt modelId="{FBA39DC1-68EB-4BEE-967E-91F0550EB2D0}" type="pres">
      <dgm:prSet presAssocID="{DC5382FF-D434-468A-95AD-792CCE1153EA}" presName="connectorText" presStyleLbl="sibTrans1D1" presStyleIdx="4" presStyleCnt="7"/>
      <dgm:spPr/>
    </dgm:pt>
    <dgm:pt modelId="{5AC0D1C6-9DEA-4CAB-B175-F7F226BF868F}" type="pres">
      <dgm:prSet presAssocID="{4D873EAE-18AC-4BEE-9F95-C0E0757AD6DB}" presName="node" presStyleLbl="node1" presStyleIdx="5" presStyleCnt="8">
        <dgm:presLayoutVars>
          <dgm:bulletEnabled val="1"/>
        </dgm:presLayoutVars>
      </dgm:prSet>
      <dgm:spPr/>
    </dgm:pt>
    <dgm:pt modelId="{F32AC2F1-E71D-4D09-8188-26121DA85945}" type="pres">
      <dgm:prSet presAssocID="{B2496AB8-5551-4CA9-B776-133969226442}" presName="sibTrans" presStyleLbl="sibTrans1D1" presStyleIdx="5" presStyleCnt="7"/>
      <dgm:spPr/>
    </dgm:pt>
    <dgm:pt modelId="{2BDFDF62-1745-4D6E-AA87-C2429E2296C8}" type="pres">
      <dgm:prSet presAssocID="{B2496AB8-5551-4CA9-B776-133969226442}" presName="connectorText" presStyleLbl="sibTrans1D1" presStyleIdx="5" presStyleCnt="7"/>
      <dgm:spPr/>
    </dgm:pt>
    <dgm:pt modelId="{51BDD8E1-6599-403F-975B-C9E00664E6F0}" type="pres">
      <dgm:prSet presAssocID="{42498149-A61A-4588-B016-800E272024F8}" presName="node" presStyleLbl="node1" presStyleIdx="6" presStyleCnt="8">
        <dgm:presLayoutVars>
          <dgm:bulletEnabled val="1"/>
        </dgm:presLayoutVars>
      </dgm:prSet>
      <dgm:spPr/>
    </dgm:pt>
    <dgm:pt modelId="{39CE6F60-900C-4827-810B-4BE2357D6C91}" type="pres">
      <dgm:prSet presAssocID="{FB3461AE-1E52-47DE-829B-A34B904146B8}" presName="sibTrans" presStyleLbl="sibTrans1D1" presStyleIdx="6" presStyleCnt="7"/>
      <dgm:spPr/>
    </dgm:pt>
    <dgm:pt modelId="{14DF4BDE-AFB4-4BC3-B714-0F78D1F6BFD4}" type="pres">
      <dgm:prSet presAssocID="{FB3461AE-1E52-47DE-829B-A34B904146B8}" presName="connectorText" presStyleLbl="sibTrans1D1" presStyleIdx="6" presStyleCnt="7"/>
      <dgm:spPr/>
    </dgm:pt>
    <dgm:pt modelId="{8B8102C9-CC51-4A7F-AF87-6F6C33D2ED06}" type="pres">
      <dgm:prSet presAssocID="{D58F6F9C-5D06-490C-8C1A-80D5EEF71A12}" presName="node" presStyleLbl="node1" presStyleIdx="7" presStyleCnt="8">
        <dgm:presLayoutVars>
          <dgm:bulletEnabled val="1"/>
        </dgm:presLayoutVars>
      </dgm:prSet>
      <dgm:spPr/>
    </dgm:pt>
  </dgm:ptLst>
  <dgm:cxnLst>
    <dgm:cxn modelId="{61B8D906-8E01-4BBF-A68F-474552363EED}" type="presOf" srcId="{32789E83-4654-4DBC-AB65-C98D5B0B7EEB}" destId="{8FA5C9C2-20B6-48CD-9759-2CDE5AEAB665}" srcOrd="0" destOrd="0" presId="urn:microsoft.com/office/officeart/2016/7/layout/RepeatingBendingProcessNew"/>
    <dgm:cxn modelId="{AE076511-8256-4BEA-8976-0476E2A74D8A}" srcId="{E7C975C4-BCF4-4AF2-8C9D-073177507681}" destId="{43344E02-62D7-4096-8990-E51E33DB2BCD}" srcOrd="0" destOrd="0" parTransId="{D8DF44E0-2A26-49D6-9DF8-5ED0143EF8F5}" sibTransId="{C07FE9E4-3C1F-4B87-97AA-F9FCAD0D6DCD}"/>
    <dgm:cxn modelId="{DCF84019-23DF-4589-A425-E2C5A05EB221}" type="presOf" srcId="{AC09C0C0-13A6-4F1E-8654-12964D6BDC25}" destId="{A9C0F08D-20BE-427B-B37F-D981FFAF5739}" srcOrd="1" destOrd="0" presId="urn:microsoft.com/office/officeart/2016/7/layout/RepeatingBendingProcessNew"/>
    <dgm:cxn modelId="{B9ABFA27-C5F1-4377-8401-13BE13C212E6}" type="presOf" srcId="{F0798E75-F335-47E8-AA50-08BBC28CDF75}" destId="{1A3C6023-F295-4AA7-AB4A-4BE765B6A820}" srcOrd="0" destOrd="0" presId="urn:microsoft.com/office/officeart/2016/7/layout/RepeatingBendingProcessNew"/>
    <dgm:cxn modelId="{B3080F37-9EFE-4881-8978-808339923EAF}" type="presOf" srcId="{AC09C0C0-13A6-4F1E-8654-12964D6BDC25}" destId="{CFA4B224-E8AD-4A95-87E1-3AE4FDC476F8}" srcOrd="0" destOrd="0" presId="urn:microsoft.com/office/officeart/2016/7/layout/RepeatingBendingProcessNew"/>
    <dgm:cxn modelId="{C545813A-18DF-47A7-A33D-B92F4DD20063}" type="presOf" srcId="{B2496AB8-5551-4CA9-B776-133969226442}" destId="{F32AC2F1-E71D-4D09-8188-26121DA85945}" srcOrd="0" destOrd="0" presId="urn:microsoft.com/office/officeart/2016/7/layout/RepeatingBendingProcessNew"/>
    <dgm:cxn modelId="{444FAA40-C3F0-4198-90BC-2F4745219F7A}" type="presOf" srcId="{01B2F564-831D-4D53-B4E6-8601EA28DB5F}" destId="{97552A8F-25B0-4960-B765-3C5111F7B33B}" srcOrd="1" destOrd="0" presId="urn:microsoft.com/office/officeart/2016/7/layout/RepeatingBendingProcessNew"/>
    <dgm:cxn modelId="{DAE4BB41-F4C1-4960-A61A-5E646518EC34}" type="presOf" srcId="{C07FE9E4-3C1F-4B87-97AA-F9FCAD0D6DCD}" destId="{D9FB23AD-B23D-4565-82A8-608469C0327D}" srcOrd="0" destOrd="0" presId="urn:microsoft.com/office/officeart/2016/7/layout/RepeatingBendingProcessNew"/>
    <dgm:cxn modelId="{D4BDEF62-96FA-4B8A-B943-C87B8A2D02F3}" type="presOf" srcId="{C07FE9E4-3C1F-4B87-97AA-F9FCAD0D6DCD}" destId="{40BBD3D9-EAF4-4F4A-9D2F-4921AA1FEA09}" srcOrd="1" destOrd="0" presId="urn:microsoft.com/office/officeart/2016/7/layout/RepeatingBendingProcessNew"/>
    <dgm:cxn modelId="{926D5046-B14A-481A-A18B-ABF0061A8071}" type="presOf" srcId="{F0798E75-F335-47E8-AA50-08BBC28CDF75}" destId="{2E337986-E8DB-4BEC-997C-E24C6114CA3D}" srcOrd="1" destOrd="0" presId="urn:microsoft.com/office/officeart/2016/7/layout/RepeatingBendingProcessNew"/>
    <dgm:cxn modelId="{B1496169-FE57-4C79-9069-AEC188C1393D}" type="presOf" srcId="{825F08AF-59A6-46FE-92EA-8B338F29460A}" destId="{1304A8FA-76FC-4578-8B28-CEA1C4D00050}" srcOrd="0" destOrd="0" presId="urn:microsoft.com/office/officeart/2016/7/layout/RepeatingBendingProcessNew"/>
    <dgm:cxn modelId="{86F5F06C-385D-41E5-BA1A-11C6DE49A7D8}" type="presOf" srcId="{01B2F564-831D-4D53-B4E6-8601EA28DB5F}" destId="{6B518028-7FDE-4BC1-B453-F9134FDBE607}" srcOrd="0" destOrd="0" presId="urn:microsoft.com/office/officeart/2016/7/layout/RepeatingBendingProcessNew"/>
    <dgm:cxn modelId="{D954974E-0C11-4DF8-8E05-730AAEE9F899}" type="presOf" srcId="{B9DF7DE7-51A6-42BD-84FA-9BCC646DB540}" destId="{0C14F3D5-C378-45F4-B64F-B7C169D4DE19}" srcOrd="0" destOrd="0" presId="urn:microsoft.com/office/officeart/2016/7/layout/RepeatingBendingProcessNew"/>
    <dgm:cxn modelId="{7B3E4171-5294-40C3-8181-3716E2C1D651}" type="presOf" srcId="{1F05C211-E64F-448A-8B9B-9362CB43A668}" destId="{87DB3BDF-C378-44B3-B664-8230C69E154D}" srcOrd="0" destOrd="0" presId="urn:microsoft.com/office/officeart/2016/7/layout/RepeatingBendingProcessNew"/>
    <dgm:cxn modelId="{9D1F6173-AFD9-42E7-B6C0-406896772BA2}" srcId="{E7C975C4-BCF4-4AF2-8C9D-073177507681}" destId="{B9DF7DE7-51A6-42BD-84FA-9BCC646DB540}" srcOrd="4" destOrd="0" parTransId="{15A64CB1-18E6-4A23-BA62-BDA8E32B9D5B}" sibTransId="{DC5382FF-D434-468A-95AD-792CCE1153EA}"/>
    <dgm:cxn modelId="{14CB2555-0CCA-4D9D-BD8A-67672B4DA480}" type="presOf" srcId="{DC5382FF-D434-468A-95AD-792CCE1153EA}" destId="{FBA39DC1-68EB-4BEE-967E-91F0550EB2D0}" srcOrd="1" destOrd="0" presId="urn:microsoft.com/office/officeart/2016/7/layout/RepeatingBendingProcessNew"/>
    <dgm:cxn modelId="{BCAE018B-2C35-4627-B13E-40A4475235F9}" srcId="{E7C975C4-BCF4-4AF2-8C9D-073177507681}" destId="{825F08AF-59A6-46FE-92EA-8B338F29460A}" srcOrd="3" destOrd="0" parTransId="{85EFB684-CB41-4BD4-8A20-E48873704EB9}" sibTransId="{AC09C0C0-13A6-4F1E-8654-12964D6BDC25}"/>
    <dgm:cxn modelId="{082D6CA6-BD99-4AE4-B67C-CA7142CDC742}" type="presOf" srcId="{B2496AB8-5551-4CA9-B776-133969226442}" destId="{2BDFDF62-1745-4D6E-AA87-C2429E2296C8}" srcOrd="1" destOrd="0" presId="urn:microsoft.com/office/officeart/2016/7/layout/RepeatingBendingProcessNew"/>
    <dgm:cxn modelId="{297E17B4-121D-4BBA-9524-7A52FE7701E3}" type="presOf" srcId="{FB3461AE-1E52-47DE-829B-A34B904146B8}" destId="{39CE6F60-900C-4827-810B-4BE2357D6C91}" srcOrd="0" destOrd="0" presId="urn:microsoft.com/office/officeart/2016/7/layout/RepeatingBendingProcessNew"/>
    <dgm:cxn modelId="{F9A87AB8-7EEB-411C-A8D6-449DAA76EA88}" type="presOf" srcId="{FB3461AE-1E52-47DE-829B-A34B904146B8}" destId="{14DF4BDE-AFB4-4BC3-B714-0F78D1F6BFD4}" srcOrd="1" destOrd="0" presId="urn:microsoft.com/office/officeart/2016/7/layout/RepeatingBendingProcessNew"/>
    <dgm:cxn modelId="{92663EC5-CFC9-4797-A7B4-EC7E5BCA2598}" srcId="{E7C975C4-BCF4-4AF2-8C9D-073177507681}" destId="{1F05C211-E64F-448A-8B9B-9362CB43A668}" srcOrd="1" destOrd="0" parTransId="{C63B6022-623E-4A6D-9273-22F5C2E4ACCF}" sibTransId="{01B2F564-831D-4D53-B4E6-8601EA28DB5F}"/>
    <dgm:cxn modelId="{C90DEDCD-3BA4-41E7-8798-D8D325EA9545}" srcId="{E7C975C4-BCF4-4AF2-8C9D-073177507681}" destId="{42498149-A61A-4588-B016-800E272024F8}" srcOrd="6" destOrd="0" parTransId="{6051343C-2D19-4805-A842-548E4C971583}" sibTransId="{FB3461AE-1E52-47DE-829B-A34B904146B8}"/>
    <dgm:cxn modelId="{DEE22ED1-D865-44C8-985F-6D910A0F9B82}" type="presOf" srcId="{43344E02-62D7-4096-8990-E51E33DB2BCD}" destId="{8220E0FA-19F9-4D2C-A678-EB051B483164}" srcOrd="0" destOrd="0" presId="urn:microsoft.com/office/officeart/2016/7/layout/RepeatingBendingProcessNew"/>
    <dgm:cxn modelId="{9886A2D6-9633-48AA-8F8E-2959C6311811}" type="presOf" srcId="{42498149-A61A-4588-B016-800E272024F8}" destId="{51BDD8E1-6599-403F-975B-C9E00664E6F0}" srcOrd="0" destOrd="0" presId="urn:microsoft.com/office/officeart/2016/7/layout/RepeatingBendingProcessNew"/>
    <dgm:cxn modelId="{4DEEA9D6-06BD-4E6C-A8CA-F0CD59CDA734}" type="presOf" srcId="{E7C975C4-BCF4-4AF2-8C9D-073177507681}" destId="{165795A6-824F-48AE-8D78-C5E800F13657}" srcOrd="0" destOrd="0" presId="urn:microsoft.com/office/officeart/2016/7/layout/RepeatingBendingProcessNew"/>
    <dgm:cxn modelId="{D35C42E5-D82A-4D69-B8B8-E7D63D262035}" type="presOf" srcId="{4D873EAE-18AC-4BEE-9F95-C0E0757AD6DB}" destId="{5AC0D1C6-9DEA-4CAB-B175-F7F226BF868F}" srcOrd="0" destOrd="0" presId="urn:microsoft.com/office/officeart/2016/7/layout/RepeatingBendingProcessNew"/>
    <dgm:cxn modelId="{67B773EC-222C-48B9-BC1F-61F304B37449}" type="presOf" srcId="{D58F6F9C-5D06-490C-8C1A-80D5EEF71A12}" destId="{8B8102C9-CC51-4A7F-AF87-6F6C33D2ED06}" srcOrd="0" destOrd="0" presId="urn:microsoft.com/office/officeart/2016/7/layout/RepeatingBendingProcessNew"/>
    <dgm:cxn modelId="{491FB5EC-A2C9-4F2C-9764-F1D9891DFE25}" srcId="{E7C975C4-BCF4-4AF2-8C9D-073177507681}" destId="{D58F6F9C-5D06-490C-8C1A-80D5EEF71A12}" srcOrd="7" destOrd="0" parTransId="{E9B33242-7A26-4A74-B0A2-658A5D7B7426}" sibTransId="{D3B2B907-1C3A-4440-BB8C-8513EFF20365}"/>
    <dgm:cxn modelId="{849DAFF2-1DAD-4682-8CBA-B934DB3FAC92}" type="presOf" srcId="{DC5382FF-D434-468A-95AD-792CCE1153EA}" destId="{C9556150-2C92-4923-A61C-E2484921D082}" srcOrd="0" destOrd="0" presId="urn:microsoft.com/office/officeart/2016/7/layout/RepeatingBendingProcessNew"/>
    <dgm:cxn modelId="{B79320F3-3138-40C0-AAA6-B5BEC470A91D}" srcId="{E7C975C4-BCF4-4AF2-8C9D-073177507681}" destId="{32789E83-4654-4DBC-AB65-C98D5B0B7EEB}" srcOrd="2" destOrd="0" parTransId="{2F278096-94C4-4B5F-A8D2-2C5301B825C1}" sibTransId="{F0798E75-F335-47E8-AA50-08BBC28CDF75}"/>
    <dgm:cxn modelId="{50BEBEFD-9F9E-40DE-827A-96BF0DC55C21}" srcId="{E7C975C4-BCF4-4AF2-8C9D-073177507681}" destId="{4D873EAE-18AC-4BEE-9F95-C0E0757AD6DB}" srcOrd="5" destOrd="0" parTransId="{9A55D5B1-87AA-4C4D-BA1A-5CF4DADC042E}" sibTransId="{B2496AB8-5551-4CA9-B776-133969226442}"/>
    <dgm:cxn modelId="{AD958B5C-9758-4E9F-B5F8-A49E081C711D}" type="presParOf" srcId="{165795A6-824F-48AE-8D78-C5E800F13657}" destId="{8220E0FA-19F9-4D2C-A678-EB051B483164}" srcOrd="0" destOrd="0" presId="urn:microsoft.com/office/officeart/2016/7/layout/RepeatingBendingProcessNew"/>
    <dgm:cxn modelId="{1E07A640-88A6-43F4-B699-20C9784647AD}" type="presParOf" srcId="{165795A6-824F-48AE-8D78-C5E800F13657}" destId="{D9FB23AD-B23D-4565-82A8-608469C0327D}" srcOrd="1" destOrd="0" presId="urn:microsoft.com/office/officeart/2016/7/layout/RepeatingBendingProcessNew"/>
    <dgm:cxn modelId="{96029D10-7981-41C8-AC3E-DE06409EBD70}" type="presParOf" srcId="{D9FB23AD-B23D-4565-82A8-608469C0327D}" destId="{40BBD3D9-EAF4-4F4A-9D2F-4921AA1FEA09}" srcOrd="0" destOrd="0" presId="urn:microsoft.com/office/officeart/2016/7/layout/RepeatingBendingProcessNew"/>
    <dgm:cxn modelId="{69CE1527-6C5A-4736-84D6-5CB2797DD957}" type="presParOf" srcId="{165795A6-824F-48AE-8D78-C5E800F13657}" destId="{87DB3BDF-C378-44B3-B664-8230C69E154D}" srcOrd="2" destOrd="0" presId="urn:microsoft.com/office/officeart/2016/7/layout/RepeatingBendingProcessNew"/>
    <dgm:cxn modelId="{87EACCFF-8E9E-40BB-AF56-82EC717E8669}" type="presParOf" srcId="{165795A6-824F-48AE-8D78-C5E800F13657}" destId="{6B518028-7FDE-4BC1-B453-F9134FDBE607}" srcOrd="3" destOrd="0" presId="urn:microsoft.com/office/officeart/2016/7/layout/RepeatingBendingProcessNew"/>
    <dgm:cxn modelId="{E0CC627D-E341-42CE-8171-6EBBC3A02E96}" type="presParOf" srcId="{6B518028-7FDE-4BC1-B453-F9134FDBE607}" destId="{97552A8F-25B0-4960-B765-3C5111F7B33B}" srcOrd="0" destOrd="0" presId="urn:microsoft.com/office/officeart/2016/7/layout/RepeatingBendingProcessNew"/>
    <dgm:cxn modelId="{FF199FA6-5E74-4F32-B1E5-FC35DD156ED2}" type="presParOf" srcId="{165795A6-824F-48AE-8D78-C5E800F13657}" destId="{8FA5C9C2-20B6-48CD-9759-2CDE5AEAB665}" srcOrd="4" destOrd="0" presId="urn:microsoft.com/office/officeart/2016/7/layout/RepeatingBendingProcessNew"/>
    <dgm:cxn modelId="{25309C0E-0015-43EB-8461-D7691EAC0208}" type="presParOf" srcId="{165795A6-824F-48AE-8D78-C5E800F13657}" destId="{1A3C6023-F295-4AA7-AB4A-4BE765B6A820}" srcOrd="5" destOrd="0" presId="urn:microsoft.com/office/officeart/2016/7/layout/RepeatingBendingProcessNew"/>
    <dgm:cxn modelId="{AA74CDF3-5CA6-447E-8B11-4D782AFEDBCA}" type="presParOf" srcId="{1A3C6023-F295-4AA7-AB4A-4BE765B6A820}" destId="{2E337986-E8DB-4BEC-997C-E24C6114CA3D}" srcOrd="0" destOrd="0" presId="urn:microsoft.com/office/officeart/2016/7/layout/RepeatingBendingProcessNew"/>
    <dgm:cxn modelId="{AC0CC587-3A79-4C14-AF04-6DFC1FDEFBBB}" type="presParOf" srcId="{165795A6-824F-48AE-8D78-C5E800F13657}" destId="{1304A8FA-76FC-4578-8B28-CEA1C4D00050}" srcOrd="6" destOrd="0" presId="urn:microsoft.com/office/officeart/2016/7/layout/RepeatingBendingProcessNew"/>
    <dgm:cxn modelId="{57AA5C1D-E85E-42F6-ADE2-B79DBF98EF39}" type="presParOf" srcId="{165795A6-824F-48AE-8D78-C5E800F13657}" destId="{CFA4B224-E8AD-4A95-87E1-3AE4FDC476F8}" srcOrd="7" destOrd="0" presId="urn:microsoft.com/office/officeart/2016/7/layout/RepeatingBendingProcessNew"/>
    <dgm:cxn modelId="{1E0E5AD5-98F6-46CD-B7A4-3BE39F2BCF81}" type="presParOf" srcId="{CFA4B224-E8AD-4A95-87E1-3AE4FDC476F8}" destId="{A9C0F08D-20BE-427B-B37F-D981FFAF5739}" srcOrd="0" destOrd="0" presId="urn:microsoft.com/office/officeart/2016/7/layout/RepeatingBendingProcessNew"/>
    <dgm:cxn modelId="{DBAD1390-29E5-4E9C-8F03-6B039ED3AA4B}" type="presParOf" srcId="{165795A6-824F-48AE-8D78-C5E800F13657}" destId="{0C14F3D5-C378-45F4-B64F-B7C169D4DE19}" srcOrd="8" destOrd="0" presId="urn:microsoft.com/office/officeart/2016/7/layout/RepeatingBendingProcessNew"/>
    <dgm:cxn modelId="{293B7D00-B8C0-4177-8829-13529D3A0F2D}" type="presParOf" srcId="{165795A6-824F-48AE-8D78-C5E800F13657}" destId="{C9556150-2C92-4923-A61C-E2484921D082}" srcOrd="9" destOrd="0" presId="urn:microsoft.com/office/officeart/2016/7/layout/RepeatingBendingProcessNew"/>
    <dgm:cxn modelId="{0333CFA5-011B-43BE-AF51-D7CD907D1B05}" type="presParOf" srcId="{C9556150-2C92-4923-A61C-E2484921D082}" destId="{FBA39DC1-68EB-4BEE-967E-91F0550EB2D0}" srcOrd="0" destOrd="0" presId="urn:microsoft.com/office/officeart/2016/7/layout/RepeatingBendingProcessNew"/>
    <dgm:cxn modelId="{F3A2A65D-4DDD-408A-875D-F3C2B07C2105}" type="presParOf" srcId="{165795A6-824F-48AE-8D78-C5E800F13657}" destId="{5AC0D1C6-9DEA-4CAB-B175-F7F226BF868F}" srcOrd="10" destOrd="0" presId="urn:microsoft.com/office/officeart/2016/7/layout/RepeatingBendingProcessNew"/>
    <dgm:cxn modelId="{2AC258DB-9423-433A-B98B-B8F26B0ECD52}" type="presParOf" srcId="{165795A6-824F-48AE-8D78-C5E800F13657}" destId="{F32AC2F1-E71D-4D09-8188-26121DA85945}" srcOrd="11" destOrd="0" presId="urn:microsoft.com/office/officeart/2016/7/layout/RepeatingBendingProcessNew"/>
    <dgm:cxn modelId="{90B257D0-A06C-431D-A582-D26E402950B7}" type="presParOf" srcId="{F32AC2F1-E71D-4D09-8188-26121DA85945}" destId="{2BDFDF62-1745-4D6E-AA87-C2429E2296C8}" srcOrd="0" destOrd="0" presId="urn:microsoft.com/office/officeart/2016/7/layout/RepeatingBendingProcessNew"/>
    <dgm:cxn modelId="{6951E994-ED4F-49E4-B5AD-A59C24ED68D6}" type="presParOf" srcId="{165795A6-824F-48AE-8D78-C5E800F13657}" destId="{51BDD8E1-6599-403F-975B-C9E00664E6F0}" srcOrd="12" destOrd="0" presId="urn:microsoft.com/office/officeart/2016/7/layout/RepeatingBendingProcessNew"/>
    <dgm:cxn modelId="{6D61797E-2C93-44CE-BF89-FF2C5732AD35}" type="presParOf" srcId="{165795A6-824F-48AE-8D78-C5E800F13657}" destId="{39CE6F60-900C-4827-810B-4BE2357D6C91}" srcOrd="13" destOrd="0" presId="urn:microsoft.com/office/officeart/2016/7/layout/RepeatingBendingProcessNew"/>
    <dgm:cxn modelId="{FBBE8AEF-BFCD-4B81-98B6-EC2DADD2B778}" type="presParOf" srcId="{39CE6F60-900C-4827-810B-4BE2357D6C91}" destId="{14DF4BDE-AFB4-4BC3-B714-0F78D1F6BFD4}" srcOrd="0" destOrd="0" presId="urn:microsoft.com/office/officeart/2016/7/layout/RepeatingBendingProcessNew"/>
    <dgm:cxn modelId="{F5CE0AEF-18BA-423E-B357-0A71D55F763C}" type="presParOf" srcId="{165795A6-824F-48AE-8D78-C5E800F13657}" destId="{8B8102C9-CC51-4A7F-AF87-6F6C33D2ED06}"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3A48E0-A86B-4AFE-815F-990DAE644B0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0B96EAA-5C02-4EDF-8D27-0457F0DD6C0F}">
      <dgm:prSet custT="1"/>
      <dgm:spPr/>
      <dgm:t>
        <a:bodyPr/>
        <a:lstStyle/>
        <a:p>
          <a:r>
            <a:rPr lang="es-CR" sz="2000" b="1" dirty="0"/>
            <a:t>Gobierno central</a:t>
          </a:r>
          <a:r>
            <a:rPr lang="es-CR" sz="2000" dirty="0"/>
            <a:t>: su autoridad política abarca todo el territorio del país y suele estar compuesto por un gobierno central presupuestario, unidades extrapresupuestarias y fondos de seguridad social (a menos que en el país se utilice un subsector separado para estos fondos).</a:t>
          </a:r>
          <a:endParaRPr lang="en-US" sz="2000" dirty="0"/>
        </a:p>
      </dgm:t>
    </dgm:pt>
    <dgm:pt modelId="{963625CD-0452-4285-AF81-E96C0FDF335B}" type="parTrans" cxnId="{F6F4AB42-1C77-4140-95BA-59EEDCCC3AE6}">
      <dgm:prSet/>
      <dgm:spPr/>
      <dgm:t>
        <a:bodyPr/>
        <a:lstStyle/>
        <a:p>
          <a:endParaRPr lang="en-US" sz="2000"/>
        </a:p>
      </dgm:t>
    </dgm:pt>
    <dgm:pt modelId="{BED4B871-6FFC-4DD7-9E7F-2B759E8C3EC7}" type="sibTrans" cxnId="{F6F4AB42-1C77-4140-95BA-59EEDCCC3AE6}">
      <dgm:prSet/>
      <dgm:spPr/>
      <dgm:t>
        <a:bodyPr/>
        <a:lstStyle/>
        <a:p>
          <a:endParaRPr lang="en-US" sz="2000"/>
        </a:p>
      </dgm:t>
    </dgm:pt>
    <dgm:pt modelId="{115122D0-AC7E-496F-B5A7-1B09B30ACC2B}">
      <dgm:prSet custT="1"/>
      <dgm:spPr/>
      <dgm:t>
        <a:bodyPr/>
        <a:lstStyle/>
        <a:p>
          <a:r>
            <a:rPr lang="es-CR" sz="2000" b="1" dirty="0"/>
            <a:t>Gobierno general</a:t>
          </a:r>
          <a:r>
            <a:rPr lang="es-CR" sz="2000" dirty="0"/>
            <a:t>: comprende tanto el gobierno central como los gobiernos subnacionales (gobiernos intermedios y locales) y la seguridad social.</a:t>
          </a:r>
          <a:endParaRPr lang="en-US" sz="2000" dirty="0"/>
        </a:p>
      </dgm:t>
    </dgm:pt>
    <dgm:pt modelId="{BFDEABF5-4300-4686-AB41-4E87E875ABC3}" type="parTrans" cxnId="{1884A35A-2841-49CB-B5D6-7682D99A9EDE}">
      <dgm:prSet/>
      <dgm:spPr/>
      <dgm:t>
        <a:bodyPr/>
        <a:lstStyle/>
        <a:p>
          <a:endParaRPr lang="en-US" sz="2000"/>
        </a:p>
      </dgm:t>
    </dgm:pt>
    <dgm:pt modelId="{CCD171D2-F093-421E-BBA1-FC1FFA105816}" type="sibTrans" cxnId="{1884A35A-2841-49CB-B5D6-7682D99A9EDE}">
      <dgm:prSet/>
      <dgm:spPr/>
      <dgm:t>
        <a:bodyPr/>
        <a:lstStyle/>
        <a:p>
          <a:endParaRPr lang="en-US" sz="2000"/>
        </a:p>
      </dgm:t>
    </dgm:pt>
    <dgm:pt modelId="{96542808-75C6-4A7C-B033-81E1AB059922}">
      <dgm:prSet custT="1"/>
      <dgm:spPr/>
      <dgm:t>
        <a:bodyPr/>
        <a:lstStyle/>
        <a:p>
          <a:r>
            <a:rPr lang="es-CR" sz="2000" b="1" dirty="0"/>
            <a:t>Sector público no financiero (SPNF): </a:t>
          </a:r>
          <a:r>
            <a:rPr lang="es-CR" sz="2000" dirty="0"/>
            <a:t>además del gobierno general, incluye las sociedades públicas no financieras, es decir, las entidades públicas cuya actividad principal consiste en producir bienes de mercado o servicios no financieros</a:t>
          </a:r>
          <a:endParaRPr lang="en-US" sz="2000" dirty="0"/>
        </a:p>
      </dgm:t>
    </dgm:pt>
    <dgm:pt modelId="{AF319BBF-F47A-47CD-9E20-6FB397BFE1B7}" type="parTrans" cxnId="{78FD4772-C240-4B79-99ED-C9C5A30A1928}">
      <dgm:prSet/>
      <dgm:spPr/>
      <dgm:t>
        <a:bodyPr/>
        <a:lstStyle/>
        <a:p>
          <a:endParaRPr lang="en-US" sz="2000"/>
        </a:p>
      </dgm:t>
    </dgm:pt>
    <dgm:pt modelId="{61B364DE-103B-4736-B505-18639E2195D8}" type="sibTrans" cxnId="{78FD4772-C240-4B79-99ED-C9C5A30A1928}">
      <dgm:prSet/>
      <dgm:spPr/>
      <dgm:t>
        <a:bodyPr/>
        <a:lstStyle/>
        <a:p>
          <a:endParaRPr lang="en-US" sz="2000"/>
        </a:p>
      </dgm:t>
    </dgm:pt>
    <dgm:pt modelId="{E0C8805A-8E3B-4940-B9B3-2568F5660A20}" type="pres">
      <dgm:prSet presAssocID="{A63A48E0-A86B-4AFE-815F-990DAE644B05}" presName="hierChild1" presStyleCnt="0">
        <dgm:presLayoutVars>
          <dgm:chPref val="1"/>
          <dgm:dir/>
          <dgm:animOne val="branch"/>
          <dgm:animLvl val="lvl"/>
          <dgm:resizeHandles/>
        </dgm:presLayoutVars>
      </dgm:prSet>
      <dgm:spPr/>
    </dgm:pt>
    <dgm:pt modelId="{E3306D16-A957-48BB-9C54-AE2A2FD591E3}" type="pres">
      <dgm:prSet presAssocID="{20B96EAA-5C02-4EDF-8D27-0457F0DD6C0F}" presName="hierRoot1" presStyleCnt="0"/>
      <dgm:spPr/>
    </dgm:pt>
    <dgm:pt modelId="{C2AECD6E-A7CA-46E8-B5FA-A787125EA5CF}" type="pres">
      <dgm:prSet presAssocID="{20B96EAA-5C02-4EDF-8D27-0457F0DD6C0F}" presName="composite" presStyleCnt="0"/>
      <dgm:spPr/>
    </dgm:pt>
    <dgm:pt modelId="{D1FEB468-FB03-4247-9B53-86470AF179CA}" type="pres">
      <dgm:prSet presAssocID="{20B96EAA-5C02-4EDF-8D27-0457F0DD6C0F}" presName="background" presStyleLbl="node0" presStyleIdx="0" presStyleCnt="3"/>
      <dgm:spPr/>
    </dgm:pt>
    <dgm:pt modelId="{F5F18A75-890E-44FC-9EBF-2328F7E1132F}" type="pres">
      <dgm:prSet presAssocID="{20B96EAA-5C02-4EDF-8D27-0457F0DD6C0F}" presName="text" presStyleLbl="fgAcc0" presStyleIdx="0" presStyleCnt="3" custScaleX="111940" custScaleY="216521" custLinFactNeighborX="4345" custLinFactNeighborY="4946">
        <dgm:presLayoutVars>
          <dgm:chPref val="3"/>
        </dgm:presLayoutVars>
      </dgm:prSet>
      <dgm:spPr/>
    </dgm:pt>
    <dgm:pt modelId="{B1981BC9-6716-4ACD-A4BA-B916E1DE865F}" type="pres">
      <dgm:prSet presAssocID="{20B96EAA-5C02-4EDF-8D27-0457F0DD6C0F}" presName="hierChild2" presStyleCnt="0"/>
      <dgm:spPr/>
    </dgm:pt>
    <dgm:pt modelId="{B5E07F05-ED96-4DDE-B9A3-5C43679973F2}" type="pres">
      <dgm:prSet presAssocID="{115122D0-AC7E-496F-B5A7-1B09B30ACC2B}" presName="hierRoot1" presStyleCnt="0"/>
      <dgm:spPr/>
    </dgm:pt>
    <dgm:pt modelId="{D4216EA0-190C-43F8-B27C-1542F45E8D88}" type="pres">
      <dgm:prSet presAssocID="{115122D0-AC7E-496F-B5A7-1B09B30ACC2B}" presName="composite" presStyleCnt="0"/>
      <dgm:spPr/>
    </dgm:pt>
    <dgm:pt modelId="{1D893ACE-8558-4946-A543-28C3AC06488A}" type="pres">
      <dgm:prSet presAssocID="{115122D0-AC7E-496F-B5A7-1B09B30ACC2B}" presName="background" presStyleLbl="node0" presStyleIdx="1" presStyleCnt="3"/>
      <dgm:spPr/>
    </dgm:pt>
    <dgm:pt modelId="{3FEAF623-0FF4-47BA-9CE0-9D5D97CF40EE}" type="pres">
      <dgm:prSet presAssocID="{115122D0-AC7E-496F-B5A7-1B09B30ACC2B}" presName="text" presStyleLbl="fgAcc0" presStyleIdx="1" presStyleCnt="3" custScaleX="118183" custScaleY="185336">
        <dgm:presLayoutVars>
          <dgm:chPref val="3"/>
        </dgm:presLayoutVars>
      </dgm:prSet>
      <dgm:spPr/>
    </dgm:pt>
    <dgm:pt modelId="{BAB89752-7BDB-4192-B9B4-0EAFAEA7EC50}" type="pres">
      <dgm:prSet presAssocID="{115122D0-AC7E-496F-B5A7-1B09B30ACC2B}" presName="hierChild2" presStyleCnt="0"/>
      <dgm:spPr/>
    </dgm:pt>
    <dgm:pt modelId="{FD012C78-3C6B-4D60-B44D-BB82234602C5}" type="pres">
      <dgm:prSet presAssocID="{96542808-75C6-4A7C-B033-81E1AB059922}" presName="hierRoot1" presStyleCnt="0"/>
      <dgm:spPr/>
    </dgm:pt>
    <dgm:pt modelId="{C612027D-0E03-4696-8B7C-B212F2EE2191}" type="pres">
      <dgm:prSet presAssocID="{96542808-75C6-4A7C-B033-81E1AB059922}" presName="composite" presStyleCnt="0"/>
      <dgm:spPr/>
    </dgm:pt>
    <dgm:pt modelId="{130D66EC-0C45-42F3-905E-B1A1E3B2FA1D}" type="pres">
      <dgm:prSet presAssocID="{96542808-75C6-4A7C-B033-81E1AB059922}" presName="background" presStyleLbl="node0" presStyleIdx="2" presStyleCnt="3"/>
      <dgm:spPr/>
    </dgm:pt>
    <dgm:pt modelId="{9494BF4E-1F7B-4282-9D5E-F1600FEBDD4C}" type="pres">
      <dgm:prSet presAssocID="{96542808-75C6-4A7C-B033-81E1AB059922}" presName="text" presStyleLbl="fgAcc0" presStyleIdx="2" presStyleCnt="3" custScaleX="99899" custScaleY="244102">
        <dgm:presLayoutVars>
          <dgm:chPref val="3"/>
        </dgm:presLayoutVars>
      </dgm:prSet>
      <dgm:spPr/>
    </dgm:pt>
    <dgm:pt modelId="{0A57EF60-4D57-44E4-A849-4318D17B060C}" type="pres">
      <dgm:prSet presAssocID="{96542808-75C6-4A7C-B033-81E1AB059922}" presName="hierChild2" presStyleCnt="0"/>
      <dgm:spPr/>
    </dgm:pt>
  </dgm:ptLst>
  <dgm:cxnLst>
    <dgm:cxn modelId="{0A384A1F-D15D-48F9-9560-8BC94DCAD97E}" type="presOf" srcId="{A63A48E0-A86B-4AFE-815F-990DAE644B05}" destId="{E0C8805A-8E3B-4940-B9B3-2568F5660A20}" srcOrd="0" destOrd="0" presId="urn:microsoft.com/office/officeart/2005/8/layout/hierarchy1"/>
    <dgm:cxn modelId="{F6F4AB42-1C77-4140-95BA-59EEDCCC3AE6}" srcId="{A63A48E0-A86B-4AFE-815F-990DAE644B05}" destId="{20B96EAA-5C02-4EDF-8D27-0457F0DD6C0F}" srcOrd="0" destOrd="0" parTransId="{963625CD-0452-4285-AF81-E96C0FDF335B}" sibTransId="{BED4B871-6FFC-4DD7-9E7F-2B759E8C3EC7}"/>
    <dgm:cxn modelId="{0E24044D-73B3-4E6E-AEEB-4442A0B9EA89}" type="presOf" srcId="{115122D0-AC7E-496F-B5A7-1B09B30ACC2B}" destId="{3FEAF623-0FF4-47BA-9CE0-9D5D97CF40EE}" srcOrd="0" destOrd="0" presId="urn:microsoft.com/office/officeart/2005/8/layout/hierarchy1"/>
    <dgm:cxn modelId="{78FD4772-C240-4B79-99ED-C9C5A30A1928}" srcId="{A63A48E0-A86B-4AFE-815F-990DAE644B05}" destId="{96542808-75C6-4A7C-B033-81E1AB059922}" srcOrd="2" destOrd="0" parTransId="{AF319BBF-F47A-47CD-9E20-6FB397BFE1B7}" sibTransId="{61B364DE-103B-4736-B505-18639E2195D8}"/>
    <dgm:cxn modelId="{1884A35A-2841-49CB-B5D6-7682D99A9EDE}" srcId="{A63A48E0-A86B-4AFE-815F-990DAE644B05}" destId="{115122D0-AC7E-496F-B5A7-1B09B30ACC2B}" srcOrd="1" destOrd="0" parTransId="{BFDEABF5-4300-4686-AB41-4E87E875ABC3}" sibTransId="{CCD171D2-F093-421E-BBA1-FC1FFA105816}"/>
    <dgm:cxn modelId="{2E9795C6-4EB1-4007-B86A-B8FEDB86585E}" type="presOf" srcId="{96542808-75C6-4A7C-B033-81E1AB059922}" destId="{9494BF4E-1F7B-4282-9D5E-F1600FEBDD4C}" srcOrd="0" destOrd="0" presId="urn:microsoft.com/office/officeart/2005/8/layout/hierarchy1"/>
    <dgm:cxn modelId="{F20128FB-E512-4AED-8333-166F06290968}" type="presOf" srcId="{20B96EAA-5C02-4EDF-8D27-0457F0DD6C0F}" destId="{F5F18A75-890E-44FC-9EBF-2328F7E1132F}" srcOrd="0" destOrd="0" presId="urn:microsoft.com/office/officeart/2005/8/layout/hierarchy1"/>
    <dgm:cxn modelId="{6A9E1F35-1C36-4E21-AD68-D54181866FB4}" type="presParOf" srcId="{E0C8805A-8E3B-4940-B9B3-2568F5660A20}" destId="{E3306D16-A957-48BB-9C54-AE2A2FD591E3}" srcOrd="0" destOrd="0" presId="urn:microsoft.com/office/officeart/2005/8/layout/hierarchy1"/>
    <dgm:cxn modelId="{0AD9C802-E080-41AC-A50C-7EC7C9D38701}" type="presParOf" srcId="{E3306D16-A957-48BB-9C54-AE2A2FD591E3}" destId="{C2AECD6E-A7CA-46E8-B5FA-A787125EA5CF}" srcOrd="0" destOrd="0" presId="urn:microsoft.com/office/officeart/2005/8/layout/hierarchy1"/>
    <dgm:cxn modelId="{27F0366B-4EC1-4185-8E5E-2DD736D6A3DF}" type="presParOf" srcId="{C2AECD6E-A7CA-46E8-B5FA-A787125EA5CF}" destId="{D1FEB468-FB03-4247-9B53-86470AF179CA}" srcOrd="0" destOrd="0" presId="urn:microsoft.com/office/officeart/2005/8/layout/hierarchy1"/>
    <dgm:cxn modelId="{EEAE9289-2EA0-4144-9F4D-A0E7F2A9FB06}" type="presParOf" srcId="{C2AECD6E-A7CA-46E8-B5FA-A787125EA5CF}" destId="{F5F18A75-890E-44FC-9EBF-2328F7E1132F}" srcOrd="1" destOrd="0" presId="urn:microsoft.com/office/officeart/2005/8/layout/hierarchy1"/>
    <dgm:cxn modelId="{F9E3895B-C525-4836-8407-2AF39EDB77E8}" type="presParOf" srcId="{E3306D16-A957-48BB-9C54-AE2A2FD591E3}" destId="{B1981BC9-6716-4ACD-A4BA-B916E1DE865F}" srcOrd="1" destOrd="0" presId="urn:microsoft.com/office/officeart/2005/8/layout/hierarchy1"/>
    <dgm:cxn modelId="{4F66F867-774F-45FF-BFA4-60647591CC8C}" type="presParOf" srcId="{E0C8805A-8E3B-4940-B9B3-2568F5660A20}" destId="{B5E07F05-ED96-4DDE-B9A3-5C43679973F2}" srcOrd="1" destOrd="0" presId="urn:microsoft.com/office/officeart/2005/8/layout/hierarchy1"/>
    <dgm:cxn modelId="{2BCE2B22-97DA-44FE-BA57-73289B159135}" type="presParOf" srcId="{B5E07F05-ED96-4DDE-B9A3-5C43679973F2}" destId="{D4216EA0-190C-43F8-B27C-1542F45E8D88}" srcOrd="0" destOrd="0" presId="urn:microsoft.com/office/officeart/2005/8/layout/hierarchy1"/>
    <dgm:cxn modelId="{E1300ECF-0E6B-43F8-ADD7-BBFEA67D8589}" type="presParOf" srcId="{D4216EA0-190C-43F8-B27C-1542F45E8D88}" destId="{1D893ACE-8558-4946-A543-28C3AC06488A}" srcOrd="0" destOrd="0" presId="urn:microsoft.com/office/officeart/2005/8/layout/hierarchy1"/>
    <dgm:cxn modelId="{AADF0821-A2CC-4364-BFD0-A4E9221D6FD5}" type="presParOf" srcId="{D4216EA0-190C-43F8-B27C-1542F45E8D88}" destId="{3FEAF623-0FF4-47BA-9CE0-9D5D97CF40EE}" srcOrd="1" destOrd="0" presId="urn:microsoft.com/office/officeart/2005/8/layout/hierarchy1"/>
    <dgm:cxn modelId="{9F053C7D-C213-4129-B739-26BCD3607BCB}" type="presParOf" srcId="{B5E07F05-ED96-4DDE-B9A3-5C43679973F2}" destId="{BAB89752-7BDB-4192-B9B4-0EAFAEA7EC50}" srcOrd="1" destOrd="0" presId="urn:microsoft.com/office/officeart/2005/8/layout/hierarchy1"/>
    <dgm:cxn modelId="{71C7B67D-F6DC-4FF1-A683-6C57EF5DEB07}" type="presParOf" srcId="{E0C8805A-8E3B-4940-B9B3-2568F5660A20}" destId="{FD012C78-3C6B-4D60-B44D-BB82234602C5}" srcOrd="2" destOrd="0" presId="urn:microsoft.com/office/officeart/2005/8/layout/hierarchy1"/>
    <dgm:cxn modelId="{4CA08A84-EACD-4EFA-8BAB-F4FF4C9C7B1C}" type="presParOf" srcId="{FD012C78-3C6B-4D60-B44D-BB82234602C5}" destId="{C612027D-0E03-4696-8B7C-B212F2EE2191}" srcOrd="0" destOrd="0" presId="urn:microsoft.com/office/officeart/2005/8/layout/hierarchy1"/>
    <dgm:cxn modelId="{290E6CB5-3AA0-446C-B55C-19E49650AFA4}" type="presParOf" srcId="{C612027D-0E03-4696-8B7C-B212F2EE2191}" destId="{130D66EC-0C45-42F3-905E-B1A1E3B2FA1D}" srcOrd="0" destOrd="0" presId="urn:microsoft.com/office/officeart/2005/8/layout/hierarchy1"/>
    <dgm:cxn modelId="{068C84BC-382B-4924-B82C-33D39BFB2F22}" type="presParOf" srcId="{C612027D-0E03-4696-8B7C-B212F2EE2191}" destId="{9494BF4E-1F7B-4282-9D5E-F1600FEBDD4C}" srcOrd="1" destOrd="0" presId="urn:microsoft.com/office/officeart/2005/8/layout/hierarchy1"/>
    <dgm:cxn modelId="{79B17A3A-8C1C-4540-89CE-37226F6E3F25}" type="presParOf" srcId="{FD012C78-3C6B-4D60-B44D-BB82234602C5}" destId="{0A57EF60-4D57-44E4-A849-4318D17B06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D32431-E96E-422A-B294-67119206C373}" type="doc">
      <dgm:prSet loTypeId="urn:microsoft.com/office/officeart/2018/2/layout/IconVerticalSolidList#31"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2F41AB9-7F5D-43BA-BD47-43E3C9E585F3}">
      <dgm:prSet/>
      <dgm:spPr/>
      <dgm:t>
        <a:bodyPr/>
        <a:lstStyle/>
        <a:p>
          <a:r>
            <a:rPr lang="es-CR"/>
            <a:t>Si bien la tendencia creciente del gasto del gobierno central se observa tanto en la subregión de América del Sur como en el grupo formado por los seis países de Centroamérica, México y la República Dominicana, en los países sudamericanos se parte de un nivel superior y se observa un mayor ritmo de crecimiento del gasto. </a:t>
          </a:r>
          <a:endParaRPr lang="en-US"/>
        </a:p>
      </dgm:t>
    </dgm:pt>
    <dgm:pt modelId="{D696B493-4478-4AE8-9D0A-3B5D8CB36392}" type="parTrans" cxnId="{F1A3E593-F1AD-4D87-9E54-137DCE6FECE8}">
      <dgm:prSet/>
      <dgm:spPr/>
      <dgm:t>
        <a:bodyPr/>
        <a:lstStyle/>
        <a:p>
          <a:endParaRPr lang="en-US"/>
        </a:p>
      </dgm:t>
    </dgm:pt>
    <dgm:pt modelId="{DB6F6B84-2D03-4D40-9FDC-8787F4D2923F}" type="sibTrans" cxnId="{F1A3E593-F1AD-4D87-9E54-137DCE6FECE8}">
      <dgm:prSet/>
      <dgm:spPr/>
      <dgm:t>
        <a:bodyPr/>
        <a:lstStyle/>
        <a:p>
          <a:endParaRPr lang="en-US"/>
        </a:p>
      </dgm:t>
    </dgm:pt>
    <dgm:pt modelId="{F0A60351-9587-468C-A7C3-DE20E6DC198D}">
      <dgm:prSet/>
      <dgm:spPr/>
      <dgm:t>
        <a:bodyPr/>
        <a:lstStyle/>
        <a:p>
          <a:r>
            <a:rPr lang="es-CR"/>
            <a:t>El mayor dinamismo del gasto en esos países se explica, en parte, por el auge del precio de las materias primas de la década de 2000, que impulsó los ingresos fiscales en las economías que tenían grandes sectores exportadores de productos primarios y amplió la participación del gasto público en el PIB. </a:t>
          </a:r>
          <a:endParaRPr lang="en-US"/>
        </a:p>
      </dgm:t>
    </dgm:pt>
    <dgm:pt modelId="{C971D75B-7EB5-412F-93BF-5A8F28CE1516}" type="parTrans" cxnId="{F5323523-A5C3-4778-8C50-C6193022E01F}">
      <dgm:prSet/>
      <dgm:spPr/>
      <dgm:t>
        <a:bodyPr/>
        <a:lstStyle/>
        <a:p>
          <a:endParaRPr lang="en-US"/>
        </a:p>
      </dgm:t>
    </dgm:pt>
    <dgm:pt modelId="{DB434BCB-9C65-4B95-874A-2848B66363B0}" type="sibTrans" cxnId="{F5323523-A5C3-4778-8C50-C6193022E01F}">
      <dgm:prSet/>
      <dgm:spPr/>
      <dgm:t>
        <a:bodyPr/>
        <a:lstStyle/>
        <a:p>
          <a:endParaRPr lang="en-US"/>
        </a:p>
      </dgm:t>
    </dgm:pt>
    <dgm:pt modelId="{4464D730-8E0C-4DB5-847E-55851D843C63}" type="pres">
      <dgm:prSet presAssocID="{40D32431-E96E-422A-B294-67119206C373}" presName="root" presStyleCnt="0">
        <dgm:presLayoutVars>
          <dgm:dir/>
          <dgm:resizeHandles val="exact"/>
        </dgm:presLayoutVars>
      </dgm:prSet>
      <dgm:spPr/>
    </dgm:pt>
    <dgm:pt modelId="{EFBF1FCC-3E1D-407C-B30B-852A160B128C}" type="pres">
      <dgm:prSet presAssocID="{42F41AB9-7F5D-43BA-BD47-43E3C9E585F3}" presName="compNode" presStyleCnt="0"/>
      <dgm:spPr/>
    </dgm:pt>
    <dgm:pt modelId="{326F073C-29F6-4EC5-BA8F-843E0FFD19D0}" type="pres">
      <dgm:prSet presAssocID="{42F41AB9-7F5D-43BA-BD47-43E3C9E585F3}" presName="bgRect" presStyleLbl="bgShp" presStyleIdx="0" presStyleCnt="2"/>
      <dgm:spPr/>
    </dgm:pt>
    <dgm:pt modelId="{D4ECCCBB-0775-49E6-A7E5-EBBB1BAB5172}" type="pres">
      <dgm:prSet presAssocID="{42F41AB9-7F5D-43BA-BD47-43E3C9E585F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BBCC00B0-F710-4C30-834F-CDA1C34B2AAD}" type="pres">
      <dgm:prSet presAssocID="{42F41AB9-7F5D-43BA-BD47-43E3C9E585F3}" presName="spaceRect" presStyleCnt="0"/>
      <dgm:spPr/>
    </dgm:pt>
    <dgm:pt modelId="{207E114D-8541-4824-A196-209B8DB0B4C8}" type="pres">
      <dgm:prSet presAssocID="{42F41AB9-7F5D-43BA-BD47-43E3C9E585F3}" presName="parTx" presStyleLbl="revTx" presStyleIdx="0" presStyleCnt="2">
        <dgm:presLayoutVars>
          <dgm:chMax val="0"/>
          <dgm:chPref val="0"/>
        </dgm:presLayoutVars>
      </dgm:prSet>
      <dgm:spPr/>
    </dgm:pt>
    <dgm:pt modelId="{6DE4614D-7813-49FA-8016-6612FC9325F4}" type="pres">
      <dgm:prSet presAssocID="{DB6F6B84-2D03-4D40-9FDC-8787F4D2923F}" presName="sibTrans" presStyleCnt="0"/>
      <dgm:spPr/>
    </dgm:pt>
    <dgm:pt modelId="{EEFA79BE-27B0-40CA-99A1-9F79F4A2FEBF}" type="pres">
      <dgm:prSet presAssocID="{F0A60351-9587-468C-A7C3-DE20E6DC198D}" presName="compNode" presStyleCnt="0"/>
      <dgm:spPr/>
    </dgm:pt>
    <dgm:pt modelId="{F5000136-5D0A-4FB7-BC98-A7921595B5E0}" type="pres">
      <dgm:prSet presAssocID="{F0A60351-9587-468C-A7C3-DE20E6DC198D}" presName="bgRect" presStyleLbl="bgShp" presStyleIdx="1" presStyleCnt="2"/>
      <dgm:spPr/>
    </dgm:pt>
    <dgm:pt modelId="{7ED263B1-A38F-4061-8890-F9045E6BABB1}" type="pres">
      <dgm:prSet presAssocID="{F0A60351-9587-468C-A7C3-DE20E6DC198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ólar"/>
        </a:ext>
      </dgm:extLst>
    </dgm:pt>
    <dgm:pt modelId="{55FEC151-2FE4-4AD4-8508-148F91DD1C41}" type="pres">
      <dgm:prSet presAssocID="{F0A60351-9587-468C-A7C3-DE20E6DC198D}" presName="spaceRect" presStyleCnt="0"/>
      <dgm:spPr/>
    </dgm:pt>
    <dgm:pt modelId="{CB6CE3AD-C55D-42FB-BD1C-44B524F1A10A}" type="pres">
      <dgm:prSet presAssocID="{F0A60351-9587-468C-A7C3-DE20E6DC198D}" presName="parTx" presStyleLbl="revTx" presStyleIdx="1" presStyleCnt="2">
        <dgm:presLayoutVars>
          <dgm:chMax val="0"/>
          <dgm:chPref val="0"/>
        </dgm:presLayoutVars>
      </dgm:prSet>
      <dgm:spPr/>
    </dgm:pt>
  </dgm:ptLst>
  <dgm:cxnLst>
    <dgm:cxn modelId="{F5323523-A5C3-4778-8C50-C6193022E01F}" srcId="{40D32431-E96E-422A-B294-67119206C373}" destId="{F0A60351-9587-468C-A7C3-DE20E6DC198D}" srcOrd="1" destOrd="0" parTransId="{C971D75B-7EB5-412F-93BF-5A8F28CE1516}" sibTransId="{DB434BCB-9C65-4B95-874A-2848B66363B0}"/>
    <dgm:cxn modelId="{8065D84D-F08E-4744-92AB-F70C078B4FFD}" type="presOf" srcId="{42F41AB9-7F5D-43BA-BD47-43E3C9E585F3}" destId="{207E114D-8541-4824-A196-209B8DB0B4C8}" srcOrd="0" destOrd="0" presId="urn:microsoft.com/office/officeart/2018/2/layout/IconVerticalSolidList#31"/>
    <dgm:cxn modelId="{90FAC47B-6A32-4F07-B0CD-8A1525E13F25}" type="presOf" srcId="{40D32431-E96E-422A-B294-67119206C373}" destId="{4464D730-8E0C-4DB5-847E-55851D843C63}" srcOrd="0" destOrd="0" presId="urn:microsoft.com/office/officeart/2018/2/layout/IconVerticalSolidList#31"/>
    <dgm:cxn modelId="{F1A3E593-F1AD-4D87-9E54-137DCE6FECE8}" srcId="{40D32431-E96E-422A-B294-67119206C373}" destId="{42F41AB9-7F5D-43BA-BD47-43E3C9E585F3}" srcOrd="0" destOrd="0" parTransId="{D696B493-4478-4AE8-9D0A-3B5D8CB36392}" sibTransId="{DB6F6B84-2D03-4D40-9FDC-8787F4D2923F}"/>
    <dgm:cxn modelId="{76653DC1-5251-40AE-BE1F-040311949301}" type="presOf" srcId="{F0A60351-9587-468C-A7C3-DE20E6DC198D}" destId="{CB6CE3AD-C55D-42FB-BD1C-44B524F1A10A}" srcOrd="0" destOrd="0" presId="urn:microsoft.com/office/officeart/2018/2/layout/IconVerticalSolidList#31"/>
    <dgm:cxn modelId="{8A990B14-757D-4962-96F7-45D78A0271C8}" type="presParOf" srcId="{4464D730-8E0C-4DB5-847E-55851D843C63}" destId="{EFBF1FCC-3E1D-407C-B30B-852A160B128C}" srcOrd="0" destOrd="0" presId="urn:microsoft.com/office/officeart/2018/2/layout/IconVerticalSolidList#31"/>
    <dgm:cxn modelId="{F227ED4A-0485-44CB-8C64-B99B427FF416}" type="presParOf" srcId="{EFBF1FCC-3E1D-407C-B30B-852A160B128C}" destId="{326F073C-29F6-4EC5-BA8F-843E0FFD19D0}" srcOrd="0" destOrd="0" presId="urn:microsoft.com/office/officeart/2018/2/layout/IconVerticalSolidList#31"/>
    <dgm:cxn modelId="{B7FD70EF-1C33-4015-97C2-50F42075D645}" type="presParOf" srcId="{EFBF1FCC-3E1D-407C-B30B-852A160B128C}" destId="{D4ECCCBB-0775-49E6-A7E5-EBBB1BAB5172}" srcOrd="1" destOrd="0" presId="urn:microsoft.com/office/officeart/2018/2/layout/IconVerticalSolidList#31"/>
    <dgm:cxn modelId="{C7119E31-ED3E-4659-8853-CADCD62E6752}" type="presParOf" srcId="{EFBF1FCC-3E1D-407C-B30B-852A160B128C}" destId="{BBCC00B0-F710-4C30-834F-CDA1C34B2AAD}" srcOrd="2" destOrd="0" presId="urn:microsoft.com/office/officeart/2018/2/layout/IconVerticalSolidList#31"/>
    <dgm:cxn modelId="{2B8F084E-BBD2-4B67-8F34-6B577245A506}" type="presParOf" srcId="{EFBF1FCC-3E1D-407C-B30B-852A160B128C}" destId="{207E114D-8541-4824-A196-209B8DB0B4C8}" srcOrd="3" destOrd="0" presId="urn:microsoft.com/office/officeart/2018/2/layout/IconVerticalSolidList#31"/>
    <dgm:cxn modelId="{F39EC063-5351-40EB-922B-E29F5985B997}" type="presParOf" srcId="{4464D730-8E0C-4DB5-847E-55851D843C63}" destId="{6DE4614D-7813-49FA-8016-6612FC9325F4}" srcOrd="1" destOrd="0" presId="urn:microsoft.com/office/officeart/2018/2/layout/IconVerticalSolidList#31"/>
    <dgm:cxn modelId="{DA383C0C-871C-4672-B772-1338E36FA87B}" type="presParOf" srcId="{4464D730-8E0C-4DB5-847E-55851D843C63}" destId="{EEFA79BE-27B0-40CA-99A1-9F79F4A2FEBF}" srcOrd="2" destOrd="0" presId="urn:microsoft.com/office/officeart/2018/2/layout/IconVerticalSolidList#31"/>
    <dgm:cxn modelId="{884CB264-DA50-4EF3-84C3-3262F7C9FB30}" type="presParOf" srcId="{EEFA79BE-27B0-40CA-99A1-9F79F4A2FEBF}" destId="{F5000136-5D0A-4FB7-BC98-A7921595B5E0}" srcOrd="0" destOrd="0" presId="urn:microsoft.com/office/officeart/2018/2/layout/IconVerticalSolidList#31"/>
    <dgm:cxn modelId="{CCFB21B4-47E6-4889-A91E-4E103F7AC86B}" type="presParOf" srcId="{EEFA79BE-27B0-40CA-99A1-9F79F4A2FEBF}" destId="{7ED263B1-A38F-4061-8890-F9045E6BABB1}" srcOrd="1" destOrd="0" presId="urn:microsoft.com/office/officeart/2018/2/layout/IconVerticalSolidList#31"/>
    <dgm:cxn modelId="{214AB575-37EF-4A95-8782-FA5D01D5C4C2}" type="presParOf" srcId="{EEFA79BE-27B0-40CA-99A1-9F79F4A2FEBF}" destId="{55FEC151-2FE4-4AD4-8508-148F91DD1C41}" srcOrd="2" destOrd="0" presId="urn:microsoft.com/office/officeart/2018/2/layout/IconVerticalSolidList#31"/>
    <dgm:cxn modelId="{E47E0536-33B4-40A7-B60E-3A9EA9E7ADFC}" type="presParOf" srcId="{EEFA79BE-27B0-40CA-99A1-9F79F4A2FEBF}" destId="{CB6CE3AD-C55D-42FB-BD1C-44B524F1A10A}" srcOrd="3" destOrd="0" presId="urn:microsoft.com/office/officeart/2018/2/layout/IconVerticalSolid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2CAB7-E5B1-4DF2-B6E3-AAAB0F91B1E2}">
      <dsp:nvSpPr>
        <dsp:cNvPr id="0" name=""/>
        <dsp:cNvSpPr/>
      </dsp:nvSpPr>
      <dsp:spPr>
        <a:xfrm>
          <a:off x="0" y="317706"/>
          <a:ext cx="12506740" cy="20620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R" sz="2400" kern="1200"/>
            <a:t>Si bien las tres funciones tradicionales de la política fiscal están relacionadas entre sí, el análisis se focaliza en el vínculo entre la política fiscal, la inversión y el crecimiento económico. </a:t>
          </a:r>
          <a:endParaRPr lang="en-US" sz="2400" kern="1200"/>
        </a:p>
      </dsp:txBody>
      <dsp:txXfrm>
        <a:off x="100660" y="418366"/>
        <a:ext cx="12305420" cy="1860719"/>
      </dsp:txXfrm>
    </dsp:sp>
    <dsp:sp modelId="{6275D92D-BB37-492B-81B1-ABAB6B2D76EB}">
      <dsp:nvSpPr>
        <dsp:cNvPr id="0" name=""/>
        <dsp:cNvSpPr/>
      </dsp:nvSpPr>
      <dsp:spPr>
        <a:xfrm>
          <a:off x="0" y="2699468"/>
          <a:ext cx="12506740" cy="206203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R" sz="2400" kern="1200"/>
            <a:t>Los modelos teóricos destinados a explicar los efectos de la política fiscal sobre el crecimiento económico son abundantes y ofrecen resultados contrapuestos, ya que van desde las teorías según las cuales los estímulos fiscales aumentan el consumo agregado, la demanda y, por lo tanto, el PIB hasta los que prevén un efecto nulo e incluso negativo.</a:t>
          </a:r>
          <a:endParaRPr lang="en-US" sz="2400" kern="1200"/>
        </a:p>
      </dsp:txBody>
      <dsp:txXfrm>
        <a:off x="100660" y="2800128"/>
        <a:ext cx="12305420" cy="1860719"/>
      </dsp:txXfrm>
    </dsp:sp>
    <dsp:sp modelId="{8B22AC26-AB25-4CD7-8CD1-888D0279A584}">
      <dsp:nvSpPr>
        <dsp:cNvPr id="0" name=""/>
        <dsp:cNvSpPr/>
      </dsp:nvSpPr>
      <dsp:spPr>
        <a:xfrm>
          <a:off x="0" y="4816185"/>
          <a:ext cx="12506740" cy="20620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CR" sz="2400" kern="1200" dirty="0"/>
            <a:t>Los efectos que la política fiscal tendrá sobre el crecimiento según los diferentes modelos teóricos dependen del horizonte de tiempo considerado (</a:t>
          </a:r>
          <a:r>
            <a:rPr lang="es-CR" sz="2400" b="1" i="1" kern="1200" dirty="0"/>
            <a:t>corto, mediano o largo plazo</a:t>
          </a:r>
          <a:r>
            <a:rPr lang="es-CR" sz="2400" kern="1200" dirty="0"/>
            <a:t>), de los supuestos sobre el comportamiento de los agentes privados y de la credibilidad de las estrategias utilizadas, entre otras consideraciones. Por lo tanto, el impacto que puede tener un cambio en el gasto público sobre el crecimiento económico parece definirse de acuerdo con la evidencia empírica</a:t>
          </a:r>
          <a:endParaRPr lang="en-US" sz="2400" kern="1200" dirty="0"/>
        </a:p>
      </dsp:txBody>
      <dsp:txXfrm>
        <a:off x="100660" y="4916845"/>
        <a:ext cx="12305420" cy="18607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580A8-77C4-4EB7-8E4C-F15A7E6F43F1}">
      <dsp:nvSpPr>
        <dsp:cNvPr id="0" name=""/>
        <dsp:cNvSpPr/>
      </dsp:nvSpPr>
      <dsp:spPr>
        <a:xfrm>
          <a:off x="0" y="618075"/>
          <a:ext cx="12191980" cy="17491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CR" sz="1600" kern="1200" dirty="0"/>
            <a:t>En el grupo conformado por los seis países centroamericanos, México y la República Dominicana, solo en dos el ratio del gasto público sobre el PIB fue </a:t>
          </a:r>
          <a:r>
            <a:rPr lang="es-CR" sz="2000" kern="1200" dirty="0"/>
            <a:t>menor</a:t>
          </a:r>
          <a:r>
            <a:rPr lang="es-CR" sz="1600" kern="1200" dirty="0"/>
            <a:t> en 2018 que en 2000: Guatemala y Panamá. Sin embargo, si en este último se analiza la evolución del gasto del gobierno general, que incluye la seguridad social, se aprecia una tendencia creciente del gasto público, pues al incluir este subsector se nota un alza en las erogaciones en protección social y en salud en el período estudiado.</a:t>
          </a:r>
          <a:endParaRPr lang="en-US" sz="1600" kern="1200" dirty="0"/>
        </a:p>
      </dsp:txBody>
      <dsp:txXfrm>
        <a:off x="85386" y="703461"/>
        <a:ext cx="12021208" cy="1578378"/>
      </dsp:txXfrm>
    </dsp:sp>
    <dsp:sp modelId="{18B89C63-72B9-4151-BCE1-C4636BAE96DE}">
      <dsp:nvSpPr>
        <dsp:cNvPr id="0" name=""/>
        <dsp:cNvSpPr/>
      </dsp:nvSpPr>
      <dsp:spPr>
        <a:xfrm>
          <a:off x="0" y="2554425"/>
          <a:ext cx="12191980" cy="174915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a:t>Por otra parte, en El Salvador, México y la República Dominicana, el gasto del gobierno central creció más de 4 puntos del PIB, mientras que en Costa Rica, Honduras y Nicaragua aumentó aproximadamente 2 puntos. Los países de este grupo en que se observa el mayor gasto del gobierno central en relación con el PIB son Honduras, El Salvador y Costa Rica, con valores superiores al 20%. No obstante, en este último país este indicador se acerca al 30% del PIB cuando se incluye el gasto de los gobiernos subnacionales y de la seguridad social. </a:t>
          </a:r>
          <a:endParaRPr lang="en-US" sz="2000" kern="1200"/>
        </a:p>
      </dsp:txBody>
      <dsp:txXfrm>
        <a:off x="85386" y="2639811"/>
        <a:ext cx="12021208" cy="1578378"/>
      </dsp:txXfrm>
    </dsp:sp>
    <dsp:sp modelId="{B2A8D9B0-9BDC-480D-B8FA-45B600F15323}">
      <dsp:nvSpPr>
        <dsp:cNvPr id="0" name=""/>
        <dsp:cNvSpPr/>
      </dsp:nvSpPr>
      <dsp:spPr>
        <a:xfrm>
          <a:off x="0" y="4490775"/>
          <a:ext cx="12191980" cy="174915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a:t>Por el contrario, el nivel más bajo de gasto del gobierno central como proporción del PIB en América Latina se encuentran en Guatemala (12,3%), el Paraguay (14,9%), la República Dominicana (17%) y Panamá (17,1%)</a:t>
          </a:r>
          <a:endParaRPr lang="en-US" sz="2000" kern="1200"/>
        </a:p>
      </dsp:txBody>
      <dsp:txXfrm>
        <a:off x="85386" y="4576161"/>
        <a:ext cx="12021208" cy="15783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A52D9-F39E-4EF4-9FA6-850AEA833788}">
      <dsp:nvSpPr>
        <dsp:cNvPr id="0" name=""/>
        <dsp:cNvSpPr/>
      </dsp:nvSpPr>
      <dsp:spPr>
        <a:xfrm>
          <a:off x="0" y="0"/>
          <a:ext cx="118309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1BB513-E060-4A8F-B3AA-922D21094A50}">
      <dsp:nvSpPr>
        <dsp:cNvPr id="0" name=""/>
        <dsp:cNvSpPr/>
      </dsp:nvSpPr>
      <dsp:spPr>
        <a:xfrm>
          <a:off x="0" y="0"/>
          <a:ext cx="11830929" cy="302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R" sz="2400" kern="1200" dirty="0"/>
            <a:t>Además, en algunos países, como la Argentina y el Perú, se incrementó el gasto en asuntos económicos, sobre todo en los sectores del transporte, los combustibles y la energía, en el primer país, y en el área del transporte, en el segundo. </a:t>
          </a:r>
        </a:p>
        <a:p>
          <a:pPr marL="0" lvl="0" indent="0" algn="just" defTabSz="1066800">
            <a:lnSpc>
              <a:spcPct val="90000"/>
            </a:lnSpc>
            <a:spcBef>
              <a:spcPct val="0"/>
            </a:spcBef>
            <a:spcAft>
              <a:spcPct val="35000"/>
            </a:spcAft>
            <a:buNone/>
          </a:pPr>
          <a:r>
            <a:rPr lang="es-CR" sz="2400" kern="1200" dirty="0"/>
            <a:t>La mayor importancia de estas erogaciones en la Argentina se debió a la política de subsidios a las empresas que tenía por objeto mitigar el ajuste de los precios y las tarifas de estos servicios públicos; esto ocurrió hasta 2016, año en que se implementó una política de quita de subsidios. Es por eso que el incremento de este gasto se concentró más en transferencias corrientes que en inversión pública. </a:t>
          </a:r>
          <a:endParaRPr lang="en-US" sz="2400" kern="1200" dirty="0"/>
        </a:p>
      </dsp:txBody>
      <dsp:txXfrm>
        <a:off x="0" y="0"/>
        <a:ext cx="11830929" cy="3025177"/>
      </dsp:txXfrm>
    </dsp:sp>
    <dsp:sp modelId="{E7446472-B94E-4D15-AA3F-EABD0D90C86B}">
      <dsp:nvSpPr>
        <dsp:cNvPr id="0" name=""/>
        <dsp:cNvSpPr/>
      </dsp:nvSpPr>
      <dsp:spPr>
        <a:xfrm>
          <a:off x="0" y="3025177"/>
          <a:ext cx="118309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0AECA-ED8B-4954-8687-FAB80D46C38F}">
      <dsp:nvSpPr>
        <dsp:cNvPr id="0" name=""/>
        <dsp:cNvSpPr/>
      </dsp:nvSpPr>
      <dsp:spPr>
        <a:xfrm>
          <a:off x="0" y="3025177"/>
          <a:ext cx="11830929" cy="302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just" defTabSz="1066800">
            <a:lnSpc>
              <a:spcPct val="90000"/>
            </a:lnSpc>
            <a:spcBef>
              <a:spcPct val="0"/>
            </a:spcBef>
            <a:spcAft>
              <a:spcPct val="35000"/>
            </a:spcAft>
            <a:buNone/>
          </a:pPr>
          <a:r>
            <a:rPr lang="es-CR" sz="2400" kern="1200" dirty="0"/>
            <a:t>En otros países, como el Brasil y el Uruguay, se aprecia un crecimiento del gasto en servicios públicos generales, producto del incremento del pago de intereses de la deuda pública. Entre 2000 y 2018, el pago de esos intereses aumentó el 2,1% del PIB en el Brasil y el 0,8% del PIB en el Uruguay. En contraste, en Colombia y el Perú se logró reducir la carga de los intereses de la deuda en alrededor de 1 punto del PIB, lo que permitió bajar el gasto en esa función.</a:t>
          </a:r>
          <a:endParaRPr lang="en-US" sz="2400" kern="1200" dirty="0"/>
        </a:p>
      </dsp:txBody>
      <dsp:txXfrm>
        <a:off x="0" y="3025177"/>
        <a:ext cx="11830929" cy="30251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06C29-63E6-49D1-AAA9-D66A244A7F12}">
      <dsp:nvSpPr>
        <dsp:cNvPr id="0" name=""/>
        <dsp:cNvSpPr/>
      </dsp:nvSpPr>
      <dsp:spPr>
        <a:xfrm>
          <a:off x="0" y="440269"/>
          <a:ext cx="11529391" cy="2691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CR" sz="2500" kern="1200" dirty="0"/>
            <a:t>En la muestra formada por los seis países centroamericanos, México y la República Dominicana, solo en Guatemala y Panamá el gasto de los gobiernos centrales se redujo como proporción del PIB (véase el gráfico 6B). </a:t>
          </a:r>
        </a:p>
        <a:p>
          <a:pPr marL="0" lvl="0" indent="0" algn="l" defTabSz="1111250">
            <a:lnSpc>
              <a:spcPct val="90000"/>
            </a:lnSpc>
            <a:spcBef>
              <a:spcPct val="0"/>
            </a:spcBef>
            <a:spcAft>
              <a:spcPct val="35000"/>
            </a:spcAft>
            <a:buNone/>
          </a:pPr>
          <a:r>
            <a:rPr lang="es-CR" sz="2500" kern="1200" dirty="0"/>
            <a:t>Las erogaciones en servicios públicos generales disminuyeron en ambos países, aunque en Panamá esto ocurrió en mayor medida gracias a que el pago de los intereses de la deuda pública cayó un 2,1% del PIB entre 2000 y 2018. </a:t>
          </a:r>
          <a:endParaRPr lang="en-US" sz="2500" kern="1200" dirty="0"/>
        </a:p>
      </dsp:txBody>
      <dsp:txXfrm>
        <a:off x="131364" y="571633"/>
        <a:ext cx="11266663" cy="2428272"/>
      </dsp:txXfrm>
    </dsp:sp>
    <dsp:sp modelId="{CE0629EF-39CF-47FC-9940-10C881A9D12D}">
      <dsp:nvSpPr>
        <dsp:cNvPr id="0" name=""/>
        <dsp:cNvSpPr/>
      </dsp:nvSpPr>
      <dsp:spPr>
        <a:xfrm>
          <a:off x="0" y="3203269"/>
          <a:ext cx="11529391" cy="26910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CR" sz="2500" kern="1200" dirty="0"/>
            <a:t>Además, en Guatemala se observa una contracción del gasto en capital que se ve reflejada en menores desembolsos destinados a la función de asuntos económicos. </a:t>
          </a:r>
        </a:p>
        <a:p>
          <a:pPr marL="0" lvl="0" indent="0" algn="l" defTabSz="1111250">
            <a:lnSpc>
              <a:spcPct val="90000"/>
            </a:lnSpc>
            <a:spcBef>
              <a:spcPct val="0"/>
            </a:spcBef>
            <a:spcAft>
              <a:spcPct val="35000"/>
            </a:spcAft>
            <a:buNone/>
          </a:pPr>
          <a:r>
            <a:rPr lang="es-CR" sz="2500" kern="1200" dirty="0"/>
            <a:t>En Panamá, en cambio, hubo un incremento de la inversión pública que se tradujo en una mayor importancia de las funciones de vivienda y asuntos económicos; en este último sector sobresale una suba del gasto público en el sector transporte. Entre las inversiones se destacan la ampliación del canal de Panamá.</a:t>
          </a:r>
          <a:endParaRPr lang="en-US" sz="2500" kern="1200" dirty="0"/>
        </a:p>
      </dsp:txBody>
      <dsp:txXfrm>
        <a:off x="131364" y="3334633"/>
        <a:ext cx="11266663" cy="242827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45682-D331-4B38-A580-1E2F0CBBE9C7}">
      <dsp:nvSpPr>
        <dsp:cNvPr id="0" name=""/>
        <dsp:cNvSpPr/>
      </dsp:nvSpPr>
      <dsp:spPr>
        <a:xfrm>
          <a:off x="0" y="0"/>
          <a:ext cx="9194749" cy="1761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a:t>En los seis países de este grupo en que se observó un crecimiento del gasto total (Costa Rica, El Salvador, Honduras, México, Nicaragua y República Dominicana), se priorizó el aumento en las distintas áreas del gasto social, especialmente en el gasto destinado a </a:t>
          </a:r>
          <a:r>
            <a:rPr lang="es-CR" sz="2000" b="1" kern="1200"/>
            <a:t>educación</a:t>
          </a:r>
          <a:r>
            <a:rPr lang="es-CR" sz="2000" kern="1200"/>
            <a:t>, aunque en algunos de ellos también se destaca un incremento superior a 1 punto del PIB en las políticas de protección social (México), salud (El Salvador y Nicaragua) y vivienda (Nicaragua). </a:t>
          </a:r>
          <a:endParaRPr lang="en-US" sz="2000" kern="1200"/>
        </a:p>
      </dsp:txBody>
      <dsp:txXfrm>
        <a:off x="51597" y="51597"/>
        <a:ext cx="7293792" cy="1658454"/>
      </dsp:txXfrm>
    </dsp:sp>
    <dsp:sp modelId="{0F112431-87AB-465D-97E2-6F1F5A6654AF}">
      <dsp:nvSpPr>
        <dsp:cNvPr id="0" name=""/>
        <dsp:cNvSpPr/>
      </dsp:nvSpPr>
      <dsp:spPr>
        <a:xfrm>
          <a:off x="811301" y="2055257"/>
          <a:ext cx="9194749" cy="1761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a:t>Asimismo, en México se duplicó el gasto en asuntos económicos, que pasó del 1% del PIB en 2000 al 2,2% del PIB en 2018. Este gasto superior en políticas vinculadas con el desarrollo económico se distribuyó entre los sectores de los combustibles y la energía, el transporte y otras industrias. </a:t>
          </a:r>
          <a:endParaRPr lang="en-US" sz="2000" kern="1200"/>
        </a:p>
      </dsp:txBody>
      <dsp:txXfrm>
        <a:off x="862898" y="2106854"/>
        <a:ext cx="7135182" cy="1658454"/>
      </dsp:txXfrm>
    </dsp:sp>
    <dsp:sp modelId="{AA084454-503A-42E3-89A0-691047941608}">
      <dsp:nvSpPr>
        <dsp:cNvPr id="0" name=""/>
        <dsp:cNvSpPr/>
      </dsp:nvSpPr>
      <dsp:spPr>
        <a:xfrm>
          <a:off x="1622602" y="4110514"/>
          <a:ext cx="9194749" cy="17616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CR" sz="2000" kern="1200"/>
            <a:t>En otros países de este grupo, como en El Salvador y la República Dominicana, sobresale el alza del gasto en los intereses de la deuda pública, que fue del orden del 2% del PIB, lo que dio como resultado una erogación mayor en la función de servicios públicos generales; en algunos casos, por otra parte, se observa un mayor gasto en la función de orden público y seguridad (El Salvador, Honduras y Nicaragua).</a:t>
          </a:r>
          <a:endParaRPr lang="en-US" sz="2000" kern="1200"/>
        </a:p>
      </dsp:txBody>
      <dsp:txXfrm>
        <a:off x="1674199" y="4162111"/>
        <a:ext cx="7135182" cy="1658454"/>
      </dsp:txXfrm>
    </dsp:sp>
    <dsp:sp modelId="{C7537484-A3F2-48B4-A24D-536F206E1ABB}">
      <dsp:nvSpPr>
        <dsp:cNvPr id="0" name=""/>
        <dsp:cNvSpPr/>
      </dsp:nvSpPr>
      <dsp:spPr>
        <a:xfrm>
          <a:off x="8049677" y="1335917"/>
          <a:ext cx="1145071" cy="114507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307318" y="1335917"/>
        <a:ext cx="629789" cy="861666"/>
      </dsp:txXfrm>
    </dsp:sp>
    <dsp:sp modelId="{DBE8A169-3CCF-4B46-BFE1-99BA27522A42}">
      <dsp:nvSpPr>
        <dsp:cNvPr id="0" name=""/>
        <dsp:cNvSpPr/>
      </dsp:nvSpPr>
      <dsp:spPr>
        <a:xfrm>
          <a:off x="8860978" y="3379429"/>
          <a:ext cx="1145071" cy="114507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118619" y="3379429"/>
        <a:ext cx="629789" cy="8616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59C4D-12C0-4D25-AE1D-722589238510}">
      <dsp:nvSpPr>
        <dsp:cNvPr id="0" name=""/>
        <dsp:cNvSpPr/>
      </dsp:nvSpPr>
      <dsp:spPr>
        <a:xfrm>
          <a:off x="0" y="73917"/>
          <a:ext cx="6245265" cy="26876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CR" sz="2300" kern="1200" dirty="0"/>
            <a:t>La inversión pública desempeña un rol clave en el crecimiento económico y en el logro de los Objetivos de la Agenda 2030. </a:t>
          </a:r>
          <a:r>
            <a:rPr lang="en-US" sz="2300" kern="1200" dirty="0"/>
            <a:t> </a:t>
          </a:r>
          <a:r>
            <a:rPr lang="en-US" sz="2300" kern="1200" dirty="0" err="1"/>
            <a:t>Spech</a:t>
          </a:r>
          <a:r>
            <a:rPr lang="en-US" sz="2300" kern="1200" dirty="0"/>
            <a:t> show</a:t>
          </a:r>
        </a:p>
      </dsp:txBody>
      <dsp:txXfrm>
        <a:off x="131200" y="205117"/>
        <a:ext cx="5982865" cy="2425236"/>
      </dsp:txXfrm>
    </dsp:sp>
    <dsp:sp modelId="{DCDABCC5-4D36-45E1-80E2-795F48E2B8CD}">
      <dsp:nvSpPr>
        <dsp:cNvPr id="0" name=""/>
        <dsp:cNvSpPr/>
      </dsp:nvSpPr>
      <dsp:spPr>
        <a:xfrm>
          <a:off x="0" y="2827793"/>
          <a:ext cx="6245265" cy="268763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Cortana test app VPN</a:t>
          </a:r>
          <a:r>
            <a:rPr lang="es-CR" sz="2300" kern="1200"/>
            <a:t>Es por ello que en esta sección se analiza de manera detallada cuáles han sido las prioridades del gasto de capital y su evolución, es decir, en qué funciones y sectores han invertido los</a:t>
          </a:r>
          <a:r>
            <a:rPr lang="en-US" sz="2300" kern="1200"/>
            <a:t> hey cortana</a:t>
          </a:r>
          <a:r>
            <a:rPr lang="es-CR" sz="2300" kern="1200"/>
            <a:t> gobiernos de la región y en cuáles han reducido el gasto de capital durante los últimos años.</a:t>
          </a:r>
          <a:endParaRPr lang="en-US" sz="2300" kern="1200"/>
        </a:p>
      </dsp:txBody>
      <dsp:txXfrm>
        <a:off x="131200" y="2958993"/>
        <a:ext cx="5982865" cy="24252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AA222-2ECA-44F0-B14D-7FD91D8861F5}">
      <dsp:nvSpPr>
        <dsp:cNvPr id="0" name=""/>
        <dsp:cNvSpPr/>
      </dsp:nvSpPr>
      <dsp:spPr>
        <a:xfrm>
          <a:off x="0" y="2371"/>
          <a:ext cx="7648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F54213-90DD-4946-9D59-5E101459F39C}">
      <dsp:nvSpPr>
        <dsp:cNvPr id="0" name=""/>
        <dsp:cNvSpPr/>
      </dsp:nvSpPr>
      <dsp:spPr>
        <a:xfrm>
          <a:off x="0" y="2371"/>
          <a:ext cx="7648752" cy="1617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CR" sz="1800" kern="1200" dirty="0"/>
            <a:t>El nuevo escenario creado por la pandemia del COVID-19 se suma al complejo contexto que ya enfrentaban los países de América Latina y el Caribe desde hace unos años, caracterizado por una creciente incertidumbre, desaceleración económica, aumento del desempleo y retroceso en los índices de pobreza extrema. </a:t>
          </a:r>
          <a:endParaRPr lang="en-US" sz="1800" kern="1200" dirty="0"/>
        </a:p>
      </dsp:txBody>
      <dsp:txXfrm>
        <a:off x="0" y="2371"/>
        <a:ext cx="7648752" cy="1617545"/>
      </dsp:txXfrm>
    </dsp:sp>
    <dsp:sp modelId="{1C581D5C-459D-4CD5-AAF3-F344813BA744}">
      <dsp:nvSpPr>
        <dsp:cNvPr id="0" name=""/>
        <dsp:cNvSpPr/>
      </dsp:nvSpPr>
      <dsp:spPr>
        <a:xfrm>
          <a:off x="0" y="1619917"/>
          <a:ext cx="7648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F67F5-1C1D-46C8-9DE4-EE8E2C471A00}">
      <dsp:nvSpPr>
        <dsp:cNvPr id="0" name=""/>
        <dsp:cNvSpPr/>
      </dsp:nvSpPr>
      <dsp:spPr>
        <a:xfrm>
          <a:off x="0" y="1619917"/>
          <a:ext cx="7648752" cy="1617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CR" sz="1800" kern="1200" dirty="0"/>
            <a:t>Además, dado el bajo crecimiento de los últimos años, la pérdida de espacio fiscal y la menor disponibilidad de financiamiento, en los países de la región se cuenta con una menor capacidad para enfrentar este escenario en comparación con las herramientas que se tuvieron para responder a la crisis mundial de 2008-2009. </a:t>
          </a:r>
          <a:endParaRPr lang="en-US" sz="1800" kern="1200" dirty="0"/>
        </a:p>
      </dsp:txBody>
      <dsp:txXfrm>
        <a:off x="0" y="1619917"/>
        <a:ext cx="7648752" cy="1617545"/>
      </dsp:txXfrm>
    </dsp:sp>
    <dsp:sp modelId="{6B524C47-57C4-4CD1-861D-D94B8AB6F186}">
      <dsp:nvSpPr>
        <dsp:cNvPr id="0" name=""/>
        <dsp:cNvSpPr/>
      </dsp:nvSpPr>
      <dsp:spPr>
        <a:xfrm>
          <a:off x="0" y="3237463"/>
          <a:ext cx="76487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16B14-0040-41DC-8857-BFC264FF5724}">
      <dsp:nvSpPr>
        <dsp:cNvPr id="0" name=""/>
        <dsp:cNvSpPr/>
      </dsp:nvSpPr>
      <dsp:spPr>
        <a:xfrm>
          <a:off x="0" y="3237463"/>
          <a:ext cx="7648752" cy="1617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s-CR" sz="1800" kern="1200" dirty="0"/>
            <a:t>Es muy importante que el Estado actúe a través de la política fiscal, en general, y de los programas de gasto público, en particular, de manera que los gobiernos puedan asignar mayores recursos a la atención de la salud, mejorar la eficiencia del gasto, resguardar las fuentes de trabajo y los ingresos de las familias y, sobre todo, proteger a la población más vulnerable.</a:t>
          </a:r>
          <a:endParaRPr lang="en-US" sz="1800" kern="1200" dirty="0"/>
        </a:p>
      </dsp:txBody>
      <dsp:txXfrm>
        <a:off x="0" y="3237463"/>
        <a:ext cx="7648752" cy="16175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9789E-A94D-44B4-88E8-883C6888F494}">
      <dsp:nvSpPr>
        <dsp:cNvPr id="0" name=""/>
        <dsp:cNvSpPr/>
      </dsp:nvSpPr>
      <dsp:spPr>
        <a:xfrm>
          <a:off x="0" y="1293"/>
          <a:ext cx="8260059"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05E79-D9B2-40D8-86EC-D03FC930E806}">
      <dsp:nvSpPr>
        <dsp:cNvPr id="0" name=""/>
        <dsp:cNvSpPr/>
      </dsp:nvSpPr>
      <dsp:spPr>
        <a:xfrm>
          <a:off x="0" y="1293"/>
          <a:ext cx="8260059" cy="1956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s-CR" sz="2200" kern="1200" dirty="0"/>
            <a:t>Un aporte importante para que los gobiernos tomen decisiones sobre reasignar partidas o aumentar el gasto en ciertos programas es contribuir con mayor trasparencia fiscal e información comparable entre los países sobre las principales áreas a las que se destinan los recursos públicos.</a:t>
          </a:r>
          <a:endParaRPr lang="en-US" sz="2200" kern="1200" dirty="0"/>
        </a:p>
      </dsp:txBody>
      <dsp:txXfrm>
        <a:off x="0" y="1293"/>
        <a:ext cx="8260059" cy="1956530"/>
      </dsp:txXfrm>
    </dsp:sp>
    <dsp:sp modelId="{5E99649C-6052-4D47-9F81-8145C392CB1A}">
      <dsp:nvSpPr>
        <dsp:cNvPr id="0" name=""/>
        <dsp:cNvSpPr/>
      </dsp:nvSpPr>
      <dsp:spPr>
        <a:xfrm>
          <a:off x="0" y="1957824"/>
          <a:ext cx="8260059"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A4BFF-0017-4B47-B188-9F887E55EF28}">
      <dsp:nvSpPr>
        <dsp:cNvPr id="0" name=""/>
        <dsp:cNvSpPr/>
      </dsp:nvSpPr>
      <dsp:spPr>
        <a:xfrm>
          <a:off x="0" y="1957824"/>
          <a:ext cx="8260059" cy="1956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s-CR" sz="2200" kern="1200" dirty="0"/>
            <a:t>Por otra parte, dado que la inversión pública desempeña un rol clave en el crecimiento económico y en el logro de los Objetivos de la Agenda 2030, resulta importante contar con información acerca de en qué funciones y sectores se ha priorizado la inversión y en cuáles se ha ajustado más el gasto de capital en los últimos años.</a:t>
          </a:r>
          <a:endParaRPr lang="en-US" sz="2200" kern="1200" dirty="0"/>
        </a:p>
      </dsp:txBody>
      <dsp:txXfrm>
        <a:off x="0" y="1957824"/>
        <a:ext cx="8260059" cy="1956530"/>
      </dsp:txXfrm>
    </dsp:sp>
    <dsp:sp modelId="{B3FECDA7-13AF-403C-B057-6642A04739D4}">
      <dsp:nvSpPr>
        <dsp:cNvPr id="0" name=""/>
        <dsp:cNvSpPr/>
      </dsp:nvSpPr>
      <dsp:spPr>
        <a:xfrm>
          <a:off x="0" y="3914354"/>
          <a:ext cx="8260059"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8EBAF-F187-45B3-A7AF-06F86A0AC3EB}">
      <dsp:nvSpPr>
        <dsp:cNvPr id="0" name=""/>
        <dsp:cNvSpPr/>
      </dsp:nvSpPr>
      <dsp:spPr>
        <a:xfrm>
          <a:off x="0" y="3914354"/>
          <a:ext cx="8251992" cy="2557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just" defTabSz="977900">
            <a:lnSpc>
              <a:spcPct val="90000"/>
            </a:lnSpc>
            <a:spcBef>
              <a:spcPct val="0"/>
            </a:spcBef>
            <a:spcAft>
              <a:spcPct val="35000"/>
            </a:spcAft>
            <a:buNone/>
          </a:pPr>
          <a:r>
            <a:rPr lang="es-CR" sz="2200" kern="1200" dirty="0"/>
            <a:t>En la situación actual, la prioridad de los países es reforzar los sistemas sanitarios y hacer frente a los desafíos sociales y económicos de esta pandemia, lo que conlleva a una mayor presión sobre el gasto público. </a:t>
          </a:r>
        </a:p>
        <a:p>
          <a:pPr marL="0" lvl="0" indent="0" algn="just" defTabSz="977900">
            <a:lnSpc>
              <a:spcPct val="90000"/>
            </a:lnSpc>
            <a:spcBef>
              <a:spcPct val="0"/>
            </a:spcBef>
            <a:spcAft>
              <a:spcPct val="35000"/>
            </a:spcAft>
            <a:buNone/>
          </a:pPr>
          <a:r>
            <a:rPr lang="es-CR" sz="2200" kern="1200" dirty="0"/>
            <a:t>No obstante, a mediano plazo y para seguir la ruta propuesta en la Agenda 2030 a los efectos de alcanzar los ODS, la prioridad de los gobiernos debería centrarse no solo en proteger el gasto social, sino también en revitalizar la inversión pública</a:t>
          </a:r>
          <a:endParaRPr lang="en-US" sz="2200" kern="1200" dirty="0"/>
        </a:p>
      </dsp:txBody>
      <dsp:txXfrm>
        <a:off x="0" y="3914354"/>
        <a:ext cx="8251992" cy="2557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F7291-5ACF-4AA6-A97E-073D67D13CB4}">
      <dsp:nvSpPr>
        <dsp:cNvPr id="0" name=""/>
        <dsp:cNvSpPr/>
      </dsp:nvSpPr>
      <dsp:spPr>
        <a:xfrm>
          <a:off x="601356" y="43268"/>
          <a:ext cx="1367284" cy="136728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4D714-888C-4510-812A-C7180644DD84}">
      <dsp:nvSpPr>
        <dsp:cNvPr id="0" name=""/>
        <dsp:cNvSpPr/>
      </dsp:nvSpPr>
      <dsp:spPr>
        <a:xfrm>
          <a:off x="888486" y="330397"/>
          <a:ext cx="793025" cy="793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66326A-F232-453A-95BC-CDDFF7292618}">
      <dsp:nvSpPr>
        <dsp:cNvPr id="0" name=""/>
        <dsp:cNvSpPr/>
      </dsp:nvSpPr>
      <dsp:spPr>
        <a:xfrm>
          <a:off x="2261631" y="43268"/>
          <a:ext cx="3222885" cy="13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CR" sz="2000" kern="1200" dirty="0"/>
            <a:t>Un trabajo reciente del FMI se subraya que los hallazgos coinciden en demostrar que el tamaño del multiplicador del gasto público depende de los siguientes factores: </a:t>
          </a:r>
          <a:endParaRPr lang="en-US" sz="2000" kern="1200" dirty="0"/>
        </a:p>
      </dsp:txBody>
      <dsp:txXfrm>
        <a:off x="2261631" y="43268"/>
        <a:ext cx="3222885" cy="1367284"/>
      </dsp:txXfrm>
    </dsp:sp>
    <dsp:sp modelId="{123175E7-2998-400E-B6A5-68DCEBF19BBD}">
      <dsp:nvSpPr>
        <dsp:cNvPr id="0" name=""/>
        <dsp:cNvSpPr/>
      </dsp:nvSpPr>
      <dsp:spPr>
        <a:xfrm>
          <a:off x="6046080" y="43268"/>
          <a:ext cx="1367284" cy="136728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F94A01-3B22-4DD9-9EEB-D262C4DBE49E}">
      <dsp:nvSpPr>
        <dsp:cNvPr id="0" name=""/>
        <dsp:cNvSpPr/>
      </dsp:nvSpPr>
      <dsp:spPr>
        <a:xfrm>
          <a:off x="6333210" y="330397"/>
          <a:ext cx="793025" cy="793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76777-35F1-4121-B055-238F1C2256B3}">
      <dsp:nvSpPr>
        <dsp:cNvPr id="0" name=""/>
        <dsp:cNvSpPr/>
      </dsp:nvSpPr>
      <dsp:spPr>
        <a:xfrm>
          <a:off x="7706354" y="43268"/>
          <a:ext cx="3222885" cy="13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CR" sz="2000" kern="1200" dirty="0"/>
            <a:t>i) la ubicación en el ciclo económico, pues el multiplicador es mayor en las recesiones que en las expansiones.</a:t>
          </a:r>
          <a:endParaRPr lang="en-US" sz="2000" kern="1200" dirty="0"/>
        </a:p>
      </dsp:txBody>
      <dsp:txXfrm>
        <a:off x="7706354" y="43268"/>
        <a:ext cx="3222885" cy="1367284"/>
      </dsp:txXfrm>
    </dsp:sp>
    <dsp:sp modelId="{5ED8AF8B-BC3A-4BE4-8B9B-5C7EF130F683}">
      <dsp:nvSpPr>
        <dsp:cNvPr id="0" name=""/>
        <dsp:cNvSpPr/>
      </dsp:nvSpPr>
      <dsp:spPr>
        <a:xfrm>
          <a:off x="601356" y="2528842"/>
          <a:ext cx="1367284" cy="136728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BD435-9D37-4078-A965-B9317CA12611}">
      <dsp:nvSpPr>
        <dsp:cNvPr id="0" name=""/>
        <dsp:cNvSpPr/>
      </dsp:nvSpPr>
      <dsp:spPr>
        <a:xfrm>
          <a:off x="888486" y="2815972"/>
          <a:ext cx="793025" cy="7930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AC5454-0EE4-4694-98CD-776DA0F69F68}">
      <dsp:nvSpPr>
        <dsp:cNvPr id="0" name=""/>
        <dsp:cNvSpPr/>
      </dsp:nvSpPr>
      <dsp:spPr>
        <a:xfrm>
          <a:off x="2261631" y="2528842"/>
          <a:ext cx="3222885" cy="13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CR" sz="2000" kern="1200" dirty="0" err="1"/>
            <a:t>ii</a:t>
          </a:r>
          <a:r>
            <a:rPr lang="es-CR" sz="2000" kern="1200" dirty="0"/>
            <a:t>) el régimen de tipo de cambio, que cuando es fijo da lugar a multiplicadores mayores.</a:t>
          </a:r>
          <a:endParaRPr lang="en-US" sz="2000" kern="1200" dirty="0"/>
        </a:p>
      </dsp:txBody>
      <dsp:txXfrm>
        <a:off x="2261631" y="2528842"/>
        <a:ext cx="3222885" cy="1367284"/>
      </dsp:txXfrm>
    </dsp:sp>
    <dsp:sp modelId="{C555FFB8-FA39-4242-B65A-AA663108881B}">
      <dsp:nvSpPr>
        <dsp:cNvPr id="0" name=""/>
        <dsp:cNvSpPr/>
      </dsp:nvSpPr>
      <dsp:spPr>
        <a:xfrm>
          <a:off x="6046080" y="2528842"/>
          <a:ext cx="1367284" cy="136728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DF8B37-0C29-4338-9B5B-3741BF6245AF}">
      <dsp:nvSpPr>
        <dsp:cNvPr id="0" name=""/>
        <dsp:cNvSpPr/>
      </dsp:nvSpPr>
      <dsp:spPr>
        <a:xfrm>
          <a:off x="6333210" y="2815972"/>
          <a:ext cx="793025" cy="7930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34E0AC-6EA8-41D0-9FAE-6CA963525A79}">
      <dsp:nvSpPr>
        <dsp:cNvPr id="0" name=""/>
        <dsp:cNvSpPr/>
      </dsp:nvSpPr>
      <dsp:spPr>
        <a:xfrm>
          <a:off x="7706354" y="2528842"/>
          <a:ext cx="3222885" cy="13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CR" sz="2000" kern="1200" dirty="0" err="1"/>
            <a:t>iii</a:t>
          </a:r>
          <a:r>
            <a:rPr lang="es-CR" sz="2000" kern="1200" dirty="0"/>
            <a:t>) el nivel de endeudamiento, que cuando es bajo da como resultado un multiplicador mayor.</a:t>
          </a:r>
          <a:endParaRPr lang="en-US" sz="2000" kern="1200" dirty="0"/>
        </a:p>
      </dsp:txBody>
      <dsp:txXfrm>
        <a:off x="7706354" y="2528842"/>
        <a:ext cx="3222885" cy="1367284"/>
      </dsp:txXfrm>
    </dsp:sp>
    <dsp:sp modelId="{4020DA6D-DD82-4E61-AFB6-3D40FDC06C35}">
      <dsp:nvSpPr>
        <dsp:cNvPr id="0" name=""/>
        <dsp:cNvSpPr/>
      </dsp:nvSpPr>
      <dsp:spPr>
        <a:xfrm>
          <a:off x="601356" y="5091018"/>
          <a:ext cx="1367284" cy="136728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CE4C1-5CD8-4675-BF60-F10E27AB5113}">
      <dsp:nvSpPr>
        <dsp:cNvPr id="0" name=""/>
        <dsp:cNvSpPr/>
      </dsp:nvSpPr>
      <dsp:spPr>
        <a:xfrm>
          <a:off x="888486" y="5378148"/>
          <a:ext cx="793025" cy="7930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2D64B0-A74F-47ED-A50A-0DF81DA2AF7D}">
      <dsp:nvSpPr>
        <dsp:cNvPr id="0" name=""/>
        <dsp:cNvSpPr/>
      </dsp:nvSpPr>
      <dsp:spPr>
        <a:xfrm>
          <a:off x="2261631" y="5091018"/>
          <a:ext cx="3222885" cy="136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CR" sz="2000" kern="1200" dirty="0" err="1"/>
            <a:t>iv</a:t>
          </a:r>
          <a:r>
            <a:rPr lang="es-CR" sz="2000" kern="1200" dirty="0"/>
            <a:t>) cuán acomodaticia es la política monetaria, ya que el multiplicador es mayor cuando la política monetaria es laxa o tiene tasas de interés cercanas a cero </a:t>
          </a:r>
          <a:endParaRPr lang="en-US" sz="2000" kern="1200" dirty="0"/>
        </a:p>
      </dsp:txBody>
      <dsp:txXfrm>
        <a:off x="2261631" y="5091018"/>
        <a:ext cx="3222885" cy="1367284"/>
      </dsp:txXfrm>
    </dsp:sp>
    <dsp:sp modelId="{609C5FCB-8ED8-4993-A7A3-FFE12ECBE72E}">
      <dsp:nvSpPr>
        <dsp:cNvPr id="0" name=""/>
        <dsp:cNvSpPr/>
      </dsp:nvSpPr>
      <dsp:spPr>
        <a:xfrm>
          <a:off x="6046080" y="5091018"/>
          <a:ext cx="1367284" cy="136728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CEFB4-609E-4C09-A4C2-C164A6DB3DA8}">
      <dsp:nvSpPr>
        <dsp:cNvPr id="0" name=""/>
        <dsp:cNvSpPr/>
      </dsp:nvSpPr>
      <dsp:spPr>
        <a:xfrm>
          <a:off x="6333210" y="5378148"/>
          <a:ext cx="793025" cy="7930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F70213-A549-4CFA-9033-80EE54966494}">
      <dsp:nvSpPr>
        <dsp:cNvPr id="0" name=""/>
        <dsp:cNvSpPr/>
      </dsp:nvSpPr>
      <dsp:spPr>
        <a:xfrm>
          <a:off x="7394605" y="5014416"/>
          <a:ext cx="3846385" cy="1520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s-CR" sz="2000" kern="1200" dirty="0"/>
            <a:t>v) el grado de apertura de la economía, que cuando es más abierta al comercio internacional da lugar a multiplicadores más pequeños</a:t>
          </a:r>
          <a:endParaRPr lang="en-US" sz="2000" kern="1200" dirty="0"/>
        </a:p>
      </dsp:txBody>
      <dsp:txXfrm>
        <a:off x="7394605" y="5014416"/>
        <a:ext cx="3846385" cy="15204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11D2B-320D-4738-AD7B-F7652DBFC478}">
      <dsp:nvSpPr>
        <dsp:cNvPr id="0" name=""/>
        <dsp:cNvSpPr/>
      </dsp:nvSpPr>
      <dsp:spPr>
        <a:xfrm>
          <a:off x="0" y="1288310"/>
          <a:ext cx="11675165" cy="890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C7C399-8E79-4391-8849-4B9625AEFAF1}">
      <dsp:nvSpPr>
        <dsp:cNvPr id="0" name=""/>
        <dsp:cNvSpPr/>
      </dsp:nvSpPr>
      <dsp:spPr>
        <a:xfrm>
          <a:off x="269338" y="205713"/>
          <a:ext cx="490184" cy="4897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DE3676-C4C2-4765-8681-DAECF838B459}">
      <dsp:nvSpPr>
        <dsp:cNvPr id="0" name=""/>
        <dsp:cNvSpPr/>
      </dsp:nvSpPr>
      <dsp:spPr>
        <a:xfrm>
          <a:off x="1028860" y="5379"/>
          <a:ext cx="10446640" cy="12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13" tIns="132513" rIns="132513" bIns="132513" numCol="1" spcCol="1270" anchor="ctr" anchorCtr="0">
          <a:noAutofit/>
        </a:bodyPr>
        <a:lstStyle/>
        <a:p>
          <a:pPr marL="0" lvl="0" indent="0" algn="l" defTabSz="977900">
            <a:lnSpc>
              <a:spcPct val="100000"/>
            </a:lnSpc>
            <a:spcBef>
              <a:spcPct val="0"/>
            </a:spcBef>
            <a:spcAft>
              <a:spcPct val="35000"/>
            </a:spcAft>
            <a:buNone/>
          </a:pPr>
          <a:r>
            <a:rPr lang="es-CR" sz="2200" kern="1200" dirty="0"/>
            <a:t>Por otra parte, en el caso particular de la inversión pública y de otras políticas fiscales destinadas a promover la inversión, su efectividad para incidir positivamente en el crecimiento de la economía depende de una serie de factores que deberían tenerse en cuenta, como</a:t>
          </a:r>
          <a:r>
            <a:rPr lang="es-CR" sz="1500" kern="1200" dirty="0"/>
            <a:t>:</a:t>
          </a:r>
          <a:endParaRPr lang="en-US" sz="1500" kern="1200" dirty="0"/>
        </a:p>
      </dsp:txBody>
      <dsp:txXfrm>
        <a:off x="1028860" y="5379"/>
        <a:ext cx="10446640" cy="1252087"/>
      </dsp:txXfrm>
    </dsp:sp>
    <dsp:sp modelId="{F4796276-C2F4-49BB-8DC7-FEE402075293}">
      <dsp:nvSpPr>
        <dsp:cNvPr id="0" name=""/>
        <dsp:cNvSpPr/>
      </dsp:nvSpPr>
      <dsp:spPr>
        <a:xfrm>
          <a:off x="0" y="1570489"/>
          <a:ext cx="11675165" cy="890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5A6ABA-302D-4512-BCC2-7A96E42C4702}">
      <dsp:nvSpPr>
        <dsp:cNvPr id="0" name=""/>
        <dsp:cNvSpPr/>
      </dsp:nvSpPr>
      <dsp:spPr>
        <a:xfrm>
          <a:off x="269338" y="1770823"/>
          <a:ext cx="490184" cy="4897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C4E63B-2E27-4BEF-AD52-B687778A87BE}">
      <dsp:nvSpPr>
        <dsp:cNvPr id="0" name=""/>
        <dsp:cNvSpPr/>
      </dsp:nvSpPr>
      <dsp:spPr>
        <a:xfrm>
          <a:off x="1028860" y="1570489"/>
          <a:ext cx="10446640" cy="12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13" tIns="132513" rIns="132513" bIns="132513" numCol="1" spcCol="1270" anchor="ctr" anchorCtr="0">
          <a:noAutofit/>
        </a:bodyPr>
        <a:lstStyle/>
        <a:p>
          <a:pPr marL="0" lvl="0" indent="0" algn="l" defTabSz="889000">
            <a:lnSpc>
              <a:spcPct val="100000"/>
            </a:lnSpc>
            <a:spcBef>
              <a:spcPct val="0"/>
            </a:spcBef>
            <a:spcAft>
              <a:spcPct val="35000"/>
            </a:spcAft>
            <a:buNone/>
          </a:pPr>
          <a:r>
            <a:rPr lang="es-CR" sz="2000" kern="1200" dirty="0"/>
            <a:t>El clima de inversión (dado por la calidad del marco institucional, las restricciones organizacionales, la seguridad jurídica y las regulaciones, entre otras). </a:t>
          </a:r>
          <a:endParaRPr lang="en-US" sz="2000" kern="1200" dirty="0"/>
        </a:p>
      </dsp:txBody>
      <dsp:txXfrm>
        <a:off x="1028860" y="1570489"/>
        <a:ext cx="10446640" cy="1252087"/>
      </dsp:txXfrm>
    </dsp:sp>
    <dsp:sp modelId="{CB8072B1-5B5B-44F4-900F-2A327D6CC88E}">
      <dsp:nvSpPr>
        <dsp:cNvPr id="0" name=""/>
        <dsp:cNvSpPr/>
      </dsp:nvSpPr>
      <dsp:spPr>
        <a:xfrm>
          <a:off x="0" y="3109208"/>
          <a:ext cx="11675165" cy="890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ED7D89-76B3-474E-9E99-A56E55774584}">
      <dsp:nvSpPr>
        <dsp:cNvPr id="0" name=""/>
        <dsp:cNvSpPr/>
      </dsp:nvSpPr>
      <dsp:spPr>
        <a:xfrm>
          <a:off x="269338" y="3335933"/>
          <a:ext cx="490184" cy="4897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5B2513-9B39-4D65-A5F0-6BECE878125F}">
      <dsp:nvSpPr>
        <dsp:cNvPr id="0" name=""/>
        <dsp:cNvSpPr/>
      </dsp:nvSpPr>
      <dsp:spPr>
        <a:xfrm>
          <a:off x="1101882" y="3135599"/>
          <a:ext cx="10446640" cy="12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13" tIns="132513" rIns="132513" bIns="132513" numCol="1" spcCol="1270" anchor="ctr" anchorCtr="0">
          <a:noAutofit/>
        </a:bodyPr>
        <a:lstStyle/>
        <a:p>
          <a:pPr marL="0" lvl="0" indent="0" algn="l" defTabSz="889000">
            <a:lnSpc>
              <a:spcPct val="100000"/>
            </a:lnSpc>
            <a:spcBef>
              <a:spcPct val="0"/>
            </a:spcBef>
            <a:spcAft>
              <a:spcPct val="35000"/>
            </a:spcAft>
            <a:buNone/>
          </a:pPr>
          <a:r>
            <a:rPr lang="es-CR" sz="2000" kern="1200" dirty="0"/>
            <a:t>La volatilidad macroeconómica </a:t>
          </a:r>
          <a:endParaRPr lang="en-US" sz="2000" kern="1200" dirty="0"/>
        </a:p>
      </dsp:txBody>
      <dsp:txXfrm>
        <a:off x="1101882" y="3135599"/>
        <a:ext cx="10446640" cy="1252087"/>
      </dsp:txXfrm>
    </dsp:sp>
    <dsp:sp modelId="{D7A2C1DB-013A-4D6D-AD21-F42645D2F803}">
      <dsp:nvSpPr>
        <dsp:cNvPr id="0" name=""/>
        <dsp:cNvSpPr/>
      </dsp:nvSpPr>
      <dsp:spPr>
        <a:xfrm>
          <a:off x="0" y="4639816"/>
          <a:ext cx="11675165" cy="89037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8DCB5-5BAF-43B9-A3AC-3ABBD9C61095}">
      <dsp:nvSpPr>
        <dsp:cNvPr id="0" name=""/>
        <dsp:cNvSpPr/>
      </dsp:nvSpPr>
      <dsp:spPr>
        <a:xfrm>
          <a:off x="269338" y="4901043"/>
          <a:ext cx="490184" cy="4897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604778-2989-4384-B8FA-E30CDAC8FE91}">
      <dsp:nvSpPr>
        <dsp:cNvPr id="0" name=""/>
        <dsp:cNvSpPr/>
      </dsp:nvSpPr>
      <dsp:spPr>
        <a:xfrm>
          <a:off x="1028860" y="4700709"/>
          <a:ext cx="10446640" cy="1252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13" tIns="132513" rIns="132513" bIns="132513" numCol="1" spcCol="1270" anchor="ctr" anchorCtr="0">
          <a:noAutofit/>
        </a:bodyPr>
        <a:lstStyle/>
        <a:p>
          <a:pPr marL="0" lvl="0" indent="0" algn="l" defTabSz="889000">
            <a:lnSpc>
              <a:spcPct val="100000"/>
            </a:lnSpc>
            <a:spcBef>
              <a:spcPct val="0"/>
            </a:spcBef>
            <a:spcAft>
              <a:spcPct val="35000"/>
            </a:spcAft>
            <a:buNone/>
          </a:pPr>
          <a:r>
            <a:rPr lang="es-CR" sz="2000" kern="1200" dirty="0"/>
            <a:t>El desarrollo financiero</a:t>
          </a:r>
          <a:endParaRPr lang="en-US" sz="2000" kern="1200" dirty="0"/>
        </a:p>
      </dsp:txBody>
      <dsp:txXfrm>
        <a:off x="1028860" y="4700709"/>
        <a:ext cx="10446640" cy="1252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C0EFC-1657-4359-BC51-45FAD6A2FEFF}">
      <dsp:nvSpPr>
        <dsp:cNvPr id="0" name=""/>
        <dsp:cNvSpPr/>
      </dsp:nvSpPr>
      <dsp:spPr>
        <a:xfrm>
          <a:off x="1718" y="669515"/>
          <a:ext cx="3313154" cy="2473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1B196-2184-4419-BAE4-C4581821C946}">
      <dsp:nvSpPr>
        <dsp:cNvPr id="0" name=""/>
        <dsp:cNvSpPr/>
      </dsp:nvSpPr>
      <dsp:spPr>
        <a:xfrm>
          <a:off x="358964" y="1008899"/>
          <a:ext cx="3313154" cy="2473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kern="1200" dirty="0"/>
            <a:t>Un aspecto que suele considerarse en la relación entre la política fiscal y la inversión se refiere a la </a:t>
          </a:r>
          <a:r>
            <a:rPr lang="es-CR" sz="2000" b="1" i="1" kern="1200" dirty="0"/>
            <a:t>complementariedad</a:t>
          </a:r>
          <a:r>
            <a:rPr lang="es-CR" sz="2000" kern="1200" dirty="0"/>
            <a:t> o la competencia entre la </a:t>
          </a:r>
          <a:r>
            <a:rPr lang="es-CR" sz="2000" b="1" i="1" kern="1200" dirty="0"/>
            <a:t>inversión pública y la privada</a:t>
          </a:r>
          <a:r>
            <a:rPr lang="es-CR" sz="2000" kern="1200" dirty="0"/>
            <a:t>. </a:t>
          </a:r>
          <a:endParaRPr lang="en-US" sz="2000" kern="1200" dirty="0"/>
        </a:p>
      </dsp:txBody>
      <dsp:txXfrm>
        <a:off x="431414" y="1081349"/>
        <a:ext cx="3168254" cy="2328718"/>
      </dsp:txXfrm>
    </dsp:sp>
    <dsp:sp modelId="{424AAEEB-F39C-46B0-9A86-B277C67C8D7C}">
      <dsp:nvSpPr>
        <dsp:cNvPr id="0" name=""/>
        <dsp:cNvSpPr/>
      </dsp:nvSpPr>
      <dsp:spPr>
        <a:xfrm>
          <a:off x="4029365" y="669515"/>
          <a:ext cx="3596736" cy="26737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D7211-12AB-49AB-871B-F128F345BF38}">
      <dsp:nvSpPr>
        <dsp:cNvPr id="0" name=""/>
        <dsp:cNvSpPr/>
      </dsp:nvSpPr>
      <dsp:spPr>
        <a:xfrm>
          <a:off x="4386612" y="1008899"/>
          <a:ext cx="3596736" cy="267372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kern="1200"/>
            <a:t>En el primer caso, la inversión pública en servicios públicos e infraestructura afecta de forma positiva la </a:t>
          </a:r>
          <a:r>
            <a:rPr lang="es-CR" sz="2000" i="1" kern="1200"/>
            <a:t>rentabilidad de la inversión privada</a:t>
          </a:r>
          <a:r>
            <a:rPr lang="es-CR" sz="2000" kern="1200"/>
            <a:t>, dado que reduce los costos privados de producción y puede aumentar la demanda y el uso de la capacidad instalada.</a:t>
          </a:r>
          <a:endParaRPr lang="en-US" sz="2000" kern="1200"/>
        </a:p>
      </dsp:txBody>
      <dsp:txXfrm>
        <a:off x="4464923" y="1087210"/>
        <a:ext cx="3440114" cy="2517100"/>
      </dsp:txXfrm>
    </dsp:sp>
    <dsp:sp modelId="{CFEF2DB7-2881-45D8-B56E-11ED161BE34A}">
      <dsp:nvSpPr>
        <dsp:cNvPr id="0" name=""/>
        <dsp:cNvSpPr/>
      </dsp:nvSpPr>
      <dsp:spPr>
        <a:xfrm>
          <a:off x="8340595" y="669515"/>
          <a:ext cx="3314247" cy="4357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9C9EA3-2745-49F2-97B9-419D563972CA}">
      <dsp:nvSpPr>
        <dsp:cNvPr id="0" name=""/>
        <dsp:cNvSpPr/>
      </dsp:nvSpPr>
      <dsp:spPr>
        <a:xfrm>
          <a:off x="8697842" y="1008899"/>
          <a:ext cx="3314247" cy="435787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kern="1200" dirty="0"/>
            <a:t>La relación de complementariedad entre inversión pública e inversión privada se da sobre todo cuando la primera está destinada a la infraestructura y la educación. Por otro lado, la inversión pública puede competir con la privada en la obtención de financiamiento y de insumos productivos. </a:t>
          </a:r>
          <a:endParaRPr lang="en-US" sz="2000" kern="1200" dirty="0"/>
        </a:p>
      </dsp:txBody>
      <dsp:txXfrm>
        <a:off x="8794913" y="1105970"/>
        <a:ext cx="3120105" cy="4163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83CA4-2F72-4077-AD7B-BCF00224E7D0}">
      <dsp:nvSpPr>
        <dsp:cNvPr id="0" name=""/>
        <dsp:cNvSpPr/>
      </dsp:nvSpPr>
      <dsp:spPr>
        <a:xfrm>
          <a:off x="0" y="80366"/>
          <a:ext cx="11217812" cy="4001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es-CR" sz="3000" kern="1200" dirty="0"/>
            <a:t>Según el Manual de Estadísticas de Finanzas Públicas 2014 (FMI, 2014b), la CFG es una clasificación detallada de las funciones u objetivos socioeconómicos que persiguen las unidades del gobierno general por medio de distintos tipos de gasto. Las funciones se clasifican en diez divisiones que luego se subdividen en grupos y clases. Las divisiones se refieren a los objetivos generales del gobierno, en tanto que los grupos y las clases corresponden a los medios a través de los cuales se alcanzan esos objetivos.</a:t>
          </a:r>
          <a:endParaRPr lang="en-US" sz="3000" kern="1200" dirty="0"/>
        </a:p>
      </dsp:txBody>
      <dsp:txXfrm>
        <a:off x="195332" y="275698"/>
        <a:ext cx="10827148" cy="3610736"/>
      </dsp:txXfrm>
    </dsp:sp>
    <dsp:sp modelId="{38C9632D-5681-4268-A868-D3CB66D1ECB0}">
      <dsp:nvSpPr>
        <dsp:cNvPr id="0" name=""/>
        <dsp:cNvSpPr/>
      </dsp:nvSpPr>
      <dsp:spPr>
        <a:xfrm>
          <a:off x="0" y="4081766"/>
          <a:ext cx="11217812" cy="1831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66" tIns="38100" rIns="213360" bIns="38100" numCol="1" spcCol="1270" anchor="t" anchorCtr="0">
          <a:noAutofit/>
        </a:bodyPr>
        <a:lstStyle/>
        <a:p>
          <a:pPr marL="228600" lvl="1" indent="-228600" algn="just" defTabSz="1022350">
            <a:lnSpc>
              <a:spcPct val="90000"/>
            </a:lnSpc>
            <a:spcBef>
              <a:spcPct val="0"/>
            </a:spcBef>
            <a:spcAft>
              <a:spcPct val="20000"/>
            </a:spcAft>
            <a:buChar char="•"/>
          </a:pPr>
          <a:r>
            <a:rPr lang="es-CR" sz="2300" kern="1200" dirty="0"/>
            <a:t>Las divisiones son las siguientes:</a:t>
          </a:r>
          <a:endParaRPr lang="en-US" sz="2300" kern="1200" dirty="0"/>
        </a:p>
        <a:p>
          <a:pPr marL="457200" lvl="2" indent="-228600" algn="just" defTabSz="1022350">
            <a:lnSpc>
              <a:spcPct val="90000"/>
            </a:lnSpc>
            <a:spcBef>
              <a:spcPct val="0"/>
            </a:spcBef>
            <a:spcAft>
              <a:spcPct val="20000"/>
            </a:spcAft>
            <a:buChar char="•"/>
          </a:pPr>
          <a:r>
            <a:rPr lang="es-CR" sz="2300" kern="1200" dirty="0"/>
            <a:t>Servicios públicos generales. Incluye el gasto relacionado con la administración, la gestión o el apoyo de los órganos ejecutivos y legislativos</a:t>
          </a:r>
          <a:endParaRPr lang="en-US" sz="2300" kern="1200" dirty="0"/>
        </a:p>
        <a:p>
          <a:pPr marL="457200" lvl="2" indent="-228600" algn="just" defTabSz="1022350">
            <a:lnSpc>
              <a:spcPct val="90000"/>
            </a:lnSpc>
            <a:spcBef>
              <a:spcPct val="0"/>
            </a:spcBef>
            <a:spcAft>
              <a:spcPct val="20000"/>
            </a:spcAft>
            <a:buChar char="•"/>
          </a:pPr>
          <a:r>
            <a:rPr lang="es-CR" sz="2300" kern="1200" dirty="0"/>
            <a:t>Defensa. Comprende las erogaciones en materia de defensa militar, defensa civil y ayuda militar al exterior.</a:t>
          </a:r>
          <a:endParaRPr lang="en-US" sz="2300" kern="1200" dirty="0"/>
        </a:p>
      </dsp:txBody>
      <dsp:txXfrm>
        <a:off x="0" y="4081766"/>
        <a:ext cx="11217812" cy="1831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4794F-DE44-4225-9836-4839748C6140}">
      <dsp:nvSpPr>
        <dsp:cNvPr id="0" name=""/>
        <dsp:cNvSpPr/>
      </dsp:nvSpPr>
      <dsp:spPr>
        <a:xfrm>
          <a:off x="0" y="12663"/>
          <a:ext cx="11217812" cy="13671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just" defTabSz="2533650">
            <a:lnSpc>
              <a:spcPct val="90000"/>
            </a:lnSpc>
            <a:spcBef>
              <a:spcPct val="0"/>
            </a:spcBef>
            <a:spcAft>
              <a:spcPct val="35000"/>
            </a:spcAft>
            <a:buNone/>
          </a:pPr>
          <a:r>
            <a:rPr lang="es-CR" sz="5700" kern="1200" dirty="0"/>
            <a:t>Las divisiones son las siguientes:</a:t>
          </a:r>
          <a:endParaRPr lang="en-US" sz="5700" kern="1200" dirty="0"/>
        </a:p>
      </dsp:txBody>
      <dsp:txXfrm>
        <a:off x="66738" y="79401"/>
        <a:ext cx="11084336" cy="1233668"/>
      </dsp:txXfrm>
    </dsp:sp>
    <dsp:sp modelId="{86914A10-F916-4552-897C-B1742968D20D}">
      <dsp:nvSpPr>
        <dsp:cNvPr id="0" name=""/>
        <dsp:cNvSpPr/>
      </dsp:nvSpPr>
      <dsp:spPr>
        <a:xfrm>
          <a:off x="0" y="1379808"/>
          <a:ext cx="11217812" cy="460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66" tIns="72390" rIns="405384" bIns="72390" numCol="1" spcCol="1270" anchor="t" anchorCtr="0">
          <a:noAutofit/>
        </a:bodyPr>
        <a:lstStyle/>
        <a:p>
          <a:pPr marL="285750" lvl="1" indent="-285750" algn="just" defTabSz="1955800">
            <a:lnSpc>
              <a:spcPct val="90000"/>
            </a:lnSpc>
            <a:spcBef>
              <a:spcPct val="0"/>
            </a:spcBef>
            <a:spcAft>
              <a:spcPct val="20000"/>
            </a:spcAft>
            <a:buChar char="•"/>
          </a:pPr>
          <a:r>
            <a:rPr lang="es-CR" sz="4400" kern="1200" dirty="0"/>
            <a:t>Servicios públicos generales. Incluye el gasto relacionado con la administración, la gestión o el apoyo de los órganos ejecutivos y legislativos</a:t>
          </a:r>
          <a:endParaRPr lang="en-US" sz="4400" kern="1200" dirty="0"/>
        </a:p>
        <a:p>
          <a:pPr marL="285750" lvl="1" indent="-285750" algn="just" defTabSz="1955800">
            <a:lnSpc>
              <a:spcPct val="90000"/>
            </a:lnSpc>
            <a:spcBef>
              <a:spcPct val="0"/>
            </a:spcBef>
            <a:spcAft>
              <a:spcPct val="20000"/>
            </a:spcAft>
            <a:buChar char="•"/>
          </a:pPr>
          <a:r>
            <a:rPr lang="es-CR" sz="4400" kern="1200" dirty="0"/>
            <a:t>Defensa. Comprende las erogaciones en materia de defensa militar, defensa civil y ayuda militar al exterior.</a:t>
          </a:r>
          <a:endParaRPr lang="en-US" sz="4400" kern="1200" dirty="0"/>
        </a:p>
      </dsp:txBody>
      <dsp:txXfrm>
        <a:off x="0" y="1379808"/>
        <a:ext cx="11217812" cy="46016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B23AD-B23D-4565-82A8-608469C0327D}">
      <dsp:nvSpPr>
        <dsp:cNvPr id="0" name=""/>
        <dsp:cNvSpPr/>
      </dsp:nvSpPr>
      <dsp:spPr>
        <a:xfrm>
          <a:off x="2699795" y="2098515"/>
          <a:ext cx="545563" cy="91440"/>
        </a:xfrm>
        <a:custGeom>
          <a:avLst/>
          <a:gdLst/>
          <a:ahLst/>
          <a:cxnLst/>
          <a:rect l="0" t="0" r="0" b="0"/>
          <a:pathLst>
            <a:path>
              <a:moveTo>
                <a:pt x="0" y="45720"/>
              </a:moveTo>
              <a:lnTo>
                <a:pt x="198960" y="45720"/>
              </a:lnTo>
            </a:path>
            <a:path>
              <a:moveTo>
                <a:pt x="346602" y="45720"/>
              </a:moveTo>
              <a:lnTo>
                <a:pt x="54556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1</a:t>
          </a:r>
        </a:p>
      </dsp:txBody>
      <dsp:txXfrm>
        <a:off x="2898755" y="2013751"/>
        <a:ext cx="147641" cy="260968"/>
      </dsp:txXfrm>
    </dsp:sp>
    <dsp:sp modelId="{8220E0FA-19F9-4D2C-A678-EB051B483164}">
      <dsp:nvSpPr>
        <dsp:cNvPr id="0" name=""/>
        <dsp:cNvSpPr/>
      </dsp:nvSpPr>
      <dsp:spPr>
        <a:xfrm>
          <a:off x="8083" y="1180197"/>
          <a:ext cx="2693512" cy="192807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iii) Orden público y seguridad. Abarca los servicios de policía, los servicios de protección contra incendios, los tribunales de justicia y la administración de las prisiones</a:t>
          </a:r>
          <a:endParaRPr lang="en-US" sz="1800" kern="1200" dirty="0"/>
        </a:p>
      </dsp:txBody>
      <dsp:txXfrm>
        <a:off x="8083" y="1180197"/>
        <a:ext cx="2693512" cy="1928076"/>
      </dsp:txXfrm>
    </dsp:sp>
    <dsp:sp modelId="{6B518028-7FDE-4BC1-B453-F9134FDBE607}">
      <dsp:nvSpPr>
        <dsp:cNvPr id="0" name=""/>
        <dsp:cNvSpPr/>
      </dsp:nvSpPr>
      <dsp:spPr>
        <a:xfrm>
          <a:off x="6660590" y="2098515"/>
          <a:ext cx="545563" cy="91440"/>
        </a:xfrm>
        <a:custGeom>
          <a:avLst/>
          <a:gdLst/>
          <a:ahLst/>
          <a:cxnLst/>
          <a:rect l="0" t="0" r="0" b="0"/>
          <a:pathLst>
            <a:path>
              <a:moveTo>
                <a:pt x="0" y="45720"/>
              </a:moveTo>
              <a:lnTo>
                <a:pt x="198960" y="45720"/>
              </a:lnTo>
            </a:path>
            <a:path>
              <a:moveTo>
                <a:pt x="346602" y="45720"/>
              </a:moveTo>
              <a:lnTo>
                <a:pt x="545563"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6859551" y="2013751"/>
        <a:ext cx="147641" cy="260968"/>
      </dsp:txXfrm>
    </dsp:sp>
    <dsp:sp modelId="{87DB3BDF-C378-44B3-B664-8230C69E154D}">
      <dsp:nvSpPr>
        <dsp:cNvPr id="0" name=""/>
        <dsp:cNvSpPr/>
      </dsp:nvSpPr>
      <dsp:spPr>
        <a:xfrm>
          <a:off x="3277758" y="336341"/>
          <a:ext cx="3384632" cy="361578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iv)  Asuntos económicos. En esta división se contabiliza lo siguiente: el gasto en asuntos económicos, comerciales y laborales en general (incluida la administración, formulación y ejecución de políticas económicas, comerciales y laborales, su reglamentación y promoción, la supervisión de las condiciones de trabajo y los programas generales de empleo, entre otros).</a:t>
          </a:r>
          <a:endParaRPr lang="en-US" sz="1800" kern="1200" dirty="0"/>
        </a:p>
      </dsp:txBody>
      <dsp:txXfrm>
        <a:off x="3277758" y="336341"/>
        <a:ext cx="3384632" cy="3615788"/>
      </dsp:txXfrm>
    </dsp:sp>
    <dsp:sp modelId="{1A3C6023-F295-4AA7-AB4A-4BE765B6A820}">
      <dsp:nvSpPr>
        <dsp:cNvPr id="0" name=""/>
        <dsp:cNvSpPr/>
      </dsp:nvSpPr>
      <dsp:spPr>
        <a:xfrm>
          <a:off x="8601633" y="2098515"/>
          <a:ext cx="545563" cy="91440"/>
        </a:xfrm>
        <a:custGeom>
          <a:avLst/>
          <a:gdLst/>
          <a:ahLst/>
          <a:cxnLst/>
          <a:rect l="0" t="0" r="0" b="0"/>
          <a:pathLst>
            <a:path>
              <a:moveTo>
                <a:pt x="0" y="45720"/>
              </a:moveTo>
              <a:lnTo>
                <a:pt x="198960" y="45720"/>
              </a:lnTo>
            </a:path>
            <a:path>
              <a:moveTo>
                <a:pt x="346602" y="45720"/>
              </a:moveTo>
              <a:lnTo>
                <a:pt x="54556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3</a:t>
          </a:r>
        </a:p>
      </dsp:txBody>
      <dsp:txXfrm>
        <a:off x="8800594" y="2013751"/>
        <a:ext cx="147641" cy="260968"/>
      </dsp:txXfrm>
    </dsp:sp>
    <dsp:sp modelId="{8FA5C9C2-20B6-48CD-9759-2CDE5AEAB665}">
      <dsp:nvSpPr>
        <dsp:cNvPr id="0" name=""/>
        <dsp:cNvSpPr/>
      </dsp:nvSpPr>
      <dsp:spPr>
        <a:xfrm>
          <a:off x="7238553" y="1392719"/>
          <a:ext cx="1364880" cy="15030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v) Protección del medio ambiente. </a:t>
          </a:r>
          <a:endParaRPr lang="en-US" sz="1800" kern="1200" dirty="0"/>
        </a:p>
      </dsp:txBody>
      <dsp:txXfrm>
        <a:off x="7238553" y="1392719"/>
        <a:ext cx="1364880" cy="1503033"/>
      </dsp:txXfrm>
    </dsp:sp>
    <dsp:sp modelId="{CFA4B224-E8AD-4A95-87E1-3AE4FDC476F8}">
      <dsp:nvSpPr>
        <dsp:cNvPr id="0" name=""/>
        <dsp:cNvSpPr/>
      </dsp:nvSpPr>
      <dsp:spPr>
        <a:xfrm>
          <a:off x="1260611" y="2830975"/>
          <a:ext cx="8918991" cy="1664917"/>
        </a:xfrm>
        <a:custGeom>
          <a:avLst/>
          <a:gdLst/>
          <a:ahLst/>
          <a:cxnLst/>
          <a:rect l="0" t="0" r="0" b="0"/>
          <a:pathLst>
            <a:path>
              <a:moveTo>
                <a:pt x="8918991" y="0"/>
              </a:moveTo>
              <a:lnTo>
                <a:pt x="8918991" y="849558"/>
              </a:lnTo>
              <a:lnTo>
                <a:pt x="0" y="849558"/>
              </a:lnTo>
              <a:lnTo>
                <a:pt x="0" y="1664917"/>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4</a:t>
          </a:r>
        </a:p>
      </dsp:txBody>
      <dsp:txXfrm>
        <a:off x="5493139" y="3532950"/>
        <a:ext cx="453936" cy="260968"/>
      </dsp:txXfrm>
    </dsp:sp>
    <dsp:sp modelId="{1304A8FA-76FC-4578-8B28-CEA1C4D00050}">
      <dsp:nvSpPr>
        <dsp:cNvPr id="0" name=""/>
        <dsp:cNvSpPr/>
      </dsp:nvSpPr>
      <dsp:spPr>
        <a:xfrm>
          <a:off x="9179596" y="1455696"/>
          <a:ext cx="2000012" cy="137707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vi) Vivienda y servicios comunitarios. </a:t>
          </a:r>
          <a:endParaRPr lang="en-US" sz="1800" kern="1200"/>
        </a:p>
      </dsp:txBody>
      <dsp:txXfrm>
        <a:off x="9179596" y="1455696"/>
        <a:ext cx="2000012" cy="1377079"/>
      </dsp:txXfrm>
    </dsp:sp>
    <dsp:sp modelId="{C9556150-2C92-4923-A61C-E2484921D082}">
      <dsp:nvSpPr>
        <dsp:cNvPr id="0" name=""/>
        <dsp:cNvSpPr/>
      </dsp:nvSpPr>
      <dsp:spPr>
        <a:xfrm>
          <a:off x="2511339" y="5234090"/>
          <a:ext cx="545563" cy="91440"/>
        </a:xfrm>
        <a:custGeom>
          <a:avLst/>
          <a:gdLst/>
          <a:ahLst/>
          <a:cxnLst/>
          <a:rect l="0" t="0" r="0" b="0"/>
          <a:pathLst>
            <a:path>
              <a:moveTo>
                <a:pt x="0" y="45720"/>
              </a:moveTo>
              <a:lnTo>
                <a:pt x="198960" y="45720"/>
              </a:lnTo>
            </a:path>
            <a:path>
              <a:moveTo>
                <a:pt x="346602" y="45720"/>
              </a:moveTo>
              <a:lnTo>
                <a:pt x="54556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5</a:t>
          </a:r>
        </a:p>
      </dsp:txBody>
      <dsp:txXfrm>
        <a:off x="2710300" y="5149326"/>
        <a:ext cx="147641" cy="260968"/>
      </dsp:txXfrm>
    </dsp:sp>
    <dsp:sp modelId="{0C14F3D5-C378-45F4-B64F-B7C169D4DE19}">
      <dsp:nvSpPr>
        <dsp:cNvPr id="0" name=""/>
        <dsp:cNvSpPr/>
      </dsp:nvSpPr>
      <dsp:spPr>
        <a:xfrm>
          <a:off x="8083" y="4528293"/>
          <a:ext cx="2505056" cy="15030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vii) Salud</a:t>
          </a:r>
          <a:endParaRPr lang="en-US" sz="1800" kern="1200"/>
        </a:p>
      </dsp:txBody>
      <dsp:txXfrm>
        <a:off x="8083" y="4528293"/>
        <a:ext cx="2505056" cy="1503033"/>
      </dsp:txXfrm>
    </dsp:sp>
    <dsp:sp modelId="{F32AC2F1-E71D-4D09-8188-26121DA85945}">
      <dsp:nvSpPr>
        <dsp:cNvPr id="0" name=""/>
        <dsp:cNvSpPr/>
      </dsp:nvSpPr>
      <dsp:spPr>
        <a:xfrm>
          <a:off x="5592559" y="5234090"/>
          <a:ext cx="545563" cy="91440"/>
        </a:xfrm>
        <a:custGeom>
          <a:avLst/>
          <a:gdLst/>
          <a:ahLst/>
          <a:cxnLst/>
          <a:rect l="0" t="0" r="0" b="0"/>
          <a:pathLst>
            <a:path>
              <a:moveTo>
                <a:pt x="0" y="45720"/>
              </a:moveTo>
              <a:lnTo>
                <a:pt x="198960" y="45720"/>
              </a:lnTo>
            </a:path>
            <a:path>
              <a:moveTo>
                <a:pt x="346602" y="45720"/>
              </a:moveTo>
              <a:lnTo>
                <a:pt x="54556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6</a:t>
          </a:r>
        </a:p>
      </dsp:txBody>
      <dsp:txXfrm>
        <a:off x="5791520" y="5149326"/>
        <a:ext cx="147641" cy="260968"/>
      </dsp:txXfrm>
    </dsp:sp>
    <dsp:sp modelId="{5AC0D1C6-9DEA-4CAB-B175-F7F226BF868F}">
      <dsp:nvSpPr>
        <dsp:cNvPr id="0" name=""/>
        <dsp:cNvSpPr/>
      </dsp:nvSpPr>
      <dsp:spPr>
        <a:xfrm>
          <a:off x="3089302" y="4528293"/>
          <a:ext cx="2505056" cy="15030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viii) Actividades recreativas, cultura y religión. </a:t>
          </a:r>
          <a:endParaRPr lang="en-US" sz="1800" kern="1200"/>
        </a:p>
      </dsp:txBody>
      <dsp:txXfrm>
        <a:off x="3089302" y="4528293"/>
        <a:ext cx="2505056" cy="1503033"/>
      </dsp:txXfrm>
    </dsp:sp>
    <dsp:sp modelId="{39CE6F60-900C-4827-810B-4BE2357D6C91}">
      <dsp:nvSpPr>
        <dsp:cNvPr id="0" name=""/>
        <dsp:cNvSpPr/>
      </dsp:nvSpPr>
      <dsp:spPr>
        <a:xfrm>
          <a:off x="8673779" y="5234090"/>
          <a:ext cx="545563" cy="91440"/>
        </a:xfrm>
        <a:custGeom>
          <a:avLst/>
          <a:gdLst/>
          <a:ahLst/>
          <a:cxnLst/>
          <a:rect l="0" t="0" r="0" b="0"/>
          <a:pathLst>
            <a:path>
              <a:moveTo>
                <a:pt x="0" y="45720"/>
              </a:moveTo>
              <a:lnTo>
                <a:pt x="198960" y="45720"/>
              </a:lnTo>
            </a:path>
            <a:path>
              <a:moveTo>
                <a:pt x="346602" y="45720"/>
              </a:moveTo>
              <a:lnTo>
                <a:pt x="545563"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r>
            <a:rPr lang="en-US" sz="1800" kern="1200"/>
            <a:t>7</a:t>
          </a:r>
        </a:p>
      </dsp:txBody>
      <dsp:txXfrm>
        <a:off x="8872739" y="5149326"/>
        <a:ext cx="147641" cy="260968"/>
      </dsp:txXfrm>
    </dsp:sp>
    <dsp:sp modelId="{51BDD8E1-6599-403F-975B-C9E00664E6F0}">
      <dsp:nvSpPr>
        <dsp:cNvPr id="0" name=""/>
        <dsp:cNvSpPr/>
      </dsp:nvSpPr>
      <dsp:spPr>
        <a:xfrm>
          <a:off x="6170522" y="4528293"/>
          <a:ext cx="2505056" cy="15030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ix) Educación.</a:t>
          </a:r>
          <a:endParaRPr lang="en-US" sz="1800" kern="1200"/>
        </a:p>
      </dsp:txBody>
      <dsp:txXfrm>
        <a:off x="6170522" y="4528293"/>
        <a:ext cx="2505056" cy="1503033"/>
      </dsp:txXfrm>
    </dsp:sp>
    <dsp:sp modelId="{8B8102C9-CC51-4A7F-AF87-6F6C33D2ED06}">
      <dsp:nvSpPr>
        <dsp:cNvPr id="0" name=""/>
        <dsp:cNvSpPr/>
      </dsp:nvSpPr>
      <dsp:spPr>
        <a:xfrm>
          <a:off x="9251742" y="4528293"/>
          <a:ext cx="2505056" cy="15030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750" tIns="128848" rIns="122750" bIns="128848" numCol="1" spcCol="1270" anchor="ctr" anchorCtr="0">
          <a:noAutofit/>
        </a:bodyPr>
        <a:lstStyle/>
        <a:p>
          <a:pPr marL="0" lvl="0" indent="0" algn="ctr" defTabSz="800100">
            <a:lnSpc>
              <a:spcPct val="90000"/>
            </a:lnSpc>
            <a:spcBef>
              <a:spcPct val="0"/>
            </a:spcBef>
            <a:spcAft>
              <a:spcPct val="35000"/>
            </a:spcAft>
            <a:buNone/>
          </a:pPr>
          <a:r>
            <a:rPr lang="es-CR" sz="1800" kern="1200"/>
            <a:t>x) Protección social.</a:t>
          </a:r>
          <a:endParaRPr lang="en-US" sz="1800" kern="1200" dirty="0"/>
        </a:p>
      </dsp:txBody>
      <dsp:txXfrm>
        <a:off x="9251742" y="4528293"/>
        <a:ext cx="2505056" cy="15030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EB468-FB03-4247-9B53-86470AF179CA}">
      <dsp:nvSpPr>
        <dsp:cNvPr id="0" name=""/>
        <dsp:cNvSpPr/>
      </dsp:nvSpPr>
      <dsp:spPr>
        <a:xfrm>
          <a:off x="737194" y="87037"/>
          <a:ext cx="3097994" cy="3805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F18A75-890E-44FC-9EBF-2328F7E1132F}">
      <dsp:nvSpPr>
        <dsp:cNvPr id="0" name=""/>
        <dsp:cNvSpPr/>
      </dsp:nvSpPr>
      <dsp:spPr>
        <a:xfrm>
          <a:off x="1044699" y="379167"/>
          <a:ext cx="3097994" cy="38051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b="1" kern="1200" dirty="0"/>
            <a:t>Gobierno central</a:t>
          </a:r>
          <a:r>
            <a:rPr lang="es-CR" sz="2000" kern="1200" dirty="0"/>
            <a:t>: su autoridad política abarca todo el territorio del país y suele estar compuesto por un gobierno central presupuestario, unidades extrapresupuestarias y fondos de seguridad social (a menos que en el país se utilice un subsector separado para estos fondos).</a:t>
          </a:r>
          <a:endParaRPr lang="en-US" sz="2000" kern="1200" dirty="0"/>
        </a:p>
      </dsp:txBody>
      <dsp:txXfrm>
        <a:off x="1135436" y="469904"/>
        <a:ext cx="2916520" cy="3623652"/>
      </dsp:txXfrm>
    </dsp:sp>
    <dsp:sp modelId="{1D893ACE-8558-4946-A543-28C3AC06488A}">
      <dsp:nvSpPr>
        <dsp:cNvPr id="0" name=""/>
        <dsp:cNvSpPr/>
      </dsp:nvSpPr>
      <dsp:spPr>
        <a:xfrm>
          <a:off x="4329949" y="116"/>
          <a:ext cx="3270772" cy="325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AF623-0FF4-47BA-9CE0-9D5D97CF40EE}">
      <dsp:nvSpPr>
        <dsp:cNvPr id="0" name=""/>
        <dsp:cNvSpPr/>
      </dsp:nvSpPr>
      <dsp:spPr>
        <a:xfrm>
          <a:off x="4637455" y="292246"/>
          <a:ext cx="3270772" cy="325708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b="1" kern="1200" dirty="0"/>
            <a:t>Gobierno general</a:t>
          </a:r>
          <a:r>
            <a:rPr lang="es-CR" sz="2000" kern="1200" dirty="0"/>
            <a:t>: comprende tanto el gobierno central como los gobiernos subnacionales (gobiernos intermedios y locales) y la seguridad social.</a:t>
          </a:r>
          <a:endParaRPr lang="en-US" sz="2000" kern="1200" dirty="0"/>
        </a:p>
      </dsp:txBody>
      <dsp:txXfrm>
        <a:off x="4732852" y="387643"/>
        <a:ext cx="3079978" cy="3066289"/>
      </dsp:txXfrm>
    </dsp:sp>
    <dsp:sp modelId="{130D66EC-0C45-42F3-905E-B1A1E3B2FA1D}">
      <dsp:nvSpPr>
        <dsp:cNvPr id="0" name=""/>
        <dsp:cNvSpPr/>
      </dsp:nvSpPr>
      <dsp:spPr>
        <a:xfrm>
          <a:off x="8215733" y="116"/>
          <a:ext cx="2764753" cy="42898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94BF4E-1F7B-4282-9D5E-F1600FEBDD4C}">
      <dsp:nvSpPr>
        <dsp:cNvPr id="0" name=""/>
        <dsp:cNvSpPr/>
      </dsp:nvSpPr>
      <dsp:spPr>
        <a:xfrm>
          <a:off x="8523238" y="292246"/>
          <a:ext cx="2764753" cy="42898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R" sz="2000" b="1" kern="1200" dirty="0"/>
            <a:t>Sector público no financiero (SPNF): </a:t>
          </a:r>
          <a:r>
            <a:rPr lang="es-CR" sz="2000" kern="1200" dirty="0"/>
            <a:t>además del gobierno general, incluye las sociedades públicas no financieras, es decir, las entidades públicas cuya actividad principal consiste en producir bienes de mercado o servicios no financieros</a:t>
          </a:r>
          <a:endParaRPr lang="en-US" sz="2000" kern="1200" dirty="0"/>
        </a:p>
      </dsp:txBody>
      <dsp:txXfrm>
        <a:off x="8604215" y="373223"/>
        <a:ext cx="2602799" cy="41278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F073C-29F6-4EC5-BA8F-843E0FFD19D0}">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ECCCBB-0775-49E6-A7E5-EBBB1BAB5172}">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7E114D-8541-4824-A196-209B8DB0B4C8}">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800100">
            <a:lnSpc>
              <a:spcPct val="90000"/>
            </a:lnSpc>
            <a:spcBef>
              <a:spcPct val="0"/>
            </a:spcBef>
            <a:spcAft>
              <a:spcPct val="35000"/>
            </a:spcAft>
            <a:buNone/>
          </a:pPr>
          <a:r>
            <a:rPr lang="es-CR" sz="1800" kern="1200"/>
            <a:t>Si bien la tendencia creciente del gasto del gobierno central se observa tanto en la subregión de América del Sur como en el grupo formado por los seis países de Centroamérica, México y la República Dominicana, en los países sudamericanos se parte de un nivel superior y se observa un mayor ritmo de crecimiento del gasto. </a:t>
          </a:r>
          <a:endParaRPr lang="en-US" sz="1800" kern="1200"/>
        </a:p>
      </dsp:txBody>
      <dsp:txXfrm>
        <a:off x="1509882" y="708097"/>
        <a:ext cx="9005717" cy="1307257"/>
      </dsp:txXfrm>
    </dsp:sp>
    <dsp:sp modelId="{F5000136-5D0A-4FB7-BC98-A7921595B5E0}">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D263B1-A38F-4061-8890-F9045E6BABB1}">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6CE3AD-C55D-42FB-BD1C-44B524F1A10A}">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800100">
            <a:lnSpc>
              <a:spcPct val="90000"/>
            </a:lnSpc>
            <a:spcBef>
              <a:spcPct val="0"/>
            </a:spcBef>
            <a:spcAft>
              <a:spcPct val="35000"/>
            </a:spcAft>
            <a:buNone/>
          </a:pPr>
          <a:r>
            <a:rPr lang="es-CR" sz="1800" kern="1200"/>
            <a:t>El mayor dinamismo del gasto en esos países se explica, en parte, por el auge del precio de las materias primas de la década de 2000, que impulsó los ingresos fiscales en las economías que tenían grandes sectores exportadores de productos primarios y amplió la participación del gasto público en el PIB. </a:t>
          </a:r>
          <a:endParaRPr lang="en-US" sz="1800" kern="1200"/>
        </a:p>
      </dsp:txBody>
      <dsp:txXfrm>
        <a:off x="1509882" y="2342169"/>
        <a:ext cx="9005717" cy="130725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23">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31">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9DBCB-FD96-95AF-5E61-3CDA8364C11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EB3916F5-B964-899C-A71E-2A1E482D15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CF434B43-7750-05B1-29CA-7615120C4F37}"/>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5" name="Marcador de pie de página 4">
            <a:extLst>
              <a:ext uri="{FF2B5EF4-FFF2-40B4-BE49-F238E27FC236}">
                <a16:creationId xmlns:a16="http://schemas.microsoft.com/office/drawing/2014/main" id="{851F41BC-8AAC-E616-D18E-5DA64FCED692}"/>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1750C5D3-D64D-E899-9190-AE975B513C18}"/>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187109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FEBDC5-2B3F-B3F6-3092-1B0DF4FC4825}"/>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35C888C4-0191-5935-3E9A-D09366BDDE5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A43A734C-AE71-D617-BFC8-3AF84D4E0DC8}"/>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5" name="Marcador de pie de página 4">
            <a:extLst>
              <a:ext uri="{FF2B5EF4-FFF2-40B4-BE49-F238E27FC236}">
                <a16:creationId xmlns:a16="http://schemas.microsoft.com/office/drawing/2014/main" id="{E406DB22-213D-C06D-8857-F077B027E33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9DCBBA1-A082-09A9-AD02-A8268061B347}"/>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403455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2F8CD0-6F12-266B-D641-D88015E97EC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E6D8B3D2-A46C-772C-9D82-719495BD05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09793326-4B8A-C882-7C11-1E51B81901BA}"/>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5" name="Marcador de pie de página 4">
            <a:extLst>
              <a:ext uri="{FF2B5EF4-FFF2-40B4-BE49-F238E27FC236}">
                <a16:creationId xmlns:a16="http://schemas.microsoft.com/office/drawing/2014/main" id="{39DE8A8B-BE23-48FB-1910-A8C2377C1A9B}"/>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527CD24-D7D0-43FD-9BD4-F896EDC6AA34}"/>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2115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64E03-3823-E6DF-B7AD-B0A025CCEFAE}"/>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CCC31DB6-79D6-06EC-4BF9-A4F28F2C98D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3D5A0B44-FE6A-33A6-4861-E189A0C97895}"/>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5" name="Marcador de pie de página 4">
            <a:extLst>
              <a:ext uri="{FF2B5EF4-FFF2-40B4-BE49-F238E27FC236}">
                <a16:creationId xmlns:a16="http://schemas.microsoft.com/office/drawing/2014/main" id="{85809868-98F0-0A6C-674C-0BA1A9F393D9}"/>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897CD03-938E-93E9-35D7-5D0AAE2AFE4E}"/>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104271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9E5074-4934-5C84-E882-CE12B1744AE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0C5C416C-AA1C-DAA6-1908-736B8CDDA6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0BA92D1-7C1E-33A3-71B9-0589FE91B7E3}"/>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5" name="Marcador de pie de página 4">
            <a:extLst>
              <a:ext uri="{FF2B5EF4-FFF2-40B4-BE49-F238E27FC236}">
                <a16:creationId xmlns:a16="http://schemas.microsoft.com/office/drawing/2014/main" id="{BBA2A473-9D7D-EF6C-C90A-7050C33BC2B0}"/>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E27A1EE5-04D5-8494-FE1A-5EDAD8E94FF3}"/>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249709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3F904-FE66-BB5E-4093-3422E83C6AB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A523BD4A-9C83-FF08-9734-ABE3F19EDB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605C318C-F158-4158-92DB-86F61AF3940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6AB1FCA5-93F2-9B33-2F95-AAD8E65A84AA}"/>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6" name="Marcador de pie de página 5">
            <a:extLst>
              <a:ext uri="{FF2B5EF4-FFF2-40B4-BE49-F238E27FC236}">
                <a16:creationId xmlns:a16="http://schemas.microsoft.com/office/drawing/2014/main" id="{5EBB2BEC-E3B5-AA1E-05C8-5DBC4363AE9B}"/>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D6BDE8FC-E63B-FE7C-2034-71BA6A6E0882}"/>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217378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AFFBC-8315-9626-E424-3D83E00D582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CCE8B375-8AF5-5363-22F8-533F881CF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4CBF9E9-D055-5E94-8132-7D3E4E4D33A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8002A82D-3D59-3ECE-E321-ABE536EA97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D9D981D-307C-A580-2615-0269C4FB97C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2620A0F6-F453-95CE-8DBF-DA21DFE361D7}"/>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8" name="Marcador de pie de página 7">
            <a:extLst>
              <a:ext uri="{FF2B5EF4-FFF2-40B4-BE49-F238E27FC236}">
                <a16:creationId xmlns:a16="http://schemas.microsoft.com/office/drawing/2014/main" id="{A061CF13-1C75-FD05-BE8F-DA7DD38C01B8}"/>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1D3D9CFB-0975-1E0B-59A4-7DBDD8DE6A2A}"/>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624491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9FF50-2F6E-E288-A79F-9E93CC1B3E8E}"/>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1AAEAF52-B5BD-EED4-E24C-83B68ADD5F16}"/>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4" name="Marcador de pie de página 3">
            <a:extLst>
              <a:ext uri="{FF2B5EF4-FFF2-40B4-BE49-F238E27FC236}">
                <a16:creationId xmlns:a16="http://schemas.microsoft.com/office/drawing/2014/main" id="{181CFAF6-130B-E18A-5C3A-EDAD1C6DA22E}"/>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B97F7165-90AD-5A9C-5DA9-4069E5FA9C82}"/>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212056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F942BDE-E87C-2F39-E28C-898C9A66E00C}"/>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3" name="Marcador de pie de página 2">
            <a:extLst>
              <a:ext uri="{FF2B5EF4-FFF2-40B4-BE49-F238E27FC236}">
                <a16:creationId xmlns:a16="http://schemas.microsoft.com/office/drawing/2014/main" id="{3057821A-D501-77E4-C0C8-0116052B529A}"/>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8D2FB169-B4C8-E100-AC0B-324EE68E3EE2}"/>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294540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1D2788-1679-DA17-5548-7EB7D374D5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52E20C34-5095-ABA6-6774-84B42E75C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0FFBCDC3-7522-EE41-DBE0-AFBF71443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87AE04D-74C5-5237-93B9-C08C1E4A134C}"/>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6" name="Marcador de pie de página 5">
            <a:extLst>
              <a:ext uri="{FF2B5EF4-FFF2-40B4-BE49-F238E27FC236}">
                <a16:creationId xmlns:a16="http://schemas.microsoft.com/office/drawing/2014/main" id="{2DA427DE-2028-8204-FF18-92BDECA7F417}"/>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E213493C-800A-4EF7-6596-30D501DCE8EC}"/>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383653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96775-B343-23D5-C45B-99974B573A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1FC1F19D-49C3-FF56-B811-BA74409CF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1E58B0D8-96A3-A76F-D809-EEAABFE50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74941A-FDB9-6EAC-5460-3D7E58C8E22A}"/>
              </a:ext>
            </a:extLst>
          </p:cNvPr>
          <p:cNvSpPr>
            <a:spLocks noGrp="1"/>
          </p:cNvSpPr>
          <p:nvPr>
            <p:ph type="dt" sz="half" idx="10"/>
          </p:nvPr>
        </p:nvSpPr>
        <p:spPr/>
        <p:txBody>
          <a:bodyPr/>
          <a:lstStyle/>
          <a:p>
            <a:fld id="{1FFBD801-0DF7-47AB-BB59-D5CA79545D73}" type="datetimeFigureOut">
              <a:rPr lang="es-CR" smtClean="0"/>
              <a:t>14/7/2023</a:t>
            </a:fld>
            <a:endParaRPr lang="es-CR"/>
          </a:p>
        </p:txBody>
      </p:sp>
      <p:sp>
        <p:nvSpPr>
          <p:cNvPr id="6" name="Marcador de pie de página 5">
            <a:extLst>
              <a:ext uri="{FF2B5EF4-FFF2-40B4-BE49-F238E27FC236}">
                <a16:creationId xmlns:a16="http://schemas.microsoft.com/office/drawing/2014/main" id="{ED7248C7-9CEE-7BBA-14DC-1C4B2C973E6A}"/>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ADE89536-6776-6962-C1E1-F6CBE3B8E2A2}"/>
              </a:ext>
            </a:extLst>
          </p:cNvPr>
          <p:cNvSpPr>
            <a:spLocks noGrp="1"/>
          </p:cNvSpPr>
          <p:nvPr>
            <p:ph type="sldNum" sz="quarter" idx="12"/>
          </p:nvPr>
        </p:nvSpPr>
        <p:spPr/>
        <p:txBody>
          <a:bodyPr/>
          <a:lstStyle/>
          <a:p>
            <a:fld id="{908004E0-55D6-40CD-9DA4-DAC01970B749}" type="slidenum">
              <a:rPr lang="es-CR" smtClean="0"/>
              <a:t>‹Nº›</a:t>
            </a:fld>
            <a:endParaRPr lang="es-CR"/>
          </a:p>
        </p:txBody>
      </p:sp>
    </p:spTree>
    <p:extLst>
      <p:ext uri="{BB962C8B-B14F-4D97-AF65-F5344CB8AC3E}">
        <p14:creationId xmlns:p14="http://schemas.microsoft.com/office/powerpoint/2010/main" val="1059452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89CF6D0-CD40-7F9F-F418-B3AAFF7AD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24900F5F-5B95-88C8-F382-05681979A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CF393BCF-3999-76F9-C784-C23A34DD43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FBD801-0DF7-47AB-BB59-D5CA79545D73}" type="datetimeFigureOut">
              <a:rPr lang="es-CR" smtClean="0"/>
              <a:t>14/7/2023</a:t>
            </a:fld>
            <a:endParaRPr lang="es-CR"/>
          </a:p>
        </p:txBody>
      </p:sp>
      <p:sp>
        <p:nvSpPr>
          <p:cNvPr id="5" name="Marcador de pie de página 4">
            <a:extLst>
              <a:ext uri="{FF2B5EF4-FFF2-40B4-BE49-F238E27FC236}">
                <a16:creationId xmlns:a16="http://schemas.microsoft.com/office/drawing/2014/main" id="{AF7B1025-4351-26E3-0131-98EA929A6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BF85B084-4D21-6922-0935-7EEAF72CFC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004E0-55D6-40CD-9DA4-DAC01970B749}" type="slidenum">
              <a:rPr lang="es-CR" smtClean="0"/>
              <a:t>‹Nº›</a:t>
            </a:fld>
            <a:endParaRPr lang="es-CR"/>
          </a:p>
        </p:txBody>
      </p:sp>
    </p:spTree>
    <p:extLst>
      <p:ext uri="{BB962C8B-B14F-4D97-AF65-F5344CB8AC3E}">
        <p14:creationId xmlns:p14="http://schemas.microsoft.com/office/powerpoint/2010/main" val="110535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91E93-6DDB-C40B-DBF7-D5F60BFD3862}"/>
              </a:ext>
            </a:extLst>
          </p:cNvPr>
          <p:cNvSpPr>
            <a:spLocks noGrp="1"/>
          </p:cNvSpPr>
          <p:nvPr>
            <p:ph type="ctrTitle"/>
          </p:nvPr>
        </p:nvSpPr>
        <p:spPr/>
        <p:txBody>
          <a:bodyPr/>
          <a:lstStyle/>
          <a:p>
            <a:endParaRPr lang="es-CR"/>
          </a:p>
        </p:txBody>
      </p:sp>
      <p:sp>
        <p:nvSpPr>
          <p:cNvPr id="3" name="Subtítulo 2">
            <a:extLst>
              <a:ext uri="{FF2B5EF4-FFF2-40B4-BE49-F238E27FC236}">
                <a16:creationId xmlns:a16="http://schemas.microsoft.com/office/drawing/2014/main" id="{3AEB10D0-5462-362E-F3FC-9E001972F5BD}"/>
              </a:ext>
            </a:extLst>
          </p:cNvPr>
          <p:cNvSpPr>
            <a:spLocks noGrp="1"/>
          </p:cNvSpPr>
          <p:nvPr>
            <p:ph type="subTitle" idx="1"/>
          </p:nvPr>
        </p:nvSpPr>
        <p:spPr/>
        <p:txBody>
          <a:bodyPr/>
          <a:lstStyle/>
          <a:p>
            <a:endParaRPr lang="es-CR"/>
          </a:p>
        </p:txBody>
      </p:sp>
    </p:spTree>
    <p:extLst>
      <p:ext uri="{BB962C8B-B14F-4D97-AF65-F5344CB8AC3E}">
        <p14:creationId xmlns:p14="http://schemas.microsoft.com/office/powerpoint/2010/main" val="450426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BDC99-2E4D-4997-B390-315852A29F8A}"/>
              </a:ext>
            </a:extLst>
          </p:cNvPr>
          <p:cNvSpPr>
            <a:spLocks noGrp="1"/>
          </p:cNvSpPr>
          <p:nvPr>
            <p:ph type="title"/>
          </p:nvPr>
        </p:nvSpPr>
        <p:spPr>
          <a:xfrm>
            <a:off x="466722" y="586855"/>
            <a:ext cx="3201366" cy="3387497"/>
          </a:xfrm>
        </p:spPr>
        <p:txBody>
          <a:bodyPr anchor="b">
            <a:normAutofit/>
          </a:bodyPr>
          <a:lstStyle/>
          <a:p>
            <a:pPr algn="r"/>
            <a:r>
              <a:rPr lang="es-CR" sz="3400">
                <a:solidFill>
                  <a:srgbClr val="FFFFFF"/>
                </a:solidFill>
              </a:rPr>
              <a:t>B. Breve revisión del marco conceptual de la medición del gasto público por funciones</a:t>
            </a:r>
          </a:p>
        </p:txBody>
      </p:sp>
      <p:sp>
        <p:nvSpPr>
          <p:cNvPr id="3" name="Marcador de contenido 2">
            <a:extLst>
              <a:ext uri="{FF2B5EF4-FFF2-40B4-BE49-F238E27FC236}">
                <a16:creationId xmlns:a16="http://schemas.microsoft.com/office/drawing/2014/main" id="{B1ECCF7B-7606-41AC-A837-9CEA4D4E6772}"/>
              </a:ext>
            </a:extLst>
          </p:cNvPr>
          <p:cNvSpPr>
            <a:spLocks noGrp="1"/>
          </p:cNvSpPr>
          <p:nvPr>
            <p:ph idx="1"/>
          </p:nvPr>
        </p:nvSpPr>
        <p:spPr>
          <a:xfrm>
            <a:off x="4810259" y="649480"/>
            <a:ext cx="6555347" cy="5546047"/>
          </a:xfrm>
        </p:spPr>
        <p:txBody>
          <a:bodyPr anchor="ctr">
            <a:normAutofit/>
          </a:bodyPr>
          <a:lstStyle/>
          <a:p>
            <a:pPr algn="just"/>
            <a:r>
              <a:rPr lang="es-CR" sz="2400" dirty="0"/>
              <a:t>En el Sistema de Cuentas Nacionales (SCN) se brindan cuatro clasificaciones de gastos por finalidad. Una de ellas es la clasificación de las funciones del gobierno (CFG), que permite examinar el gasto público destinado a funciones o finalidades determinadas y conocer el modo en que los gobiernos desempeñan funciones económicas y sociales; además, puede utilizarse para hacer comparaciones a lo largo del tiempo y entre los países.</a:t>
            </a:r>
          </a:p>
        </p:txBody>
      </p:sp>
    </p:spTree>
    <p:extLst>
      <p:ext uri="{BB962C8B-B14F-4D97-AF65-F5344CB8AC3E}">
        <p14:creationId xmlns:p14="http://schemas.microsoft.com/office/powerpoint/2010/main" val="2587642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7B185-FAE9-BF32-4E4E-B224A51E55EF}"/>
              </a:ext>
            </a:extLst>
          </p:cNvPr>
          <p:cNvPicPr>
            <a:picLocks noChangeAspect="1"/>
          </p:cNvPicPr>
          <p:nvPr/>
        </p:nvPicPr>
        <p:blipFill rotWithShape="1">
          <a:blip r:embed="rId2">
            <a:duotone>
              <a:schemeClr val="bg2">
                <a:shade val="45000"/>
                <a:satMod val="135000"/>
              </a:schemeClr>
              <a:prstClr val="white"/>
            </a:duotone>
          </a:blip>
          <a:srcRect t="8537"/>
          <a:stretch/>
        </p:blipFill>
        <p:spPr>
          <a:xfrm>
            <a:off x="-135968" y="182880"/>
            <a:ext cx="12191980" cy="6857990"/>
          </a:xfrm>
          <a:prstGeom prst="rect">
            <a:avLst/>
          </a:prstGeom>
        </p:spPr>
      </p:pic>
      <p:graphicFrame>
        <p:nvGraphicFramePr>
          <p:cNvPr id="5" name="Marcador de contenido 2">
            <a:extLst>
              <a:ext uri="{FF2B5EF4-FFF2-40B4-BE49-F238E27FC236}">
                <a16:creationId xmlns:a16="http://schemas.microsoft.com/office/drawing/2014/main" id="{7C5ADECB-D7D3-7E0D-D9D3-5E35445B0218}"/>
              </a:ext>
            </a:extLst>
          </p:cNvPr>
          <p:cNvGraphicFramePr>
            <a:graphicFrameLocks noGrp="1"/>
          </p:cNvGraphicFramePr>
          <p:nvPr>
            <p:ph idx="1"/>
          </p:nvPr>
        </p:nvGraphicFramePr>
        <p:xfrm>
          <a:off x="838200" y="182880"/>
          <a:ext cx="11217812" cy="5994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50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87B185-FAE9-BF32-4E4E-B224A51E55EF}"/>
              </a:ext>
            </a:extLst>
          </p:cNvPr>
          <p:cNvPicPr>
            <a:picLocks noChangeAspect="1"/>
          </p:cNvPicPr>
          <p:nvPr/>
        </p:nvPicPr>
        <p:blipFill rotWithShape="1">
          <a:blip r:embed="rId2">
            <a:duotone>
              <a:schemeClr val="bg2">
                <a:shade val="45000"/>
                <a:satMod val="135000"/>
              </a:schemeClr>
              <a:prstClr val="white"/>
            </a:duotone>
          </a:blip>
          <a:srcRect t="8537"/>
          <a:stretch/>
        </p:blipFill>
        <p:spPr>
          <a:xfrm>
            <a:off x="-135968" y="182880"/>
            <a:ext cx="12191980" cy="6857990"/>
          </a:xfrm>
          <a:prstGeom prst="rect">
            <a:avLst/>
          </a:prstGeom>
        </p:spPr>
      </p:pic>
      <p:graphicFrame>
        <p:nvGraphicFramePr>
          <p:cNvPr id="5" name="Marcador de contenido 2">
            <a:extLst>
              <a:ext uri="{FF2B5EF4-FFF2-40B4-BE49-F238E27FC236}">
                <a16:creationId xmlns:a16="http://schemas.microsoft.com/office/drawing/2014/main" id="{7C5ADECB-D7D3-7E0D-D9D3-5E35445B0218}"/>
              </a:ext>
            </a:extLst>
          </p:cNvPr>
          <p:cNvGraphicFramePr>
            <a:graphicFrameLocks noGrp="1"/>
          </p:cNvGraphicFramePr>
          <p:nvPr>
            <p:ph idx="1"/>
          </p:nvPr>
        </p:nvGraphicFramePr>
        <p:xfrm>
          <a:off x="838200" y="182880"/>
          <a:ext cx="11217812" cy="5994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37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Marcador de contenido 2">
            <a:extLst>
              <a:ext uri="{FF2B5EF4-FFF2-40B4-BE49-F238E27FC236}">
                <a16:creationId xmlns:a16="http://schemas.microsoft.com/office/drawing/2014/main" id="{E0496DAF-5C82-5936-4947-7874F3818F91}"/>
              </a:ext>
            </a:extLst>
          </p:cNvPr>
          <p:cNvGraphicFramePr>
            <a:graphicFrameLocks noGrp="1"/>
          </p:cNvGraphicFramePr>
          <p:nvPr>
            <p:ph idx="1"/>
          </p:nvPr>
        </p:nvGraphicFramePr>
        <p:xfrm>
          <a:off x="424070" y="490330"/>
          <a:ext cx="11764882" cy="6367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8107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áfico en un documento con un bolígrafo">
            <a:extLst>
              <a:ext uri="{FF2B5EF4-FFF2-40B4-BE49-F238E27FC236}">
                <a16:creationId xmlns:a16="http://schemas.microsoft.com/office/drawing/2014/main" id="{0D7D318C-8ACA-D998-E0C7-4674E6BA8AC6}"/>
              </a:ext>
            </a:extLst>
          </p:cNvPr>
          <p:cNvPicPr>
            <a:picLocks noChangeAspect="1"/>
          </p:cNvPicPr>
          <p:nvPr/>
        </p:nvPicPr>
        <p:blipFill rotWithShape="1">
          <a:blip r:embed="rId2"/>
          <a:srcRect l="34196" r="204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Marcador de contenido 2">
            <a:extLst>
              <a:ext uri="{FF2B5EF4-FFF2-40B4-BE49-F238E27FC236}">
                <a16:creationId xmlns:a16="http://schemas.microsoft.com/office/drawing/2014/main" id="{3B27E352-1420-46EF-91FC-DBCD9C746E50}"/>
              </a:ext>
            </a:extLst>
          </p:cNvPr>
          <p:cNvSpPr>
            <a:spLocks noGrp="1"/>
          </p:cNvSpPr>
          <p:nvPr>
            <p:ph idx="1"/>
          </p:nvPr>
        </p:nvSpPr>
        <p:spPr>
          <a:xfrm>
            <a:off x="5297762" y="2706624"/>
            <a:ext cx="6251110" cy="3483864"/>
          </a:xfrm>
        </p:spPr>
        <p:txBody>
          <a:bodyPr>
            <a:normAutofit/>
          </a:bodyPr>
          <a:lstStyle/>
          <a:p>
            <a:pPr marL="0" indent="0" algn="just">
              <a:buNone/>
            </a:pPr>
            <a:r>
              <a:rPr lang="es-CR" dirty="0"/>
              <a:t>Asimismo, en cada una de las diez divisiones anteriores se incluye el gasto en investigación y desarrollo relacionado con esa categoría.</a:t>
            </a:r>
          </a:p>
          <a:p>
            <a:pPr marL="0" indent="0" algn="just">
              <a:buNone/>
            </a:pPr>
            <a:endParaRPr lang="es-CR" dirty="0"/>
          </a:p>
          <a:p>
            <a:pPr marL="0" indent="0" algn="just">
              <a:buNone/>
            </a:pPr>
            <a:endParaRPr lang="es-CR" dirty="0"/>
          </a:p>
        </p:txBody>
      </p:sp>
    </p:spTree>
    <p:extLst>
      <p:ext uri="{BB962C8B-B14F-4D97-AF65-F5344CB8AC3E}">
        <p14:creationId xmlns:p14="http://schemas.microsoft.com/office/powerpoint/2010/main" val="2910946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Marcador de contenido 2">
            <a:extLst>
              <a:ext uri="{FF2B5EF4-FFF2-40B4-BE49-F238E27FC236}">
                <a16:creationId xmlns:a16="http://schemas.microsoft.com/office/drawing/2014/main" id="{C6C210CC-0115-0265-D8CF-BBB591AC8B0B}"/>
              </a:ext>
            </a:extLst>
          </p:cNvPr>
          <p:cNvGraphicFramePr>
            <a:graphicFrameLocks noGrp="1"/>
          </p:cNvGraphicFramePr>
          <p:nvPr>
            <p:ph idx="1"/>
          </p:nvPr>
        </p:nvGraphicFramePr>
        <p:xfrm>
          <a:off x="379827" y="1959281"/>
          <a:ext cx="11904937" cy="4582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2AA1F528-EC7C-1ADF-7374-D772AD497FC6}"/>
              </a:ext>
            </a:extLst>
          </p:cNvPr>
          <p:cNvSpPr txBox="1"/>
          <p:nvPr/>
        </p:nvSpPr>
        <p:spPr>
          <a:xfrm>
            <a:off x="575648" y="424071"/>
            <a:ext cx="11444074" cy="1200329"/>
          </a:xfrm>
          <a:prstGeom prst="rect">
            <a:avLst/>
          </a:prstGeom>
          <a:noFill/>
        </p:spPr>
        <p:txBody>
          <a:bodyPr wrap="square">
            <a:spAutoFit/>
          </a:bodyPr>
          <a:lstStyle/>
          <a:p>
            <a:pPr marL="0" indent="0" algn="just">
              <a:buNone/>
            </a:pPr>
            <a:r>
              <a:rPr lang="es-CR" sz="2400" dirty="0"/>
              <a:t>En cuanto a la cobertura institucional del nivel de gobierno para medir el gasto público, en el Manual de Estadísticas de Finanzas Públicas 2014 (FMI, 2014b) se distinguen los siguientes niveles:</a:t>
            </a:r>
          </a:p>
        </p:txBody>
      </p:sp>
    </p:spTree>
    <p:extLst>
      <p:ext uri="{BB962C8B-B14F-4D97-AF65-F5344CB8AC3E}">
        <p14:creationId xmlns:p14="http://schemas.microsoft.com/office/powerpoint/2010/main" val="1231973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DE9A638-F696-4B29-9DF2-0998B88FEF7B}"/>
              </a:ext>
            </a:extLst>
          </p:cNvPr>
          <p:cNvSpPr>
            <a:spLocks noGrp="1"/>
          </p:cNvSpPr>
          <p:nvPr>
            <p:ph idx="1"/>
          </p:nvPr>
        </p:nvSpPr>
        <p:spPr>
          <a:xfrm>
            <a:off x="626850" y="2221992"/>
            <a:ext cx="11260350" cy="3954971"/>
          </a:xfrm>
        </p:spPr>
        <p:txBody>
          <a:bodyPr>
            <a:normAutofit/>
          </a:bodyPr>
          <a:lstStyle/>
          <a:p>
            <a:pPr algn="just"/>
            <a:r>
              <a:rPr lang="es-CR" b="1" dirty="0"/>
              <a:t>Sector público</a:t>
            </a:r>
            <a:r>
              <a:rPr lang="es-CR" dirty="0"/>
              <a:t>: consta del SPNF y de las sociedades públicas financieras (como el banco central y los bancos comerciales públicos)</a:t>
            </a:r>
          </a:p>
        </p:txBody>
      </p:sp>
      <p:sp>
        <p:nvSpPr>
          <p:cNvPr id="2" name="CuadroTexto 1">
            <a:extLst>
              <a:ext uri="{FF2B5EF4-FFF2-40B4-BE49-F238E27FC236}">
                <a16:creationId xmlns:a16="http://schemas.microsoft.com/office/drawing/2014/main" id="{55121E49-5351-5134-F273-BE67873CC4C6}"/>
              </a:ext>
            </a:extLst>
          </p:cNvPr>
          <p:cNvSpPr txBox="1"/>
          <p:nvPr/>
        </p:nvSpPr>
        <p:spPr>
          <a:xfrm>
            <a:off x="575648" y="424071"/>
            <a:ext cx="11444074" cy="1200329"/>
          </a:xfrm>
          <a:prstGeom prst="rect">
            <a:avLst/>
          </a:prstGeom>
          <a:noFill/>
        </p:spPr>
        <p:txBody>
          <a:bodyPr wrap="square">
            <a:spAutoFit/>
          </a:bodyPr>
          <a:lstStyle/>
          <a:p>
            <a:pPr marL="0" indent="0" algn="just">
              <a:buNone/>
            </a:pPr>
            <a:r>
              <a:rPr lang="es-CR" sz="2400" dirty="0"/>
              <a:t>En cuanto a la cobertura institucional del nivel de gobierno para medir el gasto público, en el Manual de Estadísticas de Finanzas Públicas 2014 (FMI, 2014b) se distinguen los siguientes niveles:</a:t>
            </a:r>
          </a:p>
        </p:txBody>
      </p:sp>
    </p:spTree>
    <p:extLst>
      <p:ext uri="{BB962C8B-B14F-4D97-AF65-F5344CB8AC3E}">
        <p14:creationId xmlns:p14="http://schemas.microsoft.com/office/powerpoint/2010/main" val="3457554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C8F26E-1BE2-424F-A0A4-38B2AD8E2FBD}"/>
              </a:ext>
            </a:extLst>
          </p:cNvPr>
          <p:cNvSpPr>
            <a:spLocks noGrp="1"/>
          </p:cNvSpPr>
          <p:nvPr>
            <p:ph type="title"/>
          </p:nvPr>
        </p:nvSpPr>
        <p:spPr>
          <a:xfrm>
            <a:off x="1115568" y="548640"/>
            <a:ext cx="10168128" cy="1179576"/>
          </a:xfrm>
        </p:spPr>
        <p:txBody>
          <a:bodyPr>
            <a:normAutofit/>
          </a:bodyPr>
          <a:lstStyle/>
          <a:p>
            <a:r>
              <a:rPr lang="es-CR" sz="3700" dirty="0"/>
              <a:t>II. Panorama del gasto público según el propósito de las políticas en América Latina y el Caribe</a:t>
            </a:r>
          </a:p>
        </p:txBody>
      </p:sp>
      <p:sp>
        <p:nvSpPr>
          <p:cNvPr id="3" name="Marcador de contenido 2">
            <a:extLst>
              <a:ext uri="{FF2B5EF4-FFF2-40B4-BE49-F238E27FC236}">
                <a16:creationId xmlns:a16="http://schemas.microsoft.com/office/drawing/2014/main" id="{9B449A95-EE32-4EB0-B7F9-B73C72E74B92}"/>
              </a:ext>
            </a:extLst>
          </p:cNvPr>
          <p:cNvSpPr>
            <a:spLocks noGrp="1"/>
          </p:cNvSpPr>
          <p:nvPr>
            <p:ph idx="1"/>
          </p:nvPr>
        </p:nvSpPr>
        <p:spPr>
          <a:xfrm>
            <a:off x="1115568" y="2481943"/>
            <a:ext cx="10168128" cy="3695020"/>
          </a:xfrm>
        </p:spPr>
        <p:txBody>
          <a:bodyPr>
            <a:normAutofit/>
          </a:bodyPr>
          <a:lstStyle/>
          <a:p>
            <a:pPr algn="just"/>
            <a:r>
              <a:rPr lang="es-CR" sz="2200" b="1" i="1" dirty="0"/>
              <a:t>A. La composición y la evolución del gasto público funcional en la región.</a:t>
            </a:r>
          </a:p>
          <a:p>
            <a:pPr marL="0" indent="0" algn="just">
              <a:buNone/>
            </a:pPr>
            <a:r>
              <a:rPr lang="es-CR" sz="2200" dirty="0"/>
              <a:t>El gasto público promedio de 16 países latinoamericanos a nivel del gobierno central muestra una tendencia creciente en el período considerado, ya que pasó del 17,8% del PIB en 2000 al 20,7% del PIB en 2018, aunque en ese último año se aprecia una reducción frente al valor de 2017, que refleja el proceso de consolidación fiscal llevado a cabo en los países (véase el grafico 1).</a:t>
            </a:r>
          </a:p>
          <a:p>
            <a:pPr marL="0" indent="0" algn="just">
              <a:buNone/>
            </a:pPr>
            <a:r>
              <a:rPr lang="es-CR" sz="2200" dirty="0"/>
              <a:t>Como consecuencia de la crisis económica mundial de 2008-2009, en gran parte de los países de la región se implementaron políticas fiscales expansivas que tenían por objeto apuntalar la demanda agregada. Así, se aumentó el gasto en subsidios, transferencias y ciertos programas sociales.</a:t>
            </a:r>
          </a:p>
        </p:txBody>
      </p:sp>
    </p:spTree>
    <p:extLst>
      <p:ext uri="{BB962C8B-B14F-4D97-AF65-F5344CB8AC3E}">
        <p14:creationId xmlns:p14="http://schemas.microsoft.com/office/powerpoint/2010/main" val="47984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5816A85B-37A3-4029-9166-DE002B64619A}"/>
              </a:ext>
            </a:extLst>
          </p:cNvPr>
          <p:cNvPicPr>
            <a:picLocks noGrp="1" noChangeAspect="1"/>
          </p:cNvPicPr>
          <p:nvPr>
            <p:ph idx="1"/>
          </p:nvPr>
        </p:nvPicPr>
        <p:blipFill rotWithShape="1">
          <a:blip r:embed="rId2"/>
          <a:srcRect l="53668" t="29305" r="28729" b="34523"/>
          <a:stretch/>
        </p:blipFill>
        <p:spPr>
          <a:xfrm>
            <a:off x="1297522" y="643467"/>
            <a:ext cx="9596957" cy="5571065"/>
          </a:xfrm>
          <a:prstGeom prst="rect">
            <a:avLst/>
          </a:prstGeom>
          <a:ln>
            <a:noFill/>
          </a:ln>
        </p:spPr>
      </p:pic>
    </p:spTree>
    <p:extLst>
      <p:ext uri="{BB962C8B-B14F-4D97-AF65-F5344CB8AC3E}">
        <p14:creationId xmlns:p14="http://schemas.microsoft.com/office/powerpoint/2010/main" val="10104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Marcador de contenido 2">
            <a:extLst>
              <a:ext uri="{FF2B5EF4-FFF2-40B4-BE49-F238E27FC236}">
                <a16:creationId xmlns:a16="http://schemas.microsoft.com/office/drawing/2014/main" id="{8F161BC1-1F26-CC6D-883D-40AE16364017}"/>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644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 de texto 8">
            <a:extLst>
              <a:ext uri="{FF2B5EF4-FFF2-40B4-BE49-F238E27FC236}">
                <a16:creationId xmlns:a16="http://schemas.microsoft.com/office/drawing/2014/main" id="{9CF8821C-9265-F4F9-385B-97E7563BAE4C}"/>
              </a:ext>
            </a:extLst>
          </p:cNvPr>
          <p:cNvSpPr txBox="1">
            <a:spLocks noChangeArrowheads="1"/>
          </p:cNvSpPr>
          <p:nvPr/>
        </p:nvSpPr>
        <p:spPr bwMode="auto">
          <a:xfrm>
            <a:off x="5744147" y="1"/>
            <a:ext cx="6444805" cy="2172430"/>
          </a:xfrm>
          <a:prstGeom prst="rect">
            <a:avLst/>
          </a:prstGeom>
          <a:solidFill>
            <a:schemeClr val="accent1">
              <a:lumMod val="60000"/>
              <a:lumOff val="40000"/>
            </a:schemeClr>
          </a:solidFill>
        </p:spPr>
        <p:txBody>
          <a:bodyPr rot="0" vert="horz" lIns="91440" tIns="45720" rIns="91440" bIns="45720" rtlCol="0" anchor="ctr" anchorCtr="0">
            <a:normAutofit/>
          </a:bodyPr>
          <a:lstStyle/>
          <a:p>
            <a:pPr>
              <a:lnSpc>
                <a:spcPct val="90000"/>
              </a:lnSpc>
              <a:spcBef>
                <a:spcPct val="0"/>
              </a:spcBef>
              <a:spcAft>
                <a:spcPts val="1000"/>
              </a:spcAft>
            </a:pPr>
            <a:r>
              <a:rPr lang="en-US" sz="3700" b="1" dirty="0" err="1">
                <a:effectLst>
                  <a:outerShdw blurRad="38100" dist="38100" dir="2700000" algn="tl">
                    <a:srgbClr val="000000">
                      <a:alpha val="43137"/>
                    </a:srgbClr>
                  </a:outerShdw>
                </a:effectLst>
                <a:latin typeface="+mj-lt"/>
                <a:ea typeface="+mj-ea"/>
                <a:cs typeface="+mj-cs"/>
              </a:rPr>
              <a:t>Doctorado</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en</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Gestión</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Pública</a:t>
            </a:r>
            <a:r>
              <a:rPr lang="en-US" sz="3700" b="1" dirty="0">
                <a:effectLst>
                  <a:outerShdw blurRad="38100" dist="38100" dir="2700000" algn="tl">
                    <a:srgbClr val="000000">
                      <a:alpha val="43137"/>
                    </a:srgbClr>
                  </a:outerShdw>
                </a:effectLst>
                <a:latin typeface="+mj-lt"/>
                <a:ea typeface="+mj-ea"/>
                <a:cs typeface="+mj-cs"/>
              </a:rPr>
              <a:t> y </a:t>
            </a:r>
            <a:r>
              <a:rPr lang="en-US" sz="3700" b="1" dirty="0" err="1">
                <a:effectLst>
                  <a:outerShdw blurRad="38100" dist="38100" dir="2700000" algn="tl">
                    <a:srgbClr val="000000">
                      <a:alpha val="43137"/>
                    </a:srgbClr>
                  </a:outerShdw>
                </a:effectLst>
                <a:latin typeface="+mj-lt"/>
                <a:ea typeface="+mj-ea"/>
                <a:cs typeface="+mj-cs"/>
              </a:rPr>
              <a:t>Ciencias</a:t>
            </a:r>
            <a:r>
              <a:rPr lang="en-US" sz="3700" b="1" dirty="0">
                <a:effectLst>
                  <a:outerShdw blurRad="38100" dist="38100" dir="2700000" algn="tl">
                    <a:srgbClr val="000000">
                      <a:alpha val="43137"/>
                    </a:srgbClr>
                  </a:outerShdw>
                </a:effectLst>
                <a:latin typeface="+mj-lt"/>
                <a:ea typeface="+mj-ea"/>
                <a:cs typeface="+mj-cs"/>
              </a:rPr>
              <a:t> </a:t>
            </a:r>
            <a:r>
              <a:rPr lang="en-US" sz="3700" b="1" dirty="0" err="1">
                <a:effectLst>
                  <a:outerShdw blurRad="38100" dist="38100" dir="2700000" algn="tl">
                    <a:srgbClr val="000000">
                      <a:alpha val="43137"/>
                    </a:srgbClr>
                  </a:outerShdw>
                </a:effectLst>
                <a:latin typeface="+mj-lt"/>
                <a:ea typeface="+mj-ea"/>
                <a:cs typeface="+mj-cs"/>
              </a:rPr>
              <a:t>Empresariales</a:t>
            </a:r>
            <a:r>
              <a:rPr lang="en-US" sz="3700" b="1" dirty="0">
                <a:effectLst>
                  <a:outerShdw blurRad="38100" dist="38100" dir="2700000" algn="tl">
                    <a:srgbClr val="000000">
                      <a:alpha val="43137"/>
                    </a:srgbClr>
                  </a:outerShdw>
                </a:effectLst>
                <a:latin typeface="+mj-lt"/>
                <a:ea typeface="+mj-ea"/>
                <a:cs typeface="+mj-cs"/>
              </a:rPr>
              <a:t> del ICAP</a:t>
            </a:r>
          </a:p>
        </p:txBody>
      </p:sp>
      <p:pic>
        <p:nvPicPr>
          <p:cNvPr id="7" name="Picture 6" descr="Toma trasera de una fila de graduados">
            <a:extLst>
              <a:ext uri="{FF2B5EF4-FFF2-40B4-BE49-F238E27FC236}">
                <a16:creationId xmlns:a16="http://schemas.microsoft.com/office/drawing/2014/main" id="{1F3CB421-6872-F29A-FB8F-ABC9AC87707F}"/>
              </a:ext>
            </a:extLst>
          </p:cNvPr>
          <p:cNvPicPr>
            <a:picLocks noChangeAspect="1"/>
          </p:cNvPicPr>
          <p:nvPr/>
        </p:nvPicPr>
        <p:blipFill rotWithShape="1">
          <a:blip r:embed="rId2"/>
          <a:srcRect l="15736" r="2473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uadro de texto 4">
            <a:extLst>
              <a:ext uri="{FF2B5EF4-FFF2-40B4-BE49-F238E27FC236}">
                <a16:creationId xmlns:a16="http://schemas.microsoft.com/office/drawing/2014/main" id="{A8C3769F-3AA8-D99F-2DC4-9CD8847BDBA0}"/>
              </a:ext>
            </a:extLst>
          </p:cNvPr>
          <p:cNvSpPr txBox="1">
            <a:spLocks noChangeArrowheads="1"/>
          </p:cNvSpPr>
          <p:nvPr/>
        </p:nvSpPr>
        <p:spPr bwMode="auto">
          <a:xfrm>
            <a:off x="6116568" y="2358887"/>
            <a:ext cx="5532093" cy="38180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lIns="91440" tIns="45720" rIns="91440" bIns="45720" rtlCol="0" anchorCtr="0">
            <a:noAutofit/>
          </a:bodyPr>
          <a:lstStyle/>
          <a:p>
            <a:pPr indent="-228600">
              <a:lnSpc>
                <a:spcPct val="90000"/>
              </a:lnSpc>
              <a:spcAft>
                <a:spcPts val="1000"/>
              </a:spcAft>
              <a:buFont typeface="Arial" panose="020B0604020202020204" pitchFamily="34" charset="0"/>
              <a:buChar char="•"/>
            </a:pPr>
            <a:r>
              <a:rPr lang="en-US" sz="2400" b="1" dirty="0">
                <a:effectLst/>
              </a:rPr>
              <a:t>XII PROMOCIÓN REGIONAL</a:t>
            </a:r>
            <a:endParaRPr lang="en-US" sz="2400" dirty="0">
              <a:effectLst/>
            </a:endParaRPr>
          </a:p>
          <a:p>
            <a:pPr indent="-228600">
              <a:lnSpc>
                <a:spcPct val="90000"/>
              </a:lnSpc>
              <a:spcAft>
                <a:spcPts val="1000"/>
              </a:spcAft>
              <a:buFont typeface="Arial" panose="020B0604020202020204" pitchFamily="34" charset="0"/>
              <a:buChar char="•"/>
            </a:pPr>
            <a:r>
              <a:rPr lang="en-US" sz="2400" b="1" dirty="0">
                <a:effectLst/>
              </a:rPr>
              <a:t>2023-2024</a:t>
            </a:r>
            <a:endParaRPr lang="en-US" sz="2400" dirty="0">
              <a:effectLst/>
            </a:endParaRPr>
          </a:p>
          <a:p>
            <a:pPr indent="-228600">
              <a:lnSpc>
                <a:spcPct val="90000"/>
              </a:lnSpc>
              <a:spcAft>
                <a:spcPts val="1000"/>
              </a:spcAft>
              <a:buFont typeface="Arial" panose="020B0604020202020204" pitchFamily="34" charset="0"/>
              <a:buChar char="•"/>
            </a:pPr>
            <a:r>
              <a:rPr lang="en-US" sz="2400" b="1" dirty="0">
                <a:effectLst/>
              </a:rPr>
              <a:t> </a:t>
            </a:r>
            <a:endParaRPr lang="en-US" sz="2400" dirty="0">
              <a:effectLst/>
            </a:endParaRPr>
          </a:p>
          <a:p>
            <a:pPr indent="-228600">
              <a:lnSpc>
                <a:spcPct val="90000"/>
              </a:lnSpc>
              <a:spcAft>
                <a:spcPts val="1000"/>
              </a:spcAft>
              <a:buFont typeface="Arial" panose="020B0604020202020204" pitchFamily="34" charset="0"/>
              <a:buChar char="•"/>
            </a:pPr>
            <a:r>
              <a:rPr lang="en-US" sz="2400" b="1" dirty="0">
                <a:effectLst/>
              </a:rPr>
              <a:t>PROGRAMA DEL CURSO</a:t>
            </a:r>
            <a:endParaRPr lang="en-US" sz="2400" dirty="0">
              <a:effectLst/>
            </a:endParaRPr>
          </a:p>
          <a:p>
            <a:pPr indent="-228600">
              <a:lnSpc>
                <a:spcPct val="90000"/>
              </a:lnSpc>
              <a:spcAft>
                <a:spcPts val="1000"/>
              </a:spcAft>
              <a:buFont typeface="Arial" panose="020B0604020202020204" pitchFamily="34" charset="0"/>
              <a:buChar char="•"/>
            </a:pPr>
            <a:r>
              <a:rPr lang="en-US" sz="2400" b="1" dirty="0">
                <a:effectLst/>
              </a:rPr>
              <a:t> </a:t>
            </a:r>
            <a:endParaRPr lang="en-US" sz="2400" dirty="0">
              <a:effectLst/>
            </a:endParaRPr>
          </a:p>
          <a:p>
            <a:pPr indent="-228600">
              <a:lnSpc>
                <a:spcPct val="90000"/>
              </a:lnSpc>
              <a:spcAft>
                <a:spcPts val="1000"/>
              </a:spcAft>
              <a:buFont typeface="Arial" panose="020B0604020202020204" pitchFamily="34" charset="0"/>
              <a:buChar char="•"/>
            </a:pPr>
            <a:r>
              <a:rPr lang="en-US" sz="2400" b="1" dirty="0">
                <a:effectLst/>
              </a:rPr>
              <a:t>Economía del </a:t>
            </a:r>
            <a:r>
              <a:rPr lang="en-US" sz="2400" b="1" dirty="0" err="1">
                <a:effectLst/>
              </a:rPr>
              <a:t>Gasto</a:t>
            </a:r>
            <a:r>
              <a:rPr lang="en-US" sz="2400" b="1" dirty="0">
                <a:effectLst/>
              </a:rPr>
              <a:t> Público</a:t>
            </a:r>
          </a:p>
          <a:p>
            <a:pPr indent="-228600">
              <a:lnSpc>
                <a:spcPct val="90000"/>
              </a:lnSpc>
              <a:spcAft>
                <a:spcPts val="1000"/>
              </a:spcAft>
              <a:buFont typeface="Arial" panose="020B0604020202020204" pitchFamily="34" charset="0"/>
              <a:buChar char="•"/>
            </a:pPr>
            <a:r>
              <a:rPr lang="en-US" sz="2400" b="1" dirty="0" err="1"/>
              <a:t>Profesor</a:t>
            </a:r>
            <a:r>
              <a:rPr lang="en-US" sz="2400" b="1" dirty="0"/>
              <a:t>: Dr. Roberto Jiménez Gómez</a:t>
            </a:r>
          </a:p>
          <a:p>
            <a:pPr indent="-228600">
              <a:lnSpc>
                <a:spcPct val="90000"/>
              </a:lnSpc>
              <a:spcAft>
                <a:spcPts val="1000"/>
              </a:spcAft>
              <a:buFont typeface="Arial" panose="020B0604020202020204" pitchFamily="34" charset="0"/>
              <a:buChar char="•"/>
            </a:pPr>
            <a:endParaRPr lang="en-US" sz="2400" b="1" dirty="0">
              <a:effectLst/>
            </a:endParaRPr>
          </a:p>
          <a:p>
            <a:pPr indent="-228600">
              <a:lnSpc>
                <a:spcPct val="90000"/>
              </a:lnSpc>
              <a:spcAft>
                <a:spcPts val="1000"/>
              </a:spcAft>
              <a:buFont typeface="Arial" panose="020B0604020202020204" pitchFamily="34" charset="0"/>
              <a:buChar char="•"/>
            </a:pPr>
            <a:r>
              <a:rPr lang="en-US" sz="2400" dirty="0"/>
              <a:t>14 y 21</a:t>
            </a:r>
            <a:r>
              <a:rPr lang="en-US" sz="2400" dirty="0">
                <a:effectLst/>
              </a:rPr>
              <a:t>/7/23</a:t>
            </a:r>
          </a:p>
          <a:p>
            <a:pPr indent="-228600">
              <a:lnSpc>
                <a:spcPct val="90000"/>
              </a:lnSpc>
              <a:spcAft>
                <a:spcPts val="1000"/>
              </a:spcAft>
              <a:buFont typeface="Arial" panose="020B0604020202020204" pitchFamily="34" charset="0"/>
              <a:buChar char="•"/>
            </a:pPr>
            <a:endParaRPr lang="en-US" sz="2400" dirty="0">
              <a:effectLst/>
            </a:endParaRPr>
          </a:p>
        </p:txBody>
      </p:sp>
    </p:spTree>
    <p:extLst>
      <p:ext uri="{BB962C8B-B14F-4D97-AF65-F5344CB8AC3E}">
        <p14:creationId xmlns:p14="http://schemas.microsoft.com/office/powerpoint/2010/main" val="28823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0079F-1BB6-4755-A23B-03297B9EFC08}"/>
              </a:ext>
            </a:extLst>
          </p:cNvPr>
          <p:cNvSpPr>
            <a:spLocks noGrp="1"/>
          </p:cNvSpPr>
          <p:nvPr>
            <p:ph type="title"/>
          </p:nvPr>
        </p:nvSpPr>
        <p:spPr>
          <a:xfrm>
            <a:off x="1115568" y="548640"/>
            <a:ext cx="10168128" cy="1179576"/>
          </a:xfrm>
        </p:spPr>
        <p:txBody>
          <a:bodyPr>
            <a:normAutofit/>
          </a:bodyPr>
          <a:lstStyle/>
          <a:p>
            <a:r>
              <a:rPr lang="es-CR" sz="3700" b="1" dirty="0"/>
              <a:t>B. La evolución y asignación del gasto público por propósito en cada país</a:t>
            </a:r>
          </a:p>
        </p:txBody>
      </p:sp>
      <p:sp>
        <p:nvSpPr>
          <p:cNvPr id="3" name="Marcador de contenido 2">
            <a:extLst>
              <a:ext uri="{FF2B5EF4-FFF2-40B4-BE49-F238E27FC236}">
                <a16:creationId xmlns:a16="http://schemas.microsoft.com/office/drawing/2014/main" id="{2C816840-C5DE-4CD9-BA18-9995A7B438F5}"/>
              </a:ext>
            </a:extLst>
          </p:cNvPr>
          <p:cNvSpPr>
            <a:spLocks noGrp="1"/>
          </p:cNvSpPr>
          <p:nvPr>
            <p:ph idx="1"/>
          </p:nvPr>
        </p:nvSpPr>
        <p:spPr>
          <a:xfrm>
            <a:off x="-98474" y="1728216"/>
            <a:ext cx="12369722" cy="4448747"/>
          </a:xfrm>
        </p:spPr>
        <p:txBody>
          <a:bodyPr>
            <a:noAutofit/>
          </a:bodyPr>
          <a:lstStyle/>
          <a:p>
            <a:r>
              <a:rPr lang="es-CR" sz="2600" dirty="0"/>
              <a:t>En los ocho países de América del Sur, el gasto público creció a un ritmo mayor que el PIB durante el período 2000-2018, aunque este incremento no fue parejo en todos ellos. Los gobiernos centrales de la Argentina, el Brasil, el Uruguay y el Ecuador fueron los que implementaron una expansión mayor de sus erogaciones. </a:t>
            </a:r>
          </a:p>
          <a:p>
            <a:r>
              <a:rPr lang="es-CR" sz="2600" dirty="0"/>
              <a:t>En el caso de los tres primeros, el gasto fiscal aumentó alrededor de 7 puntos del PIB entre 2000 y 2018, mientras que en el Ecuador el alza fue de 5 puntos. Es así que, en 2018, el gobierno central de estos países y de Chile fue el que más gastó en relación con el PIB: el gasto se situó entre el 22% y el 31%, cifra superior a la de los demás países latinoamericanos .</a:t>
            </a:r>
          </a:p>
          <a:p>
            <a:r>
              <a:rPr lang="es-CR" sz="2600" dirty="0"/>
              <a:t>En los países federales como la Argentina y el Brasil, dicho gasto incluso excede el 40% del PIB cuando se considera una cobertura institucional más amplia que incluye los gobiernos intermedios y locales. Algo similar sucede en Colombia, donde el gasto del gobierno general sobrepasa el 30% del PIB.</a:t>
            </a:r>
          </a:p>
        </p:txBody>
      </p:sp>
    </p:spTree>
    <p:extLst>
      <p:ext uri="{BB962C8B-B14F-4D97-AF65-F5344CB8AC3E}">
        <p14:creationId xmlns:p14="http://schemas.microsoft.com/office/powerpoint/2010/main" val="939725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EA4C8-C3FE-24A0-5496-E338CED8D4AA}"/>
              </a:ext>
            </a:extLst>
          </p:cNvPr>
          <p:cNvPicPr>
            <a:picLocks noChangeAspect="1"/>
          </p:cNvPicPr>
          <p:nvPr/>
        </p:nvPicPr>
        <p:blipFill rotWithShape="1">
          <a:blip r:embed="rId2">
            <a:duotone>
              <a:schemeClr val="bg2">
                <a:shade val="45000"/>
                <a:satMod val="135000"/>
              </a:schemeClr>
              <a:prstClr val="white"/>
            </a:duotone>
          </a:blip>
          <a:srcRect/>
          <a:stretch/>
        </p:blipFill>
        <p:spPr>
          <a:xfrm>
            <a:off x="0" y="10"/>
            <a:ext cx="12191980" cy="6857990"/>
          </a:xfrm>
          <a:prstGeom prst="rect">
            <a:avLst/>
          </a:prstGeom>
        </p:spPr>
      </p:pic>
      <p:graphicFrame>
        <p:nvGraphicFramePr>
          <p:cNvPr id="5" name="Marcador de contenido 2">
            <a:extLst>
              <a:ext uri="{FF2B5EF4-FFF2-40B4-BE49-F238E27FC236}">
                <a16:creationId xmlns:a16="http://schemas.microsoft.com/office/drawing/2014/main" id="{A247F1C6-9F37-3822-F727-E5A9B8767E6C}"/>
              </a:ext>
            </a:extLst>
          </p:cNvPr>
          <p:cNvGraphicFramePr>
            <a:graphicFrameLocks noGrp="1"/>
          </p:cNvGraphicFramePr>
          <p:nvPr>
            <p:ph idx="1"/>
          </p:nvPr>
        </p:nvGraphicFramePr>
        <p:xfrm>
          <a:off x="182880" y="-203982"/>
          <a:ext cx="1219198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9867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5F08908-5A43-458B-BA0E-51D7AC9D6D53}"/>
              </a:ext>
            </a:extLst>
          </p:cNvPr>
          <p:cNvPicPr>
            <a:picLocks noGrp="1" noChangeAspect="1"/>
          </p:cNvPicPr>
          <p:nvPr>
            <p:ph idx="1"/>
          </p:nvPr>
        </p:nvPicPr>
        <p:blipFill rotWithShape="1">
          <a:blip r:embed="rId2"/>
          <a:srcRect l="50000" t="38691" r="26285" b="16489"/>
          <a:stretch/>
        </p:blipFill>
        <p:spPr>
          <a:xfrm>
            <a:off x="878770" y="643467"/>
            <a:ext cx="10434461" cy="5571065"/>
          </a:xfrm>
          <a:prstGeom prst="rect">
            <a:avLst/>
          </a:prstGeom>
          <a:ln>
            <a:noFill/>
          </a:ln>
        </p:spPr>
      </p:pic>
    </p:spTree>
    <p:extLst>
      <p:ext uri="{BB962C8B-B14F-4D97-AF65-F5344CB8AC3E}">
        <p14:creationId xmlns:p14="http://schemas.microsoft.com/office/powerpoint/2010/main" val="2138795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B3B0076-63DF-45A9-88A3-268A7EE8F081}"/>
              </a:ext>
            </a:extLst>
          </p:cNvPr>
          <p:cNvSpPr>
            <a:spLocks noGrp="1"/>
          </p:cNvSpPr>
          <p:nvPr>
            <p:ph idx="1"/>
          </p:nvPr>
        </p:nvSpPr>
        <p:spPr>
          <a:xfrm>
            <a:off x="1115568" y="1463040"/>
            <a:ext cx="9772826" cy="4713923"/>
          </a:xfrm>
        </p:spPr>
        <p:txBody>
          <a:bodyPr>
            <a:normAutofit/>
          </a:bodyPr>
          <a:lstStyle/>
          <a:p>
            <a:pPr algn="just"/>
            <a:r>
              <a:rPr lang="es-CR" sz="2000" dirty="0"/>
              <a:t>En la muestra de cinco países caribeños de habla inglesa, en cuatro se alcanza un gasto del gobierno central cercano o superior al 30% del PIB (Barbados, Jamaica, Trinidad y </a:t>
            </a:r>
            <a:r>
              <a:rPr lang="es-CR" sz="2000" dirty="0" err="1"/>
              <a:t>Tabago</a:t>
            </a:r>
            <a:r>
              <a:rPr lang="es-CR" sz="2000" dirty="0"/>
              <a:t> y Guyana), en tanto que en Bahamas el gasto fiscal es inferior al 20% del PIB. </a:t>
            </a:r>
          </a:p>
          <a:p>
            <a:pPr algn="just"/>
            <a:r>
              <a:rPr lang="es-CR" sz="2000" dirty="0"/>
              <a:t>Únicamente en Barbados y Jamaica se observa que el gasto como proporción del PIB es menor en 2018 que en 2008, como consecuencia de las políticas de ajuste del gasto llevadas a cabo por las autoridades de esos países. </a:t>
            </a:r>
          </a:p>
          <a:p>
            <a:pPr algn="just"/>
            <a:r>
              <a:rPr lang="es-CR" sz="2000" dirty="0"/>
              <a:t>En cuanto al modo en que evolucionaron las prioridades relativas a la asignación de los recursos públicos, se aprecia que en los ocho países sudamericanos analizados se destinaron más fondos al financiamiento de las distintas áreas de la política social. </a:t>
            </a:r>
          </a:p>
          <a:p>
            <a:pPr algn="just"/>
            <a:r>
              <a:rPr lang="es-CR" sz="2000" dirty="0"/>
              <a:t>El aumento del gasto social de los gobiernos centrales representa desde el 2% del PIB en países como Chile, el Paraguay y el Perú, hasta casi el 6% en el Ecuador durante el período examinado (véase el gráfico 6A).</a:t>
            </a:r>
          </a:p>
        </p:txBody>
      </p:sp>
    </p:spTree>
    <p:extLst>
      <p:ext uri="{BB962C8B-B14F-4D97-AF65-F5344CB8AC3E}">
        <p14:creationId xmlns:p14="http://schemas.microsoft.com/office/powerpoint/2010/main" val="32812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rón de fondo&#10;&#10;Descripción generada automáticamente">
            <a:extLst>
              <a:ext uri="{FF2B5EF4-FFF2-40B4-BE49-F238E27FC236}">
                <a16:creationId xmlns:a16="http://schemas.microsoft.com/office/drawing/2014/main" id="{9965A626-8E40-AEAD-0201-1BF12F974B80}"/>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graphicFrame>
        <p:nvGraphicFramePr>
          <p:cNvPr id="5" name="Marcador de contenido 2">
            <a:extLst>
              <a:ext uri="{FF2B5EF4-FFF2-40B4-BE49-F238E27FC236}">
                <a16:creationId xmlns:a16="http://schemas.microsoft.com/office/drawing/2014/main" id="{A925B0B0-7A40-1A3D-B61B-98165BC70B6A}"/>
              </a:ext>
            </a:extLst>
          </p:cNvPr>
          <p:cNvGraphicFramePr>
            <a:graphicFrameLocks noGrp="1"/>
          </p:cNvGraphicFramePr>
          <p:nvPr>
            <p:ph idx="1"/>
          </p:nvPr>
        </p:nvGraphicFramePr>
        <p:xfrm>
          <a:off x="140677" y="126609"/>
          <a:ext cx="11830929" cy="6050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707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ptura de pantalla de una computadora&#10;&#10;Descripción generada automáticamente">
            <a:extLst>
              <a:ext uri="{FF2B5EF4-FFF2-40B4-BE49-F238E27FC236}">
                <a16:creationId xmlns:a16="http://schemas.microsoft.com/office/drawing/2014/main" id="{59F4231B-558E-4F37-B76F-7AE8D42B8E5D}"/>
              </a:ext>
            </a:extLst>
          </p:cNvPr>
          <p:cNvPicPr>
            <a:picLocks noChangeAspect="1"/>
          </p:cNvPicPr>
          <p:nvPr/>
        </p:nvPicPr>
        <p:blipFill rotWithShape="1">
          <a:blip r:embed="rId2"/>
          <a:srcRect l="51591" t="34310" r="26288" b="16935"/>
          <a:stretch/>
        </p:blipFill>
        <p:spPr>
          <a:xfrm>
            <a:off x="314802" y="714511"/>
            <a:ext cx="3051250" cy="1899809"/>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7" name="Imagen 6" descr="Captura de pantalla de computadora&#10;&#10;Descripción generada automáticamente">
            <a:extLst>
              <a:ext uri="{FF2B5EF4-FFF2-40B4-BE49-F238E27FC236}">
                <a16:creationId xmlns:a16="http://schemas.microsoft.com/office/drawing/2014/main" id="{57C65B92-0CD0-4F97-9B3E-F533989B9850}"/>
              </a:ext>
            </a:extLst>
          </p:cNvPr>
          <p:cNvPicPr>
            <a:picLocks noChangeAspect="1"/>
          </p:cNvPicPr>
          <p:nvPr/>
        </p:nvPicPr>
        <p:blipFill rotWithShape="1">
          <a:blip r:embed="rId3"/>
          <a:srcRect l="52879" t="36734" r="27424" b="22117"/>
          <a:stretch/>
        </p:blipFill>
        <p:spPr>
          <a:xfrm>
            <a:off x="314801" y="4181077"/>
            <a:ext cx="3139290" cy="1852718"/>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9" name="Imagen 8" descr="Captura de pantalla de computadora&#10;&#10;Descripción generada automáticamente">
            <a:extLst>
              <a:ext uri="{FF2B5EF4-FFF2-40B4-BE49-F238E27FC236}">
                <a16:creationId xmlns:a16="http://schemas.microsoft.com/office/drawing/2014/main" id="{720033DC-F5AF-4B51-A768-F79DD1465B7B}"/>
              </a:ext>
            </a:extLst>
          </p:cNvPr>
          <p:cNvPicPr>
            <a:picLocks noChangeAspect="1"/>
          </p:cNvPicPr>
          <p:nvPr/>
        </p:nvPicPr>
        <p:blipFill rotWithShape="1">
          <a:blip r:embed="rId4"/>
          <a:srcRect l="51667" t="23362" r="26288" b="33367"/>
          <a:stretch/>
        </p:blipFill>
        <p:spPr>
          <a:xfrm>
            <a:off x="3188749" y="2235417"/>
            <a:ext cx="3834903" cy="212646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3" name="Marcador de contenido 2">
            <a:extLst>
              <a:ext uri="{FF2B5EF4-FFF2-40B4-BE49-F238E27FC236}">
                <a16:creationId xmlns:a16="http://schemas.microsoft.com/office/drawing/2014/main" id="{F34271C5-52A7-470F-B7C4-C39CB0300FB9}"/>
              </a:ext>
            </a:extLst>
          </p:cNvPr>
          <p:cNvSpPr>
            <a:spLocks noGrp="1"/>
          </p:cNvSpPr>
          <p:nvPr>
            <p:ph idx="1"/>
          </p:nvPr>
        </p:nvSpPr>
        <p:spPr>
          <a:xfrm>
            <a:off x="7385538" y="1825625"/>
            <a:ext cx="4803414" cy="4351338"/>
          </a:xfrm>
        </p:spPr>
        <p:txBody>
          <a:bodyPr>
            <a:normAutofit/>
          </a:bodyPr>
          <a:lstStyle/>
          <a:p>
            <a:pPr algn="just"/>
            <a:r>
              <a:rPr lang="es-CR" dirty="0"/>
              <a:t>La cantidad de recursos asignados a las funciones de defensa, seguridad y orden público, medida como proporción al PIB, no muestra variaciones significativas en los países de América del Sur.</a:t>
            </a:r>
          </a:p>
        </p:txBody>
      </p:sp>
    </p:spTree>
    <p:extLst>
      <p:ext uri="{BB962C8B-B14F-4D97-AF65-F5344CB8AC3E}">
        <p14:creationId xmlns:p14="http://schemas.microsoft.com/office/powerpoint/2010/main" val="1231623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AD5EF7-B452-EBA8-652E-85ACB5880048}"/>
              </a:ext>
            </a:extLst>
          </p:cNvPr>
          <p:cNvPicPr>
            <a:picLocks noChangeAspect="1"/>
          </p:cNvPicPr>
          <p:nvPr/>
        </p:nvPicPr>
        <p:blipFill rotWithShape="1">
          <a:blip r:embed="rId2">
            <a:duotone>
              <a:schemeClr val="bg2">
                <a:shade val="45000"/>
                <a:satMod val="135000"/>
              </a:schemeClr>
              <a:prstClr val="white"/>
            </a:duotone>
          </a:blip>
          <a:srcRect b="25000"/>
          <a:stretch/>
        </p:blipFill>
        <p:spPr>
          <a:xfrm>
            <a:off x="20" y="10"/>
            <a:ext cx="12191980" cy="6857990"/>
          </a:xfrm>
          <a:prstGeom prst="rect">
            <a:avLst/>
          </a:prstGeom>
        </p:spPr>
      </p:pic>
      <p:graphicFrame>
        <p:nvGraphicFramePr>
          <p:cNvPr id="5" name="Marcador de contenido 2">
            <a:extLst>
              <a:ext uri="{FF2B5EF4-FFF2-40B4-BE49-F238E27FC236}">
                <a16:creationId xmlns:a16="http://schemas.microsoft.com/office/drawing/2014/main" id="{B42461F5-FC1D-B66F-9388-6988988F9BCE}"/>
              </a:ext>
            </a:extLst>
          </p:cNvPr>
          <p:cNvGraphicFramePr>
            <a:graphicFrameLocks noGrp="1"/>
          </p:cNvGraphicFramePr>
          <p:nvPr>
            <p:ph idx="1"/>
          </p:nvPr>
        </p:nvGraphicFramePr>
        <p:xfrm>
          <a:off x="384313" y="331304"/>
          <a:ext cx="11529391" cy="6334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1484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Marcador de contenido 2">
            <a:extLst>
              <a:ext uri="{FF2B5EF4-FFF2-40B4-BE49-F238E27FC236}">
                <a16:creationId xmlns:a16="http://schemas.microsoft.com/office/drawing/2014/main" id="{C171C271-91E4-0610-CD5A-0BBC2A0CF947}"/>
              </a:ext>
            </a:extLst>
          </p:cNvPr>
          <p:cNvGraphicFramePr>
            <a:graphicFrameLocks noGrp="1"/>
          </p:cNvGraphicFramePr>
          <p:nvPr>
            <p:ph idx="1"/>
          </p:nvPr>
        </p:nvGraphicFramePr>
        <p:xfrm>
          <a:off x="466344" y="304800"/>
          <a:ext cx="10817352" cy="5872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3991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152058-0BC6-463A-9D7F-DD671C1A5CEF}"/>
              </a:ext>
            </a:extLst>
          </p:cNvPr>
          <p:cNvSpPr>
            <a:spLocks noGrp="1"/>
          </p:cNvSpPr>
          <p:nvPr>
            <p:ph type="title"/>
          </p:nvPr>
        </p:nvSpPr>
        <p:spPr>
          <a:xfrm>
            <a:off x="479394" y="1070800"/>
            <a:ext cx="3939688" cy="5583126"/>
          </a:xfrm>
        </p:spPr>
        <p:txBody>
          <a:bodyPr>
            <a:normAutofit/>
          </a:bodyPr>
          <a:lstStyle/>
          <a:p>
            <a:pPr algn="r"/>
            <a:r>
              <a:rPr lang="es-CR" sz="3600" b="1" dirty="0"/>
              <a:t>C. Análisis del vínculo entre la inversión pública y el gasto público funciona</a:t>
            </a:r>
          </a:p>
        </p:txBody>
      </p:sp>
      <p:graphicFrame>
        <p:nvGraphicFramePr>
          <p:cNvPr id="25" name="Marcador de contenido 2">
            <a:extLst>
              <a:ext uri="{FF2B5EF4-FFF2-40B4-BE49-F238E27FC236}">
                <a16:creationId xmlns:a16="http://schemas.microsoft.com/office/drawing/2014/main" id="{A7E8D05C-AD5E-93C2-E82A-5E341186D1C9}"/>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508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ptura de pantalla de una computadora&#10;&#10;Descripción generada automáticamente">
            <a:extLst>
              <a:ext uri="{FF2B5EF4-FFF2-40B4-BE49-F238E27FC236}">
                <a16:creationId xmlns:a16="http://schemas.microsoft.com/office/drawing/2014/main" id="{0402C33D-F4B7-4891-896B-24BB11FD853B}"/>
              </a:ext>
            </a:extLst>
          </p:cNvPr>
          <p:cNvPicPr>
            <a:picLocks noChangeAspect="1"/>
          </p:cNvPicPr>
          <p:nvPr/>
        </p:nvPicPr>
        <p:blipFill rotWithShape="1">
          <a:blip r:embed="rId2"/>
          <a:srcRect l="50000" t="26768" r="25606" b="24747"/>
          <a:stretch/>
        </p:blipFill>
        <p:spPr>
          <a:xfrm>
            <a:off x="279143" y="1963053"/>
            <a:ext cx="5221625" cy="2931895"/>
          </a:xfrm>
          <a:prstGeom prst="rect">
            <a:avLst/>
          </a:prstGeom>
        </p:spPr>
      </p:pic>
      <p:sp>
        <p:nvSpPr>
          <p:cNvPr id="3" name="Marcador de contenido 2">
            <a:extLst>
              <a:ext uri="{FF2B5EF4-FFF2-40B4-BE49-F238E27FC236}">
                <a16:creationId xmlns:a16="http://schemas.microsoft.com/office/drawing/2014/main" id="{25388DDA-8F4E-4AD9-9A0D-0D011F59940B}"/>
              </a:ext>
            </a:extLst>
          </p:cNvPr>
          <p:cNvSpPr>
            <a:spLocks noGrp="1"/>
          </p:cNvSpPr>
          <p:nvPr>
            <p:ph idx="1"/>
          </p:nvPr>
        </p:nvSpPr>
        <p:spPr>
          <a:xfrm>
            <a:off x="6392583" y="844062"/>
            <a:ext cx="5649361" cy="5512287"/>
          </a:xfrm>
        </p:spPr>
        <p:txBody>
          <a:bodyPr anchor="t">
            <a:normAutofit/>
          </a:bodyPr>
          <a:lstStyle/>
          <a:p>
            <a:pPr algn="just"/>
            <a:r>
              <a:rPr lang="es-CR" sz="2400" dirty="0">
                <a:solidFill>
                  <a:schemeClr val="tx1">
                    <a:alpha val="80000"/>
                  </a:schemeClr>
                </a:solidFill>
              </a:rPr>
              <a:t>En los 16 países de América Latina respecto de los cuales se dispone de información correspondiente al período 2000-2018, la evolución del gasto de capital de los gobiernos centrales se correlaciona en gran medida con el gasto en asuntos económicos, debido a que gran parte de la inversión pública se destina a esa función de gobierno (véase el gráfico 8)</a:t>
            </a:r>
          </a:p>
        </p:txBody>
      </p:sp>
    </p:spTree>
    <p:extLst>
      <p:ext uri="{BB962C8B-B14F-4D97-AF65-F5344CB8AC3E}">
        <p14:creationId xmlns:p14="http://schemas.microsoft.com/office/powerpoint/2010/main" val="123078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4D3DDA-0FA8-462C-A591-525ADA7E56C7}"/>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4500" kern="1200">
                <a:solidFill>
                  <a:schemeClr val="tx1"/>
                </a:solidFill>
                <a:latin typeface="+mj-lt"/>
                <a:ea typeface="+mj-ea"/>
                <a:cs typeface="+mj-cs"/>
              </a:rPr>
              <a:t>Gasto público para impulsar el desarrollo económico e inclusivo y lograr los Objetivos de Desarrollo Sostenible</a:t>
            </a:r>
          </a:p>
        </p:txBody>
      </p:sp>
      <p:sp>
        <p:nvSpPr>
          <p:cNvPr id="3" name="Marcador de contenido 2">
            <a:extLst>
              <a:ext uri="{FF2B5EF4-FFF2-40B4-BE49-F238E27FC236}">
                <a16:creationId xmlns:a16="http://schemas.microsoft.com/office/drawing/2014/main" id="{66883F46-2BD5-4894-8BCE-BFD09FD85F97}"/>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kern="1200">
                <a:solidFill>
                  <a:schemeClr val="tx1"/>
                </a:solidFill>
                <a:latin typeface="+mn-lt"/>
                <a:ea typeface="+mn-ea"/>
                <a:cs typeface="+mn-cs"/>
              </a:rPr>
              <a:t>Andrea Podestá </a:t>
            </a:r>
          </a:p>
        </p:txBody>
      </p:sp>
    </p:spTree>
    <p:extLst>
      <p:ext uri="{BB962C8B-B14F-4D97-AF65-F5344CB8AC3E}">
        <p14:creationId xmlns:p14="http://schemas.microsoft.com/office/powerpoint/2010/main" val="58038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C51FCC0-C122-4472-ACFD-476133B42C4D}"/>
              </a:ext>
            </a:extLst>
          </p:cNvPr>
          <p:cNvSpPr>
            <a:spLocks noGrp="1"/>
          </p:cNvSpPr>
          <p:nvPr>
            <p:ph idx="1"/>
          </p:nvPr>
        </p:nvSpPr>
        <p:spPr>
          <a:xfrm>
            <a:off x="838200" y="1929384"/>
            <a:ext cx="10515600" cy="4251960"/>
          </a:xfrm>
        </p:spPr>
        <p:txBody>
          <a:bodyPr>
            <a:normAutofit/>
          </a:bodyPr>
          <a:lstStyle/>
          <a:p>
            <a:r>
              <a:rPr lang="es-CR" sz="2200" dirty="0"/>
              <a:t>En el caso de la muestra de cinco países del Caribe de habla inglesa, el período de mayor dinamismo de la inversión pública tuvo lugar entre 2003 y 2007. </a:t>
            </a:r>
          </a:p>
          <a:p>
            <a:r>
              <a:rPr lang="es-CR" sz="2200" dirty="0"/>
              <a:t>El promedio simple del gasto público de capital de estos países aumentó del 2,8% al 5,3% del PIB en ese período, aunque este crecimiento se explica básicamente por la evolución positiva de la inversión pública en Guyana, Jamaica y Trinidad y </a:t>
            </a:r>
            <a:r>
              <a:rPr lang="es-CR" sz="2200" dirty="0" err="1"/>
              <a:t>Tabago</a:t>
            </a:r>
            <a:r>
              <a:rPr lang="es-CR" sz="2200" dirty="0"/>
              <a:t>, que coincidió con el auge del precio del petróleo y los minerales. </a:t>
            </a:r>
          </a:p>
          <a:p>
            <a:r>
              <a:rPr lang="es-CR" sz="2200" dirty="0"/>
              <a:t>A partir de 2008 y hasta 2016, el promedio del gasto de capital de los cinco países del Caribe muestra más bien una tendencia a la baja; luego se observa cierta recuperación en 2017 y llega a un valor medio del 3,4% del PIB en 2019. </a:t>
            </a:r>
          </a:p>
        </p:txBody>
      </p:sp>
    </p:spTree>
    <p:extLst>
      <p:ext uri="{BB962C8B-B14F-4D97-AF65-F5344CB8AC3E}">
        <p14:creationId xmlns:p14="http://schemas.microsoft.com/office/powerpoint/2010/main" val="1361228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16A077B-ABF3-4A96-AC4C-1669973800AF}"/>
              </a:ext>
            </a:extLst>
          </p:cNvPr>
          <p:cNvSpPr>
            <a:spLocks noGrp="1"/>
          </p:cNvSpPr>
          <p:nvPr>
            <p:ph idx="1"/>
          </p:nvPr>
        </p:nvSpPr>
        <p:spPr>
          <a:xfrm>
            <a:off x="838200" y="1929384"/>
            <a:ext cx="10515600" cy="4251960"/>
          </a:xfrm>
        </p:spPr>
        <p:txBody>
          <a:bodyPr>
            <a:normAutofit/>
          </a:bodyPr>
          <a:lstStyle/>
          <a:p>
            <a:pPr algn="just"/>
            <a:r>
              <a:rPr lang="es-CR" sz="2200" dirty="0"/>
              <a:t>Dada la alta correlación entre la inversión pública y el gasto del gobierno en asuntos económicos, a continuación se examina la evolución y composición de este último en cada subregión. </a:t>
            </a:r>
          </a:p>
          <a:p>
            <a:pPr algn="just"/>
            <a:r>
              <a:rPr lang="es-CR" sz="2200" dirty="0"/>
              <a:t>Al igual que en el caso de la dinámica del gasto total de América Latina, el comportamiento de las erogaciones en asuntos económicos está más bien determinando por la evolución de los países sudamericanos (véase el gráfico 9). </a:t>
            </a:r>
          </a:p>
          <a:p>
            <a:pPr algn="just"/>
            <a:r>
              <a:rPr lang="es-CR" sz="2200" dirty="0"/>
              <a:t>Desde 2007 se aprecia una recuperación de las erogaciones en asuntos económicos. Su crecimiento se acelera como respuesta a la gran recesión de 2008-2009, pero a partir de 2014 comienza una tendencia decreciente. </a:t>
            </a:r>
          </a:p>
          <a:p>
            <a:pPr algn="just"/>
            <a:r>
              <a:rPr lang="es-CR" sz="2200" dirty="0"/>
              <a:t>Si bien esta evolución se observa tanto en la muestra de ocho países de América del Sur como en el grupo conformado por los seis países centroamericanos, México y la República Dominicana, es mucho más acentuada en la primera subregión</a:t>
            </a:r>
          </a:p>
        </p:txBody>
      </p:sp>
    </p:spTree>
    <p:extLst>
      <p:ext uri="{BB962C8B-B14F-4D97-AF65-F5344CB8AC3E}">
        <p14:creationId xmlns:p14="http://schemas.microsoft.com/office/powerpoint/2010/main" val="269229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D5C60516-2133-42F7-A508-3E2720FA3421}"/>
              </a:ext>
            </a:extLst>
          </p:cNvPr>
          <p:cNvPicPr>
            <a:picLocks noGrp="1" noChangeAspect="1"/>
          </p:cNvPicPr>
          <p:nvPr>
            <p:ph idx="1"/>
          </p:nvPr>
        </p:nvPicPr>
        <p:blipFill rotWithShape="1">
          <a:blip r:embed="rId2"/>
          <a:srcRect l="62209" t="28011" r="12495" b="13901"/>
          <a:stretch/>
        </p:blipFill>
        <p:spPr>
          <a:xfrm>
            <a:off x="1192696" y="329881"/>
            <a:ext cx="9680639" cy="6279958"/>
          </a:xfrm>
          <a:prstGeom prst="rect">
            <a:avLst/>
          </a:prstGeom>
          <a:ln>
            <a:noFill/>
          </a:ln>
        </p:spPr>
      </p:pic>
    </p:spTree>
    <p:extLst>
      <p:ext uri="{BB962C8B-B14F-4D97-AF65-F5344CB8AC3E}">
        <p14:creationId xmlns:p14="http://schemas.microsoft.com/office/powerpoint/2010/main" val="400236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C987DD0-0659-4979-AA95-0E0030D4935D}"/>
              </a:ext>
            </a:extLst>
          </p:cNvPr>
          <p:cNvPicPr>
            <a:picLocks noChangeAspect="1"/>
          </p:cNvPicPr>
          <p:nvPr/>
        </p:nvPicPr>
        <p:blipFill rotWithShape="1">
          <a:blip r:embed="rId2"/>
          <a:srcRect l="53030" t="31077" r="25682" b="27980"/>
          <a:stretch/>
        </p:blipFill>
        <p:spPr>
          <a:xfrm>
            <a:off x="101987" y="172279"/>
            <a:ext cx="11718951" cy="6367248"/>
          </a:xfrm>
          <a:prstGeom prst="rect">
            <a:avLst/>
          </a:prstGeom>
          <a:ln>
            <a:noFill/>
          </a:ln>
        </p:spPr>
      </p:pic>
    </p:spTree>
    <p:extLst>
      <p:ext uri="{BB962C8B-B14F-4D97-AF65-F5344CB8AC3E}">
        <p14:creationId xmlns:p14="http://schemas.microsoft.com/office/powerpoint/2010/main" val="2913702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84B601-E4CE-422E-97B0-A752E1BDC9A8}"/>
              </a:ext>
            </a:extLst>
          </p:cNvPr>
          <p:cNvSpPr>
            <a:spLocks noGrp="1"/>
          </p:cNvSpPr>
          <p:nvPr>
            <p:ph type="title"/>
          </p:nvPr>
        </p:nvSpPr>
        <p:spPr>
          <a:xfrm>
            <a:off x="463826" y="238924"/>
            <a:ext cx="7487478" cy="1218548"/>
          </a:xfrm>
        </p:spPr>
        <p:txBody>
          <a:bodyPr>
            <a:normAutofit/>
          </a:bodyPr>
          <a:lstStyle/>
          <a:p>
            <a:r>
              <a:rPr lang="es-CR" sz="3600" b="1" dirty="0">
                <a:effectLst>
                  <a:outerShdw blurRad="38100" dist="38100" dir="2700000" algn="tl">
                    <a:srgbClr val="000000">
                      <a:alpha val="43137"/>
                    </a:srgbClr>
                  </a:outerShdw>
                </a:effectLst>
              </a:rPr>
              <a:t>III. Conclusiones y reflexiones finales</a:t>
            </a:r>
          </a:p>
        </p:txBody>
      </p:sp>
      <p:pic>
        <p:nvPicPr>
          <p:cNvPr id="28" name="Picture 5" descr="Patrón de fondo&#10;&#10;Descripción generada automáticamente">
            <a:extLst>
              <a:ext uri="{FF2B5EF4-FFF2-40B4-BE49-F238E27FC236}">
                <a16:creationId xmlns:a16="http://schemas.microsoft.com/office/drawing/2014/main" id="{A4E50572-52E1-916F-04F2-4854FFE0F162}"/>
              </a:ext>
            </a:extLst>
          </p:cNvPr>
          <p:cNvPicPr>
            <a:picLocks noChangeAspect="1"/>
          </p:cNvPicPr>
          <p:nvPr/>
        </p:nvPicPr>
        <p:blipFill rotWithShape="1">
          <a:blip r:embed="rId2"/>
          <a:srcRect l="46124" r="15670" b="-1"/>
          <a:stretch/>
        </p:blipFill>
        <p:spPr>
          <a:xfrm>
            <a:off x="8129873" y="10"/>
            <a:ext cx="4062128" cy="6857990"/>
          </a:xfrm>
          <a:prstGeom prst="rect">
            <a:avLst/>
          </a:prstGeom>
        </p:spPr>
      </p:pic>
      <p:graphicFrame>
        <p:nvGraphicFramePr>
          <p:cNvPr id="31" name="Marcador de contenido 2">
            <a:extLst>
              <a:ext uri="{FF2B5EF4-FFF2-40B4-BE49-F238E27FC236}">
                <a16:creationId xmlns:a16="http://schemas.microsoft.com/office/drawing/2014/main" id="{DC45F717-42C5-36AA-07E9-E07C50875E9D}"/>
              </a:ext>
            </a:extLst>
          </p:cNvPr>
          <p:cNvGraphicFramePr>
            <a:graphicFrameLocks noGrp="1"/>
          </p:cNvGraphicFramePr>
          <p:nvPr>
            <p:ph idx="1"/>
          </p:nvPr>
        </p:nvGraphicFramePr>
        <p:xfrm>
          <a:off x="302553" y="1457472"/>
          <a:ext cx="7648752" cy="4857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2860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rón de fondo&#10;&#10;Descripción generada automáticamente">
            <a:extLst>
              <a:ext uri="{FF2B5EF4-FFF2-40B4-BE49-F238E27FC236}">
                <a16:creationId xmlns:a16="http://schemas.microsoft.com/office/drawing/2014/main" id="{F21CC1E4-0CE4-B058-0ED8-C59ED4D9614F}"/>
              </a:ext>
            </a:extLst>
          </p:cNvPr>
          <p:cNvPicPr>
            <a:picLocks noChangeAspect="1"/>
          </p:cNvPicPr>
          <p:nvPr/>
        </p:nvPicPr>
        <p:blipFill rotWithShape="1">
          <a:blip r:embed="rId2"/>
          <a:srcRect l="12664" r="29007"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graphicFrame>
        <p:nvGraphicFramePr>
          <p:cNvPr id="5" name="Marcador de contenido 2">
            <a:extLst>
              <a:ext uri="{FF2B5EF4-FFF2-40B4-BE49-F238E27FC236}">
                <a16:creationId xmlns:a16="http://schemas.microsoft.com/office/drawing/2014/main" id="{21D09859-8C58-FB84-C1BE-8381D56CA15B}"/>
              </a:ext>
            </a:extLst>
          </p:cNvPr>
          <p:cNvGraphicFramePr>
            <a:graphicFrameLocks noGrp="1"/>
          </p:cNvGraphicFramePr>
          <p:nvPr>
            <p:ph idx="1"/>
          </p:nvPr>
        </p:nvGraphicFramePr>
        <p:xfrm>
          <a:off x="327349" y="145774"/>
          <a:ext cx="8260059" cy="6473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624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D252BAC-B4E3-4B4F-9A23-7A503F0152B1}"/>
              </a:ext>
            </a:extLst>
          </p:cNvPr>
          <p:cNvSpPr>
            <a:spLocks noGrp="1"/>
          </p:cNvSpPr>
          <p:nvPr>
            <p:ph idx="1"/>
          </p:nvPr>
        </p:nvSpPr>
        <p:spPr>
          <a:xfrm>
            <a:off x="576775" y="2080590"/>
            <a:ext cx="6327607" cy="3380724"/>
          </a:xfrm>
        </p:spPr>
        <p:txBody>
          <a:bodyPr>
            <a:noAutofit/>
          </a:bodyPr>
          <a:lstStyle/>
          <a:p>
            <a:pPr marL="0" indent="0">
              <a:buNone/>
            </a:pPr>
            <a:r>
              <a:rPr lang="es-CR" sz="2400" dirty="0"/>
              <a:t>Tradicionalmente, el rol de la política fiscal se ha resumido en tres funciones que están interrelacionadas:</a:t>
            </a:r>
          </a:p>
          <a:p>
            <a:pPr marL="0" indent="0">
              <a:buNone/>
            </a:pPr>
            <a:endParaRPr lang="es-CR" sz="2400" dirty="0"/>
          </a:p>
          <a:p>
            <a:r>
              <a:rPr lang="es-CR" sz="2400" dirty="0"/>
              <a:t>La asignación de recursos.</a:t>
            </a:r>
          </a:p>
          <a:p>
            <a:endParaRPr lang="es-CR" sz="2400" dirty="0"/>
          </a:p>
          <a:p>
            <a:r>
              <a:rPr lang="es-CR" sz="2400" dirty="0"/>
              <a:t>La distribución del ingreso.</a:t>
            </a:r>
          </a:p>
          <a:p>
            <a:endParaRPr lang="es-CR" sz="2400" dirty="0"/>
          </a:p>
          <a:p>
            <a:r>
              <a:rPr lang="es-CR" sz="2400" dirty="0"/>
              <a:t>La estabilización de la economía. </a:t>
            </a:r>
          </a:p>
        </p:txBody>
      </p:sp>
      <p:sp>
        <p:nvSpPr>
          <p:cNvPr id="2" name="Título 1">
            <a:extLst>
              <a:ext uri="{FF2B5EF4-FFF2-40B4-BE49-F238E27FC236}">
                <a16:creationId xmlns:a16="http://schemas.microsoft.com/office/drawing/2014/main" id="{03DF49F9-B949-400B-9730-33AA6A210893}"/>
              </a:ext>
            </a:extLst>
          </p:cNvPr>
          <p:cNvSpPr>
            <a:spLocks noGrp="1"/>
          </p:cNvSpPr>
          <p:nvPr>
            <p:ph type="title"/>
          </p:nvPr>
        </p:nvSpPr>
        <p:spPr>
          <a:xfrm>
            <a:off x="7474281" y="1396686"/>
            <a:ext cx="3240506" cy="4064628"/>
          </a:xfrm>
        </p:spPr>
        <p:txBody>
          <a:bodyPr>
            <a:normAutofit/>
          </a:bodyPr>
          <a:lstStyle/>
          <a:p>
            <a:pPr algn="just"/>
            <a:r>
              <a:rPr lang="es-CR" dirty="0">
                <a:solidFill>
                  <a:srgbClr val="FFFFFF"/>
                </a:solidFill>
              </a:rPr>
              <a:t>A. El rol tradicional de la política fiscal</a:t>
            </a:r>
          </a:p>
        </p:txBody>
      </p:sp>
    </p:spTree>
    <p:extLst>
      <p:ext uri="{BB962C8B-B14F-4D97-AF65-F5344CB8AC3E}">
        <p14:creationId xmlns:p14="http://schemas.microsoft.com/office/powerpoint/2010/main" val="1092983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Mercado">
            <a:extLst>
              <a:ext uri="{FF2B5EF4-FFF2-40B4-BE49-F238E27FC236}">
                <a16:creationId xmlns:a16="http://schemas.microsoft.com/office/drawing/2014/main" id="{50AB8E06-A040-DE1F-0356-B437F710BE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Marcador de contenido 2">
            <a:extLst>
              <a:ext uri="{FF2B5EF4-FFF2-40B4-BE49-F238E27FC236}">
                <a16:creationId xmlns:a16="http://schemas.microsoft.com/office/drawing/2014/main" id="{68859B3F-3ACD-44B6-AA1D-BEBA47C06055}"/>
              </a:ext>
            </a:extLst>
          </p:cNvPr>
          <p:cNvSpPr>
            <a:spLocks noGrp="1"/>
          </p:cNvSpPr>
          <p:nvPr>
            <p:ph idx="1"/>
          </p:nvPr>
        </p:nvSpPr>
        <p:spPr>
          <a:xfrm>
            <a:off x="5092505" y="262805"/>
            <a:ext cx="7003638" cy="6058486"/>
          </a:xfrm>
        </p:spPr>
        <p:txBody>
          <a:bodyPr>
            <a:noAutofit/>
          </a:bodyPr>
          <a:lstStyle/>
          <a:p>
            <a:pPr algn="just"/>
            <a:r>
              <a:rPr lang="es-CR" sz="2300"/>
              <a:t>La primera se refiere a suministrar con eficiencia los bienes y servicios públicos de forma de asignar mejor los recursos cuando existen fallas de mercado. </a:t>
            </a:r>
          </a:p>
          <a:p>
            <a:pPr algn="just"/>
            <a:r>
              <a:rPr lang="es-CR" sz="2300"/>
              <a:t>En la segunda, la política fiscal tiene por objeto modificar la forma en que los bienes se distribuyen entre los miembros de una sociedad, </a:t>
            </a:r>
            <a:r>
              <a:rPr lang="es-CR" sz="2300" b="1"/>
              <a:t>ajustando la distribución del ingreso y la riqueza de las personas, las zonas geográficas, los sectores o los factores productivos</a:t>
            </a:r>
            <a:r>
              <a:rPr lang="es-CR" sz="2300"/>
              <a:t>, para alinearla a lo que la sociedad considera más justo o igualitario. </a:t>
            </a:r>
          </a:p>
          <a:p>
            <a:pPr algn="just"/>
            <a:r>
              <a:rPr lang="es-CR" sz="2300"/>
              <a:t>En la tercera función se procuran </a:t>
            </a:r>
            <a:r>
              <a:rPr lang="es-CR" sz="2300" b="1"/>
              <a:t>atenuar las variaciones de los ciclos económicos, reducir la volatilidad de las variables macroeconómicas </a:t>
            </a:r>
            <a:r>
              <a:rPr lang="es-CR" sz="2300"/>
              <a:t>y contribuir al crecimiento económico, al empleo y a la estabilidad de los precios.</a:t>
            </a:r>
          </a:p>
          <a:p>
            <a:pPr marL="0" indent="0" algn="just">
              <a:buNone/>
            </a:pPr>
            <a:r>
              <a:rPr lang="es-CR" sz="2300" b="1" i="1"/>
              <a:t>Para llevar a cabo estas funciones, que tienen gran incidencia en el logro de los Objetivos de la Agenda 2030, los principales instrumentos de política fiscal son el gasto público y el sistema tributario. </a:t>
            </a:r>
          </a:p>
        </p:txBody>
      </p:sp>
    </p:spTree>
    <p:extLst>
      <p:ext uri="{BB962C8B-B14F-4D97-AF65-F5344CB8AC3E}">
        <p14:creationId xmlns:p14="http://schemas.microsoft.com/office/powerpoint/2010/main" val="1580348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872159-302A-4556-E1C0-F694B6774F2A}"/>
              </a:ext>
            </a:extLst>
          </p:cNvPr>
          <p:cNvPicPr>
            <a:picLocks noChangeAspect="1"/>
          </p:cNvPicPr>
          <p:nvPr/>
        </p:nvPicPr>
        <p:blipFill rotWithShape="1">
          <a:blip r:embed="rId2">
            <a:duotone>
              <a:schemeClr val="bg2">
                <a:shade val="45000"/>
                <a:satMod val="135000"/>
              </a:schemeClr>
              <a:prstClr val="white"/>
            </a:duotone>
          </a:blip>
          <a:srcRect t="12211" b="3519"/>
          <a:stretch/>
        </p:blipFill>
        <p:spPr>
          <a:xfrm>
            <a:off x="-228601" y="10"/>
            <a:ext cx="12377531" cy="6857990"/>
          </a:xfrm>
          <a:prstGeom prst="rect">
            <a:avLst/>
          </a:prstGeom>
        </p:spPr>
      </p:pic>
      <p:graphicFrame>
        <p:nvGraphicFramePr>
          <p:cNvPr id="29" name="Marcador de contenido 2">
            <a:extLst>
              <a:ext uri="{FF2B5EF4-FFF2-40B4-BE49-F238E27FC236}">
                <a16:creationId xmlns:a16="http://schemas.microsoft.com/office/drawing/2014/main" id="{A912875B-9AF1-5092-9941-FBFCA3C86E90}"/>
              </a:ext>
            </a:extLst>
          </p:cNvPr>
          <p:cNvGraphicFramePr>
            <a:graphicFrameLocks noGrp="1"/>
          </p:cNvGraphicFramePr>
          <p:nvPr>
            <p:ph idx="1"/>
          </p:nvPr>
        </p:nvGraphicFramePr>
        <p:xfrm>
          <a:off x="-157370" y="0"/>
          <a:ext cx="12506740" cy="7195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63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Marcador de contenido 2">
            <a:extLst>
              <a:ext uri="{FF2B5EF4-FFF2-40B4-BE49-F238E27FC236}">
                <a16:creationId xmlns:a16="http://schemas.microsoft.com/office/drawing/2014/main" id="{7A1CF129-AF67-0636-C580-13467FE4A205}"/>
              </a:ext>
            </a:extLst>
          </p:cNvPr>
          <p:cNvGraphicFramePr>
            <a:graphicFrameLocks noGrp="1"/>
          </p:cNvGraphicFramePr>
          <p:nvPr>
            <p:ph idx="1"/>
          </p:nvPr>
        </p:nvGraphicFramePr>
        <p:xfrm>
          <a:off x="185530" y="140678"/>
          <a:ext cx="11842347" cy="6578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895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Marcador de contenido 2">
            <a:extLst>
              <a:ext uri="{FF2B5EF4-FFF2-40B4-BE49-F238E27FC236}">
                <a16:creationId xmlns:a16="http://schemas.microsoft.com/office/drawing/2014/main" id="{2FE0FB01-4A78-639D-D229-66AD85C239CE}"/>
              </a:ext>
            </a:extLst>
          </p:cNvPr>
          <p:cNvGraphicFramePr>
            <a:graphicFrameLocks noGrp="1"/>
          </p:cNvGraphicFramePr>
          <p:nvPr>
            <p:ph idx="1"/>
          </p:nvPr>
        </p:nvGraphicFramePr>
        <p:xfrm>
          <a:off x="516835" y="808383"/>
          <a:ext cx="11675165" cy="5958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279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004CE6-7E5E-56C0-5783-C83AD551751F}"/>
              </a:ext>
            </a:extLst>
          </p:cNvPr>
          <p:cNvPicPr>
            <a:picLocks noChangeAspect="1"/>
          </p:cNvPicPr>
          <p:nvPr/>
        </p:nvPicPr>
        <p:blipFill rotWithShape="1">
          <a:blip r:embed="rId2">
            <a:alphaModFix amt="35000"/>
          </a:blip>
          <a:srcRect t="9465" b="13743"/>
          <a:stretch/>
        </p:blipFill>
        <p:spPr>
          <a:xfrm>
            <a:off x="20" y="10"/>
            <a:ext cx="12191980" cy="6857990"/>
          </a:xfrm>
          <a:prstGeom prst="rect">
            <a:avLst/>
          </a:prstGeom>
        </p:spPr>
      </p:pic>
      <p:graphicFrame>
        <p:nvGraphicFramePr>
          <p:cNvPr id="16" name="Marcador de contenido 2">
            <a:extLst>
              <a:ext uri="{FF2B5EF4-FFF2-40B4-BE49-F238E27FC236}">
                <a16:creationId xmlns:a16="http://schemas.microsoft.com/office/drawing/2014/main" id="{83A61E3E-6BD9-C814-02C2-D93E86280D7C}"/>
              </a:ext>
            </a:extLst>
          </p:cNvPr>
          <p:cNvGraphicFramePr>
            <a:graphicFrameLocks noGrp="1"/>
          </p:cNvGraphicFramePr>
          <p:nvPr>
            <p:ph idx="1"/>
          </p:nvPr>
        </p:nvGraphicFramePr>
        <p:xfrm>
          <a:off x="1" y="140677"/>
          <a:ext cx="12013808" cy="6036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70979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3797</Words>
  <Application>Microsoft Office PowerPoint</Application>
  <PresentationFormat>Panorámica</PresentationFormat>
  <Paragraphs>111</Paragraphs>
  <Slides>35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35</vt:i4>
      </vt:variant>
    </vt:vector>
  </HeadingPairs>
  <TitlesOfParts>
    <vt:vector size="39" baseType="lpstr">
      <vt:lpstr>Arial</vt:lpstr>
      <vt:lpstr>Calibri</vt:lpstr>
      <vt:lpstr>Calibri Light</vt:lpstr>
      <vt:lpstr>Tema de Office</vt:lpstr>
      <vt:lpstr>Presentación de PowerPoint</vt:lpstr>
      <vt:lpstr>Presentación de PowerPoint</vt:lpstr>
      <vt:lpstr>Gasto público para impulsar el desarrollo económico e inclusivo y lograr los Objetivos de Desarrollo Sostenible</vt:lpstr>
      <vt:lpstr>A. El rol tradicional de la política fiscal</vt:lpstr>
      <vt:lpstr>Presentación de PowerPoint</vt:lpstr>
      <vt:lpstr>Presentación de PowerPoint</vt:lpstr>
      <vt:lpstr>Presentación de PowerPoint</vt:lpstr>
      <vt:lpstr>Presentación de PowerPoint</vt:lpstr>
      <vt:lpstr>Presentación de PowerPoint</vt:lpstr>
      <vt:lpstr>B. Breve revisión del marco conceptual de la medición del gasto público por funciones</vt:lpstr>
      <vt:lpstr>Presentación de PowerPoint</vt:lpstr>
      <vt:lpstr>Presentación de PowerPoint</vt:lpstr>
      <vt:lpstr>Presentación de PowerPoint</vt:lpstr>
      <vt:lpstr>Presentación de PowerPoint</vt:lpstr>
      <vt:lpstr>Presentación de PowerPoint</vt:lpstr>
      <vt:lpstr>Presentación de PowerPoint</vt:lpstr>
      <vt:lpstr>II. Panorama del gasto público según el propósito de las políticas en América Latina y el Caribe</vt:lpstr>
      <vt:lpstr>Presentación de PowerPoint</vt:lpstr>
      <vt:lpstr>Presentación de PowerPoint</vt:lpstr>
      <vt:lpstr>B. La evolución y asignación del gasto público por propósito en cada país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 Análisis del vínculo entre la inversión pública y el gasto público funciona</vt:lpstr>
      <vt:lpstr>Presentación de PowerPoint</vt:lpstr>
      <vt:lpstr>Presentación de PowerPoint</vt:lpstr>
      <vt:lpstr>Presentación de PowerPoint</vt:lpstr>
      <vt:lpstr>Presentación de PowerPoint</vt:lpstr>
      <vt:lpstr>Presentación de PowerPoint</vt:lpstr>
      <vt:lpstr>III. Conclusiones y reflexiones finales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 Jiménez</dc:creator>
  <cp:lastModifiedBy>Roberto Jiménez</cp:lastModifiedBy>
  <cp:revision>1</cp:revision>
  <dcterms:created xsi:type="dcterms:W3CDTF">2023-07-14T13:32:07Z</dcterms:created>
  <dcterms:modified xsi:type="dcterms:W3CDTF">2023-07-14T13:34:17Z</dcterms:modified>
</cp:coreProperties>
</file>