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27"/>
  </p:notesMasterIdLst>
  <p:sldIdLst>
    <p:sldId id="296" r:id="rId2"/>
    <p:sldId id="257" r:id="rId3"/>
    <p:sldId id="268" r:id="rId4"/>
    <p:sldId id="258" r:id="rId5"/>
    <p:sldId id="259" r:id="rId6"/>
    <p:sldId id="260" r:id="rId7"/>
    <p:sldId id="261" r:id="rId8"/>
    <p:sldId id="262" r:id="rId9"/>
    <p:sldId id="263" r:id="rId10"/>
    <p:sldId id="264" r:id="rId11"/>
    <p:sldId id="265" r:id="rId12"/>
    <p:sldId id="266" r:id="rId13"/>
    <p:sldId id="267" r:id="rId14"/>
    <p:sldId id="269" r:id="rId15"/>
    <p:sldId id="270" r:id="rId16"/>
    <p:sldId id="271" r:id="rId17"/>
    <p:sldId id="280" r:id="rId18"/>
    <p:sldId id="281" r:id="rId19"/>
    <p:sldId id="273" r:id="rId20"/>
    <p:sldId id="274" r:id="rId21"/>
    <p:sldId id="275" r:id="rId22"/>
    <p:sldId id="276" r:id="rId23"/>
    <p:sldId id="277" r:id="rId24"/>
    <p:sldId id="278" r:id="rId25"/>
    <p:sldId id="27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93F682-251C-4901-855E-FBB3831738A5}" v="18" dt="2021-03-14T22:24:33.7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D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1DC6FB-44D6-4612-82FA-2A082D04E3B3}" type="datetimeFigureOut">
              <a:rPr lang="es-DO" smtClean="0"/>
              <a:t>28/7/2023</a:t>
            </a:fld>
            <a:endParaRPr lang="es-D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D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D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C20660-95DE-4E6A-84CD-72CC21B3ABFF}" type="slidenum">
              <a:rPr lang="es-DO" smtClean="0"/>
              <a:t>‹Nº›</a:t>
            </a:fld>
            <a:endParaRPr lang="es-DO"/>
          </a:p>
        </p:txBody>
      </p:sp>
    </p:spTree>
    <p:extLst>
      <p:ext uri="{BB962C8B-B14F-4D97-AF65-F5344CB8AC3E}">
        <p14:creationId xmlns:p14="http://schemas.microsoft.com/office/powerpoint/2010/main" val="1701839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dirty="0"/>
          </a:p>
        </p:txBody>
      </p:sp>
      <p:sp>
        <p:nvSpPr>
          <p:cNvPr id="4" name="Marcador de número de diapositiva 3"/>
          <p:cNvSpPr>
            <a:spLocks noGrp="1"/>
          </p:cNvSpPr>
          <p:nvPr>
            <p:ph type="sldNum" sz="quarter" idx="5"/>
          </p:nvPr>
        </p:nvSpPr>
        <p:spPr/>
        <p:txBody>
          <a:bodyPr/>
          <a:lstStyle/>
          <a:p>
            <a:fld id="{1DC20660-95DE-4E6A-84CD-72CC21B3ABFF}" type="slidenum">
              <a:rPr lang="es-DO" smtClean="0"/>
              <a:t>10</a:t>
            </a:fld>
            <a:endParaRPr lang="es-DO"/>
          </a:p>
        </p:txBody>
      </p:sp>
    </p:spTree>
    <p:extLst>
      <p:ext uri="{BB962C8B-B14F-4D97-AF65-F5344CB8AC3E}">
        <p14:creationId xmlns:p14="http://schemas.microsoft.com/office/powerpoint/2010/main" val="2532891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77765FA-433F-4C99-BC80-ABD1E2E8F1D4}" type="datetimeFigureOut">
              <a:rPr lang="es-DO" smtClean="0"/>
              <a:t>28/7/2023</a:t>
            </a:fld>
            <a:endParaRPr lang="es-DO"/>
          </a:p>
        </p:txBody>
      </p:sp>
      <p:sp>
        <p:nvSpPr>
          <p:cNvPr id="5" name="Footer Placeholder 4"/>
          <p:cNvSpPr>
            <a:spLocks noGrp="1"/>
          </p:cNvSpPr>
          <p:nvPr>
            <p:ph type="ftr" sz="quarter" idx="11"/>
          </p:nvPr>
        </p:nvSpPr>
        <p:spPr/>
        <p:txBody>
          <a:bodyPr/>
          <a:lstStyle/>
          <a:p>
            <a:endParaRPr lang="es-DO"/>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8A5315D-6A2E-4463-B1A1-AD10CB973B1D}" type="slidenum">
              <a:rPr lang="es-DO" smtClean="0"/>
              <a:t>‹Nº›</a:t>
            </a:fld>
            <a:endParaRPr lang="es-DO"/>
          </a:p>
        </p:txBody>
      </p:sp>
    </p:spTree>
    <p:extLst>
      <p:ext uri="{BB962C8B-B14F-4D97-AF65-F5344CB8AC3E}">
        <p14:creationId xmlns:p14="http://schemas.microsoft.com/office/powerpoint/2010/main" val="65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77765FA-433F-4C99-BC80-ABD1E2E8F1D4}" type="datetimeFigureOut">
              <a:rPr lang="es-DO" smtClean="0"/>
              <a:t>28/7/2023</a:t>
            </a:fld>
            <a:endParaRPr lang="es-DO"/>
          </a:p>
        </p:txBody>
      </p:sp>
      <p:sp>
        <p:nvSpPr>
          <p:cNvPr id="5" name="Footer Placeholder 4"/>
          <p:cNvSpPr>
            <a:spLocks noGrp="1"/>
          </p:cNvSpPr>
          <p:nvPr>
            <p:ph type="ftr" sz="quarter" idx="11"/>
          </p:nvPr>
        </p:nvSpPr>
        <p:spPr/>
        <p:txBody>
          <a:bodyPr/>
          <a:lstStyle/>
          <a:p>
            <a:endParaRPr lang="es-DO"/>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8A5315D-6A2E-4463-B1A1-AD10CB973B1D}" type="slidenum">
              <a:rPr lang="es-DO" smtClean="0"/>
              <a:t>‹Nº›</a:t>
            </a:fld>
            <a:endParaRPr lang="es-DO"/>
          </a:p>
        </p:txBody>
      </p:sp>
    </p:spTree>
    <p:extLst>
      <p:ext uri="{BB962C8B-B14F-4D97-AF65-F5344CB8AC3E}">
        <p14:creationId xmlns:p14="http://schemas.microsoft.com/office/powerpoint/2010/main" val="4100336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77765FA-433F-4C99-BC80-ABD1E2E8F1D4}" type="datetimeFigureOut">
              <a:rPr lang="es-DO" smtClean="0"/>
              <a:t>28/7/2023</a:t>
            </a:fld>
            <a:endParaRPr lang="es-DO"/>
          </a:p>
        </p:txBody>
      </p:sp>
      <p:sp>
        <p:nvSpPr>
          <p:cNvPr id="5" name="Footer Placeholder 4"/>
          <p:cNvSpPr>
            <a:spLocks noGrp="1"/>
          </p:cNvSpPr>
          <p:nvPr>
            <p:ph type="ftr" sz="quarter" idx="11"/>
          </p:nvPr>
        </p:nvSpPr>
        <p:spPr/>
        <p:txBody>
          <a:bodyPr/>
          <a:lstStyle/>
          <a:p>
            <a:endParaRPr lang="es-DO"/>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8A5315D-6A2E-4463-B1A1-AD10CB973B1D}" type="slidenum">
              <a:rPr lang="es-DO" smtClean="0"/>
              <a:t>‹Nº›</a:t>
            </a:fld>
            <a:endParaRPr lang="es-DO"/>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79446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777765FA-433F-4C99-BC80-ABD1E2E8F1D4}" type="datetimeFigureOut">
              <a:rPr lang="es-DO" smtClean="0"/>
              <a:t>28/7/2023</a:t>
            </a:fld>
            <a:endParaRPr lang="es-DO"/>
          </a:p>
        </p:txBody>
      </p:sp>
      <p:sp>
        <p:nvSpPr>
          <p:cNvPr id="6" name="Footer Placeholder 5"/>
          <p:cNvSpPr>
            <a:spLocks noGrp="1"/>
          </p:cNvSpPr>
          <p:nvPr>
            <p:ph type="ftr" sz="quarter" idx="11"/>
          </p:nvPr>
        </p:nvSpPr>
        <p:spPr/>
        <p:txBody>
          <a:bodyPr/>
          <a:lstStyle/>
          <a:p>
            <a:endParaRPr lang="es-D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8A5315D-6A2E-4463-B1A1-AD10CB973B1D}" type="slidenum">
              <a:rPr lang="es-DO" smtClean="0"/>
              <a:t>‹Nº›</a:t>
            </a:fld>
            <a:endParaRPr lang="es-DO"/>
          </a:p>
        </p:txBody>
      </p:sp>
    </p:spTree>
    <p:extLst>
      <p:ext uri="{BB962C8B-B14F-4D97-AF65-F5344CB8AC3E}">
        <p14:creationId xmlns:p14="http://schemas.microsoft.com/office/powerpoint/2010/main" val="2442841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777765FA-433F-4C99-BC80-ABD1E2E8F1D4}" type="datetimeFigureOut">
              <a:rPr lang="es-DO" smtClean="0"/>
              <a:t>28/7/2023</a:t>
            </a:fld>
            <a:endParaRPr lang="es-DO"/>
          </a:p>
        </p:txBody>
      </p:sp>
      <p:sp>
        <p:nvSpPr>
          <p:cNvPr id="6" name="Footer Placeholder 5"/>
          <p:cNvSpPr>
            <a:spLocks noGrp="1"/>
          </p:cNvSpPr>
          <p:nvPr>
            <p:ph type="ftr" sz="quarter" idx="11"/>
          </p:nvPr>
        </p:nvSpPr>
        <p:spPr/>
        <p:txBody>
          <a:bodyPr/>
          <a:lstStyle/>
          <a:p>
            <a:endParaRPr lang="es-DO"/>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8A5315D-6A2E-4463-B1A1-AD10CB973B1D}" type="slidenum">
              <a:rPr lang="es-DO" smtClean="0"/>
              <a:t>‹Nº›</a:t>
            </a:fld>
            <a:endParaRPr lang="es-DO"/>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17844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777765FA-433F-4C99-BC80-ABD1E2E8F1D4}" type="datetimeFigureOut">
              <a:rPr lang="es-DO" smtClean="0"/>
              <a:t>28/7/2023</a:t>
            </a:fld>
            <a:endParaRPr lang="es-DO"/>
          </a:p>
        </p:txBody>
      </p:sp>
      <p:sp>
        <p:nvSpPr>
          <p:cNvPr id="6" name="Footer Placeholder 5"/>
          <p:cNvSpPr>
            <a:spLocks noGrp="1"/>
          </p:cNvSpPr>
          <p:nvPr>
            <p:ph type="ftr" sz="quarter" idx="11"/>
          </p:nvPr>
        </p:nvSpPr>
        <p:spPr/>
        <p:txBody>
          <a:bodyPr/>
          <a:lstStyle/>
          <a:p>
            <a:endParaRPr lang="es-D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8A5315D-6A2E-4463-B1A1-AD10CB973B1D}" type="slidenum">
              <a:rPr lang="es-DO" smtClean="0"/>
              <a:t>‹Nº›</a:t>
            </a:fld>
            <a:endParaRPr lang="es-DO"/>
          </a:p>
        </p:txBody>
      </p:sp>
    </p:spTree>
    <p:extLst>
      <p:ext uri="{BB962C8B-B14F-4D97-AF65-F5344CB8AC3E}">
        <p14:creationId xmlns:p14="http://schemas.microsoft.com/office/powerpoint/2010/main" val="3682902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77765FA-433F-4C99-BC80-ABD1E2E8F1D4}" type="datetimeFigureOut">
              <a:rPr lang="es-DO" smtClean="0"/>
              <a:t>28/7/2023</a:t>
            </a:fld>
            <a:endParaRPr lang="es-DO"/>
          </a:p>
        </p:txBody>
      </p:sp>
      <p:sp>
        <p:nvSpPr>
          <p:cNvPr id="5" name="Footer Placeholder 4"/>
          <p:cNvSpPr>
            <a:spLocks noGrp="1"/>
          </p:cNvSpPr>
          <p:nvPr>
            <p:ph type="ftr" sz="quarter" idx="11"/>
          </p:nvPr>
        </p:nvSpPr>
        <p:spPr/>
        <p:txBody>
          <a:bodyPr/>
          <a:lstStyle/>
          <a:p>
            <a:endParaRPr lang="es-D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8A5315D-6A2E-4463-B1A1-AD10CB973B1D}" type="slidenum">
              <a:rPr lang="es-DO" smtClean="0"/>
              <a:t>‹Nº›</a:t>
            </a:fld>
            <a:endParaRPr lang="es-DO"/>
          </a:p>
        </p:txBody>
      </p:sp>
    </p:spTree>
    <p:extLst>
      <p:ext uri="{BB962C8B-B14F-4D97-AF65-F5344CB8AC3E}">
        <p14:creationId xmlns:p14="http://schemas.microsoft.com/office/powerpoint/2010/main" val="1234738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77765FA-433F-4C99-BC80-ABD1E2E8F1D4}" type="datetimeFigureOut">
              <a:rPr lang="es-DO" smtClean="0"/>
              <a:t>28/7/2023</a:t>
            </a:fld>
            <a:endParaRPr lang="es-DO"/>
          </a:p>
        </p:txBody>
      </p:sp>
      <p:sp>
        <p:nvSpPr>
          <p:cNvPr id="5" name="Footer Placeholder 4"/>
          <p:cNvSpPr>
            <a:spLocks noGrp="1"/>
          </p:cNvSpPr>
          <p:nvPr>
            <p:ph type="ftr" sz="quarter" idx="11"/>
          </p:nvPr>
        </p:nvSpPr>
        <p:spPr/>
        <p:txBody>
          <a:bodyPr/>
          <a:lstStyle/>
          <a:p>
            <a:endParaRPr lang="es-D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8A5315D-6A2E-4463-B1A1-AD10CB973B1D}" type="slidenum">
              <a:rPr lang="es-DO" smtClean="0"/>
              <a:t>‹Nº›</a:t>
            </a:fld>
            <a:endParaRPr lang="es-DO"/>
          </a:p>
        </p:txBody>
      </p:sp>
    </p:spTree>
    <p:extLst>
      <p:ext uri="{BB962C8B-B14F-4D97-AF65-F5344CB8AC3E}">
        <p14:creationId xmlns:p14="http://schemas.microsoft.com/office/powerpoint/2010/main" val="212179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77765FA-433F-4C99-BC80-ABD1E2E8F1D4}" type="datetimeFigureOut">
              <a:rPr lang="es-DO" smtClean="0"/>
              <a:t>28/7/2023</a:t>
            </a:fld>
            <a:endParaRPr lang="es-DO"/>
          </a:p>
        </p:txBody>
      </p:sp>
      <p:sp>
        <p:nvSpPr>
          <p:cNvPr id="5" name="Footer Placeholder 4"/>
          <p:cNvSpPr>
            <a:spLocks noGrp="1"/>
          </p:cNvSpPr>
          <p:nvPr>
            <p:ph type="ftr" sz="quarter" idx="11"/>
          </p:nvPr>
        </p:nvSpPr>
        <p:spPr/>
        <p:txBody>
          <a:bodyPr/>
          <a:lstStyle/>
          <a:p>
            <a:endParaRPr lang="es-D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8A5315D-6A2E-4463-B1A1-AD10CB973B1D}" type="slidenum">
              <a:rPr lang="es-DO" smtClean="0"/>
              <a:t>‹Nº›</a:t>
            </a:fld>
            <a:endParaRPr lang="es-DO"/>
          </a:p>
        </p:txBody>
      </p:sp>
    </p:spTree>
    <p:extLst>
      <p:ext uri="{BB962C8B-B14F-4D97-AF65-F5344CB8AC3E}">
        <p14:creationId xmlns:p14="http://schemas.microsoft.com/office/powerpoint/2010/main" val="4225076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77765FA-433F-4C99-BC80-ABD1E2E8F1D4}" type="datetimeFigureOut">
              <a:rPr lang="es-DO" smtClean="0"/>
              <a:t>28/7/2023</a:t>
            </a:fld>
            <a:endParaRPr lang="es-DO"/>
          </a:p>
        </p:txBody>
      </p:sp>
      <p:sp>
        <p:nvSpPr>
          <p:cNvPr id="5" name="Footer Placeholder 4"/>
          <p:cNvSpPr>
            <a:spLocks noGrp="1"/>
          </p:cNvSpPr>
          <p:nvPr>
            <p:ph type="ftr" sz="quarter" idx="11"/>
          </p:nvPr>
        </p:nvSpPr>
        <p:spPr/>
        <p:txBody>
          <a:bodyPr/>
          <a:lstStyle/>
          <a:p>
            <a:endParaRPr lang="es-DO"/>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8A5315D-6A2E-4463-B1A1-AD10CB973B1D}" type="slidenum">
              <a:rPr lang="es-DO" smtClean="0"/>
              <a:t>‹Nº›</a:t>
            </a:fld>
            <a:endParaRPr lang="es-DO"/>
          </a:p>
        </p:txBody>
      </p:sp>
    </p:spTree>
    <p:extLst>
      <p:ext uri="{BB962C8B-B14F-4D97-AF65-F5344CB8AC3E}">
        <p14:creationId xmlns:p14="http://schemas.microsoft.com/office/powerpoint/2010/main" val="2561347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77765FA-433F-4C99-BC80-ABD1E2E8F1D4}" type="datetimeFigureOut">
              <a:rPr lang="es-DO" smtClean="0"/>
              <a:t>28/7/2023</a:t>
            </a:fld>
            <a:endParaRPr lang="es-DO"/>
          </a:p>
        </p:txBody>
      </p:sp>
      <p:sp>
        <p:nvSpPr>
          <p:cNvPr id="6" name="Footer Placeholder 5"/>
          <p:cNvSpPr>
            <a:spLocks noGrp="1"/>
          </p:cNvSpPr>
          <p:nvPr>
            <p:ph type="ftr" sz="quarter" idx="11"/>
          </p:nvPr>
        </p:nvSpPr>
        <p:spPr/>
        <p:txBody>
          <a:bodyPr/>
          <a:lstStyle/>
          <a:p>
            <a:endParaRPr lang="es-DO"/>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8A5315D-6A2E-4463-B1A1-AD10CB973B1D}" type="slidenum">
              <a:rPr lang="es-DO" smtClean="0"/>
              <a:t>‹Nº›</a:t>
            </a:fld>
            <a:endParaRPr lang="es-DO"/>
          </a:p>
        </p:txBody>
      </p:sp>
    </p:spTree>
    <p:extLst>
      <p:ext uri="{BB962C8B-B14F-4D97-AF65-F5344CB8AC3E}">
        <p14:creationId xmlns:p14="http://schemas.microsoft.com/office/powerpoint/2010/main" val="3103459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77765FA-433F-4C99-BC80-ABD1E2E8F1D4}" type="datetimeFigureOut">
              <a:rPr lang="es-DO" smtClean="0"/>
              <a:t>28/7/2023</a:t>
            </a:fld>
            <a:endParaRPr lang="es-DO"/>
          </a:p>
        </p:txBody>
      </p:sp>
      <p:sp>
        <p:nvSpPr>
          <p:cNvPr id="8" name="Footer Placeholder 7"/>
          <p:cNvSpPr>
            <a:spLocks noGrp="1"/>
          </p:cNvSpPr>
          <p:nvPr>
            <p:ph type="ftr" sz="quarter" idx="11"/>
          </p:nvPr>
        </p:nvSpPr>
        <p:spPr/>
        <p:txBody>
          <a:bodyPr/>
          <a:lstStyle/>
          <a:p>
            <a:endParaRPr lang="es-DO"/>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8A5315D-6A2E-4463-B1A1-AD10CB973B1D}" type="slidenum">
              <a:rPr lang="es-DO" smtClean="0"/>
              <a:t>‹Nº›</a:t>
            </a:fld>
            <a:endParaRPr lang="es-DO"/>
          </a:p>
        </p:txBody>
      </p:sp>
    </p:spTree>
    <p:extLst>
      <p:ext uri="{BB962C8B-B14F-4D97-AF65-F5344CB8AC3E}">
        <p14:creationId xmlns:p14="http://schemas.microsoft.com/office/powerpoint/2010/main" val="3931455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77765FA-433F-4C99-BC80-ABD1E2E8F1D4}" type="datetimeFigureOut">
              <a:rPr lang="es-DO" smtClean="0"/>
              <a:t>28/7/2023</a:t>
            </a:fld>
            <a:endParaRPr lang="es-DO"/>
          </a:p>
        </p:txBody>
      </p:sp>
      <p:sp>
        <p:nvSpPr>
          <p:cNvPr id="4" name="Footer Placeholder 3"/>
          <p:cNvSpPr>
            <a:spLocks noGrp="1"/>
          </p:cNvSpPr>
          <p:nvPr>
            <p:ph type="ftr" sz="quarter" idx="11"/>
          </p:nvPr>
        </p:nvSpPr>
        <p:spPr/>
        <p:txBody>
          <a:bodyPr/>
          <a:lstStyle/>
          <a:p>
            <a:endParaRPr lang="es-DO"/>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8A5315D-6A2E-4463-B1A1-AD10CB973B1D}" type="slidenum">
              <a:rPr lang="es-DO" smtClean="0"/>
              <a:t>‹Nº›</a:t>
            </a:fld>
            <a:endParaRPr lang="es-DO"/>
          </a:p>
        </p:txBody>
      </p:sp>
    </p:spTree>
    <p:extLst>
      <p:ext uri="{BB962C8B-B14F-4D97-AF65-F5344CB8AC3E}">
        <p14:creationId xmlns:p14="http://schemas.microsoft.com/office/powerpoint/2010/main" val="2364803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765FA-433F-4C99-BC80-ABD1E2E8F1D4}" type="datetimeFigureOut">
              <a:rPr lang="es-DO" smtClean="0"/>
              <a:t>28/7/2023</a:t>
            </a:fld>
            <a:endParaRPr lang="es-DO"/>
          </a:p>
        </p:txBody>
      </p:sp>
      <p:sp>
        <p:nvSpPr>
          <p:cNvPr id="3" name="Footer Placeholder 2"/>
          <p:cNvSpPr>
            <a:spLocks noGrp="1"/>
          </p:cNvSpPr>
          <p:nvPr>
            <p:ph type="ftr" sz="quarter" idx="11"/>
          </p:nvPr>
        </p:nvSpPr>
        <p:spPr/>
        <p:txBody>
          <a:bodyPr/>
          <a:lstStyle/>
          <a:p>
            <a:endParaRPr lang="es-DO"/>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8A5315D-6A2E-4463-B1A1-AD10CB973B1D}" type="slidenum">
              <a:rPr lang="es-DO" smtClean="0"/>
              <a:t>‹Nº›</a:t>
            </a:fld>
            <a:endParaRPr lang="es-DO"/>
          </a:p>
        </p:txBody>
      </p:sp>
    </p:spTree>
    <p:extLst>
      <p:ext uri="{BB962C8B-B14F-4D97-AF65-F5344CB8AC3E}">
        <p14:creationId xmlns:p14="http://schemas.microsoft.com/office/powerpoint/2010/main" val="2810739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77765FA-433F-4C99-BC80-ABD1E2E8F1D4}" type="datetimeFigureOut">
              <a:rPr lang="es-DO" smtClean="0"/>
              <a:t>28/7/2023</a:t>
            </a:fld>
            <a:endParaRPr lang="es-DO"/>
          </a:p>
        </p:txBody>
      </p:sp>
      <p:sp>
        <p:nvSpPr>
          <p:cNvPr id="6" name="Footer Placeholder 5"/>
          <p:cNvSpPr>
            <a:spLocks noGrp="1"/>
          </p:cNvSpPr>
          <p:nvPr>
            <p:ph type="ftr" sz="quarter" idx="11"/>
          </p:nvPr>
        </p:nvSpPr>
        <p:spPr/>
        <p:txBody>
          <a:bodyPr/>
          <a:lstStyle/>
          <a:p>
            <a:endParaRPr lang="es-DO"/>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8A5315D-6A2E-4463-B1A1-AD10CB973B1D}" type="slidenum">
              <a:rPr lang="es-DO" smtClean="0"/>
              <a:t>‹Nº›</a:t>
            </a:fld>
            <a:endParaRPr lang="es-DO"/>
          </a:p>
        </p:txBody>
      </p:sp>
    </p:spTree>
    <p:extLst>
      <p:ext uri="{BB962C8B-B14F-4D97-AF65-F5344CB8AC3E}">
        <p14:creationId xmlns:p14="http://schemas.microsoft.com/office/powerpoint/2010/main" val="3131921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77765FA-433F-4C99-BC80-ABD1E2E8F1D4}" type="datetimeFigureOut">
              <a:rPr lang="es-DO" smtClean="0"/>
              <a:t>28/7/2023</a:t>
            </a:fld>
            <a:endParaRPr lang="es-DO"/>
          </a:p>
        </p:txBody>
      </p:sp>
      <p:sp>
        <p:nvSpPr>
          <p:cNvPr id="6" name="Footer Placeholder 5"/>
          <p:cNvSpPr>
            <a:spLocks noGrp="1"/>
          </p:cNvSpPr>
          <p:nvPr>
            <p:ph type="ftr" sz="quarter" idx="11"/>
          </p:nvPr>
        </p:nvSpPr>
        <p:spPr/>
        <p:txBody>
          <a:bodyPr/>
          <a:lstStyle/>
          <a:p>
            <a:endParaRPr lang="es-D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8A5315D-6A2E-4463-B1A1-AD10CB973B1D}" type="slidenum">
              <a:rPr lang="es-DO" smtClean="0"/>
              <a:t>‹Nº›</a:t>
            </a:fld>
            <a:endParaRPr lang="es-DO"/>
          </a:p>
        </p:txBody>
      </p:sp>
    </p:spTree>
    <p:extLst>
      <p:ext uri="{BB962C8B-B14F-4D97-AF65-F5344CB8AC3E}">
        <p14:creationId xmlns:p14="http://schemas.microsoft.com/office/powerpoint/2010/main" val="3192833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77765FA-433F-4C99-BC80-ABD1E2E8F1D4}" type="datetimeFigureOut">
              <a:rPr lang="es-DO" smtClean="0"/>
              <a:t>28/7/2023</a:t>
            </a:fld>
            <a:endParaRPr lang="es-DO"/>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DO"/>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8A5315D-6A2E-4463-B1A1-AD10CB973B1D}" type="slidenum">
              <a:rPr lang="es-DO" smtClean="0"/>
              <a:t>‹Nº›</a:t>
            </a:fld>
            <a:endParaRPr lang="es-DO"/>
          </a:p>
        </p:txBody>
      </p:sp>
    </p:spTree>
    <p:extLst>
      <p:ext uri="{BB962C8B-B14F-4D97-AF65-F5344CB8AC3E}">
        <p14:creationId xmlns:p14="http://schemas.microsoft.com/office/powerpoint/2010/main" val="102783399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 de texto 8">
            <a:extLst>
              <a:ext uri="{FF2B5EF4-FFF2-40B4-BE49-F238E27FC236}">
                <a16:creationId xmlns:a16="http://schemas.microsoft.com/office/drawing/2014/main" id="{9CF8821C-9265-F4F9-385B-97E7563BAE4C}"/>
              </a:ext>
            </a:extLst>
          </p:cNvPr>
          <p:cNvSpPr txBox="1">
            <a:spLocks noChangeArrowheads="1"/>
          </p:cNvSpPr>
          <p:nvPr/>
        </p:nvSpPr>
        <p:spPr bwMode="auto">
          <a:xfrm>
            <a:off x="6513788" y="365125"/>
            <a:ext cx="4840010" cy="18073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lIns="91440" tIns="45720" rIns="91440" bIns="45720" rtlCol="0" anchor="ctr" anchorCtr="0">
            <a:normAutofit fontScale="92500" lnSpcReduction="10000"/>
          </a:bodyPr>
          <a:lstStyle/>
          <a:p>
            <a:pPr>
              <a:lnSpc>
                <a:spcPct val="90000"/>
              </a:lnSpc>
              <a:spcBef>
                <a:spcPct val="0"/>
              </a:spcBef>
              <a:spcAft>
                <a:spcPts val="1000"/>
              </a:spcAft>
            </a:pPr>
            <a:r>
              <a:rPr lang="en-US" sz="3700" b="1" dirty="0" err="1">
                <a:effectLst>
                  <a:outerShdw blurRad="38100" dist="38100" dir="2700000" algn="tl">
                    <a:srgbClr val="000000">
                      <a:alpha val="43137"/>
                    </a:srgbClr>
                  </a:outerShdw>
                </a:effectLst>
                <a:latin typeface="+mj-lt"/>
                <a:ea typeface="+mj-ea"/>
                <a:cs typeface="+mj-cs"/>
              </a:rPr>
              <a:t>Doctorado</a:t>
            </a:r>
            <a:r>
              <a:rPr lang="en-US" sz="3700" b="1" dirty="0">
                <a:effectLst>
                  <a:outerShdw blurRad="38100" dist="38100" dir="2700000" algn="tl">
                    <a:srgbClr val="000000">
                      <a:alpha val="43137"/>
                    </a:srgbClr>
                  </a:outerShdw>
                </a:effectLst>
                <a:latin typeface="+mj-lt"/>
                <a:ea typeface="+mj-ea"/>
                <a:cs typeface="+mj-cs"/>
              </a:rPr>
              <a:t> </a:t>
            </a:r>
            <a:r>
              <a:rPr lang="en-US" sz="3700" b="1" dirty="0" err="1">
                <a:effectLst>
                  <a:outerShdw blurRad="38100" dist="38100" dir="2700000" algn="tl">
                    <a:srgbClr val="000000">
                      <a:alpha val="43137"/>
                    </a:srgbClr>
                  </a:outerShdw>
                </a:effectLst>
                <a:latin typeface="+mj-lt"/>
                <a:ea typeface="+mj-ea"/>
                <a:cs typeface="+mj-cs"/>
              </a:rPr>
              <a:t>en</a:t>
            </a:r>
            <a:r>
              <a:rPr lang="en-US" sz="3700" b="1" dirty="0">
                <a:effectLst>
                  <a:outerShdw blurRad="38100" dist="38100" dir="2700000" algn="tl">
                    <a:srgbClr val="000000">
                      <a:alpha val="43137"/>
                    </a:srgbClr>
                  </a:outerShdw>
                </a:effectLst>
                <a:latin typeface="+mj-lt"/>
                <a:ea typeface="+mj-ea"/>
                <a:cs typeface="+mj-cs"/>
              </a:rPr>
              <a:t> </a:t>
            </a:r>
            <a:r>
              <a:rPr lang="en-US" sz="3700" b="1" dirty="0" err="1">
                <a:effectLst>
                  <a:outerShdw blurRad="38100" dist="38100" dir="2700000" algn="tl">
                    <a:srgbClr val="000000">
                      <a:alpha val="43137"/>
                    </a:srgbClr>
                  </a:outerShdw>
                </a:effectLst>
                <a:latin typeface="+mj-lt"/>
                <a:ea typeface="+mj-ea"/>
                <a:cs typeface="+mj-cs"/>
              </a:rPr>
              <a:t>Gestión</a:t>
            </a:r>
            <a:r>
              <a:rPr lang="en-US" sz="3700" b="1" dirty="0">
                <a:effectLst>
                  <a:outerShdw blurRad="38100" dist="38100" dir="2700000" algn="tl">
                    <a:srgbClr val="000000">
                      <a:alpha val="43137"/>
                    </a:srgbClr>
                  </a:outerShdw>
                </a:effectLst>
                <a:latin typeface="+mj-lt"/>
                <a:ea typeface="+mj-ea"/>
                <a:cs typeface="+mj-cs"/>
              </a:rPr>
              <a:t> </a:t>
            </a:r>
            <a:r>
              <a:rPr lang="en-US" sz="3700" b="1" dirty="0" err="1">
                <a:effectLst>
                  <a:outerShdw blurRad="38100" dist="38100" dir="2700000" algn="tl">
                    <a:srgbClr val="000000">
                      <a:alpha val="43137"/>
                    </a:srgbClr>
                  </a:outerShdw>
                </a:effectLst>
                <a:latin typeface="+mj-lt"/>
                <a:ea typeface="+mj-ea"/>
                <a:cs typeface="+mj-cs"/>
              </a:rPr>
              <a:t>Pública</a:t>
            </a:r>
            <a:r>
              <a:rPr lang="en-US" sz="3700" b="1" dirty="0">
                <a:effectLst>
                  <a:outerShdw blurRad="38100" dist="38100" dir="2700000" algn="tl">
                    <a:srgbClr val="000000">
                      <a:alpha val="43137"/>
                    </a:srgbClr>
                  </a:outerShdw>
                </a:effectLst>
                <a:latin typeface="+mj-lt"/>
                <a:ea typeface="+mj-ea"/>
                <a:cs typeface="+mj-cs"/>
              </a:rPr>
              <a:t> y </a:t>
            </a:r>
            <a:r>
              <a:rPr lang="en-US" sz="3700" b="1" dirty="0" err="1">
                <a:effectLst>
                  <a:outerShdw blurRad="38100" dist="38100" dir="2700000" algn="tl">
                    <a:srgbClr val="000000">
                      <a:alpha val="43137"/>
                    </a:srgbClr>
                  </a:outerShdw>
                </a:effectLst>
                <a:latin typeface="+mj-lt"/>
                <a:ea typeface="+mj-ea"/>
                <a:cs typeface="+mj-cs"/>
              </a:rPr>
              <a:t>Ciencias</a:t>
            </a:r>
            <a:r>
              <a:rPr lang="en-US" sz="3700" b="1" dirty="0">
                <a:effectLst>
                  <a:outerShdw blurRad="38100" dist="38100" dir="2700000" algn="tl">
                    <a:srgbClr val="000000">
                      <a:alpha val="43137"/>
                    </a:srgbClr>
                  </a:outerShdw>
                </a:effectLst>
                <a:latin typeface="+mj-lt"/>
                <a:ea typeface="+mj-ea"/>
                <a:cs typeface="+mj-cs"/>
              </a:rPr>
              <a:t> </a:t>
            </a:r>
            <a:r>
              <a:rPr lang="en-US" sz="3700" b="1" dirty="0" err="1">
                <a:effectLst>
                  <a:outerShdw blurRad="38100" dist="38100" dir="2700000" algn="tl">
                    <a:srgbClr val="000000">
                      <a:alpha val="43137"/>
                    </a:srgbClr>
                  </a:outerShdw>
                </a:effectLst>
                <a:latin typeface="+mj-lt"/>
                <a:ea typeface="+mj-ea"/>
                <a:cs typeface="+mj-cs"/>
              </a:rPr>
              <a:t>Empresariales</a:t>
            </a:r>
            <a:r>
              <a:rPr lang="en-US" sz="3700" b="1" dirty="0">
                <a:effectLst>
                  <a:outerShdw blurRad="38100" dist="38100" dir="2700000" algn="tl">
                    <a:srgbClr val="000000">
                      <a:alpha val="43137"/>
                    </a:srgbClr>
                  </a:outerShdw>
                </a:effectLst>
                <a:latin typeface="+mj-lt"/>
                <a:ea typeface="+mj-ea"/>
                <a:cs typeface="+mj-cs"/>
              </a:rPr>
              <a:t> del ICAP</a:t>
            </a:r>
          </a:p>
        </p:txBody>
      </p:sp>
      <p:pic>
        <p:nvPicPr>
          <p:cNvPr id="7" name="Picture 6" descr="Toma trasera de una fila de graduados">
            <a:extLst>
              <a:ext uri="{FF2B5EF4-FFF2-40B4-BE49-F238E27FC236}">
                <a16:creationId xmlns:a16="http://schemas.microsoft.com/office/drawing/2014/main" id="{1F3CB421-6872-F29A-FB8F-ABC9AC87707F}"/>
              </a:ext>
            </a:extLst>
          </p:cNvPr>
          <p:cNvPicPr>
            <a:picLocks noChangeAspect="1"/>
          </p:cNvPicPr>
          <p:nvPr/>
        </p:nvPicPr>
        <p:blipFill rotWithShape="1">
          <a:blip r:embed="rId2"/>
          <a:srcRect l="15736" r="24730"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5" name="Cuadro de texto 4">
            <a:extLst>
              <a:ext uri="{FF2B5EF4-FFF2-40B4-BE49-F238E27FC236}">
                <a16:creationId xmlns:a16="http://schemas.microsoft.com/office/drawing/2014/main" id="{A8C3769F-3AA8-D99F-2DC4-9CD8847BDBA0}"/>
              </a:ext>
            </a:extLst>
          </p:cNvPr>
          <p:cNvSpPr txBox="1">
            <a:spLocks noChangeArrowheads="1"/>
          </p:cNvSpPr>
          <p:nvPr/>
        </p:nvSpPr>
        <p:spPr bwMode="auto">
          <a:xfrm>
            <a:off x="6513788" y="2333297"/>
            <a:ext cx="4840010" cy="384366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lIns="91440" tIns="45720" rIns="91440" bIns="45720" rtlCol="0" anchorCtr="0">
            <a:normAutofit lnSpcReduction="10000"/>
          </a:bodyPr>
          <a:lstStyle/>
          <a:p>
            <a:pPr indent="-228600">
              <a:lnSpc>
                <a:spcPct val="90000"/>
              </a:lnSpc>
              <a:spcAft>
                <a:spcPts val="1000"/>
              </a:spcAft>
              <a:buFont typeface="Arial" panose="020B0604020202020204" pitchFamily="34" charset="0"/>
              <a:buChar char="•"/>
            </a:pPr>
            <a:r>
              <a:rPr lang="en-US" sz="2000" b="1" dirty="0">
                <a:effectLst/>
              </a:rPr>
              <a:t>XII PROMOCIÓN REGIONAL</a:t>
            </a:r>
            <a:endParaRPr lang="en-US" sz="2000" dirty="0">
              <a:effectLst/>
            </a:endParaRPr>
          </a:p>
          <a:p>
            <a:pPr indent="-228600">
              <a:lnSpc>
                <a:spcPct val="90000"/>
              </a:lnSpc>
              <a:spcAft>
                <a:spcPts val="1000"/>
              </a:spcAft>
              <a:buFont typeface="Arial" panose="020B0604020202020204" pitchFamily="34" charset="0"/>
              <a:buChar char="•"/>
            </a:pPr>
            <a:r>
              <a:rPr lang="en-US" sz="2000" b="1" dirty="0">
                <a:effectLst/>
              </a:rPr>
              <a:t>2023-2024</a:t>
            </a:r>
            <a:endParaRPr lang="en-US" sz="2000" dirty="0">
              <a:effectLst/>
            </a:endParaRPr>
          </a:p>
          <a:p>
            <a:pPr indent="-228600">
              <a:lnSpc>
                <a:spcPct val="90000"/>
              </a:lnSpc>
              <a:spcAft>
                <a:spcPts val="1000"/>
              </a:spcAft>
              <a:buFont typeface="Arial" panose="020B0604020202020204" pitchFamily="34" charset="0"/>
              <a:buChar char="•"/>
            </a:pPr>
            <a:r>
              <a:rPr lang="en-US" sz="2000" b="1" dirty="0">
                <a:effectLst/>
              </a:rPr>
              <a:t> </a:t>
            </a:r>
            <a:endParaRPr lang="en-US" sz="2000" dirty="0">
              <a:effectLst/>
            </a:endParaRPr>
          </a:p>
          <a:p>
            <a:pPr indent="-228600">
              <a:lnSpc>
                <a:spcPct val="90000"/>
              </a:lnSpc>
              <a:spcAft>
                <a:spcPts val="1000"/>
              </a:spcAft>
              <a:buFont typeface="Arial" panose="020B0604020202020204" pitchFamily="34" charset="0"/>
              <a:buChar char="•"/>
            </a:pPr>
            <a:r>
              <a:rPr lang="en-US" sz="2000" b="1" dirty="0">
                <a:effectLst/>
              </a:rPr>
              <a:t>PROGRAMA DEL CURSO</a:t>
            </a:r>
            <a:endParaRPr lang="en-US" sz="2000" dirty="0">
              <a:effectLst/>
            </a:endParaRPr>
          </a:p>
          <a:p>
            <a:pPr indent="-228600">
              <a:lnSpc>
                <a:spcPct val="90000"/>
              </a:lnSpc>
              <a:spcAft>
                <a:spcPts val="1000"/>
              </a:spcAft>
              <a:buFont typeface="Arial" panose="020B0604020202020204" pitchFamily="34" charset="0"/>
              <a:buChar char="•"/>
            </a:pPr>
            <a:r>
              <a:rPr lang="en-US" sz="2000" b="1" dirty="0">
                <a:effectLst/>
              </a:rPr>
              <a:t> </a:t>
            </a:r>
            <a:endParaRPr lang="en-US" sz="2000" dirty="0">
              <a:effectLst/>
            </a:endParaRPr>
          </a:p>
          <a:p>
            <a:pPr indent="-228600">
              <a:lnSpc>
                <a:spcPct val="90000"/>
              </a:lnSpc>
              <a:spcAft>
                <a:spcPts val="1000"/>
              </a:spcAft>
              <a:buFont typeface="Arial" panose="020B0604020202020204" pitchFamily="34" charset="0"/>
              <a:buChar char="•"/>
            </a:pPr>
            <a:r>
              <a:rPr lang="en-US" sz="2000" b="1" dirty="0">
                <a:effectLst/>
              </a:rPr>
              <a:t>Economía del </a:t>
            </a:r>
            <a:r>
              <a:rPr lang="en-US" sz="2000" b="1" dirty="0" err="1">
                <a:effectLst/>
              </a:rPr>
              <a:t>Gasto</a:t>
            </a:r>
            <a:r>
              <a:rPr lang="en-US" sz="2000" b="1" dirty="0">
                <a:effectLst/>
              </a:rPr>
              <a:t> Público</a:t>
            </a:r>
          </a:p>
          <a:p>
            <a:pPr indent="-228600">
              <a:lnSpc>
                <a:spcPct val="90000"/>
              </a:lnSpc>
              <a:spcAft>
                <a:spcPts val="1000"/>
              </a:spcAft>
              <a:buFont typeface="Arial" panose="020B0604020202020204" pitchFamily="34" charset="0"/>
              <a:buChar char="•"/>
            </a:pPr>
            <a:r>
              <a:rPr lang="en-US" sz="2000" b="1" dirty="0" err="1"/>
              <a:t>Profesor</a:t>
            </a:r>
            <a:r>
              <a:rPr lang="en-US" sz="2000" b="1" dirty="0"/>
              <a:t>: Dr. Roberto Jiménez Gómez</a:t>
            </a:r>
          </a:p>
          <a:p>
            <a:pPr indent="-228600">
              <a:lnSpc>
                <a:spcPct val="90000"/>
              </a:lnSpc>
              <a:spcAft>
                <a:spcPts val="1000"/>
              </a:spcAft>
              <a:buFont typeface="Arial" panose="020B0604020202020204" pitchFamily="34" charset="0"/>
              <a:buChar char="•"/>
            </a:pPr>
            <a:endParaRPr lang="en-US" sz="2000" b="1" dirty="0">
              <a:effectLst/>
            </a:endParaRPr>
          </a:p>
          <a:p>
            <a:pPr indent="-228600">
              <a:lnSpc>
                <a:spcPct val="90000"/>
              </a:lnSpc>
              <a:spcAft>
                <a:spcPts val="1000"/>
              </a:spcAft>
              <a:buFont typeface="Arial" panose="020B0604020202020204" pitchFamily="34" charset="0"/>
              <a:buChar char="•"/>
            </a:pPr>
            <a:r>
              <a:rPr lang="en-US" sz="2000" dirty="0"/>
              <a:t>28/07</a:t>
            </a:r>
            <a:r>
              <a:rPr lang="en-US" sz="2000" dirty="0">
                <a:effectLst/>
              </a:rPr>
              <a:t>/23</a:t>
            </a:r>
          </a:p>
          <a:p>
            <a:pPr indent="-228600">
              <a:lnSpc>
                <a:spcPct val="90000"/>
              </a:lnSpc>
              <a:spcAft>
                <a:spcPts val="1000"/>
              </a:spcAft>
              <a:buFont typeface="Arial" panose="020B0604020202020204" pitchFamily="34" charset="0"/>
              <a:buChar char="•"/>
            </a:pPr>
            <a:endParaRPr lang="en-US" sz="2000" dirty="0">
              <a:effectLst/>
            </a:endParaRPr>
          </a:p>
        </p:txBody>
      </p:sp>
    </p:spTree>
    <p:extLst>
      <p:ext uri="{BB962C8B-B14F-4D97-AF65-F5344CB8AC3E}">
        <p14:creationId xmlns:p14="http://schemas.microsoft.com/office/powerpoint/2010/main" val="288232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E0676F-0E05-4B04-A1E8-994A51B94384}"/>
              </a:ext>
            </a:extLst>
          </p:cNvPr>
          <p:cNvSpPr>
            <a:spLocks noGrp="1"/>
          </p:cNvSpPr>
          <p:nvPr>
            <p:ph type="title"/>
          </p:nvPr>
        </p:nvSpPr>
        <p:spPr>
          <a:xfrm>
            <a:off x="1640156" y="46700"/>
            <a:ext cx="8911687" cy="755156"/>
          </a:xfrm>
        </p:spPr>
        <p:txBody>
          <a:bodyPr>
            <a:noAutofit/>
          </a:bodyPr>
          <a:lstStyle/>
          <a:p>
            <a:pPr algn="ctr"/>
            <a:r>
              <a:rPr lang="es-DO" sz="2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La redistribución y los bienes preferentes:</a:t>
            </a:r>
            <a:br>
              <a:rPr lang="es-DO" sz="2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endParaRPr lang="es-DO" sz="2800" b="1" dirty="0">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F4BAB1FF-83C6-492B-B9F6-82562AA21BAA}"/>
              </a:ext>
            </a:extLst>
          </p:cNvPr>
          <p:cNvSpPr>
            <a:spLocks noGrp="1"/>
          </p:cNvSpPr>
          <p:nvPr>
            <p:ph idx="1"/>
          </p:nvPr>
        </p:nvSpPr>
        <p:spPr>
          <a:xfrm>
            <a:off x="1640156" y="618976"/>
            <a:ext cx="10232976" cy="5508687"/>
          </a:xfrm>
        </p:spPr>
        <p:txBody>
          <a:bodyPr>
            <a:noAutofit/>
          </a:bodyPr>
          <a:lstStyle/>
          <a:p>
            <a:pPr algn="just"/>
            <a:r>
              <a:rPr lang="es-DO" sz="2400" dirty="0">
                <a:latin typeface="Calibri" panose="020F0502020204030204" pitchFamily="34" charset="0"/>
                <a:ea typeface="Calibri" panose="020F0502020204030204" pitchFamily="34" charset="0"/>
                <a:cs typeface="Times New Roman" panose="02020603050405020304" pitchFamily="18" charset="0"/>
              </a:rPr>
              <a:t>I</a:t>
            </a:r>
            <a:r>
              <a:rPr lang="es-DO" sz="2400" dirty="0">
                <a:effectLst/>
                <a:latin typeface="Calibri" panose="020F0502020204030204" pitchFamily="34" charset="0"/>
                <a:ea typeface="Calibri" panose="020F0502020204030204" pitchFamily="34" charset="0"/>
                <a:cs typeface="Times New Roman" panose="02020603050405020304" pitchFamily="18" charset="0"/>
              </a:rPr>
              <a:t>ncluso aunque el </a:t>
            </a:r>
            <a:r>
              <a:rPr lang="es-DO" sz="2400" dirty="0">
                <a:latin typeface="Calibri" panose="020F0502020204030204" pitchFamily="34" charset="0"/>
                <a:ea typeface="Calibri" panose="020F0502020204030204" pitchFamily="34" charset="0"/>
                <a:cs typeface="Times New Roman" panose="02020603050405020304" pitchFamily="18" charset="0"/>
              </a:rPr>
              <a:t>mercado </a:t>
            </a:r>
            <a:r>
              <a:rPr lang="es-DO" sz="2400" dirty="0">
                <a:effectLst/>
                <a:latin typeface="Calibri" panose="020F0502020204030204" pitchFamily="34" charset="0"/>
                <a:ea typeface="Calibri" panose="020F0502020204030204" pitchFamily="34" charset="0"/>
                <a:cs typeface="Times New Roman" panose="02020603050405020304" pitchFamily="18" charset="0"/>
              </a:rPr>
              <a:t>fuera eficiente en el sentido de Pareto, hay otros dos argumentos que justifican la intervención del Estado:</a:t>
            </a:r>
          </a:p>
          <a:p>
            <a:pPr algn="just"/>
            <a:endParaRPr lang="es-DO"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DO" sz="2400" dirty="0">
                <a:effectLst/>
                <a:latin typeface="Calibri" panose="020F0502020204030204" pitchFamily="34" charset="0"/>
                <a:ea typeface="Calibri" panose="020F0502020204030204" pitchFamily="34" charset="0"/>
                <a:cs typeface="Times New Roman" panose="02020603050405020304" pitchFamily="18" charset="0"/>
              </a:rPr>
              <a:t>El primero es la distribución de la renta </a:t>
            </a:r>
            <a:r>
              <a:rPr lang="es-DO" sz="2400" dirty="0">
                <a:latin typeface="Calibri" panose="020F0502020204030204" pitchFamily="34" charset="0"/>
                <a:ea typeface="Calibri" panose="020F0502020204030204" pitchFamily="34" charset="0"/>
                <a:cs typeface="Times New Roman" panose="02020603050405020304" pitchFamily="18" charset="0"/>
              </a:rPr>
              <a:t>: Q</a:t>
            </a:r>
            <a:r>
              <a:rPr lang="es-DO" sz="2400" dirty="0">
                <a:effectLst/>
                <a:latin typeface="Calibri" panose="020F0502020204030204" pitchFamily="34" charset="0"/>
                <a:ea typeface="Calibri" panose="020F0502020204030204" pitchFamily="34" charset="0"/>
                <a:cs typeface="Times New Roman" panose="02020603050405020304" pitchFamily="18" charset="0"/>
              </a:rPr>
              <a:t>ue la economía sea eficiente en el sentido de Pareto no nos dice nada sobre la distribución de la renta.</a:t>
            </a:r>
          </a:p>
          <a:p>
            <a:pPr algn="just"/>
            <a:endParaRPr lang="es-DO"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DO" sz="2400" dirty="0">
                <a:effectLst/>
                <a:latin typeface="Calibri" panose="020F0502020204030204" pitchFamily="34" charset="0"/>
                <a:ea typeface="Calibri" panose="020F0502020204030204" pitchFamily="34" charset="0"/>
                <a:cs typeface="Times New Roman" panose="02020603050405020304" pitchFamily="18" charset="0"/>
              </a:rPr>
              <a:t>El segundo argumento a favor de la intervención del Estado en una economía óptima en el sentido de Pareto está relacionado con el temor de que el individuo pueda no actuar en su propio interés:</a:t>
            </a:r>
            <a:endParaRPr lang="es-DO" sz="2400" dirty="0">
              <a:latin typeface="Calibri" panose="020F0502020204030204" pitchFamily="34" charset="0"/>
              <a:ea typeface="Calibri" panose="020F0502020204030204" pitchFamily="34" charset="0"/>
              <a:cs typeface="Times New Roman" panose="02020603050405020304" pitchFamily="18" charset="0"/>
            </a:endParaRPr>
          </a:p>
          <a:p>
            <a:pPr algn="just"/>
            <a:endParaRPr lang="es-DO"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DO" sz="2400" dirty="0">
                <a:effectLst/>
                <a:latin typeface="Calibri" panose="020F0502020204030204" pitchFamily="34" charset="0"/>
                <a:ea typeface="Calibri" panose="020F0502020204030204" pitchFamily="34" charset="0"/>
                <a:cs typeface="Times New Roman" panose="02020603050405020304" pitchFamily="18" charset="0"/>
              </a:rPr>
              <a:t>- Los bienes que el Estado obliga a consumir, como los cinturones de seguridad y la educación elemental, se denominan </a:t>
            </a:r>
            <a:r>
              <a:rPr lang="es-DO" sz="2400" b="1" dirty="0">
                <a:effectLst/>
                <a:latin typeface="Calibri" panose="020F0502020204030204" pitchFamily="34" charset="0"/>
                <a:ea typeface="Calibri" panose="020F0502020204030204" pitchFamily="34" charset="0"/>
                <a:cs typeface="Times New Roman" panose="02020603050405020304" pitchFamily="18" charset="0"/>
              </a:rPr>
              <a:t>bienes preferentes</a:t>
            </a:r>
            <a:r>
              <a:rPr lang="es-DO" sz="24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lgn="just">
              <a:lnSpc>
                <a:spcPct val="107000"/>
              </a:lnSpc>
              <a:spcAft>
                <a:spcPts val="800"/>
              </a:spcAft>
              <a:buNone/>
            </a:pPr>
            <a:r>
              <a:rPr lang="es-DO" sz="2400" dirty="0">
                <a:effectLst/>
                <a:latin typeface="Calibri" panose="020F0502020204030204" pitchFamily="34" charset="0"/>
                <a:ea typeface="Calibri" panose="020F0502020204030204" pitchFamily="34" charset="0"/>
                <a:cs typeface="Times New Roman" panose="02020603050405020304" pitchFamily="18" charset="0"/>
              </a:rPr>
              <a:t>- La idea de que el Estado debe intervenir porque sabe mejor lo que más les conviene a los ciudadanos suele denominarse </a:t>
            </a:r>
            <a:r>
              <a:rPr lang="es-DO" sz="2400" b="1" dirty="0">
                <a:effectLst/>
                <a:latin typeface="Calibri" panose="020F0502020204030204" pitchFamily="34" charset="0"/>
                <a:ea typeface="Calibri" panose="020F0502020204030204" pitchFamily="34" charset="0"/>
                <a:cs typeface="Times New Roman" panose="02020603050405020304" pitchFamily="18" charset="0"/>
              </a:rPr>
              <a:t>paternalismo</a:t>
            </a:r>
            <a:r>
              <a:rPr lang="es-DO" sz="2400" dirty="0">
                <a:effectLst/>
                <a:latin typeface="Calibri" panose="020F0502020204030204" pitchFamily="34" charset="0"/>
                <a:ea typeface="Calibri" panose="020F0502020204030204" pitchFamily="34" charset="0"/>
                <a:cs typeface="Times New Roman" panose="02020603050405020304" pitchFamily="18" charset="0"/>
              </a:rPr>
              <a:t>.</a:t>
            </a:r>
          </a:p>
          <a:p>
            <a:pPr algn="just"/>
            <a:endParaRPr lang="es-DO"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DO" sz="2400" dirty="0"/>
          </a:p>
        </p:txBody>
      </p:sp>
    </p:spTree>
    <p:extLst>
      <p:ext uri="{BB962C8B-B14F-4D97-AF65-F5344CB8AC3E}">
        <p14:creationId xmlns:p14="http://schemas.microsoft.com/office/powerpoint/2010/main" val="887891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2A355-FF00-44E7-B1EA-219FD91CEA51}"/>
              </a:ext>
            </a:extLst>
          </p:cNvPr>
          <p:cNvSpPr>
            <a:spLocks noGrp="1"/>
          </p:cNvSpPr>
          <p:nvPr>
            <p:ph type="title"/>
          </p:nvPr>
        </p:nvSpPr>
        <p:spPr>
          <a:xfrm>
            <a:off x="1862985" y="134902"/>
            <a:ext cx="8911687" cy="554415"/>
          </a:xfrm>
        </p:spPr>
        <p:txBody>
          <a:bodyPr>
            <a:noAutofit/>
          </a:bodyPr>
          <a:lstStyle/>
          <a:p>
            <a:pPr algn="ctr"/>
            <a:r>
              <a:rPr lang="es-DO"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Dos maneras de enfocar el papel del Estado:</a:t>
            </a:r>
            <a:br>
              <a:rPr lang="es-DO"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endParaRPr lang="es-DO" sz="2400" b="1" dirty="0">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8238DF13-8BC3-4320-AE05-5C12E3E8448C}"/>
              </a:ext>
            </a:extLst>
          </p:cNvPr>
          <p:cNvSpPr>
            <a:spLocks noGrp="1"/>
          </p:cNvSpPr>
          <p:nvPr>
            <p:ph idx="1"/>
          </p:nvPr>
        </p:nvSpPr>
        <p:spPr>
          <a:xfrm>
            <a:off x="1645920" y="928469"/>
            <a:ext cx="10241280" cy="4982754"/>
          </a:xfrm>
        </p:spPr>
        <p:txBody>
          <a:bodyPr>
            <a:noAutofit/>
          </a:bodyPr>
          <a:lstStyle/>
          <a:p>
            <a:r>
              <a:rPr lang="es-DO" sz="2400" b="1" dirty="0">
                <a:effectLst/>
                <a:latin typeface="Calibri" panose="020F0502020204030204" pitchFamily="34" charset="0"/>
                <a:ea typeface="Calibri" panose="020F0502020204030204" pitchFamily="34" charset="0"/>
                <a:cs typeface="Times New Roman" panose="02020603050405020304" pitchFamily="18" charset="0"/>
              </a:rPr>
              <a:t>El análisis normativo:</a:t>
            </a:r>
          </a:p>
          <a:p>
            <a:endParaRPr lang="es-DO"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DO" sz="2400" dirty="0">
                <a:effectLst/>
                <a:latin typeface="Calibri" panose="020F0502020204030204" pitchFamily="34" charset="0"/>
                <a:ea typeface="Calibri" panose="020F0502020204030204" pitchFamily="34" charset="0"/>
                <a:cs typeface="Times New Roman" panose="02020603050405020304" pitchFamily="18" charset="0"/>
              </a:rPr>
              <a:t>Deben hacerse dos importantes observaciones. </a:t>
            </a:r>
          </a:p>
          <a:p>
            <a:pPr algn="just"/>
            <a:r>
              <a:rPr lang="es-DO" sz="2400" dirty="0">
                <a:effectLst/>
                <a:latin typeface="Calibri" panose="020F0502020204030204" pitchFamily="34" charset="0"/>
                <a:ea typeface="Calibri" panose="020F0502020204030204" pitchFamily="34" charset="0"/>
                <a:cs typeface="Times New Roman" panose="02020603050405020304" pitchFamily="18" charset="0"/>
              </a:rPr>
              <a:t>En primer lugar, hay que demostrar que existe, al menos en principio, una forma de intervenir en el mercado que mejora el bienestar de alguna persona, sin empeorar el de ninguna persona, es decir, de realizar una mejora en el sentido de Pareto y, </a:t>
            </a:r>
          </a:p>
          <a:p>
            <a:pPr algn="just"/>
            <a:r>
              <a:rPr lang="es-DO" sz="2400" dirty="0">
                <a:effectLst/>
                <a:latin typeface="Calibri" panose="020F0502020204030204" pitchFamily="34" charset="0"/>
                <a:ea typeface="Calibri" panose="020F0502020204030204" pitchFamily="34" charset="0"/>
                <a:cs typeface="Times New Roman" panose="02020603050405020304" pitchFamily="18" charset="0"/>
              </a:rPr>
              <a:t>en segundo lugar, hay que demostrar que el propio proceso político real y la estructura burocrática de una sociedad democrática son capaces de corregir el fallo del mercado y de lograr una mejoría en el sentido de Pareto.</a:t>
            </a:r>
          </a:p>
          <a:p>
            <a:endParaRPr lang="es-DO" sz="2400" dirty="0"/>
          </a:p>
        </p:txBody>
      </p:sp>
    </p:spTree>
    <p:extLst>
      <p:ext uri="{BB962C8B-B14F-4D97-AF65-F5344CB8AC3E}">
        <p14:creationId xmlns:p14="http://schemas.microsoft.com/office/powerpoint/2010/main" val="4073068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23CC8C-FB3D-433B-A1DD-9EF0C49EFD16}"/>
              </a:ext>
            </a:extLst>
          </p:cNvPr>
          <p:cNvSpPr>
            <a:spLocks noGrp="1"/>
          </p:cNvSpPr>
          <p:nvPr>
            <p:ph type="title"/>
          </p:nvPr>
        </p:nvSpPr>
        <p:spPr>
          <a:xfrm>
            <a:off x="2045865" y="0"/>
            <a:ext cx="9222357" cy="618978"/>
          </a:xfrm>
        </p:spPr>
        <p:txBody>
          <a:bodyPr>
            <a:noAutofit/>
          </a:bodyPr>
          <a:lstStyle/>
          <a:p>
            <a:pPr algn="ctr"/>
            <a:r>
              <a:rPr lang="es-DO"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Dos maneras de enfocar el papel del Estado:</a:t>
            </a:r>
            <a:br>
              <a:rPr lang="es-DO"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endParaRPr lang="es-DO" sz="2400" b="1" dirty="0">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0BDE8320-39E9-407D-A906-16F62BF6CA02}"/>
              </a:ext>
            </a:extLst>
          </p:cNvPr>
          <p:cNvSpPr>
            <a:spLocks noGrp="1"/>
          </p:cNvSpPr>
          <p:nvPr>
            <p:ph idx="1"/>
          </p:nvPr>
        </p:nvSpPr>
        <p:spPr>
          <a:xfrm>
            <a:off x="1885071" y="618978"/>
            <a:ext cx="10128738" cy="5331656"/>
          </a:xfrm>
        </p:spPr>
        <p:txBody>
          <a:bodyPr>
            <a:noAutofit/>
          </a:bodyPr>
          <a:lstStyle/>
          <a:p>
            <a:r>
              <a:rPr lang="es-DO" sz="2400" b="1" dirty="0">
                <a:effectLst/>
                <a:latin typeface="Calibri" panose="020F0502020204030204" pitchFamily="34" charset="0"/>
                <a:ea typeface="Calibri" panose="020F0502020204030204" pitchFamily="34" charset="0"/>
                <a:cs typeface="Times New Roman" panose="02020603050405020304" pitchFamily="18" charset="0"/>
              </a:rPr>
              <a:t>El análisis positivo:</a:t>
            </a:r>
          </a:p>
          <a:p>
            <a:endParaRPr lang="es-DO" sz="2400" dirty="0">
              <a:latin typeface="Calibri" panose="020F0502020204030204" pitchFamily="34" charset="0"/>
              <a:ea typeface="Calibri" panose="020F0502020204030204" pitchFamily="34" charset="0"/>
              <a:cs typeface="Times New Roman" panose="02020603050405020304" pitchFamily="18" charset="0"/>
            </a:endParaRPr>
          </a:p>
          <a:p>
            <a:pPr algn="just"/>
            <a:r>
              <a:rPr lang="es-DO" sz="2400" dirty="0">
                <a:effectLst/>
                <a:latin typeface="Calibri" panose="020F0502020204030204" pitchFamily="34" charset="0"/>
                <a:ea typeface="Calibri" panose="020F0502020204030204" pitchFamily="34" charset="0"/>
                <a:cs typeface="Times New Roman" panose="02020603050405020304" pitchFamily="18" charset="0"/>
              </a:rPr>
              <a:t>Algunos economistas creen que la economía debe centrar la atención en el análisis positivo, en la descripción de las consecuencias de los programas públicos y la naturaleza de los procesos políticos más que en el análisis normativo, es decir, en lo que debe hacer el Estado.</a:t>
            </a:r>
          </a:p>
          <a:p>
            <a:pPr algn="just"/>
            <a:endParaRPr lang="es-DO" sz="2400" dirty="0">
              <a:latin typeface="Calibri" panose="020F0502020204030204" pitchFamily="34" charset="0"/>
              <a:ea typeface="Calibri" panose="020F0502020204030204" pitchFamily="34" charset="0"/>
              <a:cs typeface="Times New Roman" panose="02020603050405020304" pitchFamily="18" charset="0"/>
            </a:endParaRPr>
          </a:p>
          <a:p>
            <a:pPr algn="just"/>
            <a:r>
              <a:rPr lang="es-DO" sz="2400" dirty="0">
                <a:effectLst/>
                <a:latin typeface="Calibri" panose="020F0502020204030204" pitchFamily="34" charset="0"/>
                <a:ea typeface="Calibri" panose="020F0502020204030204" pitchFamily="34" charset="0"/>
                <a:cs typeface="Times New Roman" panose="02020603050405020304" pitchFamily="18" charset="0"/>
              </a:rPr>
              <a:t>Sin embargo, los análisis de los economistas (y de otros) del papel que debe desempeñar el Estado constituye un elemento importante del proceso político en las democracias modernas. </a:t>
            </a:r>
          </a:p>
          <a:p>
            <a:pPr algn="just"/>
            <a:r>
              <a:rPr lang="es-DO" sz="2400" dirty="0">
                <a:effectLst/>
                <a:latin typeface="Calibri" panose="020F0502020204030204" pitchFamily="34" charset="0"/>
                <a:ea typeface="Calibri" panose="020F0502020204030204" pitchFamily="34" charset="0"/>
                <a:cs typeface="Times New Roman" panose="02020603050405020304" pitchFamily="18" charset="0"/>
              </a:rPr>
              <a:t>Aparte de eso, el análisis de los mecanismos institucionales por medio de los cuales se toman las decisiones públicas puede llevar a diseñar procesos que mejoren la probabilidad de que las decisiones públicas reflejen un conjunto más amplio de intereses públicos y no sólo intereses especiales.</a:t>
            </a:r>
          </a:p>
          <a:p>
            <a:endParaRPr lang="es-DO"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s-DO" sz="2400" dirty="0"/>
          </a:p>
        </p:txBody>
      </p:sp>
    </p:spTree>
    <p:extLst>
      <p:ext uri="{BB962C8B-B14F-4D97-AF65-F5344CB8AC3E}">
        <p14:creationId xmlns:p14="http://schemas.microsoft.com/office/powerpoint/2010/main" val="2584812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B75E68-4E8E-4F4E-901A-38C92EF287D8}"/>
              </a:ext>
            </a:extLst>
          </p:cNvPr>
          <p:cNvSpPr>
            <a:spLocks noGrp="1"/>
          </p:cNvSpPr>
          <p:nvPr>
            <p:ph type="title"/>
          </p:nvPr>
        </p:nvSpPr>
        <p:spPr>
          <a:xfrm>
            <a:off x="2118459" y="35782"/>
            <a:ext cx="9051290" cy="494351"/>
          </a:xfrm>
        </p:spPr>
        <p:txBody>
          <a:bodyPr>
            <a:noAutofit/>
          </a:bodyPr>
          <a:lstStyle/>
          <a:p>
            <a:pPr algn="ctr"/>
            <a:r>
              <a:rPr lang="es-DO" sz="2400" b="1" dirty="0">
                <a:effectLst/>
                <a:latin typeface="Calibri" panose="020F0502020204030204" pitchFamily="34" charset="0"/>
                <a:ea typeface="Calibri" panose="020F0502020204030204" pitchFamily="34" charset="0"/>
                <a:cs typeface="Times New Roman" panose="02020603050405020304" pitchFamily="18" charset="0"/>
              </a:rPr>
              <a:t>Los bienes públicos y los bienes privados suministrados por el Estado:</a:t>
            </a:r>
            <a:br>
              <a:rPr lang="es-DO" sz="2400" dirty="0">
                <a:effectLst/>
                <a:latin typeface="Calibri" panose="020F0502020204030204" pitchFamily="34" charset="0"/>
                <a:ea typeface="Calibri" panose="020F0502020204030204" pitchFamily="34" charset="0"/>
                <a:cs typeface="Times New Roman" panose="02020603050405020304" pitchFamily="18" charset="0"/>
              </a:rPr>
            </a:br>
            <a:endParaRPr lang="es-DO" sz="2400" dirty="0"/>
          </a:p>
        </p:txBody>
      </p:sp>
      <p:sp>
        <p:nvSpPr>
          <p:cNvPr id="3" name="Marcador de contenido 2">
            <a:extLst>
              <a:ext uri="{FF2B5EF4-FFF2-40B4-BE49-F238E27FC236}">
                <a16:creationId xmlns:a16="http://schemas.microsoft.com/office/drawing/2014/main" id="{BDCF60B5-0926-41EC-9D78-AAB5B2AC18DE}"/>
              </a:ext>
            </a:extLst>
          </p:cNvPr>
          <p:cNvSpPr>
            <a:spLocks noGrp="1"/>
          </p:cNvSpPr>
          <p:nvPr>
            <p:ph idx="1"/>
          </p:nvPr>
        </p:nvSpPr>
        <p:spPr>
          <a:xfrm>
            <a:off x="1589649" y="509811"/>
            <a:ext cx="10602351" cy="6213932"/>
          </a:xfrm>
        </p:spPr>
        <p:txBody>
          <a:bodyPr>
            <a:noAutofit/>
          </a:bodyPr>
          <a:lstStyle/>
          <a:p>
            <a:pPr algn="just">
              <a:lnSpc>
                <a:spcPct val="107000"/>
              </a:lnSpc>
              <a:spcAft>
                <a:spcPts val="800"/>
              </a:spcAft>
            </a:pPr>
            <a:r>
              <a:rPr lang="es-DO" sz="2400" dirty="0">
                <a:effectLst/>
                <a:latin typeface="Calibri" panose="020F0502020204030204" pitchFamily="34" charset="0"/>
                <a:ea typeface="Calibri" panose="020F0502020204030204" pitchFamily="34" charset="0"/>
                <a:cs typeface="Times New Roman" panose="02020603050405020304" pitchFamily="18" charset="0"/>
              </a:rPr>
              <a:t>1. ¿En qué se diferencian los bienes públicos –es decir, los bienes que normalmente son suministrados por el Estado– de los bienes suministrados por el sector privado? ¿Qué entienden los economistas por bienes públicos puros? </a:t>
            </a:r>
          </a:p>
          <a:p>
            <a:pPr algn="just">
              <a:lnSpc>
                <a:spcPct val="107000"/>
              </a:lnSpc>
              <a:spcAft>
                <a:spcPts val="800"/>
              </a:spcAft>
            </a:pPr>
            <a:r>
              <a:rPr lang="es-DO" sz="2400" dirty="0">
                <a:effectLst/>
                <a:latin typeface="Calibri" panose="020F0502020204030204" pitchFamily="34" charset="0"/>
                <a:ea typeface="Calibri" panose="020F0502020204030204" pitchFamily="34" charset="0"/>
                <a:cs typeface="Times New Roman" panose="02020603050405020304" pitchFamily="18" charset="0"/>
              </a:rPr>
              <a:t>2. ¿Por qué los mercados privados no ofrecen suficientes bienes públicos puros? ¿Qué es el problema del polizón? </a:t>
            </a:r>
          </a:p>
          <a:p>
            <a:pPr algn="just">
              <a:lnSpc>
                <a:spcPct val="107000"/>
              </a:lnSpc>
              <a:spcAft>
                <a:spcPts val="800"/>
              </a:spcAft>
            </a:pPr>
            <a:r>
              <a:rPr lang="es-DO" sz="2400" dirty="0">
                <a:effectLst/>
                <a:latin typeface="Calibri" panose="020F0502020204030204" pitchFamily="34" charset="0"/>
                <a:ea typeface="Calibri" panose="020F0502020204030204" pitchFamily="34" charset="0"/>
                <a:cs typeface="Times New Roman" panose="02020603050405020304" pitchFamily="18" charset="0"/>
              </a:rPr>
              <a:t>3. ¿Cuáles son las características y los retos especiales de los bienes públicos globales? </a:t>
            </a:r>
          </a:p>
          <a:p>
            <a:pPr algn="just">
              <a:lnSpc>
                <a:spcPct val="107000"/>
              </a:lnSpc>
              <a:spcAft>
                <a:spcPts val="800"/>
              </a:spcAft>
            </a:pPr>
            <a:r>
              <a:rPr lang="es-DO" sz="2400" dirty="0">
                <a:effectLst/>
                <a:latin typeface="Calibri" panose="020F0502020204030204" pitchFamily="34" charset="0"/>
                <a:ea typeface="Calibri" panose="020F0502020204030204" pitchFamily="34" charset="0"/>
                <a:cs typeface="Times New Roman" panose="02020603050405020304" pitchFamily="18" charset="0"/>
              </a:rPr>
              <a:t>4. ¿Por qué el Estado suministra bienes que no son bienes públicos puros? </a:t>
            </a:r>
          </a:p>
          <a:p>
            <a:pPr algn="just">
              <a:lnSpc>
                <a:spcPct val="107000"/>
              </a:lnSpc>
              <a:spcAft>
                <a:spcPts val="800"/>
              </a:spcAft>
            </a:pPr>
            <a:r>
              <a:rPr lang="es-DO" sz="2400" dirty="0">
                <a:effectLst/>
                <a:latin typeface="Calibri" panose="020F0502020204030204" pitchFamily="34" charset="0"/>
                <a:ea typeface="Calibri" panose="020F0502020204030204" pitchFamily="34" charset="0"/>
                <a:cs typeface="Times New Roman" panose="02020603050405020304" pitchFamily="18" charset="0"/>
              </a:rPr>
              <a:t>5. ¿De qué depende el que el suministro de bienes públicos puros sea eficiente? ¿Cómo afecta al suministro eficiente la preocupación por la distribución de la renta? ¿Cómo le afecta el hecho de que los impuestos necesarios para pagar el bien público normalmente introduzcan distorsiones en la economía? </a:t>
            </a:r>
          </a:p>
          <a:p>
            <a:endParaRPr lang="es-DO" sz="2400" dirty="0"/>
          </a:p>
        </p:txBody>
      </p:sp>
      <p:sp>
        <p:nvSpPr>
          <p:cNvPr id="5" name="CuadroTexto 4">
            <a:extLst>
              <a:ext uri="{FF2B5EF4-FFF2-40B4-BE49-F238E27FC236}">
                <a16:creationId xmlns:a16="http://schemas.microsoft.com/office/drawing/2014/main" id="{EB0C51F8-762F-4FB6-B6ED-1F0343B3D633}"/>
              </a:ext>
            </a:extLst>
          </p:cNvPr>
          <p:cNvSpPr txBox="1"/>
          <p:nvPr/>
        </p:nvSpPr>
        <p:spPr>
          <a:xfrm>
            <a:off x="244011" y="134258"/>
            <a:ext cx="6097712" cy="375552"/>
          </a:xfrm>
          <a:prstGeom prst="rect">
            <a:avLst/>
          </a:prstGeom>
          <a:noFill/>
        </p:spPr>
        <p:txBody>
          <a:bodyPr wrap="square">
            <a:spAutoFit/>
          </a:bodyPr>
          <a:lstStyle/>
          <a:p>
            <a:pPr algn="just">
              <a:lnSpc>
                <a:spcPct val="107000"/>
              </a:lnSpc>
              <a:spcAft>
                <a:spcPts val="800"/>
              </a:spcAft>
            </a:pPr>
            <a:r>
              <a:rPr lang="es-DO" sz="1800" dirty="0">
                <a:effectLst/>
                <a:latin typeface="Calibri" panose="020F0502020204030204" pitchFamily="34" charset="0"/>
                <a:ea typeface="Calibri" panose="020F0502020204030204" pitchFamily="34" charset="0"/>
                <a:cs typeface="Times New Roman" panose="02020603050405020304" pitchFamily="18" charset="0"/>
              </a:rPr>
              <a:t>Capítulo 5</a:t>
            </a:r>
          </a:p>
        </p:txBody>
      </p:sp>
    </p:spTree>
    <p:extLst>
      <p:ext uri="{BB962C8B-B14F-4D97-AF65-F5344CB8AC3E}">
        <p14:creationId xmlns:p14="http://schemas.microsoft.com/office/powerpoint/2010/main" val="759615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2F6FCB-DB98-4D89-9469-E58C3D986F06}"/>
              </a:ext>
            </a:extLst>
          </p:cNvPr>
          <p:cNvSpPr>
            <a:spLocks noGrp="1"/>
          </p:cNvSpPr>
          <p:nvPr>
            <p:ph type="title"/>
          </p:nvPr>
        </p:nvSpPr>
        <p:spPr>
          <a:xfrm>
            <a:off x="1932217" y="0"/>
            <a:ext cx="8911687" cy="455941"/>
          </a:xfrm>
        </p:spPr>
        <p:txBody>
          <a:bodyPr>
            <a:noAutofit/>
          </a:bodyPr>
          <a:lstStyle/>
          <a:p>
            <a:pPr algn="ctr"/>
            <a:r>
              <a:rPr lang="es-DO"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Los bienes públicos:</a:t>
            </a:r>
            <a:br>
              <a:rPr lang="es-DO" sz="2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endParaRPr lang="es-DO" sz="2800" dirty="0">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ECC16430-5EF5-43B6-955C-3963D202FCC0}"/>
              </a:ext>
            </a:extLst>
          </p:cNvPr>
          <p:cNvSpPr>
            <a:spLocks noGrp="1"/>
          </p:cNvSpPr>
          <p:nvPr>
            <p:ph idx="1"/>
          </p:nvPr>
        </p:nvSpPr>
        <p:spPr>
          <a:xfrm>
            <a:off x="1932217" y="815926"/>
            <a:ext cx="9954983" cy="5095296"/>
          </a:xfrm>
        </p:spPr>
        <p:txBody>
          <a:bodyPr>
            <a:noAutofit/>
          </a:bodyPr>
          <a:lstStyle/>
          <a:p>
            <a:r>
              <a:rPr lang="es-DO" sz="2800" dirty="0">
                <a:effectLst/>
                <a:latin typeface="Calibri" panose="020F0502020204030204" pitchFamily="34" charset="0"/>
                <a:ea typeface="Calibri" panose="020F0502020204030204" pitchFamily="34" charset="0"/>
                <a:cs typeface="Times New Roman" panose="02020603050405020304" pitchFamily="18" charset="0"/>
              </a:rPr>
              <a:t>Para distinguir entre bienes privados y bienes públicos, los economistas se hacen dos preguntas básicas:</a:t>
            </a:r>
          </a:p>
          <a:p>
            <a:endParaRPr lang="es-DO" sz="2800" dirty="0">
              <a:latin typeface="Calibri" panose="020F0502020204030204" pitchFamily="34" charset="0"/>
              <a:cs typeface="Times New Roman" panose="02020603050405020304" pitchFamily="18" charset="0"/>
            </a:endParaRPr>
          </a:p>
          <a:p>
            <a:r>
              <a:rPr lang="es-DO" sz="2800" dirty="0">
                <a:effectLst/>
                <a:latin typeface="Calibri" panose="020F0502020204030204" pitchFamily="34" charset="0"/>
                <a:ea typeface="Calibri" panose="020F0502020204030204" pitchFamily="34" charset="0"/>
                <a:cs typeface="Times New Roman" panose="02020603050405020304" pitchFamily="18" charset="0"/>
              </a:rPr>
              <a:t>En primer lugar, ¿tiene el bien la propiedad de consumo rival? Consumo rival significa qué si un bien es utilizado por una persona, no puede ser utilizado por otra.</a:t>
            </a:r>
          </a:p>
          <a:p>
            <a:endParaRPr lang="es-DO" sz="2800" dirty="0">
              <a:effectLst/>
              <a:latin typeface="Calibri" panose="020F0502020204030204" pitchFamily="34" charset="0"/>
              <a:ea typeface="Calibri" panose="020F0502020204030204" pitchFamily="34" charset="0"/>
              <a:cs typeface="Times New Roman" panose="02020603050405020304" pitchFamily="18" charset="0"/>
            </a:endParaRPr>
          </a:p>
          <a:p>
            <a:r>
              <a:rPr lang="es-DO" sz="2800" dirty="0">
                <a:effectLst/>
                <a:latin typeface="Calibri" panose="020F0502020204030204" pitchFamily="34" charset="0"/>
                <a:ea typeface="Calibri" panose="020F0502020204030204" pitchFamily="34" charset="0"/>
                <a:cs typeface="Times New Roman" panose="02020603050405020304" pitchFamily="18" charset="0"/>
              </a:rPr>
              <a:t>La segunda pregunta que nos hacemos para distinguir entre los bienes privados y los bienes públicos se refiere a la propiedad de exclusión. </a:t>
            </a:r>
          </a:p>
          <a:p>
            <a:pPr marL="0" indent="0">
              <a:buNone/>
            </a:pPr>
            <a:r>
              <a:rPr lang="es-DO" sz="2800" dirty="0">
                <a:effectLst/>
                <a:latin typeface="Calibri" panose="020F0502020204030204" pitchFamily="34" charset="0"/>
                <a:ea typeface="Calibri" panose="020F0502020204030204" pitchFamily="34" charset="0"/>
                <a:cs typeface="Times New Roman" panose="02020603050405020304" pitchFamily="18" charset="0"/>
              </a:rPr>
              <a:t>¿Es posible excluir a una persona de los beneficios de un bien público (sin incurrir en grandes costes)?</a:t>
            </a:r>
          </a:p>
          <a:p>
            <a:endParaRPr lang="es-DO" sz="2800" dirty="0"/>
          </a:p>
        </p:txBody>
      </p:sp>
    </p:spTree>
    <p:extLst>
      <p:ext uri="{BB962C8B-B14F-4D97-AF65-F5344CB8AC3E}">
        <p14:creationId xmlns:p14="http://schemas.microsoft.com/office/powerpoint/2010/main" val="38931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7115E6-F638-4137-BCB4-C7AAC94B77DC}"/>
              </a:ext>
            </a:extLst>
          </p:cNvPr>
          <p:cNvSpPr>
            <a:spLocks noGrp="1"/>
          </p:cNvSpPr>
          <p:nvPr>
            <p:ph type="title"/>
          </p:nvPr>
        </p:nvSpPr>
        <p:spPr>
          <a:xfrm>
            <a:off x="1640156" y="767948"/>
            <a:ext cx="8911687" cy="1280890"/>
          </a:xfrm>
        </p:spPr>
        <p:txBody>
          <a:bodyPr/>
          <a:lstStyle/>
          <a:p>
            <a:r>
              <a:rPr lang="es-DO" sz="1800" dirty="0">
                <a:effectLst/>
                <a:latin typeface="Calibri" panose="020F0502020204030204" pitchFamily="34" charset="0"/>
                <a:ea typeface="Calibri" panose="020F0502020204030204" pitchFamily="34" charset="0"/>
                <a:cs typeface="Times New Roman" panose="02020603050405020304" pitchFamily="18" charset="0"/>
              </a:rPr>
              <a:t>Bienes públicos y fallos del mercado:</a:t>
            </a:r>
            <a:br>
              <a:rPr lang="es-DO" sz="1800" dirty="0">
                <a:effectLst/>
                <a:latin typeface="Calibri" panose="020F0502020204030204" pitchFamily="34" charset="0"/>
                <a:ea typeface="Calibri" panose="020F0502020204030204" pitchFamily="34" charset="0"/>
                <a:cs typeface="Times New Roman" panose="02020603050405020304" pitchFamily="18" charset="0"/>
              </a:rPr>
            </a:br>
            <a:endParaRPr lang="es-DO" dirty="0"/>
          </a:p>
        </p:txBody>
      </p:sp>
      <p:sp>
        <p:nvSpPr>
          <p:cNvPr id="3" name="Marcador de contenido 2">
            <a:extLst>
              <a:ext uri="{FF2B5EF4-FFF2-40B4-BE49-F238E27FC236}">
                <a16:creationId xmlns:a16="http://schemas.microsoft.com/office/drawing/2014/main" id="{C5F251F8-6EE7-428F-B651-A4C236038F69}"/>
              </a:ext>
            </a:extLst>
          </p:cNvPr>
          <p:cNvSpPr>
            <a:spLocks noGrp="1"/>
          </p:cNvSpPr>
          <p:nvPr>
            <p:ph idx="1"/>
          </p:nvPr>
        </p:nvSpPr>
        <p:spPr/>
        <p:txBody>
          <a:bodyPr/>
          <a:lstStyle/>
          <a:p>
            <a:r>
              <a:rPr lang="es-DO" sz="1800" dirty="0">
                <a:effectLst/>
                <a:latin typeface="Calibri" panose="020F0502020204030204" pitchFamily="34" charset="0"/>
                <a:ea typeface="Calibri" panose="020F0502020204030204" pitchFamily="34" charset="0"/>
                <a:cs typeface="Times New Roman" panose="02020603050405020304" pitchFamily="18" charset="0"/>
              </a:rPr>
              <a:t>Aunque fuera posible la exclusión, cuando un bien no es rival, no tiene sentido la exclusión desde el punto de vista de la eficiencia económica. Cobrando un precio por un bien no rival se impide que algunas personas disfruten de él, aun cuando su consumo del bien no tenga ningún coste marginal. Por lo tanto, cobrar por un bien no rival es ineficiente porque provoca </a:t>
            </a:r>
            <a:r>
              <a:rPr lang="es-DO" sz="1800" b="1" dirty="0">
                <a:effectLst/>
                <a:latin typeface="Calibri" panose="020F0502020204030204" pitchFamily="34" charset="0"/>
                <a:ea typeface="Calibri" panose="020F0502020204030204" pitchFamily="34" charset="0"/>
                <a:cs typeface="Times New Roman" panose="02020603050405020304" pitchFamily="18" charset="0"/>
              </a:rPr>
              <a:t>subconsumo</a:t>
            </a:r>
            <a:r>
              <a:rPr lang="es-DO" sz="1800" dirty="0">
                <a:effectLst/>
                <a:latin typeface="Calibri" panose="020F0502020204030204" pitchFamily="34" charset="0"/>
                <a:ea typeface="Calibri" panose="020F0502020204030204" pitchFamily="34" charset="0"/>
                <a:cs typeface="Times New Roman" panose="02020603050405020304" pitchFamily="18" charset="0"/>
              </a:rPr>
              <a:t>. </a:t>
            </a:r>
            <a:r>
              <a:rPr lang="es-DO" sz="1800" u="sng" dirty="0">
                <a:effectLst/>
                <a:latin typeface="Calibri" panose="020F0502020204030204" pitchFamily="34" charset="0"/>
                <a:ea typeface="Calibri" panose="020F0502020204030204" pitchFamily="34" charset="0"/>
                <a:cs typeface="Times New Roman" panose="02020603050405020304" pitchFamily="18" charset="0"/>
              </a:rPr>
              <a:t>El subconsumo es un tipo de ineficiencia</a:t>
            </a:r>
            <a:r>
              <a:rPr lang="es-DO" sz="1800" dirty="0">
                <a:effectLst/>
                <a:latin typeface="Calibri" panose="020F0502020204030204" pitchFamily="34" charset="0"/>
                <a:ea typeface="Calibri" panose="020F0502020204030204" pitchFamily="34" charset="0"/>
                <a:cs typeface="Times New Roman" panose="02020603050405020304" pitchFamily="18" charset="0"/>
              </a:rPr>
              <a:t>. Pero si no se cobra por un bien no rival, no habrá ningún incentivo para suministrarlo. En este caso, la ineficiencia adopta la forma de </a:t>
            </a:r>
            <a:r>
              <a:rPr lang="es-DO" sz="1800" b="1" dirty="0">
                <a:effectLst/>
                <a:latin typeface="Calibri" panose="020F0502020204030204" pitchFamily="34" charset="0"/>
                <a:ea typeface="Calibri" panose="020F0502020204030204" pitchFamily="34" charset="0"/>
                <a:cs typeface="Times New Roman" panose="02020603050405020304" pitchFamily="18" charset="0"/>
              </a:rPr>
              <a:t>suministro insuficiente</a:t>
            </a:r>
            <a:r>
              <a:rPr lang="es-DO"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s-DO" sz="1800" dirty="0">
                <a:effectLst/>
                <a:latin typeface="Calibri" panose="020F0502020204030204" pitchFamily="34" charset="0"/>
                <a:ea typeface="Calibri" panose="020F0502020204030204" pitchFamily="34" charset="0"/>
                <a:cs typeface="Times New Roman" panose="02020603050405020304" pitchFamily="18" charset="0"/>
              </a:rPr>
              <a:t>Por lo tanto, hay dos tipos básicos de fallo del mercado relacionados con los bienes públicos: el </a:t>
            </a:r>
            <a:r>
              <a:rPr lang="es-DO" sz="1800" b="1" dirty="0">
                <a:effectLst/>
                <a:latin typeface="Calibri" panose="020F0502020204030204" pitchFamily="34" charset="0"/>
                <a:ea typeface="Calibri" panose="020F0502020204030204" pitchFamily="34" charset="0"/>
                <a:cs typeface="Times New Roman" panose="02020603050405020304" pitchFamily="18" charset="0"/>
              </a:rPr>
              <a:t>subconsumo</a:t>
            </a:r>
            <a:r>
              <a:rPr lang="es-DO" sz="1800" dirty="0">
                <a:effectLst/>
                <a:latin typeface="Calibri" panose="020F0502020204030204" pitchFamily="34" charset="0"/>
                <a:ea typeface="Calibri" panose="020F0502020204030204" pitchFamily="34" charset="0"/>
                <a:cs typeface="Times New Roman" panose="02020603050405020304" pitchFamily="18" charset="0"/>
              </a:rPr>
              <a:t> y el </a:t>
            </a:r>
            <a:r>
              <a:rPr lang="es-DO" sz="1800" b="1" dirty="0">
                <a:effectLst/>
                <a:latin typeface="Calibri" panose="020F0502020204030204" pitchFamily="34" charset="0"/>
                <a:ea typeface="Calibri" panose="020F0502020204030204" pitchFamily="34" charset="0"/>
                <a:cs typeface="Times New Roman" panose="02020603050405020304" pitchFamily="18" charset="0"/>
              </a:rPr>
              <a:t>suministro insuficiente</a:t>
            </a:r>
            <a:r>
              <a:rPr lang="es-DO"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s-DO" dirty="0"/>
          </a:p>
        </p:txBody>
      </p:sp>
    </p:spTree>
    <p:extLst>
      <p:ext uri="{BB962C8B-B14F-4D97-AF65-F5344CB8AC3E}">
        <p14:creationId xmlns:p14="http://schemas.microsoft.com/office/powerpoint/2010/main" val="2196495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698970-E48F-4E76-B5DB-E5B1D8F037E1}"/>
              </a:ext>
            </a:extLst>
          </p:cNvPr>
          <p:cNvSpPr>
            <a:spLocks noGrp="1"/>
          </p:cNvSpPr>
          <p:nvPr>
            <p:ph type="title"/>
          </p:nvPr>
        </p:nvSpPr>
        <p:spPr>
          <a:xfrm>
            <a:off x="1687669" y="624110"/>
            <a:ext cx="4137059" cy="1280890"/>
          </a:xfrm>
        </p:spPr>
        <p:txBody>
          <a:bodyPr>
            <a:normAutofit/>
          </a:bodyPr>
          <a:lstStyle/>
          <a:p>
            <a:pPr>
              <a:lnSpc>
                <a:spcPct val="90000"/>
              </a:lnSpc>
            </a:pPr>
            <a:r>
              <a:rPr lang="es-DO" sz="2700">
                <a:effectLst/>
                <a:latin typeface="Calibri" panose="020F0502020204030204" pitchFamily="34" charset="0"/>
                <a:ea typeface="Calibri" panose="020F0502020204030204" pitchFamily="34" charset="0"/>
                <a:cs typeface="Times New Roman" panose="02020603050405020304" pitchFamily="18" charset="0"/>
              </a:rPr>
              <a:t>Cómo se pagan los bienes públicos:</a:t>
            </a:r>
            <a:br>
              <a:rPr lang="es-DO" sz="2700">
                <a:effectLst/>
                <a:latin typeface="Calibri" panose="020F0502020204030204" pitchFamily="34" charset="0"/>
                <a:ea typeface="Calibri" panose="020F0502020204030204" pitchFamily="34" charset="0"/>
                <a:cs typeface="Times New Roman" panose="02020603050405020304" pitchFamily="18" charset="0"/>
              </a:rPr>
            </a:br>
            <a:endParaRPr lang="es-DO" sz="2700"/>
          </a:p>
        </p:txBody>
      </p:sp>
      <p:sp>
        <p:nvSpPr>
          <p:cNvPr id="3" name="Marcador de contenido 2">
            <a:extLst>
              <a:ext uri="{FF2B5EF4-FFF2-40B4-BE49-F238E27FC236}">
                <a16:creationId xmlns:a16="http://schemas.microsoft.com/office/drawing/2014/main" id="{8CE2E79B-8A30-46B6-8F4F-C2A1AD78B049}"/>
              </a:ext>
            </a:extLst>
          </p:cNvPr>
          <p:cNvSpPr>
            <a:spLocks noGrp="1"/>
          </p:cNvSpPr>
          <p:nvPr>
            <p:ph idx="1"/>
          </p:nvPr>
        </p:nvSpPr>
        <p:spPr>
          <a:xfrm>
            <a:off x="1683956" y="2133600"/>
            <a:ext cx="4140772" cy="3777622"/>
          </a:xfrm>
        </p:spPr>
        <p:txBody>
          <a:bodyPr>
            <a:normAutofit/>
          </a:bodyPr>
          <a:lstStyle/>
          <a:p>
            <a:pPr algn="just">
              <a:lnSpc>
                <a:spcPct val="90000"/>
              </a:lnSpc>
            </a:pPr>
            <a:r>
              <a:rPr lang="es-DO"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 la exclusión es posible, aunque el consumo no sea rival, el Estado suele cobrar una tasa, llamada </a:t>
            </a:r>
            <a:r>
              <a:rPr lang="es-DO"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tasa por el uso</a:t>
            </a:r>
            <a:r>
              <a:rPr lang="es-DO"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 los que se benefician de los bienes o servicios que suministra. Las autopistas de peaje se financian por medio de tasas por el uso.</a:t>
            </a:r>
          </a:p>
          <a:p>
            <a:pPr algn="just">
              <a:lnSpc>
                <a:spcPct val="90000"/>
              </a:lnSpc>
            </a:pPr>
            <a:r>
              <a:rPr lang="es-DO"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muestra en la figura 5.1 con el caso de una autopista. Hemos trazado la curva de demanda de la autopista, que describe el número de desplazamientos en función del peaje cobrado. La reducción del peaje provoca un aumento de la demanda de la autopista. Su capacidad es </a:t>
            </a:r>
            <a:r>
              <a:rPr lang="es-DO"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Qc</a:t>
            </a:r>
            <a:r>
              <a:rPr lang="es-DO"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cuando la demanda es inferior a </a:t>
            </a:r>
            <a:r>
              <a:rPr lang="es-DO"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Qc</a:t>
            </a:r>
            <a:r>
              <a:rPr lang="es-DO"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no hay congestión y el uso de la autopista no genera ningún coste marginal. En la medida en que la autopista no esté utilizándose a pleno rendimiento, el consumo no es rival; el consumo adicional por parte de una persona no reduce el consumo de otras. </a:t>
            </a:r>
            <a:r>
              <a:rPr lang="es-DO"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Dado que el coste marginal de uso es cero, la eficiencia exige que el precio de uso sea cero</a:t>
            </a:r>
            <a:r>
              <a:rPr lang="es-DO"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Sin embargo, es evidente que en ese caso los ingresos recaudados por la autopista serán cero.</a:t>
            </a:r>
          </a:p>
          <a:p>
            <a:pPr>
              <a:lnSpc>
                <a:spcPct val="90000"/>
              </a:lnSpc>
            </a:pPr>
            <a:endParaRPr lang="es-DO" sz="1200" dirty="0">
              <a:solidFill>
                <a:srgbClr val="000000"/>
              </a:solidFill>
            </a:endParaRPr>
          </a:p>
        </p:txBody>
      </p:sp>
      <p:pic>
        <p:nvPicPr>
          <p:cNvPr id="4" name="Imagen 3" descr="Interfaz de usuario gráfica&#10;&#10;Descripción generada automáticamente con confianza media">
            <a:extLst>
              <a:ext uri="{FF2B5EF4-FFF2-40B4-BE49-F238E27FC236}">
                <a16:creationId xmlns:a16="http://schemas.microsoft.com/office/drawing/2014/main" id="{2801E4E8-1DF7-4DFC-ADE1-653DDE01FC5A}"/>
              </a:ext>
            </a:extLst>
          </p:cNvPr>
          <p:cNvPicPr/>
          <p:nvPr/>
        </p:nvPicPr>
        <p:blipFill rotWithShape="1">
          <a:blip r:embed="rId2"/>
          <a:srcRect l="29453" t="32509" r="30901" b="8137"/>
          <a:stretch/>
        </p:blipFill>
        <p:spPr bwMode="auto">
          <a:xfrm>
            <a:off x="6091916" y="973523"/>
            <a:ext cx="5451627" cy="4590913"/>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3432358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698970-E48F-4E76-B5DB-E5B1D8F037E1}"/>
              </a:ext>
            </a:extLst>
          </p:cNvPr>
          <p:cNvSpPr>
            <a:spLocks noGrp="1"/>
          </p:cNvSpPr>
          <p:nvPr>
            <p:ph type="title"/>
          </p:nvPr>
        </p:nvSpPr>
        <p:spPr>
          <a:xfrm>
            <a:off x="1687669" y="0"/>
            <a:ext cx="10504331" cy="745588"/>
          </a:xfrm>
        </p:spPr>
        <p:txBody>
          <a:bodyPr>
            <a:normAutofit fontScale="90000"/>
          </a:bodyPr>
          <a:lstStyle/>
          <a:p>
            <a:pPr algn="ctr">
              <a:lnSpc>
                <a:spcPct val="90000"/>
              </a:lnSpc>
            </a:pPr>
            <a:r>
              <a:rPr lang="es-DO" sz="27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Cómo se pagan los bienes públicos:</a:t>
            </a:r>
            <a:br>
              <a:rPr lang="es-DO" sz="27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endParaRPr lang="es-DO" sz="2700" b="1" dirty="0">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8CE2E79B-8A30-46B6-8F4F-C2A1AD78B049}"/>
              </a:ext>
            </a:extLst>
          </p:cNvPr>
          <p:cNvSpPr>
            <a:spLocks noGrp="1"/>
          </p:cNvSpPr>
          <p:nvPr>
            <p:ph idx="1"/>
          </p:nvPr>
        </p:nvSpPr>
        <p:spPr>
          <a:xfrm>
            <a:off x="1683956" y="604911"/>
            <a:ext cx="10315786" cy="5306311"/>
          </a:xfrm>
        </p:spPr>
        <p:txBody>
          <a:bodyPr>
            <a:noAutofit/>
          </a:bodyPr>
          <a:lstStyle/>
          <a:p>
            <a:pPr algn="just">
              <a:lnSpc>
                <a:spcPct val="90000"/>
              </a:lnSpc>
            </a:pPr>
            <a:r>
              <a:rPr lang="es-DO"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 la exclusión es posible, aunque el consumo no sea rival, el Estado suele cobrar una tasa, llamada </a:t>
            </a:r>
            <a:r>
              <a:rPr lang="es-DO"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tasa por el uso</a:t>
            </a:r>
            <a:r>
              <a:rPr lang="es-DO"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 los que se benefician de los bienes o servicios que suministra. Las autopistas de peaje se financian por medio de tasas por el uso.</a:t>
            </a:r>
          </a:p>
          <a:p>
            <a:pPr algn="just">
              <a:lnSpc>
                <a:spcPct val="90000"/>
              </a:lnSpc>
            </a:pPr>
            <a:r>
              <a:rPr lang="es-DO"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 muestra en la figura 5.1 con el caso de una autopista. Hemos trazado la curva de demanda de la autopista, que describe el número de desplazamientos en función del peaje cobrado. </a:t>
            </a:r>
          </a:p>
          <a:p>
            <a:pPr algn="just">
              <a:lnSpc>
                <a:spcPct val="90000"/>
              </a:lnSpc>
            </a:pPr>
            <a:r>
              <a:rPr lang="es-DO"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reducción del peaje provoca un aumento de la demanda de la autopista. Su capacidad es </a:t>
            </a:r>
            <a:r>
              <a:rPr lang="es-DO"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Qc</a:t>
            </a:r>
            <a:r>
              <a:rPr lang="es-DO"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cuando la demanda es inferior a </a:t>
            </a:r>
            <a:r>
              <a:rPr lang="es-DO"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Qc</a:t>
            </a:r>
            <a:r>
              <a:rPr lang="es-DO"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no hay congestión y el uso de la autopista no genera ningún coste marginal. </a:t>
            </a:r>
          </a:p>
          <a:p>
            <a:pPr algn="just">
              <a:lnSpc>
                <a:spcPct val="90000"/>
              </a:lnSpc>
            </a:pPr>
            <a:r>
              <a:rPr lang="es-DO"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 la medida en que la autopista no esté utilizándose a pleno rendimiento, el consumo no es rival; el consumo adicional por parte de una persona no reduce el consumo de otras. </a:t>
            </a:r>
          </a:p>
          <a:p>
            <a:pPr algn="just">
              <a:lnSpc>
                <a:spcPct val="90000"/>
              </a:lnSpc>
            </a:pPr>
            <a:r>
              <a:rPr lang="es-DO"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Dado que el coste marginal de uso es cero, la eficiencia exige que el precio de uso sea cero</a:t>
            </a:r>
            <a:r>
              <a:rPr lang="es-DO"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Sin embargo, es evidente que en ese caso los ingresos recaudados por la autopista serán cero.</a:t>
            </a:r>
          </a:p>
          <a:p>
            <a:pPr>
              <a:lnSpc>
                <a:spcPct val="90000"/>
              </a:lnSpc>
            </a:pPr>
            <a:endParaRPr lang="es-DO" sz="2400" dirty="0">
              <a:solidFill>
                <a:srgbClr val="000000"/>
              </a:solidFill>
            </a:endParaRPr>
          </a:p>
        </p:txBody>
      </p:sp>
    </p:spTree>
    <p:extLst>
      <p:ext uri="{BB962C8B-B14F-4D97-AF65-F5344CB8AC3E}">
        <p14:creationId xmlns:p14="http://schemas.microsoft.com/office/powerpoint/2010/main" val="3371528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nterfaz de usuario gráfica, Texto&#10;&#10;Descripción generada automáticamente">
            <a:extLst>
              <a:ext uri="{FF2B5EF4-FFF2-40B4-BE49-F238E27FC236}">
                <a16:creationId xmlns:a16="http://schemas.microsoft.com/office/drawing/2014/main" id="{29E5CE27-9798-DF5B-39EC-453DD839492E}"/>
              </a:ext>
            </a:extLst>
          </p:cNvPr>
          <p:cNvPicPr/>
          <p:nvPr/>
        </p:nvPicPr>
        <p:blipFill rotWithShape="1">
          <a:blip r:embed="rId2"/>
          <a:srcRect l="29699" t="26618" r="30041" b="6172"/>
          <a:stretch/>
        </p:blipFill>
        <p:spPr bwMode="auto">
          <a:xfrm>
            <a:off x="2841670" y="0"/>
            <a:ext cx="7425882" cy="4099372"/>
          </a:xfrm>
          <a:prstGeom prst="rect">
            <a:avLst/>
          </a:prstGeom>
          <a:extLst>
            <a:ext uri="{53640926-AAD7-44D8-BBD7-CCE9431645EC}">
              <a14:shadowObscured xmlns:a14="http://schemas.microsoft.com/office/drawing/2010/main"/>
            </a:ext>
          </a:extLst>
        </p:spPr>
      </p:pic>
      <p:pic>
        <p:nvPicPr>
          <p:cNvPr id="6" name="Imagen 5" descr="Interfaz de usuario gráfica, Texto&#10;&#10;Descripción generada automáticamente">
            <a:extLst>
              <a:ext uri="{FF2B5EF4-FFF2-40B4-BE49-F238E27FC236}">
                <a16:creationId xmlns:a16="http://schemas.microsoft.com/office/drawing/2014/main" id="{F0B5728C-B431-A1BB-8B90-F3280D6F4A98}"/>
              </a:ext>
            </a:extLst>
          </p:cNvPr>
          <p:cNvPicPr/>
          <p:nvPr/>
        </p:nvPicPr>
        <p:blipFill rotWithShape="1">
          <a:blip r:embed="rId3"/>
          <a:srcRect l="29453" t="45600" r="30771" b="22099"/>
          <a:stretch/>
        </p:blipFill>
        <p:spPr bwMode="auto">
          <a:xfrm>
            <a:off x="2801332" y="4099372"/>
            <a:ext cx="7466220" cy="2962609"/>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1879102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CE241F-A9B7-4E2A-8F62-3E2C32F630E5}"/>
              </a:ext>
            </a:extLst>
          </p:cNvPr>
          <p:cNvSpPr>
            <a:spLocks noGrp="1"/>
          </p:cNvSpPr>
          <p:nvPr>
            <p:ph type="title"/>
          </p:nvPr>
        </p:nvSpPr>
        <p:spPr>
          <a:xfrm>
            <a:off x="2005916" y="110560"/>
            <a:ext cx="8911687" cy="635028"/>
          </a:xfrm>
        </p:spPr>
        <p:txBody>
          <a:bodyPr>
            <a:noAutofit/>
          </a:bodyPr>
          <a:lstStyle/>
          <a:p>
            <a:pPr algn="ctr"/>
            <a:r>
              <a:rPr lang="es-DO"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Bienes públicos globales y locales:</a:t>
            </a:r>
            <a:br>
              <a:rPr lang="es-DO"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endParaRPr lang="es-DO" sz="3200" b="1" dirty="0">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B39721A8-8686-4B92-A366-FA52D7A21E7D}"/>
              </a:ext>
            </a:extLst>
          </p:cNvPr>
          <p:cNvSpPr>
            <a:spLocks noGrp="1"/>
          </p:cNvSpPr>
          <p:nvPr>
            <p:ph idx="1"/>
          </p:nvPr>
        </p:nvSpPr>
        <p:spPr>
          <a:xfrm>
            <a:off x="1631852" y="928468"/>
            <a:ext cx="9872760" cy="4982754"/>
          </a:xfrm>
        </p:spPr>
        <p:txBody>
          <a:bodyPr>
            <a:normAutofit/>
          </a:bodyPr>
          <a:lstStyle/>
          <a:p>
            <a:pPr algn="just"/>
            <a:r>
              <a:rPr lang="es-DO" sz="2800" dirty="0">
                <a:effectLst/>
                <a:latin typeface="Calibri" panose="020F0502020204030204" pitchFamily="34" charset="0"/>
                <a:ea typeface="Calibri" panose="020F0502020204030204" pitchFamily="34" charset="0"/>
                <a:cs typeface="Times New Roman" panose="02020603050405020304" pitchFamily="18" charset="0"/>
              </a:rPr>
              <a:t>Los beneficios de algunos bienes públicos solo se disfrutan localmente: los disfrutan los que viven en una determinada comunidad. </a:t>
            </a:r>
          </a:p>
          <a:p>
            <a:pPr algn="just"/>
            <a:r>
              <a:rPr lang="es-DO" sz="2800" dirty="0">
                <a:effectLst/>
                <a:latin typeface="Calibri" panose="020F0502020204030204" pitchFamily="34" charset="0"/>
                <a:ea typeface="Calibri" panose="020F0502020204030204" pitchFamily="34" charset="0"/>
                <a:cs typeface="Times New Roman" panose="02020603050405020304" pitchFamily="18" charset="0"/>
              </a:rPr>
              <a:t>Se denominan bienes públicos locales y son, por ejemplo, la seguridad policial local. </a:t>
            </a:r>
          </a:p>
          <a:p>
            <a:pPr algn="just"/>
            <a:r>
              <a:rPr lang="es-DO" sz="2800" dirty="0">
                <a:effectLst/>
                <a:latin typeface="Calibri" panose="020F0502020204030204" pitchFamily="34" charset="0"/>
                <a:ea typeface="Calibri" panose="020F0502020204030204" pitchFamily="34" charset="0"/>
                <a:cs typeface="Times New Roman" panose="02020603050405020304" pitchFamily="18" charset="0"/>
              </a:rPr>
              <a:t>Sin embargo, cada vez es mayor el número de bienes públicos que son bienes públicos globales, de los cuales se beneficia toda la humanidad.</a:t>
            </a:r>
          </a:p>
          <a:p>
            <a:pPr algn="just"/>
            <a:r>
              <a:rPr lang="es-DO" sz="2800" dirty="0">
                <a:effectLst/>
                <a:latin typeface="Calibri" panose="020F0502020204030204" pitchFamily="34" charset="0"/>
                <a:ea typeface="Calibri" panose="020F0502020204030204" pitchFamily="34" charset="0"/>
                <a:cs typeface="Times New Roman" panose="02020603050405020304" pitchFamily="18" charset="0"/>
              </a:rPr>
              <a:t> Entre los bienes públicos globales más importantes se encuentran el medio ambiente mundial.</a:t>
            </a:r>
          </a:p>
          <a:p>
            <a:endParaRPr lang="es-DO" sz="2800" dirty="0"/>
          </a:p>
        </p:txBody>
      </p:sp>
    </p:spTree>
    <p:extLst>
      <p:ext uri="{BB962C8B-B14F-4D97-AF65-F5344CB8AC3E}">
        <p14:creationId xmlns:p14="http://schemas.microsoft.com/office/powerpoint/2010/main" val="925537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33" name="Group 1032">
            <a:extLst>
              <a:ext uri="{FF2B5EF4-FFF2-40B4-BE49-F238E27FC236}">
                <a16:creationId xmlns:a16="http://schemas.microsoft.com/office/drawing/2014/main" id="{40F598D0-0F0E-4968-B1D9-18A8CA1544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34" name="Freeform 11">
              <a:extLst>
                <a:ext uri="{FF2B5EF4-FFF2-40B4-BE49-F238E27FC236}">
                  <a16:creationId xmlns:a16="http://schemas.microsoft.com/office/drawing/2014/main" id="{9ED33622-15D2-4E4B-BD6A-604E6F0C21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s-CR"/>
            </a:p>
          </p:txBody>
        </p:sp>
        <p:sp>
          <p:nvSpPr>
            <p:cNvPr id="1035" name="Freeform 12">
              <a:extLst>
                <a:ext uri="{FF2B5EF4-FFF2-40B4-BE49-F238E27FC236}">
                  <a16:creationId xmlns:a16="http://schemas.microsoft.com/office/drawing/2014/main" id="{8F2B4AA9-8625-42A4-A35C-D08B4B597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s-CR"/>
            </a:p>
          </p:txBody>
        </p:sp>
        <p:sp>
          <p:nvSpPr>
            <p:cNvPr id="1036" name="Freeform 13">
              <a:extLst>
                <a:ext uri="{FF2B5EF4-FFF2-40B4-BE49-F238E27FC236}">
                  <a16:creationId xmlns:a16="http://schemas.microsoft.com/office/drawing/2014/main" id="{8DC48271-8FB3-41F6-B59C-9B259D3D8D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s-CR"/>
            </a:p>
          </p:txBody>
        </p:sp>
        <p:sp>
          <p:nvSpPr>
            <p:cNvPr id="1037" name="Freeform 14">
              <a:extLst>
                <a:ext uri="{FF2B5EF4-FFF2-40B4-BE49-F238E27FC236}">
                  <a16:creationId xmlns:a16="http://schemas.microsoft.com/office/drawing/2014/main" id="{BB796F2E-8BC6-4BC1-8654-F3CAC4E0F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s-CR"/>
            </a:p>
          </p:txBody>
        </p:sp>
        <p:sp>
          <p:nvSpPr>
            <p:cNvPr id="1038" name="Freeform 15">
              <a:extLst>
                <a:ext uri="{FF2B5EF4-FFF2-40B4-BE49-F238E27FC236}">
                  <a16:creationId xmlns:a16="http://schemas.microsoft.com/office/drawing/2014/main" id="{CE77FC17-3BC6-42D4-9763-2752F87FB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s-CR"/>
            </a:p>
          </p:txBody>
        </p:sp>
        <p:sp>
          <p:nvSpPr>
            <p:cNvPr id="1039" name="Freeform 16">
              <a:extLst>
                <a:ext uri="{FF2B5EF4-FFF2-40B4-BE49-F238E27FC236}">
                  <a16:creationId xmlns:a16="http://schemas.microsoft.com/office/drawing/2014/main" id="{4918A71A-AED7-4F14-9BB0-D0C2195714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s-CR"/>
            </a:p>
          </p:txBody>
        </p:sp>
        <p:sp>
          <p:nvSpPr>
            <p:cNvPr id="1040" name="Freeform 17">
              <a:extLst>
                <a:ext uri="{FF2B5EF4-FFF2-40B4-BE49-F238E27FC236}">
                  <a16:creationId xmlns:a16="http://schemas.microsoft.com/office/drawing/2014/main" id="{9B21D4F9-D813-4E4F-A3E3-4F107BBA9D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s-CR"/>
            </a:p>
          </p:txBody>
        </p:sp>
        <p:sp>
          <p:nvSpPr>
            <p:cNvPr id="1041" name="Freeform 18">
              <a:extLst>
                <a:ext uri="{FF2B5EF4-FFF2-40B4-BE49-F238E27FC236}">
                  <a16:creationId xmlns:a16="http://schemas.microsoft.com/office/drawing/2014/main" id="{4DEC9723-DD9D-46D0-A2F5-241C76034D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s-CR"/>
            </a:p>
          </p:txBody>
        </p:sp>
        <p:sp>
          <p:nvSpPr>
            <p:cNvPr id="1042" name="Freeform 19">
              <a:extLst>
                <a:ext uri="{FF2B5EF4-FFF2-40B4-BE49-F238E27FC236}">
                  <a16:creationId xmlns:a16="http://schemas.microsoft.com/office/drawing/2014/main" id="{82979E29-0BC5-4E7B-99A9-47B6E3DDC7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s-CR"/>
            </a:p>
          </p:txBody>
        </p:sp>
        <p:sp>
          <p:nvSpPr>
            <p:cNvPr id="1043" name="Freeform 20">
              <a:extLst>
                <a:ext uri="{FF2B5EF4-FFF2-40B4-BE49-F238E27FC236}">
                  <a16:creationId xmlns:a16="http://schemas.microsoft.com/office/drawing/2014/main" id="{5F769BCF-F673-4CFF-8A95-87A84F25B2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s-CR"/>
            </a:p>
          </p:txBody>
        </p:sp>
        <p:sp>
          <p:nvSpPr>
            <p:cNvPr id="1044" name="Freeform 21">
              <a:extLst>
                <a:ext uri="{FF2B5EF4-FFF2-40B4-BE49-F238E27FC236}">
                  <a16:creationId xmlns:a16="http://schemas.microsoft.com/office/drawing/2014/main" id="{0AAD3DF5-7E6E-4407-B68B-38D6A7180C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s-CR"/>
            </a:p>
          </p:txBody>
        </p:sp>
        <p:sp>
          <p:nvSpPr>
            <p:cNvPr id="1045" name="Freeform 22">
              <a:extLst>
                <a:ext uri="{FF2B5EF4-FFF2-40B4-BE49-F238E27FC236}">
                  <a16:creationId xmlns:a16="http://schemas.microsoft.com/office/drawing/2014/main" id="{4113E7BF-10C7-4448-8E77-E13F7D1576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s-CR"/>
            </a:p>
          </p:txBody>
        </p:sp>
      </p:grpSp>
      <p:grpSp>
        <p:nvGrpSpPr>
          <p:cNvPr id="1047" name="Group 1046">
            <a:extLst>
              <a:ext uri="{FF2B5EF4-FFF2-40B4-BE49-F238E27FC236}">
                <a16:creationId xmlns:a16="http://schemas.microsoft.com/office/drawing/2014/main" id="{A45A5D64-394A-4ABB-938B-187FE2880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1048" name="Freeform 27">
              <a:extLst>
                <a:ext uri="{FF2B5EF4-FFF2-40B4-BE49-F238E27FC236}">
                  <a16:creationId xmlns:a16="http://schemas.microsoft.com/office/drawing/2014/main" id="{6DA75D72-CB63-467A-B30B-407ECBAFEE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s-CR"/>
            </a:p>
          </p:txBody>
        </p:sp>
        <p:sp>
          <p:nvSpPr>
            <p:cNvPr id="1049" name="Freeform 28">
              <a:extLst>
                <a:ext uri="{FF2B5EF4-FFF2-40B4-BE49-F238E27FC236}">
                  <a16:creationId xmlns:a16="http://schemas.microsoft.com/office/drawing/2014/main" id="{72EF1374-F5FE-4D95-8998-6219AB8D9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s-CR"/>
            </a:p>
          </p:txBody>
        </p:sp>
        <p:sp>
          <p:nvSpPr>
            <p:cNvPr id="1050" name="Freeform 29">
              <a:extLst>
                <a:ext uri="{FF2B5EF4-FFF2-40B4-BE49-F238E27FC236}">
                  <a16:creationId xmlns:a16="http://schemas.microsoft.com/office/drawing/2014/main" id="{F9189B74-0722-49CD-B74C-828181E22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s-CR"/>
            </a:p>
          </p:txBody>
        </p:sp>
        <p:sp>
          <p:nvSpPr>
            <p:cNvPr id="1051" name="Freeform 30">
              <a:extLst>
                <a:ext uri="{FF2B5EF4-FFF2-40B4-BE49-F238E27FC236}">
                  <a16:creationId xmlns:a16="http://schemas.microsoft.com/office/drawing/2014/main" id="{BFD4E0E1-0114-47F7-84AA-DDE8D9AF1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s-CR"/>
            </a:p>
          </p:txBody>
        </p:sp>
        <p:sp>
          <p:nvSpPr>
            <p:cNvPr id="1052" name="Freeform 31">
              <a:extLst>
                <a:ext uri="{FF2B5EF4-FFF2-40B4-BE49-F238E27FC236}">
                  <a16:creationId xmlns:a16="http://schemas.microsoft.com/office/drawing/2014/main" id="{C16F5C4C-7D4C-49ED-B130-1F398AB839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s-CR"/>
            </a:p>
          </p:txBody>
        </p:sp>
        <p:sp>
          <p:nvSpPr>
            <p:cNvPr id="1053" name="Freeform 32">
              <a:extLst>
                <a:ext uri="{FF2B5EF4-FFF2-40B4-BE49-F238E27FC236}">
                  <a16:creationId xmlns:a16="http://schemas.microsoft.com/office/drawing/2014/main" id="{D308A7F6-F8C6-42AE-971E-CB028A9C3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s-CR"/>
            </a:p>
          </p:txBody>
        </p:sp>
        <p:sp>
          <p:nvSpPr>
            <p:cNvPr id="1054" name="Freeform 33">
              <a:extLst>
                <a:ext uri="{FF2B5EF4-FFF2-40B4-BE49-F238E27FC236}">
                  <a16:creationId xmlns:a16="http://schemas.microsoft.com/office/drawing/2014/main" id="{306C015B-8BC9-4594-9D06-8521B4A64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s-CR"/>
            </a:p>
          </p:txBody>
        </p:sp>
        <p:sp>
          <p:nvSpPr>
            <p:cNvPr id="1055" name="Freeform 34">
              <a:extLst>
                <a:ext uri="{FF2B5EF4-FFF2-40B4-BE49-F238E27FC236}">
                  <a16:creationId xmlns:a16="http://schemas.microsoft.com/office/drawing/2014/main" id="{8A8EBD12-7A6A-45F8-B659-E43EF19B2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s-CR"/>
            </a:p>
          </p:txBody>
        </p:sp>
        <p:sp>
          <p:nvSpPr>
            <p:cNvPr id="1056" name="Freeform 35">
              <a:extLst>
                <a:ext uri="{FF2B5EF4-FFF2-40B4-BE49-F238E27FC236}">
                  <a16:creationId xmlns:a16="http://schemas.microsoft.com/office/drawing/2014/main" id="{819856B3-6DAB-4B2F-9E37-5081209E4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s-CR"/>
            </a:p>
          </p:txBody>
        </p:sp>
        <p:sp>
          <p:nvSpPr>
            <p:cNvPr id="1057" name="Freeform 36">
              <a:extLst>
                <a:ext uri="{FF2B5EF4-FFF2-40B4-BE49-F238E27FC236}">
                  <a16:creationId xmlns:a16="http://schemas.microsoft.com/office/drawing/2014/main" id="{949D6AD6-7E14-477A-BEA1-DE6386908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s-CR"/>
            </a:p>
          </p:txBody>
        </p:sp>
        <p:sp>
          <p:nvSpPr>
            <p:cNvPr id="1058" name="Freeform 37">
              <a:extLst>
                <a:ext uri="{FF2B5EF4-FFF2-40B4-BE49-F238E27FC236}">
                  <a16:creationId xmlns:a16="http://schemas.microsoft.com/office/drawing/2014/main" id="{9C284209-3117-4AAD-B8F6-A9816FB773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s-CR"/>
            </a:p>
          </p:txBody>
        </p:sp>
        <p:sp>
          <p:nvSpPr>
            <p:cNvPr id="1059" name="Freeform 38">
              <a:extLst>
                <a:ext uri="{FF2B5EF4-FFF2-40B4-BE49-F238E27FC236}">
                  <a16:creationId xmlns:a16="http://schemas.microsoft.com/office/drawing/2014/main" id="{29E1D2FF-07FA-46E2-8D64-F666BBFC9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s-CR"/>
            </a:p>
          </p:txBody>
        </p:sp>
      </p:grpSp>
      <p:sp>
        <p:nvSpPr>
          <p:cNvPr id="1061" name="Rectangle 1060">
            <a:extLst>
              <a:ext uri="{FF2B5EF4-FFF2-40B4-BE49-F238E27FC236}">
                <a16:creationId xmlns:a16="http://schemas.microsoft.com/office/drawing/2014/main" id="{D927AF5C-4415-4C75-96FF-D34E2CF73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CR"/>
          </a:p>
        </p:txBody>
      </p:sp>
      <p:sp>
        <p:nvSpPr>
          <p:cNvPr id="1063" name="Freeform 11">
            <a:extLst>
              <a:ext uri="{FF2B5EF4-FFF2-40B4-BE49-F238E27FC236}">
                <a16:creationId xmlns:a16="http://schemas.microsoft.com/office/drawing/2014/main" id="{DCCE0A12-FB20-4549-A76B-194AB069C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s-CR"/>
          </a:p>
        </p:txBody>
      </p:sp>
      <p:sp useBgFill="1">
        <p:nvSpPr>
          <p:cNvPr id="1065" name="Rectangle 1064">
            <a:extLst>
              <a:ext uri="{FF2B5EF4-FFF2-40B4-BE49-F238E27FC236}">
                <a16:creationId xmlns:a16="http://schemas.microsoft.com/office/drawing/2014/main" id="{C6C6603D-F559-4CD2-92AB-1C1608E370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0"/>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ítulo 1">
            <a:extLst>
              <a:ext uri="{FF2B5EF4-FFF2-40B4-BE49-F238E27FC236}">
                <a16:creationId xmlns:a16="http://schemas.microsoft.com/office/drawing/2014/main" id="{7E90CC0B-0765-4F40-9563-21E08C3B52D3}"/>
              </a:ext>
            </a:extLst>
          </p:cNvPr>
          <p:cNvSpPr>
            <a:spLocks noGrp="1"/>
          </p:cNvSpPr>
          <p:nvPr>
            <p:ph type="ctrTitle"/>
          </p:nvPr>
        </p:nvSpPr>
        <p:spPr>
          <a:xfrm>
            <a:off x="6483096" y="624110"/>
            <a:ext cx="5021516" cy="1280890"/>
          </a:xfrm>
        </p:spPr>
        <p:txBody>
          <a:bodyPr vert="horz" lIns="91440" tIns="45720" rIns="91440" bIns="45720" rtlCol="0" anchor="t">
            <a:normAutofit/>
          </a:bodyPr>
          <a:lstStyle/>
          <a:p>
            <a:pPr>
              <a:lnSpc>
                <a:spcPct val="90000"/>
              </a:lnSpc>
            </a:pPr>
            <a:r>
              <a:rPr lang="en-US" sz="2800" i="1" u="sng">
                <a:ln>
                  <a:noFill/>
                </a:ln>
                <a:solidFill>
                  <a:srgbClr val="4CBECD"/>
                </a:solidFill>
                <a:effectLst>
                  <a:outerShdw blurRad="38100" dist="19050" dir="2700000" algn="tl">
                    <a:schemeClr val="dk1">
                      <a:alpha val="40000"/>
                    </a:schemeClr>
                  </a:outerShdw>
                </a:effectLst>
              </a:rPr>
              <a:t>Gestión Pública y Política Fiscal</a:t>
            </a:r>
            <a:br>
              <a:rPr lang="en-US" sz="2800">
                <a:solidFill>
                  <a:srgbClr val="4CBECD"/>
                </a:solidFill>
                <a:effectLst/>
              </a:rPr>
            </a:br>
            <a:endParaRPr lang="en-US" sz="2800">
              <a:solidFill>
                <a:srgbClr val="4CBECD"/>
              </a:solidFill>
            </a:endParaRPr>
          </a:p>
        </p:txBody>
      </p:sp>
      <p:pic>
        <p:nvPicPr>
          <p:cNvPr id="1028" name="Picture 4" descr="Libro La Economía del Sector Público, Jay K. Rosengard; Joseph Eugene  Stiglitz, ISBN 9788494107672. Comprar en Buscalibre">
            <a:extLst>
              <a:ext uri="{FF2B5EF4-FFF2-40B4-BE49-F238E27FC236}">
                <a16:creationId xmlns:a16="http://schemas.microsoft.com/office/drawing/2014/main" id="{8407E33C-5DC4-4484-8C55-06FE3C3FBD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452" r="-1" b="28485"/>
          <a:stretch/>
        </p:blipFill>
        <p:spPr bwMode="auto">
          <a:xfrm>
            <a:off x="-2650" y="10"/>
            <a:ext cx="5084290" cy="3572008"/>
          </a:xfrm>
          <a:prstGeom prst="rect">
            <a:avLst/>
          </a:prstGeom>
          <a:noFill/>
          <a:extLst>
            <a:ext uri="{909E8E84-426E-40DD-AFC4-6F175D3DCCD1}">
              <a14:hiddenFill xmlns:a14="http://schemas.microsoft.com/office/drawing/2010/main">
                <a:solidFill>
                  <a:srgbClr val="FFFFFF"/>
                </a:solidFill>
              </a14:hiddenFill>
            </a:ext>
          </a:extLst>
        </p:spPr>
      </p:pic>
      <p:sp>
        <p:nvSpPr>
          <p:cNvPr id="1067" name="Rectangle 1066">
            <a:extLst>
              <a:ext uri="{FF2B5EF4-FFF2-40B4-BE49-F238E27FC236}">
                <a16:creationId xmlns:a16="http://schemas.microsoft.com/office/drawing/2014/main" id="{027C296A-0617-4D21-AF6B-358A10ABD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rgbClr val="4CBECD"/>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CR"/>
          </a:p>
        </p:txBody>
      </p:sp>
      <p:sp>
        <p:nvSpPr>
          <p:cNvPr id="1069" name="Freeform 11">
            <a:extLst>
              <a:ext uri="{FF2B5EF4-FFF2-40B4-BE49-F238E27FC236}">
                <a16:creationId xmlns:a16="http://schemas.microsoft.com/office/drawing/2014/main" id="{4D8B6B03-4DCB-4178-B843-7DCD12039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s-CR"/>
          </a:p>
        </p:txBody>
      </p:sp>
      <p:pic>
        <p:nvPicPr>
          <p:cNvPr id="4" name="Picture 3" descr="Patrón de fondo&#10;&#10;Descripción generada automáticamente">
            <a:extLst>
              <a:ext uri="{FF2B5EF4-FFF2-40B4-BE49-F238E27FC236}">
                <a16:creationId xmlns:a16="http://schemas.microsoft.com/office/drawing/2014/main" id="{76A733DE-DBB4-4E51-BDBB-DFE5582929C6}"/>
              </a:ext>
            </a:extLst>
          </p:cNvPr>
          <p:cNvPicPr>
            <a:picLocks noChangeAspect="1"/>
          </p:cNvPicPr>
          <p:nvPr/>
        </p:nvPicPr>
        <p:blipFill rotWithShape="1">
          <a:blip r:embed="rId3"/>
          <a:srcRect r="-4" b="1610"/>
          <a:stretch/>
        </p:blipFill>
        <p:spPr>
          <a:xfrm>
            <a:off x="-1552" y="3656742"/>
            <a:ext cx="4646985" cy="3201257"/>
          </a:xfrm>
          <a:prstGeom prst="rect">
            <a:avLst/>
          </a:prstGeom>
        </p:spPr>
      </p:pic>
      <p:cxnSp>
        <p:nvCxnSpPr>
          <p:cNvPr id="1071" name="Straight Connector 1070">
            <a:extLst>
              <a:ext uri="{FF2B5EF4-FFF2-40B4-BE49-F238E27FC236}">
                <a16:creationId xmlns:a16="http://schemas.microsoft.com/office/drawing/2014/main" id="{9BDA9979-0841-4105-9C70-00F46A1C42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a:endCxn id="33" idx="1"/>
          </p:cNvCxnSpPr>
          <p:nvPr>
            <p:extLst>
              <p:ext uri="{386F3935-93C4-4BCD-93E2-E3B085C9AB24}">
                <p16:designElem xmlns:p16="http://schemas.microsoft.com/office/powerpoint/2015/main" val="1"/>
              </p:ext>
            </p:extLst>
          </p:nvPr>
        </p:nvCxnSpPr>
        <p:spPr>
          <a:xfrm>
            <a:off x="-16934" y="3429000"/>
            <a:ext cx="4662638" cy="0"/>
          </a:xfrm>
          <a:prstGeom prst="line">
            <a:avLst/>
          </a:prstGeom>
          <a:ln w="50800">
            <a:solidFill>
              <a:srgbClr val="4CBECD"/>
            </a:solidFill>
          </a:ln>
        </p:spPr>
        <p:style>
          <a:lnRef idx="1">
            <a:schemeClr val="accent1"/>
          </a:lnRef>
          <a:fillRef idx="0">
            <a:schemeClr val="accent1"/>
          </a:fillRef>
          <a:effectRef idx="0">
            <a:schemeClr val="accent1"/>
          </a:effectRef>
          <a:fontRef idx="minor">
            <a:schemeClr val="tx1"/>
          </a:fontRef>
        </p:style>
      </p:cxnSp>
      <p:sp>
        <p:nvSpPr>
          <p:cNvPr id="3" name="Subtítulo 2">
            <a:extLst>
              <a:ext uri="{FF2B5EF4-FFF2-40B4-BE49-F238E27FC236}">
                <a16:creationId xmlns:a16="http://schemas.microsoft.com/office/drawing/2014/main" id="{741A54AF-8ACE-4717-A9FF-8648E312524E}"/>
              </a:ext>
            </a:extLst>
          </p:cNvPr>
          <p:cNvSpPr>
            <a:spLocks noGrp="1"/>
          </p:cNvSpPr>
          <p:nvPr>
            <p:ph type="subTitle" idx="1"/>
          </p:nvPr>
        </p:nvSpPr>
        <p:spPr>
          <a:xfrm>
            <a:off x="6234231" y="1758462"/>
            <a:ext cx="5270379" cy="4152760"/>
          </a:xfrm>
        </p:spPr>
        <p:txBody>
          <a:bodyPr vert="horz" lIns="91440" tIns="45720" rIns="91440" bIns="45720" rtlCol="0">
            <a:noAutofit/>
          </a:bodyPr>
          <a:lstStyle/>
          <a:p>
            <a:pPr marL="457200" indent="-228600">
              <a:lnSpc>
                <a:spcPct val="90000"/>
              </a:lnSpc>
              <a:buClr>
                <a:srgbClr val="29DFF7"/>
              </a:buClr>
              <a:buFont typeface="Wingdings 3" charset="2"/>
              <a:buChar char=""/>
            </a:pPr>
            <a:r>
              <a:rPr lang="en-US" sz="2000" i="1" dirty="0">
                <a:ln>
                  <a:noFill/>
                </a:ln>
                <a:solidFill>
                  <a:schemeClr val="tx1">
                    <a:lumMod val="75000"/>
                    <a:lumOff val="25000"/>
                  </a:schemeClr>
                </a:solidFill>
                <a:effectLst>
                  <a:outerShdw blurRad="38100" dist="19050" dir="2700000" algn="tl">
                    <a:schemeClr val="dk1">
                      <a:alpha val="40000"/>
                    </a:schemeClr>
                  </a:outerShdw>
                </a:effectLst>
              </a:rPr>
              <a:t>“La Economía del Sector </a:t>
            </a:r>
            <a:r>
              <a:rPr lang="en-US" sz="2000" i="1" dirty="0" err="1">
                <a:ln>
                  <a:noFill/>
                </a:ln>
                <a:solidFill>
                  <a:schemeClr val="tx1">
                    <a:lumMod val="75000"/>
                    <a:lumOff val="25000"/>
                  </a:schemeClr>
                </a:solidFill>
                <a:effectLst>
                  <a:outerShdw blurRad="38100" dist="19050" dir="2700000" algn="tl">
                    <a:schemeClr val="dk1">
                      <a:alpha val="40000"/>
                    </a:schemeClr>
                  </a:outerShdw>
                </a:effectLst>
              </a:rPr>
              <a:t>Publico</a:t>
            </a:r>
            <a:r>
              <a:rPr lang="en-US" sz="2000" i="1" dirty="0">
                <a:ln>
                  <a:noFill/>
                </a:ln>
                <a:solidFill>
                  <a:schemeClr val="tx1">
                    <a:lumMod val="75000"/>
                    <a:lumOff val="25000"/>
                  </a:schemeClr>
                </a:solidFill>
                <a:effectLst>
                  <a:outerShdw blurRad="38100" dist="19050" dir="2700000" algn="tl">
                    <a:schemeClr val="dk1">
                      <a:alpha val="40000"/>
                    </a:schemeClr>
                  </a:outerShdw>
                </a:effectLst>
              </a:rPr>
              <a:t>”</a:t>
            </a:r>
            <a:endParaRPr lang="en-US" sz="2000" dirty="0">
              <a:solidFill>
                <a:schemeClr val="tx1">
                  <a:lumMod val="75000"/>
                  <a:lumOff val="25000"/>
                </a:schemeClr>
              </a:solidFill>
              <a:effectLst/>
            </a:endParaRPr>
          </a:p>
          <a:p>
            <a:pPr>
              <a:lnSpc>
                <a:spcPct val="90000"/>
              </a:lnSpc>
              <a:buClr>
                <a:srgbClr val="29DFF7"/>
              </a:buClr>
              <a:buFont typeface="Wingdings 3" charset="2"/>
              <a:buChar char=""/>
            </a:pPr>
            <a:r>
              <a:rPr lang="en-US" sz="2000" i="1" dirty="0">
                <a:ln>
                  <a:noFill/>
                </a:ln>
                <a:solidFill>
                  <a:schemeClr val="tx1">
                    <a:lumMod val="75000"/>
                    <a:lumOff val="25000"/>
                  </a:schemeClr>
                </a:solidFill>
                <a:effectLst>
                  <a:outerShdw blurRad="38100" dist="19050" dir="2700000" algn="tl">
                    <a:schemeClr val="dk1">
                      <a:alpha val="40000"/>
                    </a:schemeClr>
                  </a:outerShdw>
                </a:effectLst>
              </a:rPr>
              <a:t>    Joseph E. Stiglitz</a:t>
            </a:r>
          </a:p>
          <a:p>
            <a:pPr>
              <a:lnSpc>
                <a:spcPct val="90000"/>
              </a:lnSpc>
              <a:buClr>
                <a:srgbClr val="29DFF7"/>
              </a:buClr>
              <a:buFont typeface="Wingdings 3" charset="2"/>
              <a:buChar char=""/>
            </a:pPr>
            <a:endParaRPr lang="en-US" sz="2000" i="1" dirty="0">
              <a:solidFill>
                <a:schemeClr val="tx1">
                  <a:lumMod val="75000"/>
                  <a:lumOff val="25000"/>
                </a:schemeClr>
              </a:solidFill>
              <a:effectLst>
                <a:outerShdw blurRad="38100" dist="19050" dir="2700000" algn="tl">
                  <a:schemeClr val="dk1">
                    <a:alpha val="40000"/>
                  </a:schemeClr>
                </a:outerShdw>
              </a:effectLst>
            </a:endParaRPr>
          </a:p>
          <a:p>
            <a:pPr marL="457200" indent="-228600">
              <a:lnSpc>
                <a:spcPct val="90000"/>
              </a:lnSpc>
              <a:buClr>
                <a:srgbClr val="29DFF7"/>
              </a:buClr>
              <a:buFont typeface="Wingdings 3" charset="2"/>
              <a:buChar char=""/>
            </a:pPr>
            <a:endParaRPr lang="en-US" sz="2000" i="1" dirty="0">
              <a:ln>
                <a:noFill/>
              </a:ln>
              <a:solidFill>
                <a:schemeClr val="tx1">
                  <a:lumMod val="75000"/>
                  <a:lumOff val="25000"/>
                </a:schemeClr>
              </a:solidFill>
              <a:effectLst>
                <a:outerShdw blurRad="38100" dist="19050" dir="2700000" algn="tl">
                  <a:schemeClr val="dk1">
                    <a:alpha val="40000"/>
                  </a:schemeClr>
                </a:outerShdw>
              </a:effectLst>
            </a:endParaRPr>
          </a:p>
          <a:p>
            <a:pPr marL="457200" indent="-228600">
              <a:lnSpc>
                <a:spcPct val="90000"/>
              </a:lnSpc>
              <a:buClr>
                <a:srgbClr val="29DFF7"/>
              </a:buClr>
              <a:buFont typeface="Wingdings 3" charset="2"/>
              <a:buChar char=""/>
            </a:pPr>
            <a:endParaRPr lang="en-US" sz="2000" i="1" dirty="0">
              <a:solidFill>
                <a:schemeClr val="tx1">
                  <a:lumMod val="75000"/>
                  <a:lumOff val="25000"/>
                </a:schemeClr>
              </a:solidFill>
              <a:effectLst>
                <a:outerShdw blurRad="38100" dist="19050" dir="2700000" algn="tl">
                  <a:schemeClr val="dk1">
                    <a:alpha val="40000"/>
                  </a:schemeClr>
                </a:outerShdw>
              </a:effectLst>
            </a:endParaRPr>
          </a:p>
          <a:p>
            <a:pPr marL="228600">
              <a:lnSpc>
                <a:spcPct val="90000"/>
              </a:lnSpc>
              <a:buClr>
                <a:srgbClr val="29DFF7"/>
              </a:buClr>
              <a:buFont typeface="Wingdings 3" charset="2"/>
              <a:buChar char=""/>
            </a:pPr>
            <a:endParaRPr lang="en-US" sz="2000" i="1" dirty="0">
              <a:ln>
                <a:noFill/>
              </a:ln>
              <a:solidFill>
                <a:schemeClr val="tx1">
                  <a:lumMod val="75000"/>
                  <a:lumOff val="25000"/>
                </a:schemeClr>
              </a:solidFill>
              <a:effectLst>
                <a:outerShdw blurRad="38100" dist="19050" dir="2700000" algn="tl">
                  <a:schemeClr val="dk1">
                    <a:alpha val="40000"/>
                  </a:schemeClr>
                </a:outerShdw>
              </a:effectLst>
            </a:endParaRPr>
          </a:p>
          <a:p>
            <a:pPr marL="457200" indent="-228600">
              <a:lnSpc>
                <a:spcPct val="90000"/>
              </a:lnSpc>
              <a:buClr>
                <a:srgbClr val="29DFF7"/>
              </a:buClr>
              <a:buFont typeface="Wingdings 3" charset="2"/>
              <a:buChar char=""/>
            </a:pPr>
            <a:endParaRPr lang="en-US" sz="2000" i="1" dirty="0">
              <a:solidFill>
                <a:schemeClr val="tx1">
                  <a:lumMod val="75000"/>
                  <a:lumOff val="25000"/>
                </a:schemeClr>
              </a:solidFill>
              <a:effectLst>
                <a:outerShdw blurRad="38100" dist="19050" dir="2700000" algn="tl">
                  <a:schemeClr val="dk1">
                    <a:alpha val="40000"/>
                  </a:schemeClr>
                </a:outerShdw>
              </a:effectLst>
            </a:endParaRPr>
          </a:p>
          <a:p>
            <a:pPr marL="457200" indent="-228600">
              <a:lnSpc>
                <a:spcPct val="90000"/>
              </a:lnSpc>
              <a:buClr>
                <a:srgbClr val="29DFF7"/>
              </a:buClr>
              <a:buFont typeface="Wingdings 3" charset="2"/>
              <a:buChar char=""/>
            </a:pPr>
            <a:endParaRPr lang="en-US" sz="2000" i="1" dirty="0">
              <a:ln>
                <a:noFill/>
              </a:ln>
              <a:solidFill>
                <a:schemeClr val="tx1">
                  <a:lumMod val="75000"/>
                  <a:lumOff val="25000"/>
                </a:schemeClr>
              </a:solidFill>
              <a:effectLst>
                <a:outerShdw blurRad="38100" dist="19050" dir="2700000" algn="tl">
                  <a:schemeClr val="dk1">
                    <a:alpha val="40000"/>
                  </a:schemeClr>
                </a:outerShdw>
              </a:effectLst>
            </a:endParaRPr>
          </a:p>
          <a:p>
            <a:pPr marL="457200" indent="-228600">
              <a:lnSpc>
                <a:spcPct val="90000"/>
              </a:lnSpc>
              <a:buClr>
                <a:srgbClr val="29DFF7"/>
              </a:buClr>
              <a:buFont typeface="Wingdings 3" charset="2"/>
              <a:buChar char=""/>
            </a:pPr>
            <a:endParaRPr lang="en-US" sz="2000" i="1" dirty="0">
              <a:solidFill>
                <a:schemeClr val="tx1">
                  <a:lumMod val="75000"/>
                  <a:lumOff val="25000"/>
                </a:schemeClr>
              </a:solidFill>
              <a:effectLst>
                <a:outerShdw blurRad="38100" dist="19050" dir="2700000" algn="tl">
                  <a:schemeClr val="dk1">
                    <a:alpha val="40000"/>
                  </a:schemeClr>
                </a:outerShdw>
              </a:effectLst>
            </a:endParaRPr>
          </a:p>
          <a:p>
            <a:pPr marL="457200" indent="-228600">
              <a:lnSpc>
                <a:spcPct val="90000"/>
              </a:lnSpc>
              <a:buClr>
                <a:srgbClr val="29DFF7"/>
              </a:buClr>
              <a:buFont typeface="Wingdings 3" charset="2"/>
              <a:buChar char=""/>
            </a:pPr>
            <a:endParaRPr lang="en-US" sz="2000" i="1" dirty="0">
              <a:solidFill>
                <a:schemeClr val="tx1">
                  <a:lumMod val="75000"/>
                  <a:lumOff val="25000"/>
                </a:schemeClr>
              </a:solidFill>
              <a:effectLst>
                <a:outerShdw blurRad="38100" dist="19050" dir="2700000" algn="tl">
                  <a:schemeClr val="dk1">
                    <a:alpha val="40000"/>
                  </a:schemeClr>
                </a:outerShdw>
              </a:effectLst>
            </a:endParaRPr>
          </a:p>
          <a:p>
            <a:pPr marL="457200" indent="-228600">
              <a:lnSpc>
                <a:spcPct val="90000"/>
              </a:lnSpc>
              <a:buClr>
                <a:srgbClr val="29DFF7"/>
              </a:buClr>
              <a:buFont typeface="Wingdings 3" charset="2"/>
              <a:buChar char=""/>
            </a:pPr>
            <a:endParaRPr lang="en-US" sz="2000" i="1" dirty="0">
              <a:solidFill>
                <a:schemeClr val="tx1">
                  <a:lumMod val="75000"/>
                  <a:lumOff val="25000"/>
                </a:schemeClr>
              </a:solidFill>
              <a:effectLst>
                <a:outerShdw blurRad="38100" dist="19050" dir="2700000" algn="tl">
                  <a:schemeClr val="dk1">
                    <a:alpha val="40000"/>
                  </a:schemeClr>
                </a:outerShdw>
              </a:effectLst>
            </a:endParaRPr>
          </a:p>
          <a:p>
            <a:pPr marL="457200" indent="-228600">
              <a:lnSpc>
                <a:spcPct val="90000"/>
              </a:lnSpc>
              <a:buClr>
                <a:srgbClr val="29DFF7"/>
              </a:buClr>
              <a:buFont typeface="Wingdings 3" charset="2"/>
              <a:buChar char=""/>
            </a:pPr>
            <a:r>
              <a:rPr lang="en-US" sz="2000" i="1" dirty="0" err="1">
                <a:ln>
                  <a:noFill/>
                </a:ln>
                <a:solidFill>
                  <a:schemeClr val="tx1">
                    <a:lumMod val="75000"/>
                    <a:lumOff val="25000"/>
                  </a:schemeClr>
                </a:solidFill>
                <a:effectLst>
                  <a:outerShdw blurRad="38100" dist="19050" dir="2700000" algn="tl">
                    <a:schemeClr val="dk1">
                      <a:alpha val="40000"/>
                    </a:schemeClr>
                  </a:outerShdw>
                </a:effectLst>
              </a:rPr>
              <a:t>Profesor</a:t>
            </a:r>
            <a:r>
              <a:rPr lang="en-US" sz="2000" i="1" dirty="0">
                <a:ln>
                  <a:noFill/>
                </a:ln>
                <a:solidFill>
                  <a:schemeClr val="tx1">
                    <a:lumMod val="75000"/>
                    <a:lumOff val="25000"/>
                  </a:schemeClr>
                </a:solidFill>
                <a:effectLst>
                  <a:outerShdw blurRad="38100" dist="19050" dir="2700000" algn="tl">
                    <a:schemeClr val="dk1">
                      <a:alpha val="40000"/>
                    </a:schemeClr>
                  </a:outerShdw>
                </a:effectLst>
              </a:rPr>
              <a:t>: Dr. Roberto Jimenez G.</a:t>
            </a:r>
            <a:endParaRPr lang="en-US" sz="2000" dirty="0">
              <a:solidFill>
                <a:schemeClr val="tx1">
                  <a:lumMod val="75000"/>
                  <a:lumOff val="25000"/>
                </a:schemeClr>
              </a:solidFill>
              <a:effectLst/>
            </a:endParaRPr>
          </a:p>
          <a:p>
            <a:pPr>
              <a:lnSpc>
                <a:spcPct val="90000"/>
              </a:lnSpc>
              <a:buClr>
                <a:srgbClr val="29DFF7"/>
              </a:buClr>
              <a:buFont typeface="Wingdings 3" charset="2"/>
              <a:buChar char=""/>
            </a:pPr>
            <a:endParaRPr lang="en-US" sz="2000" dirty="0">
              <a:solidFill>
                <a:schemeClr val="tx1">
                  <a:lumMod val="75000"/>
                  <a:lumOff val="25000"/>
                </a:schemeClr>
              </a:solidFill>
            </a:endParaRPr>
          </a:p>
        </p:txBody>
      </p:sp>
    </p:spTree>
    <p:extLst>
      <p:ext uri="{BB962C8B-B14F-4D97-AF65-F5344CB8AC3E}">
        <p14:creationId xmlns:p14="http://schemas.microsoft.com/office/powerpoint/2010/main" val="1419400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D2BFF0-A1F4-4EE4-B016-A167C749AF83}"/>
              </a:ext>
            </a:extLst>
          </p:cNvPr>
          <p:cNvSpPr>
            <a:spLocks noGrp="1"/>
          </p:cNvSpPr>
          <p:nvPr>
            <p:ph type="title"/>
          </p:nvPr>
        </p:nvSpPr>
        <p:spPr>
          <a:xfrm>
            <a:off x="2174729" y="131108"/>
            <a:ext cx="8911687" cy="417532"/>
          </a:xfrm>
        </p:spPr>
        <p:txBody>
          <a:bodyPr>
            <a:noAutofit/>
          </a:bodyPr>
          <a:lstStyle/>
          <a:p>
            <a:pPr algn="ctr"/>
            <a:r>
              <a:rPr lang="es-DO" sz="2800" b="1" dirty="0">
                <a:effectLst/>
                <a:latin typeface="Calibri" panose="020F0502020204030204" pitchFamily="34" charset="0"/>
                <a:ea typeface="Calibri" panose="020F0502020204030204" pitchFamily="34" charset="0"/>
                <a:cs typeface="Times New Roman" panose="02020603050405020304" pitchFamily="18" charset="0"/>
              </a:rPr>
              <a:t>Bienes privados suministrados por el Estado:</a:t>
            </a:r>
            <a:br>
              <a:rPr lang="es-DO" sz="2800" b="1" dirty="0">
                <a:effectLst/>
                <a:latin typeface="Calibri" panose="020F0502020204030204" pitchFamily="34" charset="0"/>
                <a:ea typeface="Calibri" panose="020F0502020204030204" pitchFamily="34" charset="0"/>
                <a:cs typeface="Times New Roman" panose="02020603050405020304" pitchFamily="18" charset="0"/>
              </a:rPr>
            </a:br>
            <a:endParaRPr lang="es-DO" sz="2800" b="1" dirty="0"/>
          </a:p>
        </p:txBody>
      </p:sp>
      <p:sp>
        <p:nvSpPr>
          <p:cNvPr id="3" name="Marcador de contenido 2">
            <a:extLst>
              <a:ext uri="{FF2B5EF4-FFF2-40B4-BE49-F238E27FC236}">
                <a16:creationId xmlns:a16="http://schemas.microsoft.com/office/drawing/2014/main" id="{F825D23E-0E05-4C6B-A513-1872F592D903}"/>
              </a:ext>
            </a:extLst>
          </p:cNvPr>
          <p:cNvSpPr>
            <a:spLocks noGrp="1"/>
          </p:cNvSpPr>
          <p:nvPr>
            <p:ph idx="1"/>
          </p:nvPr>
        </p:nvSpPr>
        <p:spPr>
          <a:xfrm>
            <a:off x="1730325" y="1111348"/>
            <a:ext cx="10114671" cy="4799874"/>
          </a:xfrm>
        </p:spPr>
        <p:txBody>
          <a:bodyPr>
            <a:noAutofit/>
          </a:bodyPr>
          <a:lstStyle/>
          <a:p>
            <a:pPr algn="just"/>
            <a:r>
              <a:rPr lang="es-DO" sz="2800" dirty="0">
                <a:effectLst/>
                <a:latin typeface="Calibri" panose="020F0502020204030204" pitchFamily="34" charset="0"/>
                <a:ea typeface="Calibri" panose="020F0502020204030204" pitchFamily="34" charset="0"/>
                <a:cs typeface="Times New Roman" panose="02020603050405020304" pitchFamily="18" charset="0"/>
              </a:rPr>
              <a:t>Los bienes suministrados por el Estado cuyo coste marginal de suministrarlos a más personas es alto se denominan bienes privados suministrados por el Estado. </a:t>
            </a:r>
          </a:p>
          <a:p>
            <a:pPr algn="just"/>
            <a:r>
              <a:rPr lang="es-DO" sz="2800" dirty="0">
                <a:effectLst/>
                <a:latin typeface="Calibri" panose="020F0502020204030204" pitchFamily="34" charset="0"/>
                <a:ea typeface="Calibri" panose="020F0502020204030204" pitchFamily="34" charset="0"/>
                <a:cs typeface="Times New Roman" panose="02020603050405020304" pitchFamily="18" charset="0"/>
              </a:rPr>
              <a:t>La educación es un bien privado suministrado por el Estado en el sentido antes definido: si el número de estudiantes matriculados se duplica, los costes se duplican aproximadamente. </a:t>
            </a:r>
          </a:p>
          <a:p>
            <a:pPr algn="just"/>
            <a:r>
              <a:rPr lang="es-DO" sz="2800" dirty="0">
                <a:effectLst/>
                <a:latin typeface="Calibri" panose="020F0502020204030204" pitchFamily="34" charset="0"/>
                <a:ea typeface="Calibri" panose="020F0502020204030204" pitchFamily="34" charset="0"/>
                <a:cs typeface="Times New Roman" panose="02020603050405020304" pitchFamily="18" charset="0"/>
              </a:rPr>
              <a:t>Una</a:t>
            </a:r>
            <a:r>
              <a:rPr lang="es-DO" sz="2800" b="1" dirty="0">
                <a:effectLst/>
                <a:latin typeface="Calibri" panose="020F0502020204030204" pitchFamily="34" charset="0"/>
                <a:ea typeface="Calibri" panose="020F0502020204030204" pitchFamily="34" charset="0"/>
                <a:cs typeface="Times New Roman" panose="02020603050405020304" pitchFamily="18" charset="0"/>
              </a:rPr>
              <a:t> de las explicaciones que suelen darse en favor de la provisión pública de la educación está relacionada con consideraciones distributivas; muchos piensan que las oportunidades de los jóvenes no deben depender de la riqueza de sus padres.</a:t>
            </a:r>
            <a:endParaRPr lang="es-DO"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DO" sz="2800" dirty="0"/>
          </a:p>
        </p:txBody>
      </p:sp>
    </p:spTree>
    <p:extLst>
      <p:ext uri="{BB962C8B-B14F-4D97-AF65-F5344CB8AC3E}">
        <p14:creationId xmlns:p14="http://schemas.microsoft.com/office/powerpoint/2010/main" val="3090045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A5700B-DBBB-4D16-A4E9-A837A1E0BDBC}"/>
              </a:ext>
            </a:extLst>
          </p:cNvPr>
          <p:cNvSpPr>
            <a:spLocks noGrp="1"/>
          </p:cNvSpPr>
          <p:nvPr>
            <p:ph type="title"/>
          </p:nvPr>
        </p:nvSpPr>
        <p:spPr>
          <a:xfrm>
            <a:off x="1983544" y="0"/>
            <a:ext cx="9762978" cy="684818"/>
          </a:xfrm>
        </p:spPr>
        <p:txBody>
          <a:bodyPr>
            <a:noAutofit/>
          </a:bodyPr>
          <a:lstStyle/>
          <a:p>
            <a:pPr algn="ctr"/>
            <a:r>
              <a:rPr lang="es-DO" sz="2400" dirty="0">
                <a:effectLst/>
                <a:latin typeface="Calibri" panose="020F0502020204030204" pitchFamily="34" charset="0"/>
                <a:ea typeface="Calibri" panose="020F0502020204030204" pitchFamily="34" charset="0"/>
                <a:cs typeface="Times New Roman" panose="02020603050405020304" pitchFamily="18" charset="0"/>
              </a:rPr>
              <a:t>Mecanismos para racionar los bienes privados suministrados por el Estado:</a:t>
            </a:r>
            <a:br>
              <a:rPr lang="es-DO" sz="2400" dirty="0">
                <a:effectLst/>
                <a:latin typeface="Calibri" panose="020F0502020204030204" pitchFamily="34" charset="0"/>
                <a:ea typeface="Calibri" panose="020F0502020204030204" pitchFamily="34" charset="0"/>
                <a:cs typeface="Times New Roman" panose="02020603050405020304" pitchFamily="18" charset="0"/>
              </a:rPr>
            </a:br>
            <a:endParaRPr lang="es-DO" sz="2400" dirty="0"/>
          </a:p>
        </p:txBody>
      </p:sp>
      <p:sp>
        <p:nvSpPr>
          <p:cNvPr id="3" name="Marcador de contenido 2">
            <a:extLst>
              <a:ext uri="{FF2B5EF4-FFF2-40B4-BE49-F238E27FC236}">
                <a16:creationId xmlns:a16="http://schemas.microsoft.com/office/drawing/2014/main" id="{05BF8536-B6E8-48B2-8A88-5C61A8C5A00D}"/>
              </a:ext>
            </a:extLst>
          </p:cNvPr>
          <p:cNvSpPr>
            <a:spLocks noGrp="1"/>
          </p:cNvSpPr>
          <p:nvPr>
            <p:ph idx="1"/>
          </p:nvPr>
        </p:nvSpPr>
        <p:spPr>
          <a:xfrm>
            <a:off x="1927273" y="684819"/>
            <a:ext cx="9819249" cy="5589372"/>
          </a:xfrm>
        </p:spPr>
        <p:txBody>
          <a:bodyPr>
            <a:normAutofit/>
          </a:bodyPr>
          <a:lstStyle/>
          <a:p>
            <a:pPr algn="just"/>
            <a:r>
              <a:rPr lang="es-DO" sz="2600" dirty="0">
                <a:effectLst/>
                <a:latin typeface="Calibri" panose="020F0502020204030204" pitchFamily="34" charset="0"/>
                <a:ea typeface="Calibri" panose="020F0502020204030204" pitchFamily="34" charset="0"/>
                <a:cs typeface="Times New Roman" panose="02020603050405020304" pitchFamily="18" charset="0"/>
              </a:rPr>
              <a:t>Cuando el consumo de un bien por parte de cada persona tiene un coste marginal, si los costes de gestionar el sistema de precios son muy altos, puede ser más eficiente que lo suministre simplemente el Estado y que lo financie por medio de los </a:t>
            </a:r>
            <a:r>
              <a:rPr lang="es-DO" sz="2600" b="1" dirty="0">
                <a:effectLst/>
                <a:latin typeface="Calibri" panose="020F0502020204030204" pitchFamily="34" charset="0"/>
                <a:ea typeface="Calibri" panose="020F0502020204030204" pitchFamily="34" charset="0"/>
                <a:cs typeface="Times New Roman" panose="02020603050405020304" pitchFamily="18" charset="0"/>
              </a:rPr>
              <a:t>impuestos</a:t>
            </a:r>
            <a:r>
              <a:rPr lang="es-DO" sz="2600" dirty="0">
                <a:effectLst/>
                <a:latin typeface="Calibri" panose="020F0502020204030204" pitchFamily="34" charset="0"/>
                <a:ea typeface="Calibri" panose="020F0502020204030204" pitchFamily="34" charset="0"/>
                <a:cs typeface="Times New Roman" panose="02020603050405020304" pitchFamily="18" charset="0"/>
              </a:rPr>
              <a:t> generales, aun cuando el suministro público del bien cause una distorsión.</a:t>
            </a:r>
          </a:p>
          <a:p>
            <a:pPr algn="just"/>
            <a:endParaRPr lang="es-DO" sz="2600" dirty="0">
              <a:latin typeface="Calibri" panose="020F0502020204030204" pitchFamily="34" charset="0"/>
              <a:ea typeface="Calibri" panose="020F0502020204030204" pitchFamily="34" charset="0"/>
              <a:cs typeface="Times New Roman" panose="02020603050405020304" pitchFamily="18" charset="0"/>
            </a:endParaRPr>
          </a:p>
          <a:p>
            <a:pPr algn="just"/>
            <a:r>
              <a:rPr lang="es-DO" sz="2600" dirty="0">
                <a:effectLst/>
                <a:latin typeface="Calibri" panose="020F0502020204030204" pitchFamily="34" charset="0"/>
                <a:ea typeface="Calibri" panose="020F0502020204030204" pitchFamily="34" charset="0"/>
                <a:cs typeface="Times New Roman" panose="02020603050405020304" pitchFamily="18" charset="0"/>
              </a:rPr>
              <a:t>Dadas las ineficiencias que plantea el consumo excesivo cuando no se cobra por los bienes privados suministrados por el Estado, los Gobiernos suelen tratar de encontrar alguna manera de limitar el consumo. </a:t>
            </a:r>
          </a:p>
          <a:p>
            <a:pPr algn="just"/>
            <a:r>
              <a:rPr lang="es-DO" sz="2600" dirty="0">
                <a:effectLst/>
                <a:latin typeface="Calibri" panose="020F0502020204030204" pitchFamily="34" charset="0"/>
                <a:ea typeface="Calibri" panose="020F0502020204030204" pitchFamily="34" charset="0"/>
                <a:cs typeface="Times New Roman" panose="02020603050405020304" pitchFamily="18" charset="0"/>
              </a:rPr>
              <a:t>Cualquier método que restrinja el consumo de un bien se denomina </a:t>
            </a:r>
            <a:r>
              <a:rPr lang="es-DO" sz="2600" b="1" dirty="0">
                <a:effectLst/>
                <a:latin typeface="Calibri" panose="020F0502020204030204" pitchFamily="34" charset="0"/>
                <a:ea typeface="Calibri" panose="020F0502020204030204" pitchFamily="34" charset="0"/>
                <a:cs typeface="Times New Roman" panose="02020603050405020304" pitchFamily="18" charset="0"/>
              </a:rPr>
              <a:t>sistema de racionamiento. Ejemplo: El sistema de Precios.</a:t>
            </a:r>
            <a:endParaRPr lang="es-DO"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DO" sz="2600" dirty="0">
              <a:effectLst/>
              <a:latin typeface="Calibri" panose="020F0502020204030204" pitchFamily="34" charset="0"/>
              <a:ea typeface="Calibri" panose="020F0502020204030204" pitchFamily="34" charset="0"/>
              <a:cs typeface="Times New Roman" panose="02020603050405020304" pitchFamily="18" charset="0"/>
            </a:endParaRPr>
          </a:p>
          <a:p>
            <a:endParaRPr lang="es-DO" sz="2600" dirty="0"/>
          </a:p>
        </p:txBody>
      </p:sp>
    </p:spTree>
    <p:extLst>
      <p:ext uri="{BB962C8B-B14F-4D97-AF65-F5344CB8AC3E}">
        <p14:creationId xmlns:p14="http://schemas.microsoft.com/office/powerpoint/2010/main" val="628672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2AC9CA-ED47-4CC7-A9E1-30229C1094AD}"/>
              </a:ext>
            </a:extLst>
          </p:cNvPr>
          <p:cNvSpPr>
            <a:spLocks noGrp="1"/>
          </p:cNvSpPr>
          <p:nvPr>
            <p:ph type="title"/>
          </p:nvPr>
        </p:nvSpPr>
        <p:spPr>
          <a:xfrm>
            <a:off x="2053429" y="-15180"/>
            <a:ext cx="9313266" cy="676362"/>
          </a:xfrm>
        </p:spPr>
        <p:txBody>
          <a:bodyPr>
            <a:normAutofit/>
          </a:bodyPr>
          <a:lstStyle/>
          <a:p>
            <a:pPr algn="ctr"/>
            <a:r>
              <a:rPr lang="es-DO" sz="3200" b="1" dirty="0">
                <a:effectLst>
                  <a:outerShdw blurRad="38100" dist="38100" dir="2700000" algn="tl">
                    <a:srgbClr val="000000">
                      <a:alpha val="43137"/>
                    </a:srgbClr>
                  </a:outerShdw>
                </a:effectLst>
              </a:rPr>
              <a:t>Costos de transacción</a:t>
            </a:r>
          </a:p>
        </p:txBody>
      </p:sp>
      <p:sp>
        <p:nvSpPr>
          <p:cNvPr id="3" name="Marcador de contenido 2">
            <a:extLst>
              <a:ext uri="{FF2B5EF4-FFF2-40B4-BE49-F238E27FC236}">
                <a16:creationId xmlns:a16="http://schemas.microsoft.com/office/drawing/2014/main" id="{D27A6AF0-7F77-4EA7-A8D0-CB84F40C07CB}"/>
              </a:ext>
            </a:extLst>
          </p:cNvPr>
          <p:cNvSpPr>
            <a:spLocks noGrp="1"/>
          </p:cNvSpPr>
          <p:nvPr>
            <p:ph idx="1"/>
          </p:nvPr>
        </p:nvSpPr>
        <p:spPr>
          <a:xfrm>
            <a:off x="1195755" y="661182"/>
            <a:ext cx="4628974" cy="5250040"/>
          </a:xfrm>
        </p:spPr>
        <p:txBody>
          <a:bodyPr>
            <a:noAutofit/>
          </a:bodyPr>
          <a:lstStyle/>
          <a:p>
            <a:pPr algn="just">
              <a:lnSpc>
                <a:spcPct val="90000"/>
              </a:lnSpc>
            </a:pPr>
            <a:r>
              <a:rPr lang="es-DO"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Mostramos este caso en la figura 5.4, en la que hemos representado un bien cuyos costes marginales de producción son constantes, c . Sin embargo, para venderlo hay que incurrir en unos costes de transacción, que elevan el precio a p* . Supongamos ahora que el Estado suministrara el bien gratuitamente. De esa forma se eliminarían los costes de las transacciones y se ahorraría el área ABCD. Se obtendría, además, una ganancia medida por el área ABE al aumentar el consumo de Q e a </a:t>
            </a:r>
            <a:r>
              <a:rPr lang="es-DO" sz="15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Qo</a:t>
            </a:r>
            <a:r>
              <a:rPr lang="es-DO"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ya que las valoraciones marginales de los consumidores serían superiores a los costes marginales de producción. El área sombreada ABE mide la ganancia.. En cambio, si éstos consumieran el bien hasta que el valor marginal fuera cero, al aumentar el consumo de </a:t>
            </a:r>
            <a:r>
              <a:rPr lang="es-DO" sz="15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Qo</a:t>
            </a:r>
            <a:r>
              <a:rPr lang="es-DO"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 Q m, la disposición marginal a pagar sería menor que el coste de producción, lo cual es evidentemente ineficiente. Para decidir si el bien debe ser proporcionado por el Estado, debemos comparar el ahorro de los costes de transacción y la ganancia derivada del aumento del consumo de </a:t>
            </a:r>
            <a:r>
              <a:rPr lang="es-DO" sz="15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Qe</a:t>
            </a:r>
            <a:r>
              <a:rPr lang="es-DO"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 </a:t>
            </a:r>
            <a:r>
              <a:rPr lang="es-DO" sz="15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Qo</a:t>
            </a:r>
            <a:r>
              <a:rPr lang="es-DO"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con la suma de: 1) la pérdida provocada por un consumo excesivo del bien (el área </a:t>
            </a:r>
            <a:r>
              <a:rPr lang="es-DO" sz="15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EFQm</a:t>
            </a:r>
            <a:r>
              <a:rPr lang="es-DO" sz="15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la figura 5.4) y 2) la pérdida provocada por las distorsiones que crean los impuestos utilizados para recaudar los ingresos necesarios para financiar la provisión del bien.</a:t>
            </a:r>
          </a:p>
          <a:p>
            <a:pPr>
              <a:lnSpc>
                <a:spcPct val="90000"/>
              </a:lnSpc>
            </a:pPr>
            <a:endParaRPr lang="es-DO" sz="1500" dirty="0">
              <a:solidFill>
                <a:srgbClr val="000000"/>
              </a:solidFill>
            </a:endParaRPr>
          </a:p>
        </p:txBody>
      </p:sp>
      <p:pic>
        <p:nvPicPr>
          <p:cNvPr id="4" name="Imagen 3" descr="Interfaz de usuario gráfica&#10;&#10;Descripción generada automáticamente">
            <a:extLst>
              <a:ext uri="{FF2B5EF4-FFF2-40B4-BE49-F238E27FC236}">
                <a16:creationId xmlns:a16="http://schemas.microsoft.com/office/drawing/2014/main" id="{717A2021-586C-43A6-AF8A-B507DCDA3292}"/>
              </a:ext>
            </a:extLst>
          </p:cNvPr>
          <p:cNvPicPr/>
          <p:nvPr/>
        </p:nvPicPr>
        <p:blipFill rotWithShape="1">
          <a:blip r:embed="rId2"/>
          <a:srcRect l="29576" t="28799" r="30530" b="10751"/>
          <a:stretch/>
        </p:blipFill>
        <p:spPr bwMode="auto">
          <a:xfrm>
            <a:off x="6091916" y="945669"/>
            <a:ext cx="5451627" cy="4646621"/>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409798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109FB1-A884-4363-AF02-0404E02E46FE}"/>
              </a:ext>
            </a:extLst>
          </p:cNvPr>
          <p:cNvSpPr>
            <a:spLocks noGrp="1"/>
          </p:cNvSpPr>
          <p:nvPr>
            <p:ph type="title"/>
          </p:nvPr>
        </p:nvSpPr>
        <p:spPr>
          <a:xfrm>
            <a:off x="1687669" y="624110"/>
            <a:ext cx="4137059" cy="1280890"/>
          </a:xfrm>
        </p:spPr>
        <p:txBody>
          <a:bodyPr>
            <a:normAutofit/>
          </a:bodyPr>
          <a:lstStyle/>
          <a:p>
            <a:endParaRPr lang="es-DO" sz="3200"/>
          </a:p>
        </p:txBody>
      </p:sp>
      <p:sp>
        <p:nvSpPr>
          <p:cNvPr id="3" name="Marcador de contenido 2">
            <a:extLst>
              <a:ext uri="{FF2B5EF4-FFF2-40B4-BE49-F238E27FC236}">
                <a16:creationId xmlns:a16="http://schemas.microsoft.com/office/drawing/2014/main" id="{586B89AE-8985-4083-BABA-F48924D8F35B}"/>
              </a:ext>
            </a:extLst>
          </p:cNvPr>
          <p:cNvSpPr>
            <a:spLocks noGrp="1"/>
          </p:cNvSpPr>
          <p:nvPr>
            <p:ph idx="1"/>
          </p:nvPr>
        </p:nvSpPr>
        <p:spPr>
          <a:xfrm>
            <a:off x="1463040" y="1193725"/>
            <a:ext cx="4361688" cy="4717497"/>
          </a:xfrm>
        </p:spPr>
        <p:txBody>
          <a:bodyPr>
            <a:normAutofit/>
          </a:bodyPr>
          <a:lstStyle/>
          <a:p>
            <a:pPr algn="just">
              <a:lnSpc>
                <a:spcPct val="90000"/>
              </a:lnSpc>
            </a:pPr>
            <a:r>
              <a:rPr lang="es-DO"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Otro método que se utiliza normalmente para racionar los bienes suministrados por el Estado es la provisión uniforme, que consiste en suministrar la misma cantidad del bien a todo el mundo. Así, normalmente se proporciona un nivel uniforme de educación a todas las personas, aun cuando a unas les guste tener más y a otras menos (aquellas que quieren comprar más pueden adquirir servicios educativos complementarios, como clases particulares, en el mercado privado). </a:t>
            </a:r>
            <a:r>
              <a:rPr lang="es-DO"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Éste es, pues, el principal inconveniente de la provisión pública de bienes privados: no permite adaptarse a las diferentes necesidades y deseos de los ciudadanos, como ocurre en el mercado privado</a:t>
            </a:r>
            <a:r>
              <a:rPr lang="es-DO"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90000"/>
              </a:lnSpc>
            </a:pPr>
            <a:r>
              <a:rPr lang="es-DO"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Esta desventaja se muestra en la figura 5.5, que representa la curva de demanda de dos personas distintas. </a:t>
            </a:r>
          </a:p>
          <a:p>
            <a:pPr>
              <a:lnSpc>
                <a:spcPct val="90000"/>
              </a:lnSpc>
            </a:pPr>
            <a:endParaRPr lang="es-DO" sz="1600" dirty="0">
              <a:solidFill>
                <a:srgbClr val="000000"/>
              </a:solidFill>
            </a:endParaRPr>
          </a:p>
        </p:txBody>
      </p:sp>
      <p:pic>
        <p:nvPicPr>
          <p:cNvPr id="4" name="Imagen 3" descr="Interfaz de usuario gráfica&#10;&#10;Descripción generada automáticamente">
            <a:extLst>
              <a:ext uri="{FF2B5EF4-FFF2-40B4-BE49-F238E27FC236}">
                <a16:creationId xmlns:a16="http://schemas.microsoft.com/office/drawing/2014/main" id="{A1CB4F92-84BC-46FB-A0E2-D14DA1AF9747}"/>
              </a:ext>
            </a:extLst>
          </p:cNvPr>
          <p:cNvPicPr/>
          <p:nvPr/>
        </p:nvPicPr>
        <p:blipFill rotWithShape="1">
          <a:blip r:embed="rId2"/>
          <a:srcRect l="29085" t="32072" r="30285" b="12936"/>
          <a:stretch/>
        </p:blipFill>
        <p:spPr bwMode="auto">
          <a:xfrm>
            <a:off x="6091916" y="1193725"/>
            <a:ext cx="5451627" cy="4150509"/>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3467019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72EC29-AD87-48F0-B7FE-EAE1898E7DAF}"/>
              </a:ext>
            </a:extLst>
          </p:cNvPr>
          <p:cNvSpPr>
            <a:spLocks noGrp="1"/>
          </p:cNvSpPr>
          <p:nvPr>
            <p:ph type="title"/>
          </p:nvPr>
        </p:nvSpPr>
        <p:spPr>
          <a:xfrm>
            <a:off x="1687669" y="624110"/>
            <a:ext cx="4137059" cy="1280890"/>
          </a:xfrm>
        </p:spPr>
        <p:txBody>
          <a:bodyPr>
            <a:normAutofit/>
          </a:bodyPr>
          <a:lstStyle/>
          <a:p>
            <a:endParaRPr lang="es-DO" sz="3200"/>
          </a:p>
        </p:txBody>
      </p:sp>
      <p:sp>
        <p:nvSpPr>
          <p:cNvPr id="8" name="Content Placeholder 7">
            <a:extLst>
              <a:ext uri="{FF2B5EF4-FFF2-40B4-BE49-F238E27FC236}">
                <a16:creationId xmlns:a16="http://schemas.microsoft.com/office/drawing/2014/main" id="{2A4A94C0-EAD8-4C31-AED3-A1F0952B4670}"/>
              </a:ext>
            </a:extLst>
          </p:cNvPr>
          <p:cNvSpPr>
            <a:spLocks noGrp="1"/>
          </p:cNvSpPr>
          <p:nvPr>
            <p:ph idx="1"/>
          </p:nvPr>
        </p:nvSpPr>
        <p:spPr>
          <a:xfrm>
            <a:off x="1392702" y="1078378"/>
            <a:ext cx="4137059" cy="4832844"/>
          </a:xfrm>
        </p:spPr>
        <p:txBody>
          <a:bodyPr>
            <a:normAutofit/>
          </a:bodyPr>
          <a:lstStyle/>
          <a:p>
            <a:pPr algn="just"/>
            <a:r>
              <a:rPr lang="es-DO"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tercer método de racionamiento que suele utilizar el Estado es la cola: en lugar de cobrar a los ciudadanos por el acceso a los bienes o servicios que suministra, les obliga a pagar el coste en forma de tiempo de espera. </a:t>
            </a:r>
          </a:p>
          <a:p>
            <a:pPr algn="just"/>
            <a:r>
              <a:rPr lang="es-DO"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Este mecanismo permite adaptar en cierta medida el nivel de provisión a las necesidades de los consumidores</a:t>
            </a:r>
            <a:endParaRPr lang="es-DO" sz="2000" dirty="0">
              <a:solidFill>
                <a:srgbClr val="000000"/>
              </a:solidFill>
            </a:endParaRPr>
          </a:p>
        </p:txBody>
      </p:sp>
      <p:pic>
        <p:nvPicPr>
          <p:cNvPr id="4" name="Marcador de contenido 3" descr="Interfaz de usuario gráfica, Texto, Aplicación&#10;&#10;Descripción generada automáticamente">
            <a:extLst>
              <a:ext uri="{FF2B5EF4-FFF2-40B4-BE49-F238E27FC236}">
                <a16:creationId xmlns:a16="http://schemas.microsoft.com/office/drawing/2014/main" id="{C13EF973-CF2F-402A-BD3D-C69729192131}"/>
              </a:ext>
            </a:extLst>
          </p:cNvPr>
          <p:cNvPicPr>
            <a:picLocks/>
          </p:cNvPicPr>
          <p:nvPr/>
        </p:nvPicPr>
        <p:blipFill rotWithShape="1">
          <a:blip r:embed="rId2"/>
          <a:srcRect l="25281" t="21599" r="27221" b="10540"/>
          <a:stretch/>
        </p:blipFill>
        <p:spPr bwMode="auto">
          <a:xfrm>
            <a:off x="5529761" y="323558"/>
            <a:ext cx="6662239" cy="5456064"/>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3631349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A25F48-3882-4199-9ECA-DE04A3995394}"/>
              </a:ext>
            </a:extLst>
          </p:cNvPr>
          <p:cNvSpPr>
            <a:spLocks noGrp="1"/>
          </p:cNvSpPr>
          <p:nvPr>
            <p:ph type="title"/>
          </p:nvPr>
        </p:nvSpPr>
        <p:spPr>
          <a:xfrm>
            <a:off x="2503595" y="332931"/>
            <a:ext cx="8033106" cy="613847"/>
          </a:xfrm>
        </p:spPr>
        <p:txBody>
          <a:bodyPr>
            <a:normAutofit fontScale="90000"/>
          </a:bodyPr>
          <a:lstStyle/>
          <a:p>
            <a:pPr algn="ctr">
              <a:lnSpc>
                <a:spcPct val="90000"/>
              </a:lnSpc>
            </a:pPr>
            <a:r>
              <a:rPr lang="es-DO" sz="25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Condiciones de eficiencia en el caso de los bienes públicos:</a:t>
            </a:r>
            <a:br>
              <a:rPr lang="es-DO" sz="25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endParaRPr lang="es-DO" sz="2500" b="1" dirty="0">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CBB717CB-E9EC-4317-87DB-177660C0E0CF}"/>
              </a:ext>
            </a:extLst>
          </p:cNvPr>
          <p:cNvSpPr>
            <a:spLocks noGrp="1"/>
          </p:cNvSpPr>
          <p:nvPr>
            <p:ph idx="1"/>
          </p:nvPr>
        </p:nvSpPr>
        <p:spPr>
          <a:xfrm>
            <a:off x="1448972" y="946778"/>
            <a:ext cx="4375756" cy="4964444"/>
          </a:xfrm>
        </p:spPr>
        <p:txBody>
          <a:bodyPr>
            <a:noAutofit/>
          </a:bodyPr>
          <a:lstStyle/>
          <a:p>
            <a:pPr algn="just">
              <a:lnSpc>
                <a:spcPct val="90000"/>
              </a:lnSpc>
              <a:spcAft>
                <a:spcPts val="800"/>
              </a:spcAft>
            </a:pPr>
            <a:r>
              <a:rPr lang="es-DO"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Los bienes públicos puros se suministran eficientemente cuando la suma de las relaciones marginales de sustitución (de todas las personas) es igual a la relación marginal de transformación.</a:t>
            </a:r>
          </a:p>
          <a:p>
            <a:pPr algn="just">
              <a:lnSpc>
                <a:spcPct val="90000"/>
              </a:lnSpc>
              <a:spcAft>
                <a:spcPts val="800"/>
              </a:spcAft>
            </a:pPr>
            <a:r>
              <a:rPr lang="es-DO"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relación marginal de sustitución de bienes públicos por privados nos indica a qué cantidad del bien privado está dispuesto a renunciar cada individuo para obtener una unidad más del bien público.</a:t>
            </a:r>
          </a:p>
          <a:p>
            <a:pPr algn="just">
              <a:lnSpc>
                <a:spcPct val="90000"/>
              </a:lnSpc>
              <a:spcAft>
                <a:spcPts val="800"/>
              </a:spcAft>
            </a:pPr>
            <a:r>
              <a:rPr lang="es-DO"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relación marginal de transformación nos indica a qué cantidad del bien privado debe renunciarse para obtener una unidad más del bien que será consumido conjuntamente por todos. </a:t>
            </a:r>
          </a:p>
          <a:p>
            <a:pPr algn="just">
              <a:lnSpc>
                <a:spcPct val="90000"/>
              </a:lnSpc>
              <a:spcAft>
                <a:spcPts val="800"/>
              </a:spcAft>
            </a:pPr>
            <a:r>
              <a:rPr lang="es-DO"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eficiencia exige, pues, que la cantidad total a la que están dispuestos a renunciar los individuos, es decir, la suma de las relaciones marginales de sustitución sea igual a la cantidad a la que tienen que renunciar, es decir, la relación marginal de transformación.</a:t>
            </a:r>
          </a:p>
          <a:p>
            <a:pPr>
              <a:lnSpc>
                <a:spcPct val="90000"/>
              </a:lnSpc>
            </a:pPr>
            <a:endParaRPr lang="es-DO" sz="1600" dirty="0">
              <a:solidFill>
                <a:srgbClr val="000000"/>
              </a:solidFill>
            </a:endParaRPr>
          </a:p>
        </p:txBody>
      </p:sp>
      <p:pic>
        <p:nvPicPr>
          <p:cNvPr id="4" name="Imagen 3" descr="Interfaz de usuario gráfica, Texto, Aplicación&#10;&#10;Descripción generada automáticamente">
            <a:extLst>
              <a:ext uri="{FF2B5EF4-FFF2-40B4-BE49-F238E27FC236}">
                <a16:creationId xmlns:a16="http://schemas.microsoft.com/office/drawing/2014/main" id="{0CF67E37-1546-4360-A401-863CB2F9ABED}"/>
              </a:ext>
            </a:extLst>
          </p:cNvPr>
          <p:cNvPicPr/>
          <p:nvPr/>
        </p:nvPicPr>
        <p:blipFill rotWithShape="1">
          <a:blip r:embed="rId2"/>
          <a:srcRect l="25527" t="47345" r="27098" b="25161"/>
          <a:stretch/>
        </p:blipFill>
        <p:spPr bwMode="auto">
          <a:xfrm>
            <a:off x="5978769" y="1561514"/>
            <a:ext cx="6213231" cy="2954215"/>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726730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49746F-8AF3-4ABD-82DC-157FE4F71915}"/>
              </a:ext>
            </a:extLst>
          </p:cNvPr>
          <p:cNvSpPr>
            <a:spLocks noGrp="1"/>
          </p:cNvSpPr>
          <p:nvPr>
            <p:ph type="title"/>
          </p:nvPr>
        </p:nvSpPr>
        <p:spPr>
          <a:xfrm>
            <a:off x="2340023" y="255069"/>
            <a:ext cx="8911687" cy="1280890"/>
          </a:xfrm>
        </p:spPr>
        <p:txBody>
          <a:bodyPr>
            <a:noAutofit/>
          </a:bodyPr>
          <a:lstStyle/>
          <a:p>
            <a:r>
              <a:rPr lang="es-DO"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Segunda parte: Fundamentos de la economía del bienestar.</a:t>
            </a:r>
            <a:br>
              <a:rPr lang="es-DO"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br>
              <a:rPr lang="es-DO"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r>
              <a:rPr lang="es-DO"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La eficiencia del mercado:</a:t>
            </a:r>
            <a:br>
              <a:rPr lang="es-DO"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endParaRPr lang="es-DO" sz="2000" b="1" dirty="0">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3089209F-EA5F-4D42-BACE-E0B3264ECC8F}"/>
              </a:ext>
            </a:extLst>
          </p:cNvPr>
          <p:cNvSpPr>
            <a:spLocks noGrp="1"/>
          </p:cNvSpPr>
          <p:nvPr>
            <p:ph idx="1"/>
          </p:nvPr>
        </p:nvSpPr>
        <p:spPr>
          <a:xfrm>
            <a:off x="1828801" y="1716258"/>
            <a:ext cx="9675812" cy="4420995"/>
          </a:xfrm>
        </p:spPr>
        <p:txBody>
          <a:bodyPr>
            <a:noAutofit/>
          </a:bodyPr>
          <a:lstStyle/>
          <a:p>
            <a:pPr>
              <a:lnSpc>
                <a:spcPct val="107000"/>
              </a:lnSpc>
              <a:spcAft>
                <a:spcPts val="800"/>
              </a:spcAft>
            </a:pPr>
            <a:r>
              <a:rPr lang="es-DO" sz="3200" dirty="0">
                <a:effectLst/>
                <a:latin typeface="Calibri" panose="020F0502020204030204" pitchFamily="34" charset="0"/>
                <a:ea typeface="Calibri" panose="020F0502020204030204" pitchFamily="34" charset="0"/>
                <a:cs typeface="Times New Roman" panose="02020603050405020304" pitchFamily="18" charset="0"/>
              </a:rPr>
              <a:t>1. ¿Qué quieren decir los economistas cuando afirman que la economía es eficiente? </a:t>
            </a:r>
          </a:p>
          <a:p>
            <a:pPr>
              <a:lnSpc>
                <a:spcPct val="107000"/>
              </a:lnSpc>
              <a:spcAft>
                <a:spcPts val="800"/>
              </a:spcAft>
            </a:pPr>
            <a:endParaRPr lang="es-DO"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DO" sz="3200" dirty="0">
                <a:effectLst/>
                <a:latin typeface="Calibri" panose="020F0502020204030204" pitchFamily="34" charset="0"/>
                <a:ea typeface="Calibri" panose="020F0502020204030204" pitchFamily="34" charset="0"/>
                <a:cs typeface="Times New Roman" panose="02020603050405020304" pitchFamily="18" charset="0"/>
              </a:rPr>
              <a:t>2. ¿Qué condiciones han de satisfacerse para que los mercados sean eficientes? </a:t>
            </a:r>
          </a:p>
          <a:p>
            <a:pPr>
              <a:lnSpc>
                <a:spcPct val="107000"/>
              </a:lnSpc>
              <a:spcAft>
                <a:spcPts val="800"/>
              </a:spcAft>
            </a:pPr>
            <a:endParaRPr lang="es-DO"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DO" sz="3200" dirty="0">
                <a:effectLst/>
                <a:latin typeface="Calibri" panose="020F0502020204030204" pitchFamily="34" charset="0"/>
                <a:ea typeface="Calibri" panose="020F0502020204030204" pitchFamily="34" charset="0"/>
                <a:cs typeface="Times New Roman" panose="02020603050405020304" pitchFamily="18" charset="0"/>
              </a:rPr>
              <a:t>3. ¿Cómo contribuye la competencia a garantizar la eficiencia?</a:t>
            </a:r>
          </a:p>
          <a:p>
            <a:endParaRPr lang="es-DO" sz="3200" dirty="0"/>
          </a:p>
        </p:txBody>
      </p:sp>
      <p:sp>
        <p:nvSpPr>
          <p:cNvPr id="4" name="CuadroTexto 3">
            <a:extLst>
              <a:ext uri="{FF2B5EF4-FFF2-40B4-BE49-F238E27FC236}">
                <a16:creationId xmlns:a16="http://schemas.microsoft.com/office/drawing/2014/main" id="{DBA33AA2-7244-4128-8370-A40BD24A4128}"/>
              </a:ext>
            </a:extLst>
          </p:cNvPr>
          <p:cNvSpPr txBox="1"/>
          <p:nvPr/>
        </p:nvSpPr>
        <p:spPr>
          <a:xfrm>
            <a:off x="174660" y="134258"/>
            <a:ext cx="6221002" cy="375552"/>
          </a:xfrm>
          <a:prstGeom prst="rect">
            <a:avLst/>
          </a:prstGeom>
          <a:noFill/>
        </p:spPr>
        <p:txBody>
          <a:bodyPr wrap="square">
            <a:spAutoFit/>
          </a:bodyPr>
          <a:lstStyle/>
          <a:p>
            <a:pPr>
              <a:lnSpc>
                <a:spcPct val="107000"/>
              </a:lnSpc>
              <a:spcAft>
                <a:spcPts val="800"/>
              </a:spcAft>
            </a:pPr>
            <a:r>
              <a:rPr lang="es-DO" sz="1800" dirty="0">
                <a:effectLst/>
                <a:latin typeface="Calibri" panose="020F0502020204030204" pitchFamily="34" charset="0"/>
                <a:ea typeface="Calibri" panose="020F0502020204030204" pitchFamily="34" charset="0"/>
                <a:cs typeface="Calibri" panose="020F0502020204030204" pitchFamily="34" charset="0"/>
              </a:rPr>
              <a:t>Capítulo 3</a:t>
            </a:r>
          </a:p>
        </p:txBody>
      </p:sp>
    </p:spTree>
    <p:extLst>
      <p:ext uri="{BB962C8B-B14F-4D97-AF65-F5344CB8AC3E}">
        <p14:creationId xmlns:p14="http://schemas.microsoft.com/office/powerpoint/2010/main" val="2729829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75DC3B9-3076-4836-A662-C2FD2C77843C}"/>
              </a:ext>
            </a:extLst>
          </p:cNvPr>
          <p:cNvSpPr>
            <a:spLocks noGrp="1"/>
          </p:cNvSpPr>
          <p:nvPr>
            <p:ph idx="1"/>
          </p:nvPr>
        </p:nvSpPr>
        <p:spPr>
          <a:xfrm>
            <a:off x="1364565" y="1575581"/>
            <a:ext cx="10827433" cy="4600135"/>
          </a:xfrm>
        </p:spPr>
        <p:txBody>
          <a:bodyPr>
            <a:noAutofit/>
          </a:bodyPr>
          <a:lstStyle/>
          <a:p>
            <a:pPr algn="just"/>
            <a:r>
              <a:rPr lang="es-DO" sz="2400" b="1" dirty="0">
                <a:effectLst/>
                <a:latin typeface="Calibri" panose="020F0502020204030204" pitchFamily="34" charset="0"/>
                <a:ea typeface="Calibri" panose="020F0502020204030204" pitchFamily="34" charset="0"/>
                <a:cs typeface="Times New Roman" panose="02020603050405020304" pitchFamily="18" charset="0"/>
              </a:rPr>
              <a:t>Eficiencia en el sentido de Pareto</a:t>
            </a:r>
            <a:r>
              <a:rPr lang="es-DO" sz="24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gn="just">
              <a:buNone/>
            </a:pPr>
            <a:r>
              <a:rPr lang="es-DO" sz="2400" dirty="0">
                <a:effectLst/>
                <a:latin typeface="Calibri" panose="020F0502020204030204" pitchFamily="34" charset="0"/>
                <a:ea typeface="Calibri" panose="020F0502020204030204" pitchFamily="34" charset="0"/>
                <a:cs typeface="Times New Roman" panose="02020603050405020304" pitchFamily="18" charset="0"/>
              </a:rPr>
              <a:t>Las asignaciones de recursos que tienen la propiedad de que no es posible mejorar el bienestar de ninguna persona sin empeorar el de alguna otra se dice que son eficientes en el sentido de Pareto u óptimas en el sentido de Pareto.</a:t>
            </a:r>
          </a:p>
          <a:p>
            <a:pPr marL="0" indent="0" algn="just">
              <a:buNone/>
            </a:pPr>
            <a:endParaRPr lang="es-DO"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DO" sz="2400" dirty="0">
                <a:effectLst/>
                <a:latin typeface="Calibri" panose="020F0502020204030204" pitchFamily="34" charset="0"/>
                <a:ea typeface="Calibri" panose="020F0502020204030204" pitchFamily="34" charset="0"/>
                <a:cs typeface="Times New Roman" panose="02020603050405020304" pitchFamily="18" charset="0"/>
              </a:rPr>
              <a:t>Los teoremas fundamentales de la economía del bienestar:</a:t>
            </a:r>
          </a:p>
          <a:p>
            <a:pPr marL="342900" lvl="0" indent="-342900" algn="just">
              <a:lnSpc>
                <a:spcPct val="107000"/>
              </a:lnSpc>
              <a:buFont typeface="Calibri" panose="020F0502020204030204" pitchFamily="34" charset="0"/>
              <a:buChar char="-"/>
            </a:pPr>
            <a:r>
              <a:rPr lang="es-DO" sz="2400" dirty="0">
                <a:effectLst/>
                <a:latin typeface="Calibri" panose="020F0502020204030204" pitchFamily="34" charset="0"/>
                <a:ea typeface="Calibri" panose="020F0502020204030204" pitchFamily="34" charset="0"/>
                <a:cs typeface="Times New Roman" panose="02020603050405020304" pitchFamily="18" charset="0"/>
              </a:rPr>
              <a:t>El primero nos dice que si la economía es competitiva (y satisface algunas otras condiciones), es eficiente en el sentido de Pareto.</a:t>
            </a:r>
          </a:p>
          <a:p>
            <a:pPr marL="342900" lvl="0" indent="-342900" algn="just">
              <a:lnSpc>
                <a:spcPct val="107000"/>
              </a:lnSpc>
              <a:spcAft>
                <a:spcPts val="800"/>
              </a:spcAft>
              <a:buFont typeface="Calibri" panose="020F0502020204030204" pitchFamily="34" charset="0"/>
              <a:buChar char="-"/>
            </a:pPr>
            <a:r>
              <a:rPr lang="es-DO" sz="2400" dirty="0">
                <a:effectLst/>
                <a:latin typeface="Calibri" panose="020F0502020204030204" pitchFamily="34" charset="0"/>
                <a:ea typeface="Calibri" panose="020F0502020204030204" pitchFamily="34" charset="0"/>
                <a:cs typeface="Times New Roman" panose="02020603050405020304" pitchFamily="18" charset="0"/>
              </a:rPr>
              <a:t>El segundo teorema plantea que toda asignación de los recursos eficiente en el sentido de Pareto puede conseguirse a través de unos mercados competitivos con una redistribución inicial de la riqueza.</a:t>
            </a:r>
          </a:p>
          <a:p>
            <a:pPr algn="just"/>
            <a:endParaRPr lang="es-DO"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DO" sz="2400" dirty="0"/>
          </a:p>
        </p:txBody>
      </p:sp>
      <p:sp>
        <p:nvSpPr>
          <p:cNvPr id="5" name="CuadroTexto 4">
            <a:extLst>
              <a:ext uri="{FF2B5EF4-FFF2-40B4-BE49-F238E27FC236}">
                <a16:creationId xmlns:a16="http://schemas.microsoft.com/office/drawing/2014/main" id="{0DD76D95-56C1-4AD2-8A91-B08A5259DA13}"/>
              </a:ext>
            </a:extLst>
          </p:cNvPr>
          <p:cNvSpPr txBox="1"/>
          <p:nvPr/>
        </p:nvSpPr>
        <p:spPr>
          <a:xfrm>
            <a:off x="1734868" y="211015"/>
            <a:ext cx="10457131" cy="1200329"/>
          </a:xfrm>
          <a:prstGeom prst="rect">
            <a:avLst/>
          </a:prstGeom>
          <a:noFill/>
        </p:spPr>
        <p:txBody>
          <a:bodyPr wrap="square">
            <a:spAutoFit/>
          </a:bodyPr>
          <a:lstStyle/>
          <a:p>
            <a:r>
              <a:rPr lang="es-DO" sz="2400" dirty="0">
                <a:solidFill>
                  <a:schemeClr val="accent3"/>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Si los mercados privados son eficientes, ¿por qué debe desempeñar un papel económico el Estado? Para responder a esta pregunta es necesario comprender exactamente el significado de eficiencia económica.</a:t>
            </a:r>
          </a:p>
        </p:txBody>
      </p:sp>
    </p:spTree>
    <p:extLst>
      <p:ext uri="{BB962C8B-B14F-4D97-AF65-F5344CB8AC3E}">
        <p14:creationId xmlns:p14="http://schemas.microsoft.com/office/powerpoint/2010/main" val="2247852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4EA755-0073-4AE2-927A-4645041C1C36}"/>
              </a:ext>
            </a:extLst>
          </p:cNvPr>
          <p:cNvSpPr>
            <a:spLocks noGrp="1"/>
          </p:cNvSpPr>
          <p:nvPr>
            <p:ph type="title"/>
          </p:nvPr>
        </p:nvSpPr>
        <p:spPr>
          <a:xfrm>
            <a:off x="1821263" y="159876"/>
            <a:ext cx="10150343" cy="1280890"/>
          </a:xfrm>
        </p:spPr>
        <p:txBody>
          <a:bodyPr>
            <a:normAutofit/>
          </a:bodyPr>
          <a:lstStyle/>
          <a:p>
            <a:pPr algn="ctr">
              <a:lnSpc>
                <a:spcPct val="90000"/>
              </a:lnSpc>
            </a:pPr>
            <a:r>
              <a:rPr lang="es-DO" sz="2200" b="1" dirty="0">
                <a:effectLst/>
                <a:latin typeface="Calibri" panose="020F0502020204030204" pitchFamily="34" charset="0"/>
                <a:ea typeface="Calibri" panose="020F0502020204030204" pitchFamily="34" charset="0"/>
                <a:cs typeface="Times New Roman" panose="02020603050405020304" pitchFamily="18" charset="0"/>
              </a:rPr>
              <a:t>La eficiencia desde la perspectiva de un único mercado:</a:t>
            </a:r>
            <a:br>
              <a:rPr lang="es-DO" sz="2200" b="1" dirty="0">
                <a:effectLst/>
                <a:latin typeface="Calibri" panose="020F0502020204030204" pitchFamily="34" charset="0"/>
                <a:ea typeface="Calibri" panose="020F0502020204030204" pitchFamily="34" charset="0"/>
                <a:cs typeface="Times New Roman" panose="02020603050405020304" pitchFamily="18" charset="0"/>
              </a:rPr>
            </a:br>
            <a:endParaRPr lang="es-DO" sz="2200" b="1" dirty="0"/>
          </a:p>
        </p:txBody>
      </p:sp>
      <p:sp>
        <p:nvSpPr>
          <p:cNvPr id="3" name="Marcador de contenido 2">
            <a:extLst>
              <a:ext uri="{FF2B5EF4-FFF2-40B4-BE49-F238E27FC236}">
                <a16:creationId xmlns:a16="http://schemas.microsoft.com/office/drawing/2014/main" id="{A00DD48D-DB79-4877-9287-24A4B2749BCA}"/>
              </a:ext>
            </a:extLst>
          </p:cNvPr>
          <p:cNvSpPr>
            <a:spLocks noGrp="1"/>
          </p:cNvSpPr>
          <p:nvPr>
            <p:ph idx="1"/>
          </p:nvPr>
        </p:nvSpPr>
        <p:spPr>
          <a:xfrm>
            <a:off x="1448972" y="1336432"/>
            <a:ext cx="4375756" cy="4543864"/>
          </a:xfrm>
        </p:spPr>
        <p:txBody>
          <a:bodyPr>
            <a:normAutofit lnSpcReduction="10000"/>
          </a:bodyPr>
          <a:lstStyle/>
          <a:p>
            <a:pPr algn="just"/>
            <a:r>
              <a:rPr lang="es-DO"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 equilibrio del mercado se encuentra en el punto en el que la demanda es igual a la oferta, que en la figura es el punto E. </a:t>
            </a:r>
          </a:p>
          <a:p>
            <a:pPr algn="just"/>
            <a:r>
              <a:rPr lang="es-DO"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este punto, el beneficio y el coste marginales son iguales al precio, por lo que el beneficio marginal es igual al coste marginal, que es precisamente la condición que exige la </a:t>
            </a:r>
            <a:r>
              <a:rPr lang="es-DO"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eficiencia económica</a:t>
            </a:r>
            <a:r>
              <a:rPr lang="es-DO"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p>
            <a:pPr algn="just"/>
            <a:endParaRPr lang="es-DO" sz="1600" dirty="0">
              <a:solidFill>
                <a:srgbClr val="000000"/>
              </a:solidFill>
            </a:endParaRPr>
          </a:p>
        </p:txBody>
      </p:sp>
      <p:pic>
        <p:nvPicPr>
          <p:cNvPr id="4" name="Imagen 3" descr="Interfaz de usuario gráfica&#10;&#10;Descripción generada automáticamente">
            <a:extLst>
              <a:ext uri="{FF2B5EF4-FFF2-40B4-BE49-F238E27FC236}">
                <a16:creationId xmlns:a16="http://schemas.microsoft.com/office/drawing/2014/main" id="{78F71C16-8D1A-4D6E-9FCE-3F9EDC8ADFA8}"/>
              </a:ext>
            </a:extLst>
          </p:cNvPr>
          <p:cNvPicPr/>
          <p:nvPr/>
        </p:nvPicPr>
        <p:blipFill rotWithShape="1">
          <a:blip r:embed="rId2"/>
          <a:srcRect l="18655" t="22036" r="28817" b="7924"/>
          <a:stretch/>
        </p:blipFill>
        <p:spPr bwMode="auto">
          <a:xfrm>
            <a:off x="6091916" y="1224540"/>
            <a:ext cx="5451627" cy="4088878"/>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034051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C2B561-4E52-4143-AD8B-B3BA041BD5F0}"/>
              </a:ext>
            </a:extLst>
          </p:cNvPr>
          <p:cNvSpPr>
            <a:spLocks noGrp="1"/>
          </p:cNvSpPr>
          <p:nvPr>
            <p:ph type="title"/>
          </p:nvPr>
        </p:nvSpPr>
        <p:spPr>
          <a:xfrm>
            <a:off x="2138062" y="0"/>
            <a:ext cx="8441069" cy="618979"/>
          </a:xfrm>
        </p:spPr>
        <p:txBody>
          <a:bodyPr>
            <a:normAutofit fontScale="90000"/>
          </a:bodyPr>
          <a:lstStyle/>
          <a:p>
            <a:pPr algn="ctr">
              <a:lnSpc>
                <a:spcPct val="90000"/>
              </a:lnSpc>
            </a:pPr>
            <a:r>
              <a:rPr lang="es-DO" sz="27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Análisis de la eficiencia económica:</a:t>
            </a:r>
            <a:br>
              <a:rPr lang="es-DO" sz="27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endParaRPr lang="es-DO" sz="2700" b="1" dirty="0">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15B947B5-4A94-4E14-884E-C7E618A22342}"/>
              </a:ext>
            </a:extLst>
          </p:cNvPr>
          <p:cNvSpPr>
            <a:spLocks noGrp="1"/>
          </p:cNvSpPr>
          <p:nvPr>
            <p:ph idx="1"/>
          </p:nvPr>
        </p:nvSpPr>
        <p:spPr>
          <a:xfrm>
            <a:off x="1434905" y="618980"/>
            <a:ext cx="4923692" cy="4923692"/>
          </a:xfrm>
        </p:spPr>
        <p:txBody>
          <a:bodyPr>
            <a:noAutofit/>
          </a:bodyPr>
          <a:lstStyle/>
          <a:p>
            <a:pPr algn="just">
              <a:lnSpc>
                <a:spcPct val="90000"/>
              </a:lnSpc>
            </a:pPr>
            <a:r>
              <a:rPr lang="es-DO" sz="2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Los economistas consideran tres aspectos de la eficiencia necesarios todos ellos para que haya eficiencia en el sentido de Pareto. </a:t>
            </a:r>
          </a:p>
          <a:p>
            <a:pPr algn="just">
              <a:lnSpc>
                <a:spcPct val="90000"/>
              </a:lnSpc>
            </a:pPr>
            <a:endParaRPr lang="es-DO" sz="2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90000"/>
              </a:lnSpc>
            </a:pPr>
            <a:r>
              <a:rPr lang="es-DO" sz="2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primer lugar, la economía debe lograr la </a:t>
            </a:r>
            <a:r>
              <a:rPr lang="es-DO" sz="23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eficiencia en el intercambio</a:t>
            </a:r>
            <a:r>
              <a:rPr lang="es-DO" sz="2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90000"/>
              </a:lnSpc>
            </a:pPr>
            <a:endParaRPr lang="es-DO" sz="2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90000"/>
              </a:lnSpc>
            </a:pPr>
            <a:r>
              <a:rPr lang="es-DO" sz="2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segundo lugar, debe haber </a:t>
            </a:r>
            <a:r>
              <a:rPr lang="es-DO" sz="23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eficiencia en la producción</a:t>
            </a:r>
            <a:r>
              <a:rPr lang="es-DO" sz="2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90000"/>
              </a:lnSpc>
            </a:pPr>
            <a:endParaRPr lang="es-DO" sz="2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90000"/>
              </a:lnSpc>
            </a:pPr>
            <a:r>
              <a:rPr lang="es-DO" sz="2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tercer lugar, la economía debe lograr la </a:t>
            </a:r>
            <a:r>
              <a:rPr lang="es-DO" sz="23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eficiencia en la combinación de productos </a:t>
            </a:r>
            <a:r>
              <a:rPr lang="es-DO" sz="2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tal manera que los bienes producidos sean los que desean los individuos. </a:t>
            </a:r>
          </a:p>
          <a:p>
            <a:pPr algn="just">
              <a:lnSpc>
                <a:spcPct val="90000"/>
              </a:lnSpc>
            </a:pPr>
            <a:endParaRPr lang="es-DO" sz="2300" dirty="0">
              <a:solidFill>
                <a:srgbClr val="000000"/>
              </a:solidFill>
            </a:endParaRPr>
          </a:p>
        </p:txBody>
      </p:sp>
      <p:pic>
        <p:nvPicPr>
          <p:cNvPr id="4" name="Imagen 3">
            <a:extLst>
              <a:ext uri="{FF2B5EF4-FFF2-40B4-BE49-F238E27FC236}">
                <a16:creationId xmlns:a16="http://schemas.microsoft.com/office/drawing/2014/main" id="{7A5CB79E-D6E0-416B-A209-0FCED065B63C}"/>
              </a:ext>
            </a:extLst>
          </p:cNvPr>
          <p:cNvPicPr/>
          <p:nvPr/>
        </p:nvPicPr>
        <p:blipFill rotWithShape="1">
          <a:blip r:embed="rId2"/>
          <a:srcRect l="8223" t="25090" r="15682" b="21887"/>
          <a:stretch/>
        </p:blipFill>
        <p:spPr bwMode="auto">
          <a:xfrm>
            <a:off x="6461786" y="2133600"/>
            <a:ext cx="5730214" cy="2508738"/>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1177954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FEC756-ED55-49A4-AE42-F63C0728B332}"/>
              </a:ext>
            </a:extLst>
          </p:cNvPr>
          <p:cNvSpPr>
            <a:spLocks noGrp="1"/>
          </p:cNvSpPr>
          <p:nvPr>
            <p:ph type="title"/>
          </p:nvPr>
        </p:nvSpPr>
        <p:spPr>
          <a:xfrm>
            <a:off x="2035118" y="345750"/>
            <a:ext cx="8911687" cy="375552"/>
          </a:xfrm>
        </p:spPr>
        <p:txBody>
          <a:bodyPr>
            <a:noAutofit/>
          </a:bodyPr>
          <a:lstStyle/>
          <a:p>
            <a:pPr algn="ctr"/>
            <a:r>
              <a:rPr lang="es-DO" sz="2400" b="1" dirty="0">
                <a:effectLst/>
                <a:latin typeface="Calibri" panose="020F0502020204030204" pitchFamily="34" charset="0"/>
                <a:ea typeface="Calibri" panose="020F0502020204030204" pitchFamily="34" charset="0"/>
                <a:cs typeface="Times New Roman" panose="02020603050405020304" pitchFamily="18" charset="0"/>
              </a:rPr>
              <a:t>Los fallos del Mercado:</a:t>
            </a:r>
            <a:br>
              <a:rPr lang="es-DO" sz="2400" b="1" dirty="0">
                <a:effectLst/>
                <a:latin typeface="Calibri" panose="020F0502020204030204" pitchFamily="34" charset="0"/>
                <a:ea typeface="Calibri" panose="020F0502020204030204" pitchFamily="34" charset="0"/>
                <a:cs typeface="Times New Roman" panose="02020603050405020304" pitchFamily="18" charset="0"/>
              </a:rPr>
            </a:br>
            <a:endParaRPr lang="es-DO" sz="2400" b="1" dirty="0"/>
          </a:p>
        </p:txBody>
      </p:sp>
      <p:sp>
        <p:nvSpPr>
          <p:cNvPr id="3" name="Marcador de contenido 2">
            <a:extLst>
              <a:ext uri="{FF2B5EF4-FFF2-40B4-BE49-F238E27FC236}">
                <a16:creationId xmlns:a16="http://schemas.microsoft.com/office/drawing/2014/main" id="{6FB31859-9F8F-4F4C-A89D-EDD1122C6F87}"/>
              </a:ext>
            </a:extLst>
          </p:cNvPr>
          <p:cNvSpPr>
            <a:spLocks noGrp="1"/>
          </p:cNvSpPr>
          <p:nvPr>
            <p:ph idx="1"/>
          </p:nvPr>
        </p:nvSpPr>
        <p:spPr>
          <a:xfrm>
            <a:off x="1716258" y="1026942"/>
            <a:ext cx="10475742" cy="5219113"/>
          </a:xfrm>
        </p:spPr>
        <p:txBody>
          <a:bodyPr>
            <a:normAutofit/>
          </a:bodyPr>
          <a:lstStyle/>
          <a:p>
            <a:pPr algn="just">
              <a:lnSpc>
                <a:spcPct val="107000"/>
              </a:lnSpc>
              <a:spcAft>
                <a:spcPts val="800"/>
              </a:spcAft>
            </a:pPr>
            <a:r>
              <a:rPr lang="es-DO" sz="2400" dirty="0">
                <a:effectLst/>
                <a:latin typeface="Calibri" panose="020F0502020204030204" pitchFamily="34" charset="0"/>
                <a:ea typeface="Calibri" panose="020F0502020204030204" pitchFamily="34" charset="0"/>
                <a:cs typeface="Times New Roman" panose="02020603050405020304" pitchFamily="18" charset="0"/>
              </a:rPr>
              <a:t>Preguntas básicas </a:t>
            </a:r>
          </a:p>
          <a:p>
            <a:pPr algn="just">
              <a:lnSpc>
                <a:spcPct val="107000"/>
              </a:lnSpc>
              <a:spcAft>
                <a:spcPts val="800"/>
              </a:spcAft>
            </a:pPr>
            <a:r>
              <a:rPr lang="es-DO" sz="2400" dirty="0">
                <a:effectLst/>
                <a:latin typeface="Calibri" panose="020F0502020204030204" pitchFamily="34" charset="0"/>
                <a:ea typeface="Calibri" panose="020F0502020204030204" pitchFamily="34" charset="0"/>
                <a:cs typeface="Times New Roman" panose="02020603050405020304" pitchFamily="18" charset="0"/>
              </a:rPr>
              <a:t>1. ¿Cuáles son las principales razones por las que los mercados no generan resultados eficientes? </a:t>
            </a:r>
          </a:p>
          <a:p>
            <a:pPr algn="just">
              <a:lnSpc>
                <a:spcPct val="107000"/>
              </a:lnSpc>
              <a:spcAft>
                <a:spcPts val="800"/>
              </a:spcAft>
            </a:pPr>
            <a:r>
              <a:rPr lang="es-DO" sz="2400" dirty="0">
                <a:effectLst/>
                <a:latin typeface="Calibri" panose="020F0502020204030204" pitchFamily="34" charset="0"/>
                <a:ea typeface="Calibri" panose="020F0502020204030204" pitchFamily="34" charset="0"/>
                <a:cs typeface="Times New Roman" panose="02020603050405020304" pitchFamily="18" charset="0"/>
              </a:rPr>
              <a:t>2. ¿Cómo contribuye el Estado a que funcionen los mercados? </a:t>
            </a:r>
          </a:p>
          <a:p>
            <a:pPr algn="just">
              <a:lnSpc>
                <a:spcPct val="107000"/>
              </a:lnSpc>
              <a:spcAft>
                <a:spcPts val="800"/>
              </a:spcAft>
            </a:pPr>
            <a:r>
              <a:rPr lang="es-DO" sz="2400" dirty="0">
                <a:effectLst/>
                <a:latin typeface="Calibri" panose="020F0502020204030204" pitchFamily="34" charset="0"/>
                <a:ea typeface="Calibri" panose="020F0502020204030204" pitchFamily="34" charset="0"/>
                <a:cs typeface="Times New Roman" panose="02020603050405020304" pitchFamily="18" charset="0"/>
              </a:rPr>
              <a:t>3. ¿Por qué podría intervenir el Estado en la asignación de recursos del mercado incluso cuando es eficiente en el sentido de Pareto? ¿Qué son los bienes preferentes? ¿Qué papel desempeña el Estado en la redistribución? </a:t>
            </a:r>
          </a:p>
          <a:p>
            <a:pPr algn="just">
              <a:lnSpc>
                <a:spcPct val="107000"/>
              </a:lnSpc>
              <a:spcAft>
                <a:spcPts val="800"/>
              </a:spcAft>
            </a:pPr>
            <a:r>
              <a:rPr lang="es-DO" sz="2400" dirty="0">
                <a:effectLst/>
                <a:latin typeface="Calibri" panose="020F0502020204030204" pitchFamily="34" charset="0"/>
                <a:ea typeface="Calibri" panose="020F0502020204030204" pitchFamily="34" charset="0"/>
                <a:cs typeface="Times New Roman" panose="02020603050405020304" pitchFamily="18" charset="0"/>
              </a:rPr>
              <a:t>4. ¿Cuál es el enfoque del papel del Estado basado en los «fallos del mercado»? ¿Cuáles son las demás perspectivas sobre el papel del Estado?</a:t>
            </a:r>
          </a:p>
          <a:p>
            <a:endParaRPr lang="es-DO" sz="2400" dirty="0"/>
          </a:p>
        </p:txBody>
      </p:sp>
      <p:sp>
        <p:nvSpPr>
          <p:cNvPr id="5" name="CuadroTexto 4">
            <a:extLst>
              <a:ext uri="{FF2B5EF4-FFF2-40B4-BE49-F238E27FC236}">
                <a16:creationId xmlns:a16="http://schemas.microsoft.com/office/drawing/2014/main" id="{40F5F365-8399-4EE6-AD56-213328CD09BD}"/>
              </a:ext>
            </a:extLst>
          </p:cNvPr>
          <p:cNvSpPr txBox="1"/>
          <p:nvPr/>
        </p:nvSpPr>
        <p:spPr>
          <a:xfrm>
            <a:off x="252573" y="207734"/>
            <a:ext cx="6097712" cy="375552"/>
          </a:xfrm>
          <a:prstGeom prst="rect">
            <a:avLst/>
          </a:prstGeom>
          <a:noFill/>
        </p:spPr>
        <p:txBody>
          <a:bodyPr wrap="square">
            <a:spAutoFit/>
          </a:bodyPr>
          <a:lstStyle/>
          <a:p>
            <a:pPr lvl="0" algn="just">
              <a:lnSpc>
                <a:spcPct val="107000"/>
              </a:lnSpc>
              <a:spcAft>
                <a:spcPts val="800"/>
              </a:spcAft>
            </a:pPr>
            <a:r>
              <a:rPr lang="es-DO" sz="1800" dirty="0">
                <a:effectLst/>
                <a:latin typeface="Calibri" panose="020F0502020204030204" pitchFamily="34" charset="0"/>
                <a:ea typeface="Calibri" panose="020F0502020204030204" pitchFamily="34" charset="0"/>
                <a:cs typeface="Times New Roman" panose="02020603050405020304" pitchFamily="18" charset="0"/>
              </a:rPr>
              <a:t>Capítulo 4 </a:t>
            </a:r>
          </a:p>
        </p:txBody>
      </p:sp>
    </p:spTree>
    <p:extLst>
      <p:ext uri="{BB962C8B-B14F-4D97-AF65-F5344CB8AC3E}">
        <p14:creationId xmlns:p14="http://schemas.microsoft.com/office/powerpoint/2010/main" val="2836707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94BAD9-E5C0-41FB-9A2F-D0E230AB2309}"/>
              </a:ext>
            </a:extLst>
          </p:cNvPr>
          <p:cNvSpPr>
            <a:spLocks noGrp="1"/>
          </p:cNvSpPr>
          <p:nvPr>
            <p:ph type="title"/>
          </p:nvPr>
        </p:nvSpPr>
        <p:spPr>
          <a:xfrm>
            <a:off x="1603263" y="145809"/>
            <a:ext cx="9214793" cy="726388"/>
          </a:xfrm>
        </p:spPr>
        <p:txBody>
          <a:bodyPr vert="horz" lIns="91440" tIns="45720" rIns="91440" bIns="45720" rtlCol="0" anchor="t">
            <a:normAutofit fontScale="90000"/>
          </a:bodyPr>
          <a:lstStyle/>
          <a:p>
            <a:pPr algn="ctr">
              <a:lnSpc>
                <a:spcPct val="90000"/>
              </a:lnSpc>
            </a:pPr>
            <a:r>
              <a:rPr lang="en-US" sz="2700" b="1" dirty="0">
                <a:effectLst>
                  <a:outerShdw blurRad="38100" dist="38100" dir="2700000" algn="tl">
                    <a:srgbClr val="000000">
                      <a:alpha val="43137"/>
                    </a:srgbClr>
                  </a:outerShdw>
                </a:effectLst>
              </a:rPr>
              <a:t>Los </a:t>
            </a:r>
            <a:r>
              <a:rPr lang="en-US" sz="2700" b="1" dirty="0" err="1">
                <a:effectLst>
                  <a:outerShdw blurRad="38100" dist="38100" dir="2700000" algn="tl">
                    <a:srgbClr val="000000">
                      <a:alpha val="43137"/>
                    </a:srgbClr>
                  </a:outerShdw>
                </a:effectLst>
              </a:rPr>
              <a:t>fallos</a:t>
            </a:r>
            <a:r>
              <a:rPr lang="en-US" sz="2700" b="1" dirty="0">
                <a:effectLst>
                  <a:outerShdw blurRad="38100" dist="38100" dir="2700000" algn="tl">
                    <a:srgbClr val="000000">
                      <a:alpha val="43137"/>
                    </a:srgbClr>
                  </a:outerShdw>
                </a:effectLst>
              </a:rPr>
              <a:t> del mercado y </a:t>
            </a:r>
            <a:r>
              <a:rPr lang="en-US" sz="2700" b="1" dirty="0" err="1">
                <a:effectLst>
                  <a:outerShdw blurRad="38100" dist="38100" dir="2700000" algn="tl">
                    <a:srgbClr val="000000">
                      <a:alpha val="43137"/>
                    </a:srgbClr>
                  </a:outerShdw>
                </a:effectLst>
              </a:rPr>
              <a:t>el</a:t>
            </a:r>
            <a:r>
              <a:rPr lang="en-US" sz="2700" b="1" dirty="0">
                <a:effectLst>
                  <a:outerShdw blurRad="38100" dist="38100" dir="2700000" algn="tl">
                    <a:srgbClr val="000000">
                      <a:alpha val="43137"/>
                    </a:srgbClr>
                  </a:outerShdw>
                </a:effectLst>
              </a:rPr>
              <a:t> </a:t>
            </a:r>
            <a:r>
              <a:rPr lang="en-US" sz="2700" b="1" dirty="0" err="1">
                <a:effectLst>
                  <a:outerShdw blurRad="38100" dist="38100" dir="2700000" algn="tl">
                    <a:srgbClr val="000000">
                      <a:alpha val="43137"/>
                    </a:srgbClr>
                  </a:outerShdw>
                </a:effectLst>
              </a:rPr>
              <a:t>papel</a:t>
            </a:r>
            <a:r>
              <a:rPr lang="en-US" sz="2700" b="1" dirty="0">
                <a:effectLst>
                  <a:outerShdw blurRad="38100" dist="38100" dir="2700000" algn="tl">
                    <a:srgbClr val="000000">
                      <a:alpha val="43137"/>
                    </a:srgbClr>
                  </a:outerShdw>
                </a:effectLst>
              </a:rPr>
              <a:t> del Estado:</a:t>
            </a:r>
            <a:br>
              <a:rPr lang="en-US" sz="2700" b="1" dirty="0">
                <a:effectLst>
                  <a:outerShdw blurRad="38100" dist="38100" dir="2700000" algn="tl">
                    <a:srgbClr val="000000">
                      <a:alpha val="43137"/>
                    </a:srgbClr>
                  </a:outerShdw>
                </a:effectLst>
              </a:rPr>
            </a:br>
            <a:endParaRPr lang="en-US" sz="2700" b="1" dirty="0">
              <a:effectLst>
                <a:outerShdw blurRad="38100" dist="38100" dir="2700000" algn="tl">
                  <a:srgbClr val="000000">
                    <a:alpha val="43137"/>
                  </a:srgbClr>
                </a:outerShdw>
              </a:effectLst>
            </a:endParaRPr>
          </a:p>
        </p:txBody>
      </p:sp>
      <p:sp>
        <p:nvSpPr>
          <p:cNvPr id="8" name="Marcador de contenido 7">
            <a:extLst>
              <a:ext uri="{FF2B5EF4-FFF2-40B4-BE49-F238E27FC236}">
                <a16:creationId xmlns:a16="http://schemas.microsoft.com/office/drawing/2014/main" id="{4CD14628-E7F8-467F-8FDA-29D769014802}"/>
              </a:ext>
            </a:extLst>
          </p:cNvPr>
          <p:cNvSpPr>
            <a:spLocks noGrp="1"/>
          </p:cNvSpPr>
          <p:nvPr>
            <p:ph idx="1"/>
          </p:nvPr>
        </p:nvSpPr>
        <p:spPr>
          <a:xfrm>
            <a:off x="1772529" y="872197"/>
            <a:ext cx="9732083" cy="5590248"/>
          </a:xfrm>
        </p:spPr>
        <p:txBody>
          <a:bodyPr>
            <a:noAutofit/>
          </a:bodyPr>
          <a:lstStyle/>
          <a:p>
            <a:r>
              <a:rPr lang="es-CR" sz="2400" dirty="0"/>
              <a:t>Competencia Imperfecta: Competencias Monopolísticas, Oligopolio.</a:t>
            </a:r>
          </a:p>
          <a:p>
            <a:endParaRPr lang="es-CR" sz="2400" dirty="0"/>
          </a:p>
          <a:p>
            <a:r>
              <a:rPr lang="es-CR" sz="2400" dirty="0"/>
              <a:t>Bienes Públicos:  Bienes Públicos Puros.</a:t>
            </a:r>
          </a:p>
          <a:p>
            <a:endParaRPr lang="es-CR" sz="2400" dirty="0"/>
          </a:p>
          <a:p>
            <a:r>
              <a:rPr lang="es-CR" sz="2400" dirty="0"/>
              <a:t>Externalidades: Positivas y/o Negativas.</a:t>
            </a:r>
          </a:p>
          <a:p>
            <a:endParaRPr lang="es-CR" sz="2400" dirty="0"/>
          </a:p>
          <a:p>
            <a:r>
              <a:rPr lang="es-CR" sz="2400" dirty="0"/>
              <a:t>Mercado Incompletos.</a:t>
            </a:r>
          </a:p>
          <a:p>
            <a:endParaRPr lang="es-CR" sz="2400" dirty="0"/>
          </a:p>
          <a:p>
            <a:r>
              <a:rPr lang="es-CR" sz="2400" dirty="0"/>
              <a:t>Fallos de la Información.</a:t>
            </a:r>
          </a:p>
          <a:p>
            <a:endParaRPr lang="es-CR" sz="2400" dirty="0"/>
          </a:p>
          <a:p>
            <a:r>
              <a:rPr lang="es-DO" sz="2400" dirty="0"/>
              <a:t>El paro, la inflación y el desequilibrio</a:t>
            </a:r>
            <a:r>
              <a:rPr lang="es-CR" sz="2400" dirty="0"/>
              <a:t>.</a:t>
            </a:r>
          </a:p>
          <a:p>
            <a:endParaRPr lang="es-DO" sz="2400" dirty="0"/>
          </a:p>
        </p:txBody>
      </p:sp>
    </p:spTree>
    <p:extLst>
      <p:ext uri="{BB962C8B-B14F-4D97-AF65-F5344CB8AC3E}">
        <p14:creationId xmlns:p14="http://schemas.microsoft.com/office/powerpoint/2010/main" val="2440361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8D0E57-6147-4F86-B5B8-E59AECD3431C}"/>
              </a:ext>
            </a:extLst>
          </p:cNvPr>
          <p:cNvSpPr>
            <a:spLocks noGrp="1"/>
          </p:cNvSpPr>
          <p:nvPr>
            <p:ph type="title"/>
          </p:nvPr>
        </p:nvSpPr>
        <p:spPr>
          <a:xfrm>
            <a:off x="2074476" y="441503"/>
            <a:ext cx="8911687" cy="652889"/>
          </a:xfrm>
        </p:spPr>
        <p:txBody>
          <a:bodyPr>
            <a:noAutofit/>
          </a:bodyPr>
          <a:lstStyle/>
          <a:p>
            <a:pPr algn="ctr"/>
            <a:r>
              <a:rPr lang="es-DO"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Relaciones entre los fallos del mercado:</a:t>
            </a:r>
            <a:br>
              <a:rPr lang="es-DO"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endParaRPr lang="es-DO" sz="2400" b="1" dirty="0">
              <a:effectLst>
                <a:outerShdw blurRad="38100" dist="38100" dir="2700000" algn="tl">
                  <a:srgbClr val="000000">
                    <a:alpha val="43137"/>
                  </a:srgbClr>
                </a:outerShdw>
              </a:effectLst>
            </a:endParaRPr>
          </a:p>
        </p:txBody>
      </p:sp>
      <p:sp>
        <p:nvSpPr>
          <p:cNvPr id="3" name="Marcador de contenido 2">
            <a:extLst>
              <a:ext uri="{FF2B5EF4-FFF2-40B4-BE49-F238E27FC236}">
                <a16:creationId xmlns:a16="http://schemas.microsoft.com/office/drawing/2014/main" id="{65EBD71D-0758-4E2D-9033-D047B6656178}"/>
              </a:ext>
            </a:extLst>
          </p:cNvPr>
          <p:cNvSpPr>
            <a:spLocks noGrp="1"/>
          </p:cNvSpPr>
          <p:nvPr>
            <p:ph idx="1"/>
          </p:nvPr>
        </p:nvSpPr>
        <p:spPr>
          <a:xfrm>
            <a:off x="1702191" y="1094393"/>
            <a:ext cx="10128738" cy="5222002"/>
          </a:xfrm>
        </p:spPr>
        <p:txBody>
          <a:bodyPr>
            <a:noAutofit/>
          </a:bodyPr>
          <a:lstStyle/>
          <a:p>
            <a:pPr algn="just"/>
            <a:r>
              <a:rPr lang="es-DO" sz="2400" dirty="0">
                <a:effectLst/>
                <a:latin typeface="Calibri" panose="020F0502020204030204" pitchFamily="34" charset="0"/>
                <a:ea typeface="Calibri" panose="020F0502020204030204" pitchFamily="34" charset="0"/>
                <a:cs typeface="Times New Roman" panose="02020603050405020304" pitchFamily="18" charset="0"/>
              </a:rPr>
              <a:t>Los fallos del mercado que hemos analizado no son mutuamente excluyentes. </a:t>
            </a:r>
          </a:p>
          <a:p>
            <a:pPr algn="just"/>
            <a:r>
              <a:rPr lang="es-DO" sz="2400" dirty="0">
                <a:effectLst/>
                <a:latin typeface="Calibri" panose="020F0502020204030204" pitchFamily="34" charset="0"/>
                <a:ea typeface="Calibri" panose="020F0502020204030204" pitchFamily="34" charset="0"/>
                <a:cs typeface="Times New Roman" panose="02020603050405020304" pitchFamily="18" charset="0"/>
              </a:rPr>
              <a:t>A menudo, la existencia de mercados incompletos se debe en parte a problemas de información. </a:t>
            </a:r>
          </a:p>
          <a:p>
            <a:pPr algn="just"/>
            <a:r>
              <a:rPr lang="es-DO" sz="2400" dirty="0">
                <a:effectLst/>
                <a:latin typeface="Calibri" panose="020F0502020204030204" pitchFamily="34" charset="0"/>
                <a:ea typeface="Calibri" panose="020F0502020204030204" pitchFamily="34" charset="0"/>
                <a:cs typeface="Times New Roman" panose="02020603050405020304" pitchFamily="18" charset="0"/>
              </a:rPr>
              <a:t>A su vez, en ocasiones se piensa que las externalidades se deben a la existencia de mercados incompletos: si pudiera cobrarse a los pescadores un canon por faenar en aguas pesqueras –si hubiera un mercado de derechos de pesca–, no se pescaría excesivamente. </a:t>
            </a:r>
          </a:p>
          <a:p>
            <a:pPr algn="just"/>
            <a:r>
              <a:rPr lang="es-DO" sz="2400" dirty="0">
                <a:effectLst/>
                <a:latin typeface="Calibri" panose="020F0502020204030204" pitchFamily="34" charset="0"/>
                <a:ea typeface="Calibri" panose="020F0502020204030204" pitchFamily="34" charset="0"/>
                <a:cs typeface="Times New Roman" panose="02020603050405020304" pitchFamily="18" charset="0"/>
              </a:rPr>
              <a:t>A veces se considera que los bienes públicos son casos extremos de externalidades, en los que cuando compro un bien, otros se benefician de la compra tanto como yo. </a:t>
            </a:r>
          </a:p>
          <a:p>
            <a:pPr algn="just"/>
            <a:r>
              <a:rPr lang="es-DO" sz="2400" dirty="0">
                <a:effectLst/>
                <a:latin typeface="Calibri" panose="020F0502020204030204" pitchFamily="34" charset="0"/>
                <a:ea typeface="Calibri" panose="020F0502020204030204" pitchFamily="34" charset="0"/>
                <a:cs typeface="Times New Roman" panose="02020603050405020304" pitchFamily="18" charset="0"/>
              </a:rPr>
              <a:t>Muchas de las investigaciones recientes sobre el paro han intentado relacionarlo con los demás fallos del mercado.</a:t>
            </a:r>
          </a:p>
          <a:p>
            <a:endParaRPr lang="es-DO" sz="2400" dirty="0"/>
          </a:p>
        </p:txBody>
      </p:sp>
    </p:spTree>
    <p:extLst>
      <p:ext uri="{BB962C8B-B14F-4D97-AF65-F5344CB8AC3E}">
        <p14:creationId xmlns:p14="http://schemas.microsoft.com/office/powerpoint/2010/main" val="992863846"/>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321</TotalTime>
  <Words>2898</Words>
  <Application>Microsoft Office PowerPoint</Application>
  <PresentationFormat>Panorámica</PresentationFormat>
  <Paragraphs>147</Paragraphs>
  <Slides>25</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Arial</vt:lpstr>
      <vt:lpstr>Calibri</vt:lpstr>
      <vt:lpstr>Century Gothic</vt:lpstr>
      <vt:lpstr>Wingdings 3</vt:lpstr>
      <vt:lpstr>Espiral</vt:lpstr>
      <vt:lpstr>Presentación de PowerPoint</vt:lpstr>
      <vt:lpstr>Gestión Pública y Política Fiscal </vt:lpstr>
      <vt:lpstr>Segunda parte: Fundamentos de la economía del bienestar.  La eficiencia del mercado: </vt:lpstr>
      <vt:lpstr>Presentación de PowerPoint</vt:lpstr>
      <vt:lpstr>La eficiencia desde la perspectiva de un único mercado: </vt:lpstr>
      <vt:lpstr>Análisis de la eficiencia económica: </vt:lpstr>
      <vt:lpstr>Los fallos del Mercado: </vt:lpstr>
      <vt:lpstr>Los fallos del mercado y el papel del Estado: </vt:lpstr>
      <vt:lpstr>Relaciones entre los fallos del mercado: </vt:lpstr>
      <vt:lpstr>La redistribución y los bienes preferentes: </vt:lpstr>
      <vt:lpstr>Dos maneras de enfocar el papel del Estado: </vt:lpstr>
      <vt:lpstr>Dos maneras de enfocar el papel del Estado: </vt:lpstr>
      <vt:lpstr>Los bienes públicos y los bienes privados suministrados por el Estado: </vt:lpstr>
      <vt:lpstr>Los bienes públicos: </vt:lpstr>
      <vt:lpstr>Bienes públicos y fallos del mercado: </vt:lpstr>
      <vt:lpstr>Cómo se pagan los bienes públicos: </vt:lpstr>
      <vt:lpstr>Cómo se pagan los bienes públicos: </vt:lpstr>
      <vt:lpstr>Presentación de PowerPoint</vt:lpstr>
      <vt:lpstr>Bienes públicos globales y locales: </vt:lpstr>
      <vt:lpstr>Bienes privados suministrados por el Estado: </vt:lpstr>
      <vt:lpstr>Mecanismos para racionar los bienes privados suministrados por el Estado: </vt:lpstr>
      <vt:lpstr>Costos de transacción</vt:lpstr>
      <vt:lpstr>Presentación de PowerPoint</vt:lpstr>
      <vt:lpstr>Presentación de PowerPoint</vt:lpstr>
      <vt:lpstr>Condiciones de eficiencia en el caso de los bienes públicos: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Gestión Pública y Política Fiscal</dc:title>
  <dc:creator>BRAYAN DELGADO CHAVES</dc:creator>
  <cp:lastModifiedBy>Roberto Jiménez</cp:lastModifiedBy>
  <cp:revision>5</cp:revision>
  <dcterms:created xsi:type="dcterms:W3CDTF">2021-03-14T20:08:01Z</dcterms:created>
  <dcterms:modified xsi:type="dcterms:W3CDTF">2023-07-28T22:25:47Z</dcterms:modified>
</cp:coreProperties>
</file>