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34"/>
  </p:notesMasterIdLst>
  <p:handoutMasterIdLst>
    <p:handoutMasterId r:id="rId35"/>
  </p:handoutMasterIdLst>
  <p:sldIdLst>
    <p:sldId id="296" r:id="rId5"/>
    <p:sldId id="257" r:id="rId6"/>
    <p:sldId id="285" r:id="rId7"/>
    <p:sldId id="258" r:id="rId8"/>
    <p:sldId id="261" r:id="rId9"/>
    <p:sldId id="259" r:id="rId10"/>
    <p:sldId id="260" r:id="rId11"/>
    <p:sldId id="286" r:id="rId12"/>
    <p:sldId id="262" r:id="rId13"/>
    <p:sldId id="287" r:id="rId14"/>
    <p:sldId id="270" r:id="rId15"/>
    <p:sldId id="288" r:id="rId16"/>
    <p:sldId id="268" r:id="rId17"/>
    <p:sldId id="267" r:id="rId18"/>
    <p:sldId id="289" r:id="rId19"/>
    <p:sldId id="273" r:id="rId20"/>
    <p:sldId id="274" r:id="rId21"/>
    <p:sldId id="275" r:id="rId22"/>
    <p:sldId id="291" r:id="rId23"/>
    <p:sldId id="277" r:id="rId24"/>
    <p:sldId id="280" r:id="rId25"/>
    <p:sldId id="281" r:id="rId26"/>
    <p:sldId id="283" r:id="rId27"/>
    <p:sldId id="284" r:id="rId28"/>
    <p:sldId id="266" r:id="rId29"/>
    <p:sldId id="292" r:id="rId30"/>
    <p:sldId id="293" r:id="rId31"/>
    <p:sldId id="294" r:id="rId32"/>
    <p:sldId id="295" r:id="rId3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40" userDrawn="1">
          <p15:clr>
            <a:srgbClr val="A4A3A4"/>
          </p15:clr>
        </p15:guide>
        <p15:guide id="6" orient="horz" pos="144" userDrawn="1">
          <p15:clr>
            <a:srgbClr val="A4A3A4"/>
          </p15:clr>
        </p15:guide>
        <p15:guide id="7" orient="horz" pos="4104" userDrawn="1">
          <p15:clr>
            <a:srgbClr val="A4A3A4"/>
          </p15:clr>
        </p15:guide>
        <p15:guide id="8" pos="7440" userDrawn="1">
          <p15:clr>
            <a:srgbClr val="A4A3A4"/>
          </p15:clr>
        </p15:guide>
        <p15:guide id="13" orient="horz" pos="1512" userDrawn="1">
          <p15:clr>
            <a:srgbClr val="A4A3A4"/>
          </p15:clr>
        </p15:guide>
        <p15:guide id="17" orient="horz" pos="2376" userDrawn="1">
          <p15:clr>
            <a:srgbClr val="A4A3A4"/>
          </p15:clr>
        </p15:guide>
        <p15:guide id="18" pos="4824" userDrawn="1">
          <p15:clr>
            <a:srgbClr val="A4A3A4"/>
          </p15:clr>
        </p15:guide>
        <p15:guide id="20" pos="2016" userDrawn="1">
          <p15:clr>
            <a:srgbClr val="A4A3A4"/>
          </p15:clr>
        </p15:guide>
        <p15:guide id="21" orient="horz" pos="1680" userDrawn="1">
          <p15:clr>
            <a:srgbClr val="A4A3A4"/>
          </p15:clr>
        </p15:guide>
        <p15:guide id="22" orient="horz" pos="1008" userDrawn="1">
          <p15:clr>
            <a:srgbClr val="A4A3A4"/>
          </p15:clr>
        </p15:guide>
        <p15:guide id="23" pos="408" userDrawn="1">
          <p15:clr>
            <a:srgbClr val="A4A3A4"/>
          </p15:clr>
        </p15:guide>
        <p15:guide id="24" orient="horz" pos="792" userDrawn="1">
          <p15:clr>
            <a:srgbClr val="A4A3A4"/>
          </p15:clr>
        </p15:guide>
        <p15:guide id="25" orient="horz" pos="2760" userDrawn="1">
          <p15:clr>
            <a:srgbClr val="A4A3A4"/>
          </p15:clr>
        </p15:guide>
        <p15:guide id="26" orient="horz" pos="3024" userDrawn="1">
          <p15:clr>
            <a:srgbClr val="A4A3A4"/>
          </p15:clr>
        </p15:guide>
        <p15:guide id="27" pos="3840" userDrawn="1">
          <p15:clr>
            <a:srgbClr val="A4A3A4"/>
          </p15:clr>
        </p15:guide>
        <p15:guide id="28" orient="horz" pos="2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B"/>
    <a:srgbClr val="85E0E7"/>
    <a:srgbClr val="5FD6DF"/>
    <a:srgbClr val="672C94"/>
    <a:srgbClr val="00863D"/>
    <a:srgbClr val="00682F"/>
    <a:srgbClr val="43CDD9"/>
    <a:srgbClr val="30353F"/>
    <a:srgbClr val="667181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14EDD0-1C85-4F86-B49D-AAD3F0014C86}" v="138" dt="2021-05-08T02:09:57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95" autoAdjust="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pos="240"/>
        <p:guide orient="horz" pos="144"/>
        <p:guide orient="horz" pos="4104"/>
        <p:guide pos="7440"/>
        <p:guide orient="horz" pos="1512"/>
        <p:guide orient="horz" pos="2376"/>
        <p:guide pos="4824"/>
        <p:guide pos="2016"/>
        <p:guide orient="horz" pos="1680"/>
        <p:guide orient="horz" pos="1008"/>
        <p:guide pos="408"/>
        <p:guide orient="horz" pos="792"/>
        <p:guide orient="horz" pos="2760"/>
        <p:guide orient="horz" pos="3024"/>
        <p:guide pos="3840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E7270\Documents\1.%20Documentos%20Andrey\1.%20Cuarto%20A&#241;o%20Econom&#237;a\Gesti&#243;n%20P&#250;blica%20y%20Politica%20Fiscal\Exposici&#243;n\Gr&#225;ficos%20Exposici&#243;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E7270\Documents\1.%20Documentos%20Andrey\1.%20Cuarto%20A&#241;o%20Econom&#237;a\Gesti&#243;n%20P&#250;blica%20y%20Politica%20Fiscal\Exposici&#243;n\Gr&#225;ficos%20Exposici&#243;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%20E7270\Documents\1.%20Documentos%20Andrey\1.%20Cuarto%20A&#241;o%20Econom&#237;a\Gesti&#243;n%20P&#250;blica%20y%20Politica%20Fiscal\Exposici&#243;n\Gr&#225;ficos%20Exposici&#243;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623475237102193"/>
          <c:y val="0.36147200239471672"/>
          <c:w val="0.12998506255334233"/>
          <c:h val="0.3534409471107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Central: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Transferencias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corrientes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variación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1988 - 2019 </a:t>
            </a:r>
            <a:endParaRPr lang="es-C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'Transferencias Corrientes'!$D$8</c:f>
              <c:strCache>
                <c:ptCount val="1"/>
                <c:pt idx="0">
                  <c:v>Tasa de V TC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'Transferencias Corrientes'!$E$7:$AJ$7</c:f>
              <c:numCache>
                <c:formatCode>General</c:formatCode>
                <c:ptCount val="3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</c:numCache>
            </c:numRef>
          </c:cat>
          <c:val>
            <c:numRef>
              <c:f>'Transferencias Corrientes'!$E$8:$AJ$8</c:f>
              <c:numCache>
                <c:formatCode>0.00</c:formatCode>
                <c:ptCount val="32"/>
                <c:pt idx="0">
                  <c:v>26.984024205036427</c:v>
                </c:pt>
                <c:pt idx="1">
                  <c:v>30.418638717243883</c:v>
                </c:pt>
                <c:pt idx="2">
                  <c:v>18.835371770401267</c:v>
                </c:pt>
                <c:pt idx="3">
                  <c:v>20.537783959202606</c:v>
                </c:pt>
                <c:pt idx="4">
                  <c:v>31.059057071960304</c:v>
                </c:pt>
                <c:pt idx="5">
                  <c:v>22.365989609366711</c:v>
                </c:pt>
                <c:pt idx="6">
                  <c:v>72.811458491284185</c:v>
                </c:pt>
                <c:pt idx="7">
                  <c:v>-10.43722809226082</c:v>
                </c:pt>
                <c:pt idx="8">
                  <c:v>26.070822328367505</c:v>
                </c:pt>
                <c:pt idx="9">
                  <c:v>13.491539885210791</c:v>
                </c:pt>
                <c:pt idx="10">
                  <c:v>30.407794666843667</c:v>
                </c:pt>
                <c:pt idx="11">
                  <c:v>9.2459342427999367</c:v>
                </c:pt>
                <c:pt idx="12">
                  <c:v>13.835180960190518</c:v>
                </c:pt>
                <c:pt idx="13">
                  <c:v>13.123790181693007</c:v>
                </c:pt>
                <c:pt idx="14">
                  <c:v>22.287850507154026</c:v>
                </c:pt>
                <c:pt idx="15">
                  <c:v>11.454055653311324</c:v>
                </c:pt>
                <c:pt idx="16">
                  <c:v>11.034684332504163</c:v>
                </c:pt>
                <c:pt idx="17">
                  <c:v>18.042014920339966</c:v>
                </c:pt>
                <c:pt idx="18">
                  <c:v>16.517345476872691</c:v>
                </c:pt>
                <c:pt idx="19">
                  <c:v>22.729481698770961</c:v>
                </c:pt>
                <c:pt idx="20">
                  <c:v>29.552158655748428</c:v>
                </c:pt>
                <c:pt idx="21">
                  <c:v>26.744989315611068</c:v>
                </c:pt>
                <c:pt idx="22">
                  <c:v>33.531099263818653</c:v>
                </c:pt>
                <c:pt idx="23">
                  <c:v>4.7643114664779329</c:v>
                </c:pt>
                <c:pt idx="24">
                  <c:v>14.253159882304956</c:v>
                </c:pt>
                <c:pt idx="25">
                  <c:v>11.073470006595777</c:v>
                </c:pt>
                <c:pt idx="26">
                  <c:v>8.1941434538060687</c:v>
                </c:pt>
                <c:pt idx="27">
                  <c:v>10.143397644147445</c:v>
                </c:pt>
                <c:pt idx="28">
                  <c:v>7.0006173102303171</c:v>
                </c:pt>
                <c:pt idx="29">
                  <c:v>8.6562503559638451</c:v>
                </c:pt>
                <c:pt idx="30">
                  <c:v>3.2089206438372431</c:v>
                </c:pt>
                <c:pt idx="31">
                  <c:v>8.8760930683970063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76-4633-9C42-DC0948D7B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8077088"/>
        <c:axId val="878078752"/>
      </c:lineChart>
      <c:catAx>
        <c:axId val="878077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78078752"/>
        <c:crosses val="autoZero"/>
        <c:auto val="1"/>
        <c:lblAlgn val="ctr"/>
        <c:lblOffset val="100"/>
        <c:noMultiLvlLbl val="0"/>
      </c:catAx>
      <c:valAx>
        <c:axId val="8780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Tasa de Variación Anual</a:t>
                </a:r>
              </a:p>
            </c:rich>
          </c:tx>
          <c:layout>
            <c:manualLayout>
              <c:xMode val="edge"/>
              <c:yMode val="edge"/>
              <c:x val="7.3797927588734836E-3"/>
              <c:y val="0.348866178366018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7807708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s-CR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10. </a:t>
            </a:r>
            <a:r>
              <a:rPr lang="es-C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 Central: Estructura de transferencias corrientes 1987 - 2019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'Transferencias Corrientes'!$C$32</c:f>
              <c:strCache>
                <c:ptCount val="1"/>
                <c:pt idx="0">
                  <c:v>Sector Público</c:v>
                </c:pt>
              </c:strCache>
            </c:strRef>
          </c:tx>
          <c:spPr>
            <a:solidFill>
              <a:srgbClr val="85E0E7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'Transferencias Corrientes'!$D$31:$AJ$31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'Transferencias Corrientes'!$D$32:$AJ$32</c:f>
              <c:numCache>
                <c:formatCode>0.00</c:formatCode>
                <c:ptCount val="33"/>
                <c:pt idx="0">
                  <c:v>45.988980586524761</c:v>
                </c:pt>
                <c:pt idx="1">
                  <c:v>50.622789410494015</c:v>
                </c:pt>
                <c:pt idx="2">
                  <c:v>41.716694568551553</c:v>
                </c:pt>
                <c:pt idx="3">
                  <c:v>38.541582544453917</c:v>
                </c:pt>
                <c:pt idx="4">
                  <c:v>37.881885856079407</c:v>
                </c:pt>
                <c:pt idx="5">
                  <c:v>40.299677375380561</c:v>
                </c:pt>
                <c:pt idx="6">
                  <c:v>43.895076265128466</c:v>
                </c:pt>
                <c:pt idx="7">
                  <c:v>49.60599958634657</c:v>
                </c:pt>
                <c:pt idx="8">
                  <c:v>29.841168602407663</c:v>
                </c:pt>
                <c:pt idx="9">
                  <c:v>33.793436492442275</c:v>
                </c:pt>
                <c:pt idx="10">
                  <c:v>31.088325816515109</c:v>
                </c:pt>
                <c:pt idx="11">
                  <c:v>32.028587012079669</c:v>
                </c:pt>
                <c:pt idx="12">
                  <c:v>27.520387324841636</c:v>
                </c:pt>
                <c:pt idx="13">
                  <c:v>36.070841876289521</c:v>
                </c:pt>
                <c:pt idx="14">
                  <c:v>34.559252261560687</c:v>
                </c:pt>
                <c:pt idx="15">
                  <c:v>34.146218408882106</c:v>
                </c:pt>
                <c:pt idx="16">
                  <c:v>34.111643950067254</c:v>
                </c:pt>
                <c:pt idx="17">
                  <c:v>38.085924327240846</c:v>
                </c:pt>
                <c:pt idx="18">
                  <c:v>40.007589712102607</c:v>
                </c:pt>
                <c:pt idx="19">
                  <c:v>39.87961537814099</c:v>
                </c:pt>
                <c:pt idx="20">
                  <c:v>43.96304524719443</c:v>
                </c:pt>
                <c:pt idx="21">
                  <c:v>49.65431234688193</c:v>
                </c:pt>
                <c:pt idx="22">
                  <c:v>51.792522913397676</c:v>
                </c:pt>
                <c:pt idx="23">
                  <c:v>59.856417358590988</c:v>
                </c:pt>
                <c:pt idx="24">
                  <c:v>58.144878360473051</c:v>
                </c:pt>
                <c:pt idx="25">
                  <c:v>60.618505657365986</c:v>
                </c:pt>
                <c:pt idx="26">
                  <c:v>60.06155262106234</c:v>
                </c:pt>
                <c:pt idx="27">
                  <c:v>60.694181093478122</c:v>
                </c:pt>
                <c:pt idx="28">
                  <c:v>60.513221528539788</c:v>
                </c:pt>
                <c:pt idx="29">
                  <c:v>62.079022126631841</c:v>
                </c:pt>
                <c:pt idx="30">
                  <c:v>63.538705489903826</c:v>
                </c:pt>
                <c:pt idx="31">
                  <c:v>62.645480171835132</c:v>
                </c:pt>
                <c:pt idx="32">
                  <c:v>64.495355757673948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11-425E-ABCB-77AD393A3802}"/>
            </c:ext>
          </c:extLst>
        </c:ser>
        <c:ser>
          <c:idx val="1"/>
          <c:order val="1"/>
          <c:tx>
            <c:strRef>
              <c:f>'Transferencias Corrientes'!$C$33</c:f>
              <c:strCache>
                <c:ptCount val="1"/>
                <c:pt idx="0">
                  <c:v>Sector Privado</c:v>
                </c:pt>
              </c:strCache>
            </c:strRef>
          </c:tx>
          <c:spPr>
            <a:solidFill>
              <a:srgbClr val="00206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'Transferencias Corrientes'!$D$31:$AJ$31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'Transferencias Corrientes'!$D$33:$AJ$33</c:f>
              <c:numCache>
                <c:formatCode>0.00</c:formatCode>
                <c:ptCount val="33"/>
                <c:pt idx="0">
                  <c:v>53.029161417925387</c:v>
                </c:pt>
                <c:pt idx="1">
                  <c:v>48.527509815828637</c:v>
                </c:pt>
                <c:pt idx="2">
                  <c:v>57.432031363851245</c:v>
                </c:pt>
                <c:pt idx="3">
                  <c:v>60.710365352116881</c:v>
                </c:pt>
                <c:pt idx="4">
                  <c:v>61.855086848635239</c:v>
                </c:pt>
                <c:pt idx="5">
                  <c:v>59.289089835052479</c:v>
                </c:pt>
                <c:pt idx="6">
                  <c:v>55.408341043914731</c:v>
                </c:pt>
                <c:pt idx="7">
                  <c:v>49.963693405809238</c:v>
                </c:pt>
                <c:pt idx="8">
                  <c:v>69.764352108254869</c:v>
                </c:pt>
                <c:pt idx="9">
                  <c:v>65.712468697813179</c:v>
                </c:pt>
                <c:pt idx="10">
                  <c:v>68.524176672593953</c:v>
                </c:pt>
                <c:pt idx="11">
                  <c:v>67.168441344547531</c:v>
                </c:pt>
                <c:pt idx="12">
                  <c:v>72.404870594189731</c:v>
                </c:pt>
                <c:pt idx="13">
                  <c:v>63.415309810422848</c:v>
                </c:pt>
                <c:pt idx="14">
                  <c:v>64.905887160565953</c:v>
                </c:pt>
                <c:pt idx="15">
                  <c:v>65.249131876858868</c:v>
                </c:pt>
                <c:pt idx="16">
                  <c:v>65.495619400603672</c:v>
                </c:pt>
                <c:pt idx="17">
                  <c:v>61.608562032355259</c:v>
                </c:pt>
                <c:pt idx="18">
                  <c:v>59.676371264838309</c:v>
                </c:pt>
                <c:pt idx="19">
                  <c:v>59.736747152406195</c:v>
                </c:pt>
                <c:pt idx="20">
                  <c:v>55.664553725545851</c:v>
                </c:pt>
                <c:pt idx="21">
                  <c:v>49.990293196111615</c:v>
                </c:pt>
                <c:pt idx="22">
                  <c:v>47.92547791138113</c:v>
                </c:pt>
                <c:pt idx="23">
                  <c:v>39.878217964033411</c:v>
                </c:pt>
                <c:pt idx="24">
                  <c:v>41.582327959259104</c:v>
                </c:pt>
                <c:pt idx="25">
                  <c:v>39.176026022275906</c:v>
                </c:pt>
                <c:pt idx="26">
                  <c:v>39.629661414044044</c:v>
                </c:pt>
                <c:pt idx="27">
                  <c:v>39.024744189722554</c:v>
                </c:pt>
                <c:pt idx="28">
                  <c:v>39.240438043064771</c:v>
                </c:pt>
                <c:pt idx="29">
                  <c:v>37.713468003042479</c:v>
                </c:pt>
                <c:pt idx="30">
                  <c:v>36.246470212392815</c:v>
                </c:pt>
                <c:pt idx="31">
                  <c:v>37.161253232495312</c:v>
                </c:pt>
                <c:pt idx="32">
                  <c:v>35.315797177832259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11-425E-ABCB-77AD393A3802}"/>
            </c:ext>
          </c:extLst>
        </c:ser>
        <c:ser>
          <c:idx val="2"/>
          <c:order val="2"/>
          <c:tx>
            <c:strRef>
              <c:f>'Transferencias Corrientes'!$C$34</c:f>
              <c:strCache>
                <c:ptCount val="1"/>
                <c:pt idx="0">
                  <c:v>Sector Externo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'Transferencias Corrientes'!$D$31:$AJ$31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'Transferencias Corrientes'!$D$34:$AJ$34</c:f>
              <c:numCache>
                <c:formatCode>0.00</c:formatCode>
                <c:ptCount val="33"/>
                <c:pt idx="0">
                  <c:v>0.9818579955498522</c:v>
                </c:pt>
                <c:pt idx="1">
                  <c:v>0.84970077367735475</c:v>
                </c:pt>
                <c:pt idx="2">
                  <c:v>0.85127406759720348</c:v>
                </c:pt>
                <c:pt idx="3">
                  <c:v>0.74805210342919526</c:v>
                </c:pt>
                <c:pt idx="4">
                  <c:v>0.26302729528535979</c:v>
                </c:pt>
                <c:pt idx="5">
                  <c:v>0.41123278956695597</c:v>
                </c:pt>
                <c:pt idx="6">
                  <c:v>0.69658269095680314</c:v>
                </c:pt>
                <c:pt idx="7">
                  <c:v>0.43030700784419412</c:v>
                </c:pt>
                <c:pt idx="8">
                  <c:v>0.39447928933746274</c:v>
                </c:pt>
                <c:pt idx="9">
                  <c:v>0.49409480974455516</c:v>
                </c:pt>
                <c:pt idx="10">
                  <c:v>0.38749751089094381</c:v>
                </c:pt>
                <c:pt idx="11">
                  <c:v>0.80297164337279159</c:v>
                </c:pt>
                <c:pt idx="12">
                  <c:v>7.4742080968625974E-2</c:v>
                </c:pt>
                <c:pt idx="13">
                  <c:v>0.51384831328763403</c:v>
                </c:pt>
                <c:pt idx="14">
                  <c:v>0.53486057787336183</c:v>
                </c:pt>
                <c:pt idx="15">
                  <c:v>0.60464971425901992</c:v>
                </c:pt>
                <c:pt idx="16">
                  <c:v>0.39273664932906438</c:v>
                </c:pt>
                <c:pt idx="17">
                  <c:v>0.30551364040390211</c:v>
                </c:pt>
                <c:pt idx="18">
                  <c:v>0.31603902305908038</c:v>
                </c:pt>
                <c:pt idx="19">
                  <c:v>0.38365576665649348</c:v>
                </c:pt>
                <c:pt idx="20">
                  <c:v>0.37240102725971341</c:v>
                </c:pt>
                <c:pt idx="21">
                  <c:v>0.35539445700645389</c:v>
                </c:pt>
                <c:pt idx="22">
                  <c:v>0.28200825468850071</c:v>
                </c:pt>
                <c:pt idx="23">
                  <c:v>0.26536467737558567</c:v>
                </c:pt>
                <c:pt idx="24">
                  <c:v>0.27279368026784162</c:v>
                </c:pt>
                <c:pt idx="25">
                  <c:v>0.20546832035811588</c:v>
                </c:pt>
                <c:pt idx="26">
                  <c:v>0.30879107919152771</c:v>
                </c:pt>
                <c:pt idx="27">
                  <c:v>0.28106998983560993</c:v>
                </c:pt>
                <c:pt idx="28">
                  <c:v>0.24634042839544662</c:v>
                </c:pt>
                <c:pt idx="29">
                  <c:v>0.20751388118580921</c:v>
                </c:pt>
                <c:pt idx="30">
                  <c:v>0.21482798903276501</c:v>
                </c:pt>
                <c:pt idx="31">
                  <c:v>0.19326301910913316</c:v>
                </c:pt>
                <c:pt idx="32">
                  <c:v>0.18884377951146006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11-425E-ABCB-77AD393A3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9845808"/>
        <c:axId val="879844560"/>
      </c:barChart>
      <c:catAx>
        <c:axId val="87984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79844560"/>
        <c:crosses val="autoZero"/>
        <c:auto val="1"/>
        <c:lblAlgn val="ctr"/>
        <c:lblOffset val="100"/>
        <c:noMultiLvlLbl val="0"/>
      </c:catAx>
      <c:valAx>
        <c:axId val="87984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798458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s-CR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11. </a:t>
            </a:r>
            <a:r>
              <a:rPr lang="es-C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 Central: Estructura de Sector Público, 1987 - 2019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'Transferencias Corrientes'!$C$57</c:f>
              <c:strCache>
                <c:ptCount val="1"/>
                <c:pt idx="0">
                  <c:v>Instituciones descentralizadas no empresariales</c:v>
                </c:pt>
              </c:strCache>
            </c:strRef>
          </c:tx>
          <c:spPr>
            <a:solidFill>
              <a:srgbClr val="00206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'Transferencias Corrientes'!$D$56:$AJ$56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'Transferencias Corrientes'!$D$57:$AJ$57</c:f>
              <c:numCache>
                <c:formatCode>0.00</c:formatCode>
                <c:ptCount val="33"/>
                <c:pt idx="0">
                  <c:v>65.955431540952546</c:v>
                </c:pt>
                <c:pt idx="1">
                  <c:v>53.275033194450806</c:v>
                </c:pt>
                <c:pt idx="2">
                  <c:v>62.566138693159061</c:v>
                </c:pt>
                <c:pt idx="3">
                  <c:v>59.893060578311015</c:v>
                </c:pt>
                <c:pt idx="4">
                  <c:v>67.077372530524542</c:v>
                </c:pt>
                <c:pt idx="5">
                  <c:v>61.315480385247824</c:v>
                </c:pt>
                <c:pt idx="6">
                  <c:v>63.562019507002283</c:v>
                </c:pt>
                <c:pt idx="7">
                  <c:v>38.607099152043723</c:v>
                </c:pt>
                <c:pt idx="8">
                  <c:v>71.324241297407397</c:v>
                </c:pt>
                <c:pt idx="9">
                  <c:v>75.980073539246362</c:v>
                </c:pt>
                <c:pt idx="10">
                  <c:v>72.603928108291555</c:v>
                </c:pt>
                <c:pt idx="11">
                  <c:v>72.397393755384371</c:v>
                </c:pt>
                <c:pt idx="12">
                  <c:v>80.789601243174658</c:v>
                </c:pt>
                <c:pt idx="13">
                  <c:v>68.899187215211796</c:v>
                </c:pt>
                <c:pt idx="14">
                  <c:v>73.883581487558843</c:v>
                </c:pt>
                <c:pt idx="15">
                  <c:v>73.991488647577853</c:v>
                </c:pt>
                <c:pt idx="16">
                  <c:v>73.277903609621831</c:v>
                </c:pt>
                <c:pt idx="17">
                  <c:v>87.85757329872682</c:v>
                </c:pt>
                <c:pt idx="18">
                  <c:v>88.045806733525879</c:v>
                </c:pt>
                <c:pt idx="19">
                  <c:v>80.208593804125343</c:v>
                </c:pt>
                <c:pt idx="20">
                  <c:v>75.986123380509994</c:v>
                </c:pt>
                <c:pt idx="21">
                  <c:v>69.65624073693391</c:v>
                </c:pt>
                <c:pt idx="22">
                  <c:v>73.336258582693901</c:v>
                </c:pt>
                <c:pt idx="23">
                  <c:v>57.16573884345889</c:v>
                </c:pt>
                <c:pt idx="24">
                  <c:v>59.165983069715502</c:v>
                </c:pt>
                <c:pt idx="25">
                  <c:v>69.501574909109593</c:v>
                </c:pt>
                <c:pt idx="26">
                  <c:v>62.178428523999493</c:v>
                </c:pt>
                <c:pt idx="27">
                  <c:v>64.687465172294097</c:v>
                </c:pt>
                <c:pt idx="28">
                  <c:v>66.721273306076583</c:v>
                </c:pt>
                <c:pt idx="29">
                  <c:v>68.682726339832826</c:v>
                </c:pt>
                <c:pt idx="30">
                  <c:v>70.521850977403076</c:v>
                </c:pt>
                <c:pt idx="31">
                  <c:v>71.202375075975269</c:v>
                </c:pt>
                <c:pt idx="32">
                  <c:v>72.461965951380293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1-40B9-9D47-A3E1E4614B7D}"/>
            </c:ext>
          </c:extLst>
        </c:ser>
        <c:ser>
          <c:idx val="1"/>
          <c:order val="1"/>
          <c:tx>
            <c:strRef>
              <c:f>'Transferencias Corrientes'!$C$58</c:f>
              <c:strCache>
                <c:ptCount val="1"/>
                <c:pt idx="0">
                  <c:v>Órganos Desconcentrados</c:v>
                </c:pt>
              </c:strCache>
            </c:strRef>
          </c:tx>
          <c:spPr>
            <a:solidFill>
              <a:srgbClr val="FFC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'Transferencias Corrientes'!$D$56:$AJ$56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'Transferencias Corrientes'!$D$58:$AJ$58</c:f>
              <c:numCache>
                <c:formatCode>0.00</c:formatCode>
                <c:ptCount val="33"/>
                <c:pt idx="0">
                  <c:v>29.875715181691348</c:v>
                </c:pt>
                <c:pt idx="1">
                  <c:v>36.246508859484457</c:v>
                </c:pt>
                <c:pt idx="2">
                  <c:v>33.975478626871265</c:v>
                </c:pt>
                <c:pt idx="3">
                  <c:v>33.947446025857921</c:v>
                </c:pt>
                <c:pt idx="4">
                  <c:v>28.182151653303986</c:v>
                </c:pt>
                <c:pt idx="5">
                  <c:v>34.780361757105943</c:v>
                </c:pt>
                <c:pt idx="6">
                  <c:v>32.024406664951201</c:v>
                </c:pt>
                <c:pt idx="7">
                  <c:v>15.577631859186553</c:v>
                </c:pt>
                <c:pt idx="8">
                  <c:v>23.657048672877661</c:v>
                </c:pt>
                <c:pt idx="9">
                  <c:v>23.489617919735693</c:v>
                </c:pt>
                <c:pt idx="10">
                  <c:v>26.953547276417194</c:v>
                </c:pt>
                <c:pt idx="11">
                  <c:v>27.449209177059025</c:v>
                </c:pt>
                <c:pt idx="12">
                  <c:v>18.87233936387095</c:v>
                </c:pt>
                <c:pt idx="13">
                  <c:v>23.523102556599319</c:v>
                </c:pt>
                <c:pt idx="14">
                  <c:v>19.2178375703771</c:v>
                </c:pt>
                <c:pt idx="15">
                  <c:v>22.654954588487236</c:v>
                </c:pt>
                <c:pt idx="16">
                  <c:v>21.997845613201559</c:v>
                </c:pt>
                <c:pt idx="17">
                  <c:v>10.166473282604157</c:v>
                </c:pt>
                <c:pt idx="18">
                  <c:v>10.241556448432785</c:v>
                </c:pt>
                <c:pt idx="19">
                  <c:v>16.950999450803309</c:v>
                </c:pt>
                <c:pt idx="20">
                  <c:v>22.08159465824755</c:v>
                </c:pt>
                <c:pt idx="21">
                  <c:v>29.24304918060902</c:v>
                </c:pt>
                <c:pt idx="22">
                  <c:v>25.522911697146583</c:v>
                </c:pt>
                <c:pt idx="23">
                  <c:v>39.634140107476483</c:v>
                </c:pt>
                <c:pt idx="24">
                  <c:v>40.449766423600465</c:v>
                </c:pt>
                <c:pt idx="25">
                  <c:v>30.071711498691982</c:v>
                </c:pt>
                <c:pt idx="26">
                  <c:v>36.130141637525881</c:v>
                </c:pt>
                <c:pt idx="27">
                  <c:v>33.997401711979123</c:v>
                </c:pt>
                <c:pt idx="28">
                  <c:v>32.435804811535469</c:v>
                </c:pt>
                <c:pt idx="29">
                  <c:v>29.642829476383913</c:v>
                </c:pt>
                <c:pt idx="30">
                  <c:v>28.281289214638271</c:v>
                </c:pt>
                <c:pt idx="31">
                  <c:v>27.555387019751457</c:v>
                </c:pt>
                <c:pt idx="32">
                  <c:v>25.378845584271087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31-40B9-9D47-A3E1E4614B7D}"/>
            </c:ext>
          </c:extLst>
        </c:ser>
        <c:ser>
          <c:idx val="2"/>
          <c:order val="2"/>
          <c:tx>
            <c:strRef>
              <c:f>'Transferencias Corrientes'!$C$59</c:f>
              <c:strCache>
                <c:ptCount val="1"/>
                <c:pt idx="0">
                  <c:v>Empresas Públicas no Financieras</c:v>
                </c:pt>
              </c:strCache>
            </c:strRef>
          </c:tx>
          <c:spPr>
            <a:solidFill>
              <a:srgbClr val="92D05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'Transferencias Corrientes'!$D$56:$AJ$56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'Transferencias Corrientes'!$D$59:$AJ$59</c:f>
              <c:numCache>
                <c:formatCode>0.00</c:formatCode>
                <c:ptCount val="33"/>
                <c:pt idx="0">
                  <c:v>4.1688532773560993</c:v>
                </c:pt>
                <c:pt idx="1">
                  <c:v>9.6634769470262345</c:v>
                </c:pt>
                <c:pt idx="2">
                  <c:v>3.0323685533412288</c:v>
                </c:pt>
                <c:pt idx="3">
                  <c:v>6.1594933958310705</c:v>
                </c:pt>
                <c:pt idx="4">
                  <c:v>4.740475816171462</c:v>
                </c:pt>
                <c:pt idx="5">
                  <c:v>3.9041578576462297</c:v>
                </c:pt>
                <c:pt idx="6">
                  <c:v>4.4135738280465144</c:v>
                </c:pt>
                <c:pt idx="7">
                  <c:v>2.4969406430605843</c:v>
                </c:pt>
                <c:pt idx="8">
                  <c:v>4.7507060230550451</c:v>
                </c:pt>
                <c:pt idx="9">
                  <c:v>0.53030854101795777</c:v>
                </c:pt>
                <c:pt idx="10">
                  <c:v>0.44252461529125942</c:v>
                </c:pt>
                <c:pt idx="11">
                  <c:v>0.15339706755660384</c:v>
                </c:pt>
                <c:pt idx="12">
                  <c:v>0.33805939295439313</c:v>
                </c:pt>
                <c:pt idx="13">
                  <c:v>3.0191879318479065</c:v>
                </c:pt>
                <c:pt idx="14">
                  <c:v>4.5838094933730646</c:v>
                </c:pt>
                <c:pt idx="15">
                  <c:v>1.3546840712210124</c:v>
                </c:pt>
                <c:pt idx="16">
                  <c:v>3.6452552293029372</c:v>
                </c:pt>
                <c:pt idx="17">
                  <c:v>1.1058572904910544</c:v>
                </c:pt>
                <c:pt idx="18">
                  <c:v>0.63930128211960058</c:v>
                </c:pt>
                <c:pt idx="19">
                  <c:v>0.42655652757201379</c:v>
                </c:pt>
                <c:pt idx="20">
                  <c:v>1.2403161237704932</c:v>
                </c:pt>
                <c:pt idx="21">
                  <c:v>0.53505903216588468</c:v>
                </c:pt>
                <c:pt idx="22">
                  <c:v>0.20491354240276341</c:v>
                </c:pt>
                <c:pt idx="23">
                  <c:v>2.3484268279078981</c:v>
                </c:pt>
                <c:pt idx="24">
                  <c:v>0.10582962624539011</c:v>
                </c:pt>
                <c:pt idx="25">
                  <c:v>6.8783963253245317E-2</c:v>
                </c:pt>
                <c:pt idx="26">
                  <c:v>0.97215981367611004</c:v>
                </c:pt>
                <c:pt idx="27">
                  <c:v>0.7767527599119407</c:v>
                </c:pt>
                <c:pt idx="28">
                  <c:v>0.38423462183867951</c:v>
                </c:pt>
                <c:pt idx="29">
                  <c:v>0.33933263999320828</c:v>
                </c:pt>
                <c:pt idx="30">
                  <c:v>0.12966973722125655</c:v>
                </c:pt>
                <c:pt idx="31">
                  <c:v>8.289198305096164E-2</c:v>
                </c:pt>
                <c:pt idx="32">
                  <c:v>1.1926057617645853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31-40B9-9D47-A3E1E4614B7D}"/>
            </c:ext>
          </c:extLst>
        </c:ser>
        <c:ser>
          <c:idx val="3"/>
          <c:order val="3"/>
          <c:tx>
            <c:strRef>
              <c:f>'Transferencias Corrientes'!$C$60</c:f>
              <c:strCache>
                <c:ptCount val="1"/>
                <c:pt idx="0">
                  <c:v>Instituciones Públicas Financieras</c:v>
                </c:pt>
              </c:strCache>
            </c:strRef>
          </c:tx>
          <c:spPr>
            <a:solidFill>
              <a:srgbClr val="FF0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'Transferencias Corrientes'!$D$56:$AJ$56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'Transferencias Corrientes'!$D$60:$AJ$60</c:f>
              <c:numCache>
                <c:formatCode>0.000</c:formatCode>
                <c:ptCount val="33"/>
                <c:pt idx="0">
                  <c:v>0</c:v>
                </c:pt>
                <c:pt idx="1">
                  <c:v>0.81498099903850552</c:v>
                </c:pt>
                <c:pt idx="2">
                  <c:v>0.42601412662843896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43.318328345709133</c:v>
                </c:pt>
                <c:pt idx="8">
                  <c:v>0.2680040066598996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3.6572329485395554</c:v>
                </c:pt>
                <c:pt idx="14">
                  <c:v>0.89758692928293327</c:v>
                </c:pt>
                <c:pt idx="15">
                  <c:v>0</c:v>
                </c:pt>
                <c:pt idx="16">
                  <c:v>1.0239480981188025E-2</c:v>
                </c:pt>
                <c:pt idx="17">
                  <c:v>8.259569868031896E-3</c:v>
                </c:pt>
                <c:pt idx="18">
                  <c:v>6.6610536188172103E-3</c:v>
                </c:pt>
                <c:pt idx="19">
                  <c:v>1.7492166950288293</c:v>
                </c:pt>
                <c:pt idx="20">
                  <c:v>4.2389477914234214E-3</c:v>
                </c:pt>
                <c:pt idx="21">
                  <c:v>2.896971413381366E-3</c:v>
                </c:pt>
                <c:pt idx="22">
                  <c:v>0.47221799056405483</c:v>
                </c:pt>
                <c:pt idx="23">
                  <c:v>0.62327318215680449</c:v>
                </c:pt>
                <c:pt idx="24">
                  <c:v>1.6296936432683216E-3</c:v>
                </c:pt>
                <c:pt idx="25">
                  <c:v>9.5135530646722949E-2</c:v>
                </c:pt>
                <c:pt idx="26">
                  <c:v>0.49522086068700971</c:v>
                </c:pt>
                <c:pt idx="27">
                  <c:v>0.11031158661846623</c:v>
                </c:pt>
                <c:pt idx="28">
                  <c:v>3.6666045164198989E-2</c:v>
                </c:pt>
                <c:pt idx="29">
                  <c:v>0.97669342144615101</c:v>
                </c:pt>
                <c:pt idx="30">
                  <c:v>0.85325243305044574</c:v>
                </c:pt>
                <c:pt idx="31">
                  <c:v>0.83011876407533725</c:v>
                </c:pt>
                <c:pt idx="32">
                  <c:v>0.74057492349132692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31-40B9-9D47-A3E1E4614B7D}"/>
            </c:ext>
          </c:extLst>
        </c:ser>
        <c:ser>
          <c:idx val="4"/>
          <c:order val="4"/>
          <c:tx>
            <c:strRef>
              <c:f>'Transferencias Corrientes'!$C$61</c:f>
              <c:strCache>
                <c:ptCount val="1"/>
                <c:pt idx="0">
                  <c:v>Gobiernos Locales</c:v>
                </c:pt>
              </c:strCache>
            </c:strRef>
          </c:tx>
          <c:spPr>
            <a:solidFill>
              <a:schemeClr val="accent5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'Transferencias Corrientes'!$D$56:$AJ$56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'Transferencias Corrientes'!$D$61:$AJ$61</c:f>
              <c:numCache>
                <c:formatCode>0.00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0.90128934780142012</c:v>
                </c:pt>
                <c:pt idx="14">
                  <c:v>1.4171845194080444</c:v>
                </c:pt>
                <c:pt idx="15">
                  <c:v>1.9988726927139102</c:v>
                </c:pt>
                <c:pt idx="16">
                  <c:v>1.0688379827403309</c:v>
                </c:pt>
                <c:pt idx="17">
                  <c:v>0.86183655830992012</c:v>
                </c:pt>
                <c:pt idx="18">
                  <c:v>1.0666744823029128</c:v>
                </c:pt>
                <c:pt idx="19">
                  <c:v>0.66458764137685489</c:v>
                </c:pt>
                <c:pt idx="20">
                  <c:v>0.68772688968053597</c:v>
                </c:pt>
                <c:pt idx="21">
                  <c:v>0.56275407887781059</c:v>
                </c:pt>
                <c:pt idx="22">
                  <c:v>0.46368065673309022</c:v>
                </c:pt>
                <c:pt idx="23">
                  <c:v>0.22842103899992755</c:v>
                </c:pt>
                <c:pt idx="24">
                  <c:v>0.27679118679537373</c:v>
                </c:pt>
                <c:pt idx="25">
                  <c:v>0.26279409829846845</c:v>
                </c:pt>
                <c:pt idx="26">
                  <c:v>0.22404916411149969</c:v>
                </c:pt>
                <c:pt idx="27">
                  <c:v>0.40360613903761472</c:v>
                </c:pt>
                <c:pt idx="28">
                  <c:v>0.25281840967376512</c:v>
                </c:pt>
                <c:pt idx="29">
                  <c:v>0.30276397712765818</c:v>
                </c:pt>
                <c:pt idx="30">
                  <c:v>0.21393182811091177</c:v>
                </c:pt>
                <c:pt idx="31">
                  <c:v>0.32922715714696288</c:v>
                </c:pt>
                <c:pt idx="32">
                  <c:v>0.22601287245532417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31-40B9-9D47-A3E1E4614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2654384"/>
        <c:axId val="992661456"/>
      </c:barChart>
      <c:catAx>
        <c:axId val="992654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92661456"/>
        <c:crosses val="autoZero"/>
        <c:auto val="1"/>
        <c:lblAlgn val="ctr"/>
        <c:lblOffset val="100"/>
        <c:noMultiLvlLbl val="0"/>
      </c:catAx>
      <c:valAx>
        <c:axId val="99266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9265438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337250822882238E-2"/>
          <c:y val="0.89449483116809858"/>
          <c:w val="0.82932549835423552"/>
          <c:h val="9.23229478075734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s-CR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12. </a:t>
            </a:r>
            <a:r>
              <a:rPr lang="es-C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 Central: Estructura del Gasto de Capital, 1987 - 2019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'Gasto en Capital'!$C$30</c:f>
              <c:strCache>
                <c:ptCount val="1"/>
                <c:pt idx="0">
                  <c:v>Inversión Real</c:v>
                </c:pt>
              </c:strCache>
            </c:strRef>
          </c:tx>
          <c:spPr>
            <a:solidFill>
              <a:srgbClr val="85E0E7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'Gasto en Capital'!$D$29:$AJ$29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Capital'!$D$30:$AJ$30</c:f>
              <c:numCache>
                <c:formatCode>0.00</c:formatCode>
                <c:ptCount val="33"/>
                <c:pt idx="0">
                  <c:v>35.605339834691087</c:v>
                </c:pt>
                <c:pt idx="1">
                  <c:v>30.708977706366746</c:v>
                </c:pt>
                <c:pt idx="2">
                  <c:v>23.744474124060797</c:v>
                </c:pt>
                <c:pt idx="3">
                  <c:v>34.220896698730009</c:v>
                </c:pt>
                <c:pt idx="4">
                  <c:v>41.14651608349299</c:v>
                </c:pt>
                <c:pt idx="5">
                  <c:v>35.651598259882732</c:v>
                </c:pt>
                <c:pt idx="6">
                  <c:v>31.478172675440881</c:v>
                </c:pt>
                <c:pt idx="7">
                  <c:v>32.099713451808704</c:v>
                </c:pt>
                <c:pt idx="8">
                  <c:v>43.28366373110844</c:v>
                </c:pt>
                <c:pt idx="9">
                  <c:v>34.664153058925052</c:v>
                </c:pt>
                <c:pt idx="10">
                  <c:v>39.754239270855578</c:v>
                </c:pt>
                <c:pt idx="11">
                  <c:v>39.063160805491393</c:v>
                </c:pt>
                <c:pt idx="12">
                  <c:v>36.138109723600166</c:v>
                </c:pt>
                <c:pt idx="13">
                  <c:v>24.314076787302096</c:v>
                </c:pt>
                <c:pt idx="14">
                  <c:v>21.990081551987171</c:v>
                </c:pt>
                <c:pt idx="15">
                  <c:v>24.035795074305753</c:v>
                </c:pt>
                <c:pt idx="16">
                  <c:v>20.789284635268054</c:v>
                </c:pt>
                <c:pt idx="17">
                  <c:v>16.809574649906885</c:v>
                </c:pt>
                <c:pt idx="18">
                  <c:v>20.95390114057912</c:v>
                </c:pt>
                <c:pt idx="19">
                  <c:v>22.68832691780354</c:v>
                </c:pt>
                <c:pt idx="20">
                  <c:v>22.177711552745521</c:v>
                </c:pt>
                <c:pt idx="21">
                  <c:v>21.403676601509794</c:v>
                </c:pt>
                <c:pt idx="22">
                  <c:v>26.80824261785936</c:v>
                </c:pt>
                <c:pt idx="23">
                  <c:v>13.881100746239168</c:v>
                </c:pt>
                <c:pt idx="24">
                  <c:v>21.537188458108403</c:v>
                </c:pt>
                <c:pt idx="25">
                  <c:v>15.140864396117523</c:v>
                </c:pt>
                <c:pt idx="26">
                  <c:v>19.97359485102092</c:v>
                </c:pt>
                <c:pt idx="27">
                  <c:v>18.67804540015667</c:v>
                </c:pt>
                <c:pt idx="28">
                  <c:v>18.554968772183841</c:v>
                </c:pt>
                <c:pt idx="29">
                  <c:v>16.412183678620174</c:v>
                </c:pt>
                <c:pt idx="30">
                  <c:v>15.051174974456409</c:v>
                </c:pt>
                <c:pt idx="31">
                  <c:v>14.039137094529</c:v>
                </c:pt>
                <c:pt idx="32">
                  <c:v>8.4491857050464212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7-4F01-815A-2AAA11E989A1}"/>
            </c:ext>
          </c:extLst>
        </c:ser>
        <c:ser>
          <c:idx val="1"/>
          <c:order val="1"/>
          <c:tx>
            <c:strRef>
              <c:f>'Gasto en Capital'!$C$31</c:f>
              <c:strCache>
                <c:ptCount val="1"/>
                <c:pt idx="0">
                  <c:v>Inversión Financiera</c:v>
                </c:pt>
              </c:strCache>
            </c:strRef>
          </c:tx>
          <c:spPr>
            <a:solidFill>
              <a:srgbClr val="FFC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'Gasto en Capital'!$D$29:$AJ$29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Capital'!$D$31:$AJ$31</c:f>
              <c:numCache>
                <c:formatCode>0.00</c:formatCode>
                <c:ptCount val="33"/>
                <c:pt idx="0">
                  <c:v>1.2517095795920794</c:v>
                </c:pt>
                <c:pt idx="1">
                  <c:v>1.9470009333317582</c:v>
                </c:pt>
                <c:pt idx="2">
                  <c:v>1.1996813346454849</c:v>
                </c:pt>
                <c:pt idx="3">
                  <c:v>1.2323785981693447</c:v>
                </c:pt>
                <c:pt idx="4">
                  <c:v>3.517192699405062</c:v>
                </c:pt>
                <c:pt idx="5">
                  <c:v>2.1316436542462642</c:v>
                </c:pt>
                <c:pt idx="6">
                  <c:v>2.1085607852244346</c:v>
                </c:pt>
                <c:pt idx="7">
                  <c:v>3.558250393920658</c:v>
                </c:pt>
                <c:pt idx="8">
                  <c:v>3.5770479460209081</c:v>
                </c:pt>
                <c:pt idx="9">
                  <c:v>3.1276278834580058</c:v>
                </c:pt>
                <c:pt idx="10">
                  <c:v>1.6916394559899091</c:v>
                </c:pt>
                <c:pt idx="11">
                  <c:v>2.600523764598718</c:v>
                </c:pt>
                <c:pt idx="12">
                  <c:v>3.9679897672206685</c:v>
                </c:pt>
                <c:pt idx="13">
                  <c:v>6.7589016735013461</c:v>
                </c:pt>
                <c:pt idx="14">
                  <c:v>0</c:v>
                </c:pt>
                <c:pt idx="15">
                  <c:v>7.2452947065102566E-2</c:v>
                </c:pt>
                <c:pt idx="16">
                  <c:v>3.3372050085602072</c:v>
                </c:pt>
                <c:pt idx="17">
                  <c:v>3.0090583610603674</c:v>
                </c:pt>
                <c:pt idx="18">
                  <c:v>0.9206321891939202</c:v>
                </c:pt>
                <c:pt idx="19">
                  <c:v>0.98773889776425117</c:v>
                </c:pt>
                <c:pt idx="20">
                  <c:v>0.56613344444645741</c:v>
                </c:pt>
                <c:pt idx="21">
                  <c:v>0.89407423336443537</c:v>
                </c:pt>
                <c:pt idx="22">
                  <c:v>0.42872120286048515</c:v>
                </c:pt>
                <c:pt idx="23">
                  <c:v>0.65700387536773996</c:v>
                </c:pt>
                <c:pt idx="24">
                  <c:v>2.2277916739225652</c:v>
                </c:pt>
                <c:pt idx="25">
                  <c:v>0.39001503607028415</c:v>
                </c:pt>
                <c:pt idx="26">
                  <c:v>0.35070352965971968</c:v>
                </c:pt>
                <c:pt idx="27">
                  <c:v>0</c:v>
                </c:pt>
                <c:pt idx="28">
                  <c:v>0</c:v>
                </c:pt>
                <c:pt idx="29">
                  <c:v>0.22485680190513063</c:v>
                </c:pt>
                <c:pt idx="30">
                  <c:v>0.11106110717342937</c:v>
                </c:pt>
                <c:pt idx="31">
                  <c:v>1.7017034760838712E-2</c:v>
                </c:pt>
                <c:pt idx="32">
                  <c:v>1.7486887964138106E-2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E7-4F01-815A-2AAA11E989A1}"/>
            </c:ext>
          </c:extLst>
        </c:ser>
        <c:ser>
          <c:idx val="2"/>
          <c:order val="2"/>
          <c:tx>
            <c:strRef>
              <c:f>'Gasto en Capital'!$C$32</c:f>
              <c:strCache>
                <c:ptCount val="1"/>
                <c:pt idx="0">
                  <c:v>Transferencias de Capital</c:v>
                </c:pt>
              </c:strCache>
            </c:strRef>
          </c:tx>
          <c:spPr>
            <a:solidFill>
              <a:srgbClr val="C00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'Gasto en Capital'!$D$29:$AJ$29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Capital'!$D$32:$AJ$32</c:f>
              <c:numCache>
                <c:formatCode>0.00</c:formatCode>
                <c:ptCount val="33"/>
                <c:pt idx="0">
                  <c:v>63.142950585716832</c:v>
                </c:pt>
                <c:pt idx="1">
                  <c:v>67.344021360301511</c:v>
                </c:pt>
                <c:pt idx="2">
                  <c:v>75.055844541293723</c:v>
                </c:pt>
                <c:pt idx="3">
                  <c:v>64.546724703100651</c:v>
                </c:pt>
                <c:pt idx="4">
                  <c:v>55.336291217101945</c:v>
                </c:pt>
                <c:pt idx="5">
                  <c:v>62.216758085871014</c:v>
                </c:pt>
                <c:pt idx="6">
                  <c:v>66.413266539334685</c:v>
                </c:pt>
                <c:pt idx="7">
                  <c:v>64.34203615427063</c:v>
                </c:pt>
                <c:pt idx="8">
                  <c:v>53.139288322870648</c:v>
                </c:pt>
                <c:pt idx="9">
                  <c:v>62.208219057616951</c:v>
                </c:pt>
                <c:pt idx="10">
                  <c:v>58.554121273154507</c:v>
                </c:pt>
                <c:pt idx="11">
                  <c:v>58.336315429909888</c:v>
                </c:pt>
                <c:pt idx="12">
                  <c:v>59.893900509179161</c:v>
                </c:pt>
                <c:pt idx="13">
                  <c:v>68.927021539196559</c:v>
                </c:pt>
                <c:pt idx="14">
                  <c:v>78.009918448012826</c:v>
                </c:pt>
                <c:pt idx="15">
                  <c:v>75.891751978629145</c:v>
                </c:pt>
                <c:pt idx="16">
                  <c:v>75.873510356171735</c:v>
                </c:pt>
                <c:pt idx="17">
                  <c:v>80.181366989032753</c:v>
                </c:pt>
                <c:pt idx="18">
                  <c:v>78.125466670226956</c:v>
                </c:pt>
                <c:pt idx="19">
                  <c:v>76.323934184432204</c:v>
                </c:pt>
                <c:pt idx="20">
                  <c:v>77.256155002808015</c:v>
                </c:pt>
                <c:pt idx="21">
                  <c:v>77.702285428530089</c:v>
                </c:pt>
                <c:pt idx="22">
                  <c:v>72.763069346633003</c:v>
                </c:pt>
                <c:pt idx="23">
                  <c:v>85.461895378393095</c:v>
                </c:pt>
                <c:pt idx="24">
                  <c:v>76.234986886612745</c:v>
                </c:pt>
                <c:pt idx="25">
                  <c:v>84.469150724391199</c:v>
                </c:pt>
                <c:pt idx="26">
                  <c:v>79.675701619319341</c:v>
                </c:pt>
                <c:pt idx="27">
                  <c:v>81.321954599843323</c:v>
                </c:pt>
                <c:pt idx="28">
                  <c:v>81.445031227816145</c:v>
                </c:pt>
                <c:pt idx="29">
                  <c:v>83.362959519474686</c:v>
                </c:pt>
                <c:pt idx="30">
                  <c:v>84.837763918370172</c:v>
                </c:pt>
                <c:pt idx="31">
                  <c:v>85.943866724919431</c:v>
                </c:pt>
                <c:pt idx="32">
                  <c:v>91.533327406989443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E7-4F01-815A-2AAA11E98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3943280"/>
        <c:axId val="993941616"/>
      </c:barChart>
      <c:catAx>
        <c:axId val="993943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layout>
            <c:manualLayout>
              <c:xMode val="edge"/>
              <c:yMode val="edge"/>
              <c:x val="0.49830999235974538"/>
              <c:y val="0.878307628796865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93941616"/>
        <c:crosses val="autoZero"/>
        <c:auto val="1"/>
        <c:lblAlgn val="ctr"/>
        <c:lblOffset val="100"/>
        <c:noMultiLvlLbl val="0"/>
      </c:catAx>
      <c:valAx>
        <c:axId val="99394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9939432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s-CR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13. </a:t>
            </a:r>
            <a:r>
              <a:rPr lang="es-C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 las transferencias de capital, 1987 - 2019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'Gasto en Capital'!$C$82</c:f>
              <c:strCache>
                <c:ptCount val="1"/>
                <c:pt idx="0">
                  <c:v>Sector Público</c:v>
                </c:pt>
              </c:strCache>
            </c:strRef>
          </c:tx>
          <c:spPr>
            <a:solidFill>
              <a:srgbClr val="00206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'Gasto en Capital'!$D$81:$AJ$81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Capital'!$D$82:$AJ$82</c:f>
              <c:numCache>
                <c:formatCode>General</c:formatCode>
                <c:ptCount val="33"/>
                <c:pt idx="0">
                  <c:v>68.244849911712777</c:v>
                </c:pt>
                <c:pt idx="1">
                  <c:v>70.904529665625773</c:v>
                </c:pt>
                <c:pt idx="2">
                  <c:v>76.198008262484777</c:v>
                </c:pt>
                <c:pt idx="3">
                  <c:v>68.49685717853724</c:v>
                </c:pt>
                <c:pt idx="4">
                  <c:v>70.694462160832416</c:v>
                </c:pt>
                <c:pt idx="5">
                  <c:v>66.789282746600179</c:v>
                </c:pt>
                <c:pt idx="6">
                  <c:v>62.758153143509588</c:v>
                </c:pt>
                <c:pt idx="7">
                  <c:v>63.592260597762909</c:v>
                </c:pt>
                <c:pt idx="8">
                  <c:v>66.39963669391463</c:v>
                </c:pt>
                <c:pt idx="9">
                  <c:v>59.019645089611117</c:v>
                </c:pt>
                <c:pt idx="10">
                  <c:v>53.967492894716727</c:v>
                </c:pt>
                <c:pt idx="11">
                  <c:v>58.938977805041269</c:v>
                </c:pt>
                <c:pt idx="12">
                  <c:v>70.300572780339294</c:v>
                </c:pt>
                <c:pt idx="13">
                  <c:v>81.849233304837384</c:v>
                </c:pt>
                <c:pt idx="14">
                  <c:v>86.360707745208927</c:v>
                </c:pt>
                <c:pt idx="15">
                  <c:v>92.639573932206943</c:v>
                </c:pt>
                <c:pt idx="16">
                  <c:v>99.324483363389717</c:v>
                </c:pt>
                <c:pt idx="17">
                  <c:v>98.724516278162028</c:v>
                </c:pt>
                <c:pt idx="18">
                  <c:v>98.691972333056526</c:v>
                </c:pt>
                <c:pt idx="19">
                  <c:v>98.937490343608147</c:v>
                </c:pt>
                <c:pt idx="20">
                  <c:v>99.135442039881937</c:v>
                </c:pt>
                <c:pt idx="21">
                  <c:v>98.488509225894759</c:v>
                </c:pt>
                <c:pt idx="22">
                  <c:v>89.999571522862439</c:v>
                </c:pt>
                <c:pt idx="23">
                  <c:v>94.590008787583045</c:v>
                </c:pt>
                <c:pt idx="24">
                  <c:v>94.746819862969545</c:v>
                </c:pt>
                <c:pt idx="25">
                  <c:v>95.476503372522629</c:v>
                </c:pt>
                <c:pt idx="26">
                  <c:v>95.445289662138933</c:v>
                </c:pt>
                <c:pt idx="27">
                  <c:v>95.700136367088675</c:v>
                </c:pt>
                <c:pt idx="28">
                  <c:v>95.811532382773365</c:v>
                </c:pt>
                <c:pt idx="29">
                  <c:v>95.549659018688516</c:v>
                </c:pt>
                <c:pt idx="30">
                  <c:v>96.099913495202301</c:v>
                </c:pt>
                <c:pt idx="31">
                  <c:v>95.208163883318747</c:v>
                </c:pt>
                <c:pt idx="32">
                  <c:v>96.713816170433688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C-49FB-A9C3-6F235FB1591D}"/>
            </c:ext>
          </c:extLst>
        </c:ser>
        <c:ser>
          <c:idx val="1"/>
          <c:order val="1"/>
          <c:tx>
            <c:strRef>
              <c:f>'Gasto en Capital'!$C$83</c:f>
              <c:strCache>
                <c:ptCount val="1"/>
                <c:pt idx="0">
                  <c:v>Sector Privado</c:v>
                </c:pt>
              </c:strCache>
            </c:strRef>
          </c:tx>
          <c:spPr>
            <a:solidFill>
              <a:srgbClr val="FFC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'Gasto en Capital'!$D$81:$AJ$81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Capital'!$D$83:$AJ$83</c:f>
              <c:numCache>
                <c:formatCode>General</c:formatCode>
                <c:ptCount val="33"/>
                <c:pt idx="0">
                  <c:v>31.755150088287227</c:v>
                </c:pt>
                <c:pt idx="1">
                  <c:v>29.095470334374234</c:v>
                </c:pt>
                <c:pt idx="2">
                  <c:v>23.80199173751522</c:v>
                </c:pt>
                <c:pt idx="3">
                  <c:v>31.503142821462767</c:v>
                </c:pt>
                <c:pt idx="4">
                  <c:v>29.305537839167595</c:v>
                </c:pt>
                <c:pt idx="5">
                  <c:v>33.210717253399807</c:v>
                </c:pt>
                <c:pt idx="6">
                  <c:v>37.241846856490405</c:v>
                </c:pt>
                <c:pt idx="7">
                  <c:v>36.407739402237091</c:v>
                </c:pt>
                <c:pt idx="8">
                  <c:v>33.600363306085377</c:v>
                </c:pt>
                <c:pt idx="9">
                  <c:v>40.980354910388883</c:v>
                </c:pt>
                <c:pt idx="10">
                  <c:v>46.032507105283273</c:v>
                </c:pt>
                <c:pt idx="11">
                  <c:v>41.061022194958731</c:v>
                </c:pt>
                <c:pt idx="12">
                  <c:v>29.611265045066752</c:v>
                </c:pt>
                <c:pt idx="13">
                  <c:v>17.669608681253514</c:v>
                </c:pt>
                <c:pt idx="14">
                  <c:v>13.327473974291188</c:v>
                </c:pt>
                <c:pt idx="15">
                  <c:v>7.098506314058838</c:v>
                </c:pt>
                <c:pt idx="16">
                  <c:v>0.56012841364200272</c:v>
                </c:pt>
                <c:pt idx="17">
                  <c:v>1.2269004569041524</c:v>
                </c:pt>
                <c:pt idx="18">
                  <c:v>1.2699248577157556</c:v>
                </c:pt>
                <c:pt idx="19">
                  <c:v>1.0257234016985441</c:v>
                </c:pt>
                <c:pt idx="20">
                  <c:v>0.80263632286601194</c:v>
                </c:pt>
                <c:pt idx="21">
                  <c:v>1.4718682197712347</c:v>
                </c:pt>
                <c:pt idx="22">
                  <c:v>9.9548458029296896</c:v>
                </c:pt>
                <c:pt idx="23">
                  <c:v>5.4100176332919938</c:v>
                </c:pt>
                <c:pt idx="24">
                  <c:v>5.2532233997863687</c:v>
                </c:pt>
                <c:pt idx="25">
                  <c:v>4.5234966274773569</c:v>
                </c:pt>
                <c:pt idx="26">
                  <c:v>4.5546789960982643</c:v>
                </c:pt>
                <c:pt idx="27">
                  <c:v>4.299863632911336</c:v>
                </c:pt>
                <c:pt idx="28">
                  <c:v>4.1884676172266362</c:v>
                </c:pt>
                <c:pt idx="29">
                  <c:v>4.4503619770512364</c:v>
                </c:pt>
                <c:pt idx="30">
                  <c:v>3.6153014551504854</c:v>
                </c:pt>
                <c:pt idx="31">
                  <c:v>4.6916220030399094</c:v>
                </c:pt>
                <c:pt idx="32">
                  <c:v>3.2624135248778123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BC-49FB-A9C3-6F235FB1591D}"/>
            </c:ext>
          </c:extLst>
        </c:ser>
        <c:ser>
          <c:idx val="2"/>
          <c:order val="2"/>
          <c:tx>
            <c:strRef>
              <c:f>'Gasto en Capital'!$C$84</c:f>
              <c:strCache>
                <c:ptCount val="1"/>
                <c:pt idx="0">
                  <c:v>Sector Externo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'Gasto en Capital'!$D$81:$AJ$81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Capital'!$D$84:$AJ$84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8.8162174593961182E-2</c:v>
                </c:pt>
                <c:pt idx="13">
                  <c:v>0.48115801390910562</c:v>
                </c:pt>
                <c:pt idx="14">
                  <c:v>0.31181828049988969</c:v>
                </c:pt>
                <c:pt idx="15">
                  <c:v>0.26191975373421483</c:v>
                </c:pt>
                <c:pt idx="16">
                  <c:v>0.11538822296827354</c:v>
                </c:pt>
                <c:pt idx="17">
                  <c:v>4.8583264933817406E-2</c:v>
                </c:pt>
                <c:pt idx="18">
                  <c:v>3.8102809227715549E-2</c:v>
                </c:pt>
                <c:pt idx="19">
                  <c:v>3.6786254693312995E-2</c:v>
                </c:pt>
                <c:pt idx="20">
                  <c:v>6.1921637252056974E-2</c:v>
                </c:pt>
                <c:pt idx="21">
                  <c:v>3.9669224009307801E-2</c:v>
                </c:pt>
                <c:pt idx="22">
                  <c:v>4.5582674207864285E-2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0.28478504964721835</c:v>
                </c:pt>
                <c:pt idx="31">
                  <c:v>0.10021411364134898</c:v>
                </c:pt>
                <c:pt idx="32">
                  <c:v>2.377030468849502E-2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BC-49FB-A9C3-6F235FB15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2649392"/>
        <c:axId val="992671440"/>
      </c:barChart>
      <c:catAx>
        <c:axId val="99264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layout>
            <c:manualLayout>
              <c:xMode val="edge"/>
              <c:yMode val="edge"/>
              <c:x val="0.50850323389333096"/>
              <c:y val="0.877553750387733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CR"/>
          </a:p>
        </c:txPr>
        <c:crossAx val="992671440"/>
        <c:crosses val="autoZero"/>
        <c:auto val="1"/>
        <c:lblAlgn val="ctr"/>
        <c:lblOffset val="100"/>
        <c:noMultiLvlLbl val="0"/>
      </c:catAx>
      <c:valAx>
        <c:axId val="9926714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CR"/>
          </a:p>
        </c:txPr>
        <c:crossAx val="9926493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s-CR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14. </a:t>
            </a:r>
            <a:r>
              <a:rPr lang="es-C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</a:t>
            </a:r>
            <a:r>
              <a:rPr lang="es-CR" sz="25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</a:t>
            </a:r>
            <a:r>
              <a:rPr lang="es-C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ransferencias de capital al sector público, 1987 - 2019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'Gasto en Capital'!$C$110</c:f>
              <c:strCache>
                <c:ptCount val="1"/>
                <c:pt idx="0">
                  <c:v>Instituciones descentralizadas </c:v>
                </c:pt>
              </c:strCache>
            </c:strRef>
          </c:tx>
          <c:spPr>
            <a:solidFill>
              <a:srgbClr val="FF0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'Gasto en Capital'!$D$109:$AJ$109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Capital'!$D$110:$AJ$110</c:f>
              <c:numCache>
                <c:formatCode>0.00</c:formatCode>
                <c:ptCount val="33"/>
                <c:pt idx="0">
                  <c:v>5.3437747955980273</c:v>
                </c:pt>
                <c:pt idx="1">
                  <c:v>11.15372244352624</c:v>
                </c:pt>
                <c:pt idx="2">
                  <c:v>9.2428711897738456</c:v>
                </c:pt>
                <c:pt idx="3">
                  <c:v>17.648131267092069</c:v>
                </c:pt>
                <c:pt idx="4">
                  <c:v>25.773939940714008</c:v>
                </c:pt>
                <c:pt idx="5">
                  <c:v>31.211215463745468</c:v>
                </c:pt>
                <c:pt idx="6">
                  <c:v>40.180571506544013</c:v>
                </c:pt>
                <c:pt idx="7">
                  <c:v>31.439806314284322</c:v>
                </c:pt>
                <c:pt idx="8">
                  <c:v>24.381947674153512</c:v>
                </c:pt>
                <c:pt idx="9">
                  <c:v>25.167476291345125</c:v>
                </c:pt>
                <c:pt idx="10">
                  <c:v>21.439424178823892</c:v>
                </c:pt>
                <c:pt idx="11">
                  <c:v>10.542095645848979</c:v>
                </c:pt>
                <c:pt idx="12">
                  <c:v>7.1131744059697075</c:v>
                </c:pt>
                <c:pt idx="13">
                  <c:v>3.3479023857803543</c:v>
                </c:pt>
                <c:pt idx="14">
                  <c:v>7.6881906812390142</c:v>
                </c:pt>
                <c:pt idx="15">
                  <c:v>5.5808077232299489</c:v>
                </c:pt>
                <c:pt idx="16">
                  <c:v>17.520918265530117</c:v>
                </c:pt>
                <c:pt idx="17">
                  <c:v>17.027546911627802</c:v>
                </c:pt>
                <c:pt idx="18">
                  <c:v>5.0692952471348773</c:v>
                </c:pt>
                <c:pt idx="19">
                  <c:v>9.7324556891741665</c:v>
                </c:pt>
                <c:pt idx="20">
                  <c:v>17.491998255508822</c:v>
                </c:pt>
                <c:pt idx="21">
                  <c:v>11.242212125864555</c:v>
                </c:pt>
                <c:pt idx="22">
                  <c:v>16.886637881914989</c:v>
                </c:pt>
                <c:pt idx="23">
                  <c:v>16.378455047925712</c:v>
                </c:pt>
                <c:pt idx="24">
                  <c:v>4.7565515024437994</c:v>
                </c:pt>
                <c:pt idx="25">
                  <c:v>25.439710729663485</c:v>
                </c:pt>
                <c:pt idx="26">
                  <c:v>16.716606897104299</c:v>
                </c:pt>
                <c:pt idx="27">
                  <c:v>14.38886659777468</c:v>
                </c:pt>
                <c:pt idx="28">
                  <c:v>21.456481455306847</c:v>
                </c:pt>
                <c:pt idx="29">
                  <c:v>19.476403275215247</c:v>
                </c:pt>
                <c:pt idx="30">
                  <c:v>19.955515540279894</c:v>
                </c:pt>
                <c:pt idx="31">
                  <c:v>14.900084002430363</c:v>
                </c:pt>
                <c:pt idx="32">
                  <c:v>6.65859029556281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8-4C61-B56B-4D0180A30689}"/>
            </c:ext>
          </c:extLst>
        </c:ser>
        <c:ser>
          <c:idx val="1"/>
          <c:order val="1"/>
          <c:tx>
            <c:strRef>
              <c:f>'Gasto en Capital'!$C$111</c:f>
              <c:strCache>
                <c:ptCount val="1"/>
                <c:pt idx="0">
                  <c:v>Órganos  desconcentrados</c:v>
                </c:pt>
              </c:strCache>
            </c:strRef>
          </c:tx>
          <c:spPr>
            <a:solidFill>
              <a:srgbClr val="00206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'Gasto en Capital'!$D$109:$AJ$109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Capital'!$D$111:$AJ$111</c:f>
              <c:numCache>
                <c:formatCode>0.00</c:formatCode>
                <c:ptCount val="33"/>
                <c:pt idx="0">
                  <c:v>42.939938593162452</c:v>
                </c:pt>
                <c:pt idx="1">
                  <c:v>37.56092733255808</c:v>
                </c:pt>
                <c:pt idx="2">
                  <c:v>24.242051786299577</c:v>
                </c:pt>
                <c:pt idx="3">
                  <c:v>40.658361187075862</c:v>
                </c:pt>
                <c:pt idx="4">
                  <c:v>35.553550715298364</c:v>
                </c:pt>
                <c:pt idx="5">
                  <c:v>48.0313765950022</c:v>
                </c:pt>
                <c:pt idx="6">
                  <c:v>37.454942405876537</c:v>
                </c:pt>
                <c:pt idx="7">
                  <c:v>31.930520124140845</c:v>
                </c:pt>
                <c:pt idx="8">
                  <c:v>47.630381455238521</c:v>
                </c:pt>
                <c:pt idx="9">
                  <c:v>49.532563379016622</c:v>
                </c:pt>
                <c:pt idx="10">
                  <c:v>50.106871998248842</c:v>
                </c:pt>
                <c:pt idx="11">
                  <c:v>51.486372211019322</c:v>
                </c:pt>
                <c:pt idx="12">
                  <c:v>57.435066578907396</c:v>
                </c:pt>
                <c:pt idx="13">
                  <c:v>81.40869720678802</c:v>
                </c:pt>
                <c:pt idx="14">
                  <c:v>82.00392082925336</c:v>
                </c:pt>
                <c:pt idx="15">
                  <c:v>81.961456224069323</c:v>
                </c:pt>
                <c:pt idx="16">
                  <c:v>69.244447928842263</c:v>
                </c:pt>
                <c:pt idx="17">
                  <c:v>66.845003757416691</c:v>
                </c:pt>
                <c:pt idx="18">
                  <c:v>78.36013006086182</c:v>
                </c:pt>
                <c:pt idx="19">
                  <c:v>76.779032715834404</c:v>
                </c:pt>
                <c:pt idx="20">
                  <c:v>64.020017297073537</c:v>
                </c:pt>
                <c:pt idx="21">
                  <c:v>52.611105740708098</c:v>
                </c:pt>
                <c:pt idx="22">
                  <c:v>63.096192562391579</c:v>
                </c:pt>
                <c:pt idx="23">
                  <c:v>64.92872872559721</c:v>
                </c:pt>
                <c:pt idx="24">
                  <c:v>71.434755291246887</c:v>
                </c:pt>
                <c:pt idx="25">
                  <c:v>54.37945791726105</c:v>
                </c:pt>
                <c:pt idx="26">
                  <c:v>67.039086699633231</c:v>
                </c:pt>
                <c:pt idx="27">
                  <c:v>69.97814610502644</c:v>
                </c:pt>
                <c:pt idx="28">
                  <c:v>61.672497472884068</c:v>
                </c:pt>
                <c:pt idx="29">
                  <c:v>63.51874472495264</c:v>
                </c:pt>
                <c:pt idx="30">
                  <c:v>49.665384221580524</c:v>
                </c:pt>
                <c:pt idx="31">
                  <c:v>47.100004689456064</c:v>
                </c:pt>
                <c:pt idx="32">
                  <c:v>51.149295685228338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58-4C61-B56B-4D0180A30689}"/>
            </c:ext>
          </c:extLst>
        </c:ser>
        <c:ser>
          <c:idx val="2"/>
          <c:order val="2"/>
          <c:tx>
            <c:strRef>
              <c:f>'Gasto en Capital'!$C$112</c:f>
              <c:strCache>
                <c:ptCount val="1"/>
                <c:pt idx="0">
                  <c:v>Empresas Públicas no Financieras</c:v>
                </c:pt>
              </c:strCache>
            </c:strRef>
          </c:tx>
          <c:spPr>
            <a:solidFill>
              <a:srgbClr val="FFC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'Gasto en Capital'!$D$109:$AJ$109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Capital'!$D$112:$AJ$112</c:f>
              <c:numCache>
                <c:formatCode>0.00</c:formatCode>
                <c:ptCount val="33"/>
                <c:pt idx="0">
                  <c:v>20.091765274088385</c:v>
                </c:pt>
                <c:pt idx="1">
                  <c:v>13.484424870722716</c:v>
                </c:pt>
                <c:pt idx="2">
                  <c:v>16.379875450671914</c:v>
                </c:pt>
                <c:pt idx="3">
                  <c:v>22.765116985718628</c:v>
                </c:pt>
                <c:pt idx="4">
                  <c:v>11.602010568372213</c:v>
                </c:pt>
                <c:pt idx="5">
                  <c:v>2.5626242243092752</c:v>
                </c:pt>
                <c:pt idx="6">
                  <c:v>1.9751429903460198</c:v>
                </c:pt>
                <c:pt idx="7">
                  <c:v>7.3168353833904751</c:v>
                </c:pt>
                <c:pt idx="8">
                  <c:v>13.994291394231208</c:v>
                </c:pt>
                <c:pt idx="9">
                  <c:v>16.428020748347695</c:v>
                </c:pt>
                <c:pt idx="10">
                  <c:v>17.846336093120275</c:v>
                </c:pt>
                <c:pt idx="11">
                  <c:v>28.988841120500528</c:v>
                </c:pt>
                <c:pt idx="12">
                  <c:v>12.735479800438537</c:v>
                </c:pt>
                <c:pt idx="13">
                  <c:v>3.8903604311435847</c:v>
                </c:pt>
                <c:pt idx="14">
                  <c:v>0.53419778089984449</c:v>
                </c:pt>
                <c:pt idx="15">
                  <c:v>2.3845598334772942</c:v>
                </c:pt>
                <c:pt idx="16">
                  <c:v>2.5294352424665738</c:v>
                </c:pt>
                <c:pt idx="17">
                  <c:v>0.61829132877956861</c:v>
                </c:pt>
                <c:pt idx="18">
                  <c:v>0.13685891474856823</c:v>
                </c:pt>
                <c:pt idx="19">
                  <c:v>0.79320127358379489</c:v>
                </c:pt>
                <c:pt idx="20">
                  <c:v>0.36959558850705559</c:v>
                </c:pt>
                <c:pt idx="21">
                  <c:v>2.8231576832460483</c:v>
                </c:pt>
                <c:pt idx="22">
                  <c:v>1.4939539359560379</c:v>
                </c:pt>
                <c:pt idx="23">
                  <c:v>2.5188792343505417</c:v>
                </c:pt>
                <c:pt idx="24">
                  <c:v>2.6653491821124073</c:v>
                </c:pt>
                <c:pt idx="25">
                  <c:v>3.1197895535866191</c:v>
                </c:pt>
                <c:pt idx="26">
                  <c:v>3.3451799769284345</c:v>
                </c:pt>
                <c:pt idx="27">
                  <c:v>4.9326256834008566</c:v>
                </c:pt>
                <c:pt idx="28">
                  <c:v>6.3687220542893712</c:v>
                </c:pt>
                <c:pt idx="29">
                  <c:v>2.5674442479268418</c:v>
                </c:pt>
                <c:pt idx="30">
                  <c:v>3.2172269036148626</c:v>
                </c:pt>
                <c:pt idx="31">
                  <c:v>5.1574331956400297</c:v>
                </c:pt>
                <c:pt idx="32">
                  <c:v>2.1688812256430072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58-4C61-B56B-4D0180A30689}"/>
            </c:ext>
          </c:extLst>
        </c:ser>
        <c:ser>
          <c:idx val="3"/>
          <c:order val="3"/>
          <c:tx>
            <c:strRef>
              <c:f>'Gasto en Capital'!$C$113</c:f>
              <c:strCache>
                <c:ptCount val="1"/>
                <c:pt idx="0">
                  <c:v>Gobierno Central</c:v>
                </c:pt>
              </c:strCache>
            </c:strRef>
          </c:tx>
          <c:spPr>
            <a:solidFill>
              <a:srgbClr val="FFFF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'Gasto en Capital'!$D$109:$AJ$109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Capital'!$D$113:$AJ$113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7.9086599549980652E-2</c:v>
                </c:pt>
                <c:pt idx="28">
                  <c:v>0.35335757934949064</c:v>
                </c:pt>
                <c:pt idx="29">
                  <c:v>1.0570420357963808</c:v>
                </c:pt>
                <c:pt idx="30">
                  <c:v>10.235959568787127</c:v>
                </c:pt>
                <c:pt idx="31">
                  <c:v>4.6819376424677142</c:v>
                </c:pt>
                <c:pt idx="32">
                  <c:v>12.047517223052575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58-4C61-B56B-4D0180A30689}"/>
            </c:ext>
          </c:extLst>
        </c:ser>
        <c:ser>
          <c:idx val="4"/>
          <c:order val="4"/>
          <c:tx>
            <c:strRef>
              <c:f>'Gasto en Capital'!$C$114</c:f>
              <c:strCache>
                <c:ptCount val="1"/>
                <c:pt idx="0">
                  <c:v>Gobiernos Locales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'Gasto en Capital'!$D$109:$AJ$109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Capital'!$D$114:$AJ$114</c:f>
              <c:numCache>
                <c:formatCode>0.00</c:formatCode>
                <c:ptCount val="33"/>
                <c:pt idx="0">
                  <c:v>2.2527339841998137</c:v>
                </c:pt>
                <c:pt idx="1">
                  <c:v>1.1232897048271768</c:v>
                </c:pt>
                <c:pt idx="2">
                  <c:v>1.4803889435157873</c:v>
                </c:pt>
                <c:pt idx="3">
                  <c:v>1.4463688848374356</c:v>
                </c:pt>
                <c:pt idx="4">
                  <c:v>1.1212785152725866</c:v>
                </c:pt>
                <c:pt idx="5">
                  <c:v>2.3972446858547394</c:v>
                </c:pt>
                <c:pt idx="6">
                  <c:v>4.6132153781426606</c:v>
                </c:pt>
                <c:pt idx="7">
                  <c:v>4.3140568383081748</c:v>
                </c:pt>
                <c:pt idx="8">
                  <c:v>3.4361064755286845</c:v>
                </c:pt>
                <c:pt idx="9">
                  <c:v>4.601013465468073</c:v>
                </c:pt>
                <c:pt idx="10">
                  <c:v>10.47860628613368</c:v>
                </c:pt>
                <c:pt idx="11">
                  <c:v>5.3813356356776643</c:v>
                </c:pt>
                <c:pt idx="12">
                  <c:v>5.4470464981325195</c:v>
                </c:pt>
                <c:pt idx="13">
                  <c:v>3.1180751913658371</c:v>
                </c:pt>
                <c:pt idx="14">
                  <c:v>9.5660935444174822</c:v>
                </c:pt>
                <c:pt idx="15">
                  <c:v>10.073176219223429</c:v>
                </c:pt>
                <c:pt idx="16">
                  <c:v>10.705198563161046</c:v>
                </c:pt>
                <c:pt idx="17">
                  <c:v>15.509158002175935</c:v>
                </c:pt>
                <c:pt idx="18">
                  <c:v>16.433844042404459</c:v>
                </c:pt>
                <c:pt idx="19">
                  <c:v>12.695310321407634</c:v>
                </c:pt>
                <c:pt idx="20">
                  <c:v>15.900741408750545</c:v>
                </c:pt>
                <c:pt idx="21">
                  <c:v>23.846342660775647</c:v>
                </c:pt>
                <c:pt idx="22">
                  <c:v>18.17881155273054</c:v>
                </c:pt>
                <c:pt idx="23">
                  <c:v>9.4501475367892258</c:v>
                </c:pt>
                <c:pt idx="24">
                  <c:v>14.421615757212679</c:v>
                </c:pt>
                <c:pt idx="25">
                  <c:v>12.443074207787786</c:v>
                </c:pt>
                <c:pt idx="26">
                  <c:v>10.945990010202584</c:v>
                </c:pt>
                <c:pt idx="27">
                  <c:v>8.9283793413634793</c:v>
                </c:pt>
                <c:pt idx="28">
                  <c:v>8.7054879112716677</c:v>
                </c:pt>
                <c:pt idx="29">
                  <c:v>12.058167745462608</c:v>
                </c:pt>
                <c:pt idx="30">
                  <c:v>15.80698263201861</c:v>
                </c:pt>
                <c:pt idx="31">
                  <c:v>28.160565956180093</c:v>
                </c:pt>
                <c:pt idx="32">
                  <c:v>17.809089736193702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58-4C61-B56B-4D0180A30689}"/>
            </c:ext>
          </c:extLst>
        </c:ser>
        <c:ser>
          <c:idx val="5"/>
          <c:order val="5"/>
          <c:tx>
            <c:strRef>
              <c:f>'Gasto en Capital'!$C$115</c:f>
              <c:strCache>
                <c:ptCount val="1"/>
                <c:pt idx="0">
                  <c:v>Instituciones Públicas Financieras</c:v>
                </c:pt>
              </c:strCache>
            </c:strRef>
          </c:tx>
          <c:spPr>
            <a:solidFill>
              <a:srgbClr val="92D05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'Gasto en Capital'!$D$109:$AJ$109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'Gasto en Capital'!$D$115:$AJ$115</c:f>
              <c:numCache>
                <c:formatCode>0.00</c:formatCode>
                <c:ptCount val="33"/>
                <c:pt idx="0">
                  <c:v>29.371787352951326</c:v>
                </c:pt>
                <c:pt idx="1">
                  <c:v>36.677635648365786</c:v>
                </c:pt>
                <c:pt idx="2">
                  <c:v>48.654812629738885</c:v>
                </c:pt>
                <c:pt idx="3">
                  <c:v>17.482021675276005</c:v>
                </c:pt>
                <c:pt idx="4">
                  <c:v>25.949220260342827</c:v>
                </c:pt>
                <c:pt idx="5">
                  <c:v>15.79753903108832</c:v>
                </c:pt>
                <c:pt idx="6">
                  <c:v>15.776127719090775</c:v>
                </c:pt>
                <c:pt idx="7">
                  <c:v>24.998781339876185</c:v>
                </c:pt>
                <c:pt idx="8">
                  <c:v>10.557273000848085</c:v>
                </c:pt>
                <c:pt idx="9">
                  <c:v>4.270926115822486</c:v>
                </c:pt>
                <c:pt idx="10">
                  <c:v>0.12876144367330647</c:v>
                </c:pt>
                <c:pt idx="11">
                  <c:v>3.6013553869535135</c:v>
                </c:pt>
                <c:pt idx="12">
                  <c:v>17.269232716551841</c:v>
                </c:pt>
                <c:pt idx="13">
                  <c:v>8.234964784922207</c:v>
                </c:pt>
                <c:pt idx="14">
                  <c:v>0.20759716419030008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2.2175735310423335</c:v>
                </c:pt>
                <c:pt idx="21">
                  <c:v>9.4771817894056483</c:v>
                </c:pt>
                <c:pt idx="22">
                  <c:v>0.34440406700685011</c:v>
                </c:pt>
                <c:pt idx="23">
                  <c:v>6.7237894553373003</c:v>
                </c:pt>
                <c:pt idx="24">
                  <c:v>6.7217282669842264</c:v>
                </c:pt>
                <c:pt idx="25">
                  <c:v>4.6180049844539628</c:v>
                </c:pt>
                <c:pt idx="26">
                  <c:v>1.9531692535432388</c:v>
                </c:pt>
                <c:pt idx="27">
                  <c:v>1.6928956728845508</c:v>
                </c:pt>
                <c:pt idx="28">
                  <c:v>1.4434535268985538</c:v>
                </c:pt>
                <c:pt idx="29">
                  <c:v>1.322197970646291</c:v>
                </c:pt>
                <c:pt idx="30">
                  <c:v>1.1189500246904998</c:v>
                </c:pt>
                <c:pt idx="31">
                  <c:v>0</c:v>
                </c:pt>
                <c:pt idx="32">
                  <c:v>10.16662583431957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58-4C61-B56B-4D0180A30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4726272"/>
        <c:axId val="1114726688"/>
      </c:barChart>
      <c:catAx>
        <c:axId val="1114726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114726688"/>
        <c:crosses val="autoZero"/>
        <c:auto val="1"/>
        <c:lblAlgn val="ctr"/>
        <c:lblOffset val="100"/>
        <c:noMultiLvlLbl val="0"/>
      </c:catAx>
      <c:valAx>
        <c:axId val="11147266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1147262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CR" b="1" dirty="0"/>
              <a:t>Gráfico 15. </a:t>
            </a:r>
            <a:r>
              <a:rPr lang="es-CR" dirty="0"/>
              <a:t>Proporciones del total del Gasto Corriente, 2019	</a:t>
            </a:r>
          </a:p>
        </c:rich>
      </c:tx>
      <c:layout>
        <c:manualLayout>
          <c:xMode val="edge"/>
          <c:yMode val="edge"/>
          <c:x val="0.14794070503272824"/>
          <c:y val="1.7960024097544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Gráfico 17. Proporciones del total del Gasto Corriente, 2019	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CA-478D-A223-170F0CFFBBE1}"/>
              </c:ext>
            </c:extLst>
          </c:dPt>
          <c:dPt>
            <c:idx val="1"/>
            <c:bubble3D val="0"/>
            <c:spPr>
              <a:solidFill>
                <a:srgbClr val="85E0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ECA-478D-A223-170F0CFFBBE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CA-478D-A223-170F0CFFBBE1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ECA-478D-A223-170F0CFFBB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ECA-478D-A223-170F0CFFBBE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9CAF22A-9E58-4A56-9F42-32CFD87845F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CA-478D-A223-170F0CFFBBE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422EF5F-5905-4DA5-8E74-C0D84278DC4A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C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ECA-478D-A223-170F0CFFB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Sueldos y Salarios</c:v>
                </c:pt>
                <c:pt idx="1">
                  <c:v>Contribución Seguridad Social</c:v>
                </c:pt>
                <c:pt idx="2">
                  <c:v>Bienes y servicios</c:v>
                </c:pt>
                <c:pt idx="3">
                  <c:v>Intereses</c:v>
                </c:pt>
                <c:pt idx="4">
                  <c:v>Transferencias Corrientes</c:v>
                </c:pt>
              </c:strCache>
            </c:strRef>
          </c:cat>
          <c:val>
            <c:numRef>
              <c:f>Hoja1!$B$2:$B$6</c:f>
              <c:numCache>
                <c:formatCode>0.00</c:formatCode>
                <c:ptCount val="5"/>
                <c:pt idx="0">
                  <c:v>28.864110410005217</c:v>
                </c:pt>
                <c:pt idx="1">
                  <c:v>3.8982869438031842</c:v>
                </c:pt>
                <c:pt idx="2">
                  <c:v>3.2597695543583649</c:v>
                </c:pt>
                <c:pt idx="3" formatCode="0.0">
                  <c:v>21.280835233853022</c:v>
                </c:pt>
                <c:pt idx="4" formatCode="0.0">
                  <c:v>42.697000663158072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CA-478D-A223-170F0CFFB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36207227281095"/>
          <c:y val="0.77655456998055705"/>
          <c:w val="0.70353842175122183"/>
          <c:h val="0.1909221270325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C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CR" b="1" dirty="0"/>
              <a:t>Gráfico 16. </a:t>
            </a:r>
            <a:r>
              <a:rPr lang="es-CR" dirty="0"/>
              <a:t>Proporciones del total de transferencias corrientes al sector público,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Gráfico 17. Proporciones del total de transferencias corrientes al sector público, 2019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5E-4B21-84B7-0F76B0445B8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45E-4B21-84B7-0F76B0445B8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5E-4B21-84B7-0F76B0445B8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82-4DCD-B1C8-932DE46781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82-4DCD-B1C8-932DE46781F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E8707340-4B32-4484-9A28-A341BC7F59DD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5E-4B21-84B7-0F76B0445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Instituciones descentralizadas</c:v>
                </c:pt>
                <c:pt idx="1">
                  <c:v>Órganos Desconcentrados</c:v>
                </c:pt>
                <c:pt idx="2">
                  <c:v>Empresas Públicas no Financieras</c:v>
                </c:pt>
                <c:pt idx="3">
                  <c:v>Instituciones Públicas Financieras</c:v>
                </c:pt>
                <c:pt idx="4">
                  <c:v>Gobiernos Locales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72.461965951380293</c:v>
                </c:pt>
                <c:pt idx="1">
                  <c:v>25.378845584271087</c:v>
                </c:pt>
                <c:pt idx="2">
                  <c:v>1.1926057617645853</c:v>
                </c:pt>
                <c:pt idx="3">
                  <c:v>0.74057492349132692</c:v>
                </c:pt>
                <c:pt idx="4">
                  <c:v>0.22601287245532417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E-4B21-84B7-0F76B0445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C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CR" b="1" dirty="0"/>
              <a:t>Gráfico 17. </a:t>
            </a:r>
            <a:r>
              <a:rPr lang="es-CR" dirty="0"/>
              <a:t>Porcentaje del total de la estructura del gasto de capital, 2019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Gráfico 18. Porcentaje del total de la estructura del gasto de capital, 2019 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69-4C2D-A172-3ADF44B8CA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02-4ABC-B2D7-788FDDD95425}"/>
              </c:ext>
            </c:extLst>
          </c:dPt>
          <c:dPt>
            <c:idx val="2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669-4C2D-A172-3ADF44B8CAF5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C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669-4C2D-A172-3ADF44B8C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Inversión Real</c:v>
                </c:pt>
                <c:pt idx="1">
                  <c:v>Inversión Financiera</c:v>
                </c:pt>
                <c:pt idx="2">
                  <c:v>Transferencias de Capital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8.4491857050464212</c:v>
                </c:pt>
                <c:pt idx="1">
                  <c:v>1.7486887964138106E-2</c:v>
                </c:pt>
                <c:pt idx="2">
                  <c:v>91.533327406989443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9-4C2D-A172-3ADF44B8CAF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C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CR" b="1" dirty="0"/>
              <a:t>Gráfico 18. </a:t>
            </a:r>
            <a:r>
              <a:rPr lang="es-CR" dirty="0"/>
              <a:t>Proporciones del total de las transferencias de capital al sector público,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0.31465492174142295"/>
          <c:y val="0.19687311160085486"/>
          <c:w val="0.40708383784356916"/>
          <c:h val="0.5377029674223454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Gráfico 19. Proporciones del total de las tranferencias de capital al sector público, 2019</c:v>
                </c:pt>
              </c:strCache>
            </c:strRef>
          </c:tx>
          <c:dPt>
            <c:idx val="0"/>
            <c:bubble3D val="0"/>
            <c:spPr>
              <a:solidFill>
                <a:srgbClr val="85E0E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9E-4E80-A13D-716A75EF2770}"/>
              </c:ext>
            </c:extLst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69E-4E80-A13D-716A75EF27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01-41FB-A93B-9221DEE9F204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9E-4E80-A13D-716A75EF2770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69E-4E80-A13D-716A75EF2770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69E-4E80-A13D-716A75EF277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C52E6567-C115-4384-8B86-7AC30E21837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9E-4E80-A13D-716A75EF277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0E3F0DB-B0AA-4F24-9DE0-361F0629A0AE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C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9E-4E80-A13D-716A75EF27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C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Instituciones descentralizadas </c:v>
                </c:pt>
                <c:pt idx="1">
                  <c:v>Órganos  desconcentrados</c:v>
                </c:pt>
                <c:pt idx="2">
                  <c:v>Empresas Públicas </c:v>
                </c:pt>
                <c:pt idx="3">
                  <c:v>Gobierno Central</c:v>
                </c:pt>
                <c:pt idx="4">
                  <c:v>Gobiernos Locales</c:v>
                </c:pt>
                <c:pt idx="5">
                  <c:v>Instituciones Públicas Financieras</c:v>
                </c:pt>
              </c:strCache>
            </c:strRef>
          </c:cat>
          <c:val>
            <c:numRef>
              <c:f>Hoja1!$B$2:$B$7</c:f>
              <c:numCache>
                <c:formatCode>0.0</c:formatCode>
                <c:ptCount val="6"/>
                <c:pt idx="0">
                  <c:v>6.65859029556281</c:v>
                </c:pt>
                <c:pt idx="1">
                  <c:v>51.149295685228338</c:v>
                </c:pt>
                <c:pt idx="2">
                  <c:v>2.1688812256430072</c:v>
                </c:pt>
                <c:pt idx="3">
                  <c:v>12.04</c:v>
                </c:pt>
                <c:pt idx="4">
                  <c:v>17.809089736193702</c:v>
                </c:pt>
                <c:pt idx="5">
                  <c:v>10.16662583431957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9E-4E80-A13D-716A75EF277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C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Central: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variación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1988 - 2019 </a:t>
            </a:r>
          </a:p>
        </c:rich>
      </c:tx>
      <c:layout>
        <c:manualLayout>
          <c:xMode val="edge"/>
          <c:yMode val="edge"/>
          <c:x val="0.1623956692913386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'Evolución de gasto total'!$D$9</c:f>
              <c:strCache>
                <c:ptCount val="1"/>
                <c:pt idx="0">
                  <c:v>Gasto total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'Evolución de gasto total'!$E$8:$AJ$8</c:f>
              <c:numCache>
                <c:formatCode>General</c:formatCode>
                <c:ptCount val="3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</c:numCache>
            </c:numRef>
          </c:cat>
          <c:val>
            <c:numRef>
              <c:f>'Evolución de gasto total'!$E$9:$AJ$9</c:f>
              <c:numCache>
                <c:formatCode>0.00</c:formatCode>
                <c:ptCount val="32"/>
                <c:pt idx="0">
                  <c:v>25.179026050623765</c:v>
                </c:pt>
                <c:pt idx="1">
                  <c:v>30.768828061914899</c:v>
                </c:pt>
                <c:pt idx="2">
                  <c:v>20.275021230134648</c:v>
                </c:pt>
                <c:pt idx="3">
                  <c:v>24.454447982554449</c:v>
                </c:pt>
                <c:pt idx="4">
                  <c:v>28.324181947117811</c:v>
                </c:pt>
                <c:pt idx="5">
                  <c:v>18.888502930476946</c:v>
                </c:pt>
                <c:pt idx="6">
                  <c:v>52.440219651907952</c:v>
                </c:pt>
                <c:pt idx="7">
                  <c:v>17.669697883143385</c:v>
                </c:pt>
                <c:pt idx="8">
                  <c:v>22.567309674255288</c:v>
                </c:pt>
                <c:pt idx="9">
                  <c:v>12.47209534903555</c:v>
                </c:pt>
                <c:pt idx="10">
                  <c:v>17.928479772485439</c:v>
                </c:pt>
                <c:pt idx="11">
                  <c:v>20.793236080987199</c:v>
                </c:pt>
                <c:pt idx="12">
                  <c:v>14.813947925869343</c:v>
                </c:pt>
                <c:pt idx="13">
                  <c:v>15.889291793127015</c:v>
                </c:pt>
                <c:pt idx="14">
                  <c:v>21.063982656593726</c:v>
                </c:pt>
                <c:pt idx="15">
                  <c:v>9.825472667464652</c:v>
                </c:pt>
                <c:pt idx="16">
                  <c:v>13.365992058211473</c:v>
                </c:pt>
                <c:pt idx="17">
                  <c:v>14.41800398976758</c:v>
                </c:pt>
                <c:pt idx="18">
                  <c:v>15.629729427769634</c:v>
                </c:pt>
                <c:pt idx="19">
                  <c:v>15.216580509015976</c:v>
                </c:pt>
                <c:pt idx="20">
                  <c:v>18.173187988451666</c:v>
                </c:pt>
                <c:pt idx="21">
                  <c:v>22.574513976485598</c:v>
                </c:pt>
                <c:pt idx="22">
                  <c:v>26.84570955946446</c:v>
                </c:pt>
                <c:pt idx="23">
                  <c:v>3.8988794917909964</c:v>
                </c:pt>
                <c:pt idx="24">
                  <c:v>10.483693372252878</c:v>
                </c:pt>
                <c:pt idx="25">
                  <c:v>13.958800531026604</c:v>
                </c:pt>
                <c:pt idx="26">
                  <c:v>9.3072831279621191</c:v>
                </c:pt>
                <c:pt idx="27">
                  <c:v>9.715098719565507</c:v>
                </c:pt>
                <c:pt idx="28">
                  <c:v>6.0562371257020686</c:v>
                </c:pt>
                <c:pt idx="29">
                  <c:v>9.1487451702296774</c:v>
                </c:pt>
                <c:pt idx="30">
                  <c:v>3.4074594978965811</c:v>
                </c:pt>
                <c:pt idx="31">
                  <c:v>12.209648220581037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2D-4A46-9F55-EE6086565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5606464"/>
        <c:axId val="2035599808"/>
      </c:lineChart>
      <c:catAx>
        <c:axId val="203560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layout>
            <c:manualLayout>
              <c:xMode val="edge"/>
              <c:yMode val="edge"/>
              <c:x val="0.4915829349696938"/>
              <c:y val="0.92633824579310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6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035599808"/>
        <c:crosses val="autoZero"/>
        <c:auto val="1"/>
        <c:lblAlgn val="ctr"/>
        <c:lblOffset val="100"/>
        <c:noMultiLvlLbl val="0"/>
      </c:catAx>
      <c:valAx>
        <c:axId val="203559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Tasa de Variación Anual </a:t>
                </a:r>
              </a:p>
            </c:rich>
          </c:tx>
          <c:layout>
            <c:manualLayout>
              <c:xMode val="edge"/>
              <c:yMode val="edge"/>
              <c:x val="5.173892531092157E-4"/>
              <c:y val="0.346215179435028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0356064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s-C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2.</a:t>
            </a:r>
            <a:r>
              <a:rPr lang="es-C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Gobierno Central: Estructura de Gasto Total 1987-2019 </a:t>
            </a:r>
          </a:p>
        </c:rich>
      </c:tx>
      <c:layout>
        <c:manualLayout>
          <c:xMode val="edge"/>
          <c:yMode val="edge"/>
          <c:x val="0.15584252906802953"/>
          <c:y val="2.475873365531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'Evolución de gasto total'!$C$26</c:f>
              <c:strCache>
                <c:ptCount val="1"/>
                <c:pt idx="0">
                  <c:v>Gasto corriente</c:v>
                </c:pt>
              </c:strCache>
            </c:strRef>
          </c:tx>
          <c:spPr>
            <a:solidFill>
              <a:srgbClr val="00206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'Evolución de gasto total'!$D$25:$AJ$25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'Evolución de gasto total'!$D$26:$AJ$26</c:f>
              <c:numCache>
                <c:formatCode>#,##0.00</c:formatCode>
                <c:ptCount val="33"/>
                <c:pt idx="0">
                  <c:v>86.641459375086882</c:v>
                </c:pt>
                <c:pt idx="1">
                  <c:v>86.572041837141015</c:v>
                </c:pt>
                <c:pt idx="2">
                  <c:v>84.46754822273445</c:v>
                </c:pt>
                <c:pt idx="3">
                  <c:v>88.738051313914184</c:v>
                </c:pt>
                <c:pt idx="4">
                  <c:v>91.962719076081456</c:v>
                </c:pt>
                <c:pt idx="5">
                  <c:v>89.982695028294259</c:v>
                </c:pt>
                <c:pt idx="6">
                  <c:v>88.791261096676493</c:v>
                </c:pt>
                <c:pt idx="7">
                  <c:v>89.516881360893649</c:v>
                </c:pt>
                <c:pt idx="8">
                  <c:v>90.795946967273892</c:v>
                </c:pt>
                <c:pt idx="9">
                  <c:v>91.20760963667594</c:v>
                </c:pt>
                <c:pt idx="10">
                  <c:v>89.440307397295243</c:v>
                </c:pt>
                <c:pt idx="11">
                  <c:v>91.040415990054953</c:v>
                </c:pt>
                <c:pt idx="12">
                  <c:v>90.803417034924109</c:v>
                </c:pt>
                <c:pt idx="13">
                  <c:v>90.102400375775403</c:v>
                </c:pt>
                <c:pt idx="14">
                  <c:v>91.701299792048232</c:v>
                </c:pt>
                <c:pt idx="15">
                  <c:v>91.536152290931625</c:v>
                </c:pt>
                <c:pt idx="16">
                  <c:v>93.651436792657023</c:v>
                </c:pt>
                <c:pt idx="17">
                  <c:v>93.22446356620614</c:v>
                </c:pt>
                <c:pt idx="18">
                  <c:v>93.354629039360148</c:v>
                </c:pt>
                <c:pt idx="19">
                  <c:v>93.926937114842573</c:v>
                </c:pt>
                <c:pt idx="20">
                  <c:v>91.286371265815134</c:v>
                </c:pt>
                <c:pt idx="21">
                  <c:v>88.488537658371712</c:v>
                </c:pt>
                <c:pt idx="22">
                  <c:v>89.731951274691866</c:v>
                </c:pt>
                <c:pt idx="23">
                  <c:v>88.109412025169675</c:v>
                </c:pt>
                <c:pt idx="24">
                  <c:v>92.164917486835094</c:v>
                </c:pt>
                <c:pt idx="25">
                  <c:v>92.244106643165281</c:v>
                </c:pt>
                <c:pt idx="26">
                  <c:v>91.7810428480647</c:v>
                </c:pt>
                <c:pt idx="27">
                  <c:v>91.275113396106391</c:v>
                </c:pt>
                <c:pt idx="28">
                  <c:v>91.000430296317802</c:v>
                </c:pt>
                <c:pt idx="29">
                  <c:v>90.780443828869352</c:v>
                </c:pt>
                <c:pt idx="30">
                  <c:v>90.40093196747155</c:v>
                </c:pt>
                <c:pt idx="31">
                  <c:v>93.144327425891376</c:v>
                </c:pt>
                <c:pt idx="32">
                  <c:v>90.841248967796005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4-4D75-B3DE-97B7152210A5}"/>
            </c:ext>
          </c:extLst>
        </c:ser>
        <c:ser>
          <c:idx val="1"/>
          <c:order val="1"/>
          <c:tx>
            <c:strRef>
              <c:f>'Evolución de gasto total'!$C$27</c:f>
              <c:strCache>
                <c:ptCount val="1"/>
                <c:pt idx="0">
                  <c:v>Gasto de capital</c:v>
                </c:pt>
              </c:strCache>
            </c:strRef>
          </c:tx>
          <c:spPr>
            <a:solidFill>
              <a:srgbClr val="FFC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'Evolución de gasto total'!$D$25:$AJ$25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'Evolución de gasto total'!$D$27:$AJ$27</c:f>
              <c:numCache>
                <c:formatCode>0.00</c:formatCode>
                <c:ptCount val="33"/>
                <c:pt idx="0">
                  <c:v>13.358540624913118</c:v>
                </c:pt>
                <c:pt idx="1">
                  <c:v>13.427958162858985</c:v>
                </c:pt>
                <c:pt idx="2">
                  <c:v>15.532451777265559</c:v>
                </c:pt>
                <c:pt idx="3">
                  <c:v>11.261948686085814</c:v>
                </c:pt>
                <c:pt idx="4">
                  <c:v>8.0372809239185496</c:v>
                </c:pt>
                <c:pt idx="5">
                  <c:v>10.017304971705739</c:v>
                </c:pt>
                <c:pt idx="6">
                  <c:v>11.208738903323519</c:v>
                </c:pt>
                <c:pt idx="7">
                  <c:v>10.483118639106351</c:v>
                </c:pt>
                <c:pt idx="8">
                  <c:v>9.204053032726101</c:v>
                </c:pt>
                <c:pt idx="9">
                  <c:v>8.7923903633240528</c:v>
                </c:pt>
                <c:pt idx="10">
                  <c:v>10.559692602704764</c:v>
                </c:pt>
                <c:pt idx="11">
                  <c:v>8.9595840099450541</c:v>
                </c:pt>
                <c:pt idx="12">
                  <c:v>9.1965829650758923</c:v>
                </c:pt>
                <c:pt idx="13">
                  <c:v>9.8975996242245881</c:v>
                </c:pt>
                <c:pt idx="14">
                  <c:v>8.298700207951768</c:v>
                </c:pt>
                <c:pt idx="15">
                  <c:v>8.4638477090683715</c:v>
                </c:pt>
                <c:pt idx="16">
                  <c:v>6.3485632073429787</c:v>
                </c:pt>
                <c:pt idx="17">
                  <c:v>6.7755364337938691</c:v>
                </c:pt>
                <c:pt idx="18">
                  <c:v>6.6453709606398572</c:v>
                </c:pt>
                <c:pt idx="19">
                  <c:v>6.0730628851574373</c:v>
                </c:pt>
                <c:pt idx="20">
                  <c:v>8.7136287341848639</c:v>
                </c:pt>
                <c:pt idx="21">
                  <c:v>11.51145816718166</c:v>
                </c:pt>
                <c:pt idx="22">
                  <c:v>10.26804872530813</c:v>
                </c:pt>
                <c:pt idx="23">
                  <c:v>11.890585289962262</c:v>
                </c:pt>
                <c:pt idx="24">
                  <c:v>7.8350825131649096</c:v>
                </c:pt>
                <c:pt idx="25">
                  <c:v>7.7558933568347213</c:v>
                </c:pt>
                <c:pt idx="26">
                  <c:v>8.2189571519352853</c:v>
                </c:pt>
                <c:pt idx="27">
                  <c:v>8.7248847262337126</c:v>
                </c:pt>
                <c:pt idx="28">
                  <c:v>8.9995697036822087</c:v>
                </c:pt>
                <c:pt idx="29">
                  <c:v>9.2195561711306411</c:v>
                </c:pt>
                <c:pt idx="30">
                  <c:v>9.5990680325284394</c:v>
                </c:pt>
                <c:pt idx="31">
                  <c:v>6.8556711444126064</c:v>
                </c:pt>
                <c:pt idx="32">
                  <c:v>9.158751032204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84-4D75-B3DE-97B715221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1253824"/>
        <c:axId val="2031249248"/>
      </c:barChart>
      <c:catAx>
        <c:axId val="203125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layout>
            <c:manualLayout>
              <c:xMode val="edge"/>
              <c:yMode val="edge"/>
              <c:x val="0.50025314079633232"/>
              <c:y val="0.86784436441395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031249248"/>
        <c:crosses val="autoZero"/>
        <c:auto val="1"/>
        <c:lblAlgn val="ctr"/>
        <c:lblOffset val="100"/>
        <c:noMultiLvlLbl val="0"/>
      </c:catAx>
      <c:valAx>
        <c:axId val="20312492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0312538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Central: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corriente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variación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1988 - 2019 </a:t>
            </a:r>
            <a:endParaRPr lang="es-C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'Evolución de gasto corriente'!$C$10</c:f>
              <c:strCache>
                <c:ptCount val="1"/>
                <c:pt idx="0">
                  <c:v>Tasa de Variación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'Evolución de gasto corriente'!$D$9:$AI$9</c:f>
              <c:numCache>
                <c:formatCode>General</c:formatCode>
                <c:ptCount val="3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</c:numCache>
            </c:numRef>
          </c:cat>
          <c:val>
            <c:numRef>
              <c:f>'Evolución de gasto corriente'!$D$10:$AI$10</c:f>
              <c:numCache>
                <c:formatCode>0.00</c:formatCode>
                <c:ptCount val="32"/>
                <c:pt idx="0">
                  <c:v>25.078732036031081</c:v>
                </c:pt>
                <c:pt idx="1">
                  <c:v>27.58994770077663</c:v>
                </c:pt>
                <c:pt idx="2">
                  <c:v>26.355875484369463</c:v>
                </c:pt>
                <c:pt idx="3">
                  <c:v>28.977020208621983</c:v>
                </c:pt>
                <c:pt idx="4">
                  <c:v>25.561269228566008</c:v>
                </c:pt>
                <c:pt idx="5">
                  <c:v>17.314335848394457</c:v>
                </c:pt>
                <c:pt idx="6">
                  <c:v>53.68599216482113</c:v>
                </c:pt>
                <c:pt idx="7">
                  <c:v>19.351026155390748</c:v>
                </c:pt>
                <c:pt idx="8">
                  <c:v>23.123021548708422</c:v>
                </c:pt>
                <c:pt idx="9">
                  <c:v>10.29275760770021</c:v>
                </c:pt>
                <c:pt idx="10">
                  <c:v>20.038248615036956</c:v>
                </c:pt>
                <c:pt idx="11">
                  <c:v>20.478783753120045</c:v>
                </c:pt>
                <c:pt idx="12">
                  <c:v>13.927566192374563</c:v>
                </c:pt>
                <c:pt idx="13">
                  <c:v>17.945788847894928</c:v>
                </c:pt>
                <c:pt idx="14">
                  <c:v>20.845955057679653</c:v>
                </c:pt>
                <c:pt idx="15">
                  <c:v>12.363400190240448</c:v>
                </c:pt>
                <c:pt idx="16">
                  <c:v>12.849136737496369</c:v>
                </c:pt>
                <c:pt idx="17">
                  <c:v>14.577761129223665</c:v>
                </c:pt>
                <c:pt idx="18">
                  <c:v>16.338594414951579</c:v>
                </c:pt>
                <c:pt idx="19">
                  <c:v>11.977499398962932</c:v>
                </c:pt>
                <c:pt idx="20">
                  <c:v>14.55130103787865</c:v>
                </c:pt>
                <c:pt idx="21">
                  <c:v>24.296893210286473</c:v>
                </c:pt>
                <c:pt idx="22">
                  <c:v>24.552076806915913</c:v>
                </c:pt>
                <c:pt idx="23">
                  <c:v>8.681143537764946</c:v>
                </c:pt>
                <c:pt idx="24">
                  <c:v>10.578622231356372</c:v>
                </c:pt>
                <c:pt idx="25">
                  <c:v>13.386729354022965</c:v>
                </c:pt>
                <c:pt idx="26">
                  <c:v>8.7047428633071355</c:v>
                </c:pt>
                <c:pt idx="27">
                  <c:v>9.384922373696547</c:v>
                </c:pt>
                <c:pt idx="28">
                  <c:v>5.7998544154205023</c:v>
                </c:pt>
                <c:pt idx="29">
                  <c:v>8.6924437720246495</c:v>
                </c:pt>
                <c:pt idx="30">
                  <c:v>6.5455638136279637</c:v>
                </c:pt>
                <c:pt idx="31">
                  <c:v>9.4351623152220334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99-4795-84A6-A51065FB9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0248368"/>
        <c:axId val="2030241712"/>
      </c:lineChart>
      <c:catAx>
        <c:axId val="2030248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3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030241712"/>
        <c:crosses val="autoZero"/>
        <c:auto val="1"/>
        <c:lblAlgn val="ctr"/>
        <c:lblOffset val="100"/>
        <c:noMultiLvlLbl val="0"/>
      </c:catAx>
      <c:valAx>
        <c:axId val="203024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Porcentaje</a:t>
                </a:r>
              </a:p>
            </c:rich>
          </c:tx>
          <c:layout>
            <c:manualLayout>
              <c:xMode val="edge"/>
              <c:yMode val="edge"/>
              <c:x val="6.7204301075268818E-3"/>
              <c:y val="0.447572854985173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0302483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s-CR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4.</a:t>
            </a:r>
            <a:r>
              <a:rPr lang="es-C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Gobierno Central: Estructura de gasto corriente,</a:t>
            </a:r>
            <a:r>
              <a:rPr lang="es-CR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1987 - 2019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'Evolución de gasto corriente'!$B$32</c:f>
              <c:strCache>
                <c:ptCount val="1"/>
                <c:pt idx="0">
                  <c:v>Sueldos y Salarios</c:v>
                </c:pt>
              </c:strCache>
            </c:strRef>
          </c:tx>
          <c:spPr>
            <a:solidFill>
              <a:srgbClr val="FF0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'Evolución de gasto corriente'!$C$31:$AI$31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'Evolución de gasto corriente'!$C$32:$AI$32</c:f>
              <c:numCache>
                <c:formatCode>0.00</c:formatCode>
                <c:ptCount val="33"/>
                <c:pt idx="0">
                  <c:v>35.781934034701692</c:v>
                </c:pt>
                <c:pt idx="1">
                  <c:v>34.786130260616524</c:v>
                </c:pt>
                <c:pt idx="2">
                  <c:v>34.086972507633575</c:v>
                </c:pt>
                <c:pt idx="3">
                  <c:v>34.332037923418881</c:v>
                </c:pt>
                <c:pt idx="4">
                  <c:v>32.992363653989365</c:v>
                </c:pt>
                <c:pt idx="5">
                  <c:v>32.208106685383399</c:v>
                </c:pt>
                <c:pt idx="6">
                  <c:v>34.607666700968508</c:v>
                </c:pt>
                <c:pt idx="7">
                  <c:v>29.077225107960526</c:v>
                </c:pt>
                <c:pt idx="8">
                  <c:v>29.947534855806474</c:v>
                </c:pt>
                <c:pt idx="9">
                  <c:v>28.735859038492769</c:v>
                </c:pt>
                <c:pt idx="10">
                  <c:v>30.80630021271649</c:v>
                </c:pt>
                <c:pt idx="11">
                  <c:v>31.123605263231617</c:v>
                </c:pt>
                <c:pt idx="12">
                  <c:v>31.754551963611195</c:v>
                </c:pt>
                <c:pt idx="13">
                  <c:v>32.928277490003715</c:v>
                </c:pt>
                <c:pt idx="14">
                  <c:v>33.006033707481869</c:v>
                </c:pt>
                <c:pt idx="15">
                  <c:v>32.192439475918214</c:v>
                </c:pt>
                <c:pt idx="16">
                  <c:v>32.991524940828604</c:v>
                </c:pt>
                <c:pt idx="17">
                  <c:v>33.003104745620334</c:v>
                </c:pt>
                <c:pt idx="18">
                  <c:v>32.643031234558421</c:v>
                </c:pt>
                <c:pt idx="19">
                  <c:v>32.350910281458418</c:v>
                </c:pt>
                <c:pt idx="20">
                  <c:v>32.461053543653193</c:v>
                </c:pt>
                <c:pt idx="21">
                  <c:v>33.999488339967947</c:v>
                </c:pt>
                <c:pt idx="22">
                  <c:v>35.556973413282599</c:v>
                </c:pt>
                <c:pt idx="23">
                  <c:v>34.557825392884347</c:v>
                </c:pt>
                <c:pt idx="24">
                  <c:v>35.55760076913738</c:v>
                </c:pt>
                <c:pt idx="25">
                  <c:v>34.991321004082927</c:v>
                </c:pt>
                <c:pt idx="26">
                  <c:v>34.063704144452878</c:v>
                </c:pt>
                <c:pt idx="27">
                  <c:v>33.93742375712543</c:v>
                </c:pt>
                <c:pt idx="28">
                  <c:v>33.041380571804439</c:v>
                </c:pt>
                <c:pt idx="29">
                  <c:v>32.281564827019515</c:v>
                </c:pt>
                <c:pt idx="30">
                  <c:v>31.027404035961876</c:v>
                </c:pt>
                <c:pt idx="31">
                  <c:v>30.640001143212491</c:v>
                </c:pt>
                <c:pt idx="32">
                  <c:v>28.864110410005217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1-431A-B4C3-B04BE72827B0}"/>
            </c:ext>
          </c:extLst>
        </c:ser>
        <c:ser>
          <c:idx val="1"/>
          <c:order val="1"/>
          <c:tx>
            <c:strRef>
              <c:f>'Evolución de gasto corriente'!$B$33</c:f>
              <c:strCache>
                <c:ptCount val="1"/>
                <c:pt idx="0">
                  <c:v>Contribución Seguridad Social</c:v>
                </c:pt>
              </c:strCache>
            </c:strRef>
          </c:tx>
          <c:spPr>
            <a:solidFill>
              <a:schemeClr val="accent2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'Evolución de gasto corriente'!$C$31:$AI$31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'Evolución de gasto corriente'!$C$33:$AI$33</c:f>
              <c:numCache>
                <c:formatCode>0.00</c:formatCode>
                <c:ptCount val="33"/>
                <c:pt idx="0">
                  <c:v>2.1559054757156937</c:v>
                </c:pt>
                <c:pt idx="1">
                  <c:v>1.878667267722913</c:v>
                </c:pt>
                <c:pt idx="2">
                  <c:v>1.3191797387779955</c:v>
                </c:pt>
                <c:pt idx="3">
                  <c:v>2.4167597778063201</c:v>
                </c:pt>
                <c:pt idx="4">
                  <c:v>1.3199906583649494</c:v>
                </c:pt>
                <c:pt idx="5">
                  <c:v>3.0076153711177405</c:v>
                </c:pt>
                <c:pt idx="6">
                  <c:v>2.1647852505270917</c:v>
                </c:pt>
                <c:pt idx="7">
                  <c:v>2.3715305771688553</c:v>
                </c:pt>
                <c:pt idx="8">
                  <c:v>3.6367787673545142</c:v>
                </c:pt>
                <c:pt idx="9">
                  <c:v>3.7003667252045895</c:v>
                </c:pt>
                <c:pt idx="10">
                  <c:v>3.4652418953480999</c:v>
                </c:pt>
                <c:pt idx="11">
                  <c:v>4.0863721296366329</c:v>
                </c:pt>
                <c:pt idx="12">
                  <c:v>3.4701700206926684</c:v>
                </c:pt>
                <c:pt idx="13">
                  <c:v>4.2976884191203268</c:v>
                </c:pt>
                <c:pt idx="14">
                  <c:v>4.814741844433776</c:v>
                </c:pt>
                <c:pt idx="15">
                  <c:v>4.7359339681500652</c:v>
                </c:pt>
                <c:pt idx="16">
                  <c:v>4.524343152420534</c:v>
                </c:pt>
                <c:pt idx="17">
                  <c:v>4.7807161991802687</c:v>
                </c:pt>
                <c:pt idx="18">
                  <c:v>3.5423369384896475</c:v>
                </c:pt>
                <c:pt idx="19">
                  <c:v>4.7440386895413136</c:v>
                </c:pt>
                <c:pt idx="20">
                  <c:v>4.6902513742669063</c:v>
                </c:pt>
                <c:pt idx="21">
                  <c:v>4.8308283330586965</c:v>
                </c:pt>
                <c:pt idx="22">
                  <c:v>4.9375885359839238</c:v>
                </c:pt>
                <c:pt idx="23">
                  <c:v>4.7138839717273679</c:v>
                </c:pt>
                <c:pt idx="24">
                  <c:v>4.8401093144073348</c:v>
                </c:pt>
                <c:pt idx="25">
                  <c:v>4.7869344409100316</c:v>
                </c:pt>
                <c:pt idx="26">
                  <c:v>4.5507413580678691</c:v>
                </c:pt>
                <c:pt idx="27">
                  <c:v>4.5262563488585936</c:v>
                </c:pt>
                <c:pt idx="28">
                  <c:v>4.4534904359928289</c:v>
                </c:pt>
                <c:pt idx="29">
                  <c:v>4.3408661254865892</c:v>
                </c:pt>
                <c:pt idx="30">
                  <c:v>4.3901998823922046</c:v>
                </c:pt>
                <c:pt idx="31">
                  <c:v>4.1440102073771801</c:v>
                </c:pt>
                <c:pt idx="32">
                  <c:v>3.8982869438031842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1-431A-B4C3-B04BE72827B0}"/>
            </c:ext>
          </c:extLst>
        </c:ser>
        <c:ser>
          <c:idx val="2"/>
          <c:order val="2"/>
          <c:tx>
            <c:strRef>
              <c:f>'Evolución de gasto corriente'!$B$34</c:f>
              <c:strCache>
                <c:ptCount val="1"/>
                <c:pt idx="0">
                  <c:v>Bienes y servicios</c:v>
                </c:pt>
              </c:strCache>
            </c:strRef>
          </c:tx>
          <c:spPr>
            <a:solidFill>
              <a:srgbClr val="92D05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'Evolución de gasto corriente'!$C$31:$AI$31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'Evolución de gasto corriente'!$C$34:$AI$34</c:f>
              <c:numCache>
                <c:formatCode>0.00</c:formatCode>
                <c:ptCount val="33"/>
                <c:pt idx="0">
                  <c:v>5.4722776135139473</c:v>
                </c:pt>
                <c:pt idx="1">
                  <c:v>6.2859854940205899</c:v>
                </c:pt>
                <c:pt idx="2">
                  <c:v>6.1753697581096878</c:v>
                </c:pt>
                <c:pt idx="3">
                  <c:v>5.4144648676419935</c:v>
                </c:pt>
                <c:pt idx="4">
                  <c:v>4.9916057477494151</c:v>
                </c:pt>
                <c:pt idx="5">
                  <c:v>4.5556062467099494</c:v>
                </c:pt>
                <c:pt idx="6">
                  <c:v>4.6390648520194606</c:v>
                </c:pt>
                <c:pt idx="7">
                  <c:v>4.2483483295267019</c:v>
                </c:pt>
                <c:pt idx="8">
                  <c:v>4.1235613672576399</c:v>
                </c:pt>
                <c:pt idx="9">
                  <c:v>3.9974981197485087</c:v>
                </c:pt>
                <c:pt idx="10">
                  <c:v>4.0697881097824604</c:v>
                </c:pt>
                <c:pt idx="11">
                  <c:v>4.2262610109217782</c:v>
                </c:pt>
                <c:pt idx="12">
                  <c:v>3.634479011947072</c:v>
                </c:pt>
                <c:pt idx="13">
                  <c:v>3.3292864194550424</c:v>
                </c:pt>
                <c:pt idx="14">
                  <c:v>3.2908895664422233</c:v>
                </c:pt>
                <c:pt idx="15">
                  <c:v>3.6970062697527899</c:v>
                </c:pt>
                <c:pt idx="16">
                  <c:v>2.8493570202192231</c:v>
                </c:pt>
                <c:pt idx="17">
                  <c:v>3.2990029500366731</c:v>
                </c:pt>
                <c:pt idx="18">
                  <c:v>3.070635471367424</c:v>
                </c:pt>
                <c:pt idx="19">
                  <c:v>3.4074520609021044</c:v>
                </c:pt>
                <c:pt idx="20">
                  <c:v>3.924072884903218</c:v>
                </c:pt>
                <c:pt idx="21">
                  <c:v>4.1321052800664075</c:v>
                </c:pt>
                <c:pt idx="22">
                  <c:v>4.0366943367788517</c:v>
                </c:pt>
                <c:pt idx="23">
                  <c:v>3.677382686236502</c:v>
                </c:pt>
                <c:pt idx="24">
                  <c:v>3.8028336846957305</c:v>
                </c:pt>
                <c:pt idx="25">
                  <c:v>3.6244550874068628</c:v>
                </c:pt>
                <c:pt idx="26">
                  <c:v>3.5413732383342609</c:v>
                </c:pt>
                <c:pt idx="27">
                  <c:v>3.6976287308865672</c:v>
                </c:pt>
                <c:pt idx="28">
                  <c:v>3.6396069645141251</c:v>
                </c:pt>
                <c:pt idx="29">
                  <c:v>3.5128616375974602</c:v>
                </c:pt>
                <c:pt idx="30">
                  <c:v>3.5592867564879023</c:v>
                </c:pt>
                <c:pt idx="31">
                  <c:v>3.4399552428011879</c:v>
                </c:pt>
                <c:pt idx="32">
                  <c:v>3.2597695543583649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E1-431A-B4C3-B04BE72827B0}"/>
            </c:ext>
          </c:extLst>
        </c:ser>
        <c:ser>
          <c:idx val="3"/>
          <c:order val="3"/>
          <c:tx>
            <c:strRef>
              <c:f>'Evolución de gasto corriente'!$B$35</c:f>
              <c:strCache>
                <c:ptCount val="1"/>
                <c:pt idx="0">
                  <c:v>Intereses</c:v>
                </c:pt>
              </c:strCache>
            </c:strRef>
          </c:tx>
          <c:spPr>
            <a:solidFill>
              <a:srgbClr val="FFC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'Evolución de gasto corriente'!$C$31:$AI$31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'Evolución de gasto corriente'!$C$35:$AI$35</c:f>
              <c:numCache>
                <c:formatCode>0.0</c:formatCode>
                <c:ptCount val="33"/>
                <c:pt idx="0">
                  <c:v>17.652020445116779</c:v>
                </c:pt>
                <c:pt idx="1">
                  <c:v>17.518224098690503</c:v>
                </c:pt>
                <c:pt idx="2">
                  <c:v>18.011076226614538</c:v>
                </c:pt>
                <c:pt idx="3">
                  <c:v>19.834320898686364</c:v>
                </c:pt>
                <c:pt idx="4">
                  <c:v>25.180201021410852</c:v>
                </c:pt>
                <c:pt idx="5">
                  <c:v>23.157746973153184</c:v>
                </c:pt>
                <c:pt idx="6">
                  <c:v>19.921253341438138</c:v>
                </c:pt>
                <c:pt idx="7">
                  <c:v>20.823719432271488</c:v>
                </c:pt>
                <c:pt idx="8">
                  <c:v>29.664709076942898</c:v>
                </c:pt>
                <c:pt idx="9">
                  <c:v>30.157697401239446</c:v>
                </c:pt>
                <c:pt idx="10">
                  <c:v>27.28115374194627</c:v>
                </c:pt>
                <c:pt idx="11">
                  <c:v>23.216531820268301</c:v>
                </c:pt>
                <c:pt idx="12">
                  <c:v>27.275641329067575</c:v>
                </c:pt>
                <c:pt idx="13">
                  <c:v>25.607051659963599</c:v>
                </c:pt>
                <c:pt idx="14">
                  <c:v>26.434031415424517</c:v>
                </c:pt>
                <c:pt idx="15">
                  <c:v>26.533082406848656</c:v>
                </c:pt>
                <c:pt idx="16">
                  <c:v>27.059019931217176</c:v>
                </c:pt>
                <c:pt idx="17">
                  <c:v>26.865192608203301</c:v>
                </c:pt>
                <c:pt idx="18">
                  <c:v>27.722929524897559</c:v>
                </c:pt>
                <c:pt idx="19">
                  <c:v>26.42578912249072</c:v>
                </c:pt>
                <c:pt idx="20">
                  <c:v>22.67728047138937</c:v>
                </c:pt>
                <c:pt idx="21">
                  <c:v>16.043542334772752</c:v>
                </c:pt>
                <c:pt idx="22">
                  <c:v>13.667299174086699</c:v>
                </c:pt>
                <c:pt idx="23">
                  <c:v>12.235980117156224</c:v>
                </c:pt>
                <c:pt idx="24">
                  <c:v>12.59964341319573</c:v>
                </c:pt>
                <c:pt idx="25">
                  <c:v>11.961942949008662</c:v>
                </c:pt>
                <c:pt idx="26">
                  <c:v>14.119462758029837</c:v>
                </c:pt>
                <c:pt idx="27">
                  <c:v>14.319355044424011</c:v>
                </c:pt>
                <c:pt idx="28">
                  <c:v>15.044420673912995</c:v>
                </c:pt>
                <c:pt idx="29">
                  <c:v>15.54626366556605</c:v>
                </c:pt>
                <c:pt idx="30">
                  <c:v>16.719419875678252</c:v>
                </c:pt>
                <c:pt idx="31">
                  <c:v>18.859788902006873</c:v>
                </c:pt>
                <c:pt idx="32">
                  <c:v>21.280835233853022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E1-431A-B4C3-B04BE72827B0}"/>
            </c:ext>
          </c:extLst>
        </c:ser>
        <c:ser>
          <c:idx val="4"/>
          <c:order val="4"/>
          <c:tx>
            <c:strRef>
              <c:f>'Evolución de gasto corriente'!$B$36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rgbClr val="00206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'Evolución de gasto corriente'!$C$31:$AI$31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'Evolución de gasto corriente'!$C$36:$AI$36</c:f>
              <c:numCache>
                <c:formatCode>0.0</c:formatCode>
                <c:ptCount val="33"/>
                <c:pt idx="0">
                  <c:v>38.937862430951888</c:v>
                </c:pt>
                <c:pt idx="1">
                  <c:v>39.530992878949469</c:v>
                </c:pt>
                <c:pt idx="2">
                  <c:v>40.407401768864197</c:v>
                </c:pt>
                <c:pt idx="3">
                  <c:v>38.002416532446439</c:v>
                </c:pt>
                <c:pt idx="4">
                  <c:v>35.515838918485422</c:v>
                </c:pt>
                <c:pt idx="5">
                  <c:v>37.070924723635727</c:v>
                </c:pt>
                <c:pt idx="6">
                  <c:v>38.667229855046799</c:v>
                </c:pt>
                <c:pt idx="7">
                  <c:v>43.479176553072435</c:v>
                </c:pt>
                <c:pt idx="8">
                  <c:v>32.627415932638471</c:v>
                </c:pt>
                <c:pt idx="9">
                  <c:v>33.408578715314697</c:v>
                </c:pt>
                <c:pt idx="10">
                  <c:v>34.377516040206686</c:v>
                </c:pt>
                <c:pt idx="11">
                  <c:v>37.347229775941678</c:v>
                </c:pt>
                <c:pt idx="12">
                  <c:v>33.865157674681484</c:v>
                </c:pt>
                <c:pt idx="13">
                  <c:v>33.837696011457311</c:v>
                </c:pt>
                <c:pt idx="14">
                  <c:v>32.45430346621761</c:v>
                </c:pt>
                <c:pt idx="15">
                  <c:v>32.841537879330275</c:v>
                </c:pt>
                <c:pt idx="16">
                  <c:v>32.575754955314466</c:v>
                </c:pt>
                <c:pt idx="17">
                  <c:v>32.051983496959423</c:v>
                </c:pt>
                <c:pt idx="18">
                  <c:v>33.021073870587067</c:v>
                </c:pt>
                <c:pt idx="19">
                  <c:v>33.071809845607447</c:v>
                </c:pt>
                <c:pt idx="20">
                  <c:v>36.247336321829877</c:v>
                </c:pt>
                <c:pt idx="21">
                  <c:v>40.994040429634033</c:v>
                </c:pt>
                <c:pt idx="22">
                  <c:v>41.801440744519788</c:v>
                </c:pt>
                <c:pt idx="23">
                  <c:v>44.814927831995554</c:v>
                </c:pt>
                <c:pt idx="24">
                  <c:v>43.199812818563821</c:v>
                </c:pt>
                <c:pt idx="25">
                  <c:v>44.635346518591518</c:v>
                </c:pt>
                <c:pt idx="26">
                  <c:v>43.724718501115156</c:v>
                </c:pt>
                <c:pt idx="27">
                  <c:v>43.519338175848723</c:v>
                </c:pt>
                <c:pt idx="28">
                  <c:v>43.821101353775596</c:v>
                </c:pt>
                <c:pt idx="29">
                  <c:v>44.318443744330388</c:v>
                </c:pt>
                <c:pt idx="30">
                  <c:v>44.303686178689766</c:v>
                </c:pt>
                <c:pt idx="31">
                  <c:v>42.916246039527742</c:v>
                </c:pt>
                <c:pt idx="32">
                  <c:v>42.697000663158072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E1-431A-B4C3-B04BE7282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0252528"/>
        <c:axId val="2030244208"/>
      </c:barChart>
      <c:catAx>
        <c:axId val="2030252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Años</a:t>
                </a:r>
              </a:p>
            </c:rich>
          </c:tx>
          <c:layout>
            <c:manualLayout>
              <c:xMode val="edge"/>
              <c:yMode val="edge"/>
              <c:x val="0.47052707095377627"/>
              <c:y val="0.891162726593119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030244208"/>
        <c:crosses val="autoZero"/>
        <c:auto val="1"/>
        <c:lblAlgn val="ctr"/>
        <c:lblOffset val="100"/>
        <c:noMultiLvlLbl val="0"/>
      </c:catAx>
      <c:valAx>
        <c:axId val="203024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203025252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Central: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Remuneraciones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variación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1988 - 2019 </a:t>
            </a:r>
            <a:endParaRPr lang="es-C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50008627037025"/>
          <c:y val="2.46685013670848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>
        <c:manualLayout>
          <c:layoutTarget val="inner"/>
          <c:xMode val="edge"/>
          <c:yMode val="edge"/>
          <c:x val="8.4750286326818303E-2"/>
          <c:y val="0.18498550841770586"/>
          <c:w val="0.90256342870053574"/>
          <c:h val="0.65755467490094421"/>
        </c:manualLayout>
      </c:layout>
      <c:lineChart>
        <c:grouping val="standard"/>
        <c:varyColors val="0"/>
        <c:ser>
          <c:idx val="0"/>
          <c:order val="0"/>
          <c:tx>
            <c:strRef>
              <c:f>Remuneración!$D$9</c:f>
              <c:strCache>
                <c:ptCount val="1"/>
                <c:pt idx="0">
                  <c:v>Tasa de Variación</c:v>
                </c:pt>
              </c:strCache>
            </c:strRef>
          </c:tx>
          <c:spPr>
            <a:ln w="38100" cap="rnd">
              <a:solidFill>
                <a:srgbClr val="00863D"/>
              </a:solidFill>
              <a:round/>
            </a:ln>
            <a:effectLst/>
          </c:spPr>
          <c:marker>
            <c:symbol val="none"/>
          </c:marker>
          <c:cat>
            <c:numRef>
              <c:f>Remuneración!$E$8:$AJ$8</c:f>
              <c:numCache>
                <c:formatCode>General</c:formatCode>
                <c:ptCount val="3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</c:numCache>
            </c:numRef>
          </c:cat>
          <c:val>
            <c:numRef>
              <c:f>Remuneración!$E$9:$AJ$9</c:f>
              <c:numCache>
                <c:formatCode>0.00</c:formatCode>
                <c:ptCount val="32"/>
                <c:pt idx="0">
                  <c:v>20.881590633099535</c:v>
                </c:pt>
                <c:pt idx="1">
                  <c:v>23.209983906598275</c:v>
                </c:pt>
                <c:pt idx="2">
                  <c:v>31.1474478847644</c:v>
                </c:pt>
                <c:pt idx="3">
                  <c:v>20.425850432716985</c:v>
                </c:pt>
                <c:pt idx="4">
                  <c:v>28.867017341990618</c:v>
                </c:pt>
                <c:pt idx="5">
                  <c:v>22.500279031203661</c:v>
                </c:pt>
                <c:pt idx="6">
                  <c:v>31.436250870445193</c:v>
                </c:pt>
                <c:pt idx="7">
                  <c:v>27.455672134719087</c:v>
                </c:pt>
                <c:pt idx="8">
                  <c:v>18.914031368153815</c:v>
                </c:pt>
                <c:pt idx="9">
                  <c:v>16.533375803461304</c:v>
                </c:pt>
                <c:pt idx="10">
                  <c:v>23.325177684968622</c:v>
                </c:pt>
                <c:pt idx="11">
                  <c:v>20.529235658364932</c:v>
                </c:pt>
                <c:pt idx="12">
                  <c:v>20.400203501297366</c:v>
                </c:pt>
                <c:pt idx="13">
                  <c:v>19.830368356312622</c:v>
                </c:pt>
                <c:pt idx="14">
                  <c:v>17.994527940055693</c:v>
                </c:pt>
                <c:pt idx="15">
                  <c:v>14.150993041453264</c:v>
                </c:pt>
                <c:pt idx="16">
                  <c:v>13.655148953681074</c:v>
                </c:pt>
                <c:pt idx="17">
                  <c:v>9.7305239976013258</c:v>
                </c:pt>
                <c:pt idx="18">
                  <c:v>19.262962934140603</c:v>
                </c:pt>
                <c:pt idx="19">
                  <c:v>12.147619541663168</c:v>
                </c:pt>
                <c:pt idx="20">
                  <c:v>19.728319218808664</c:v>
                </c:pt>
                <c:pt idx="21">
                  <c:v>29.624187322214389</c:v>
                </c:pt>
                <c:pt idx="22">
                  <c:v>20.790859949247963</c:v>
                </c:pt>
                <c:pt idx="23">
                  <c:v>11.797255561863839</c:v>
                </c:pt>
                <c:pt idx="24">
                  <c:v>8.8830201706401102</c:v>
                </c:pt>
                <c:pt idx="25">
                  <c:v>10.069323864757651</c:v>
                </c:pt>
                <c:pt idx="26">
                  <c:v>8.2803184426032637</c:v>
                </c:pt>
                <c:pt idx="27">
                  <c:v>6.6297749798931438</c:v>
                </c:pt>
                <c:pt idx="28">
                  <c:v>3.3380768881210665</c:v>
                </c:pt>
                <c:pt idx="29">
                  <c:v>5.1166135701897764</c:v>
                </c:pt>
                <c:pt idx="30">
                  <c:v>4.639549010475208</c:v>
                </c:pt>
                <c:pt idx="31">
                  <c:v>3.0748936950609318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D3-4B5E-B691-8221AADFA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7457103"/>
        <c:axId val="727462927"/>
      </c:lineChart>
      <c:catAx>
        <c:axId val="727457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727462927"/>
        <c:crosses val="autoZero"/>
        <c:auto val="1"/>
        <c:lblAlgn val="ctr"/>
        <c:lblOffset val="100"/>
        <c:noMultiLvlLbl val="0"/>
      </c:catAx>
      <c:valAx>
        <c:axId val="727462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Tasa de Variación</a:t>
                </a:r>
              </a:p>
            </c:rich>
          </c:tx>
          <c:layout>
            <c:manualLayout>
              <c:xMode val="edge"/>
              <c:yMode val="edge"/>
              <c:x val="1.1810843381253851E-2"/>
              <c:y val="0.3801033909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72745710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US" sz="25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en-US" sz="2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Central: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compra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bienes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servicios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variación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1988-2019 </a:t>
            </a:r>
            <a:endParaRPr lang="es-C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578279267295229"/>
          <c:y val="2.3121375371864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'Bienes y Serivicios'!$D$8</c:f>
              <c:strCache>
                <c:ptCount val="1"/>
                <c:pt idx="0">
                  <c:v>Tasa de Variación</c:v>
                </c:pt>
              </c:strCache>
            </c:strRef>
          </c:tx>
          <c:spPr>
            <a:ln w="38100" cap="rnd">
              <a:solidFill>
                <a:srgbClr val="672C94"/>
              </a:solidFill>
              <a:round/>
            </a:ln>
            <a:effectLst/>
          </c:spPr>
          <c:marker>
            <c:symbol val="none"/>
          </c:marker>
          <c:cat>
            <c:numRef>
              <c:f>'Bienes y Serivicios'!$E$7:$AJ$7</c:f>
              <c:numCache>
                <c:formatCode>General</c:formatCode>
                <c:ptCount val="3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</c:numCache>
            </c:numRef>
          </c:cat>
          <c:val>
            <c:numRef>
              <c:f>'Bienes y Serivicios'!$E$8:$AJ$8</c:f>
              <c:numCache>
                <c:formatCode>0.00</c:formatCode>
                <c:ptCount val="32"/>
                <c:pt idx="0">
                  <c:v>43.67748691099478</c:v>
                </c:pt>
                <c:pt idx="1">
                  <c:v>25.344722035973511</c:v>
                </c:pt>
                <c:pt idx="2">
                  <c:v>10.786799079005526</c:v>
                </c:pt>
                <c:pt idx="3">
                  <c:v>18.904167104020164</c:v>
                </c:pt>
                <c:pt idx="4">
                  <c:v>14.593926553672333</c:v>
                </c:pt>
                <c:pt idx="5">
                  <c:v>19.463531876868068</c:v>
                </c:pt>
                <c:pt idx="6">
                  <c:v>40.742078180012655</c:v>
                </c:pt>
                <c:pt idx="7">
                  <c:v>15.845322092916714</c:v>
                </c:pt>
                <c:pt idx="8">
                  <c:v>19.358972330765202</c:v>
                </c:pt>
                <c:pt idx="9">
                  <c:v>12.287270703000752</c:v>
                </c:pt>
                <c:pt idx="10">
                  <c:v>24.653411002319459</c:v>
                </c:pt>
                <c:pt idx="11">
                  <c:v>3.6087477332878759</c:v>
                </c:pt>
                <c:pt idx="12">
                  <c:v>4.3608995069254419</c:v>
                </c:pt>
                <c:pt idx="13">
                  <c:v>16.585513237058503</c:v>
                </c:pt>
                <c:pt idx="14">
                  <c:v>35.759114519757688</c:v>
                </c:pt>
                <c:pt idx="15">
                  <c:v>-13.399269628727939</c:v>
                </c:pt>
                <c:pt idx="16">
                  <c:v>30.657419328045201</c:v>
                </c:pt>
                <c:pt idx="17">
                  <c:v>6.6463240202154994</c:v>
                </c:pt>
                <c:pt idx="18">
                  <c:v>29.099721213455119</c:v>
                </c:pt>
                <c:pt idx="19">
                  <c:v>28.954967306100855</c:v>
                </c:pt>
                <c:pt idx="20">
                  <c:v>20.624170279336983</c:v>
                </c:pt>
                <c:pt idx="21">
                  <c:v>21.426858923862046</c:v>
                </c:pt>
                <c:pt idx="22">
                  <c:v>13.465527129815058</c:v>
                </c:pt>
                <c:pt idx="23">
                  <c:v>12.388714691980841</c:v>
                </c:pt>
                <c:pt idx="24">
                  <c:v>5.3917376186670252</c:v>
                </c:pt>
                <c:pt idx="25">
                  <c:v>10.787613374421534</c:v>
                </c:pt>
                <c:pt idx="26">
                  <c:v>13.501106306451938</c:v>
                </c:pt>
                <c:pt idx="27">
                  <c:v>7.6684962875349649</c:v>
                </c:pt>
                <c:pt idx="28">
                  <c:v>2.115490343596016</c:v>
                </c:pt>
                <c:pt idx="29">
                  <c:v>10.128896483569516</c:v>
                </c:pt>
                <c:pt idx="30">
                  <c:v>2.9734314521909555</c:v>
                </c:pt>
                <c:pt idx="31">
                  <c:v>3.7029220185246459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AD-49D6-A608-E0902AEE7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0605071"/>
        <c:axId val="740619215"/>
      </c:lineChart>
      <c:catAx>
        <c:axId val="740605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740619215"/>
        <c:crosses val="autoZero"/>
        <c:auto val="1"/>
        <c:lblAlgn val="ctr"/>
        <c:lblOffset val="100"/>
        <c:noMultiLvlLbl val="0"/>
      </c:catAx>
      <c:valAx>
        <c:axId val="74061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Tasa de Variación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7406050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n-US" sz="25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Central: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Intereses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variación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1988 - 2019 </a:t>
            </a:r>
            <a:endParaRPr lang="es-C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Intereses!$D$9</c:f>
              <c:strCache>
                <c:ptCount val="1"/>
                <c:pt idx="0">
                  <c:v>Tasa de Variación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Intereses!$E$8:$AJ$8</c:f>
              <c:numCache>
                <c:formatCode>General</c:formatCode>
                <c:ptCount val="32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</c:numCache>
            </c:numRef>
          </c:cat>
          <c:val>
            <c:numRef>
              <c:f>Intereses!$E$9:$AJ$9</c:f>
              <c:numCache>
                <c:formatCode>0.00</c:formatCode>
                <c:ptCount val="32"/>
                <c:pt idx="0">
                  <c:v>24.130677539148728</c:v>
                </c:pt>
                <c:pt idx="1">
                  <c:v>31.179522584154483</c:v>
                </c:pt>
                <c:pt idx="2">
                  <c:v>39.146764483074833</c:v>
                </c:pt>
                <c:pt idx="3">
                  <c:v>63.739777761222236</c:v>
                </c:pt>
                <c:pt idx="4">
                  <c:v>15.476286307271781</c:v>
                </c:pt>
                <c:pt idx="5">
                  <c:v>0.91865187609867505</c:v>
                </c:pt>
                <c:pt idx="6">
                  <c:v>60.648224620162104</c:v>
                </c:pt>
                <c:pt idx="7">
                  <c:v>70.023106604450817</c:v>
                </c:pt>
                <c:pt idx="8">
                  <c:v>25.169163714410757</c:v>
                </c:pt>
                <c:pt idx="9">
                  <c:v>-0.22734040712204528</c:v>
                </c:pt>
                <c:pt idx="10">
                  <c:v>2.1537375208334542</c:v>
                </c:pt>
                <c:pt idx="11">
                  <c:v>41.542936682022493</c:v>
                </c:pt>
                <c:pt idx="12">
                  <c:v>6.9580376785878473</c:v>
                </c:pt>
                <c:pt idx="13">
                  <c:v>21.754848200541076</c:v>
                </c:pt>
                <c:pt idx="14">
                  <c:v>21.298777083572972</c:v>
                </c:pt>
                <c:pt idx="15">
                  <c:v>14.590662278358435</c:v>
                </c:pt>
                <c:pt idx="16">
                  <c:v>12.04078351059248</c:v>
                </c:pt>
                <c:pt idx="17">
                  <c:v>18.235936113709084</c:v>
                </c:pt>
                <c:pt idx="18">
                  <c:v>10.895176502016767</c:v>
                </c:pt>
                <c:pt idx="19">
                  <c:v>-3.9065532315965545</c:v>
                </c:pt>
                <c:pt idx="20">
                  <c:v>-18.958155056415926</c:v>
                </c:pt>
                <c:pt idx="21">
                  <c:v>5.8870161256412645</c:v>
                </c:pt>
                <c:pt idx="22">
                  <c:v>11.508258943324012</c:v>
                </c:pt>
                <c:pt idx="23">
                  <c:v>11.911235651176465</c:v>
                </c:pt>
                <c:pt idx="24">
                  <c:v>4.9819528325819151</c:v>
                </c:pt>
                <c:pt idx="25">
                  <c:v>33.837764416157356</c:v>
                </c:pt>
                <c:pt idx="26">
                  <c:v>10.243699406145822</c:v>
                </c:pt>
                <c:pt idx="27">
                  <c:v>14.923666776041134</c:v>
                </c:pt>
                <c:pt idx="28">
                  <c:v>9.3290641209400338</c:v>
                </c:pt>
                <c:pt idx="29">
                  <c:v>16.894621359289896</c:v>
                </c:pt>
                <c:pt idx="30">
                  <c:v>20.185201215829252</c:v>
                </c:pt>
                <c:pt idx="31">
                  <c:v>23.483442477576499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D4-49F8-AE89-E6F056A64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0611311"/>
        <c:axId val="740617135"/>
      </c:lineChart>
      <c:catAx>
        <c:axId val="740611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740617135"/>
        <c:crosses val="autoZero"/>
        <c:auto val="1"/>
        <c:lblAlgn val="ctr"/>
        <c:lblOffset val="100"/>
        <c:noMultiLvlLbl val="0"/>
      </c:catAx>
      <c:valAx>
        <c:axId val="74061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Tasa de Variaicón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74061131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es-CR" sz="2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8.</a:t>
            </a:r>
            <a:r>
              <a:rPr lang="es-C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Gobierno Central: Estructura de Intereses 1987-2019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es-C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Intereses!$C$52</c:f>
              <c:strCache>
                <c:ptCount val="1"/>
                <c:pt idx="0">
                  <c:v>Deuda Interna</c:v>
                </c:pt>
              </c:strCache>
            </c:strRef>
          </c:tx>
          <c:spPr>
            <a:solidFill>
              <a:srgbClr val="C0000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Intereses!$D$51:$AJ$51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Intereses!$D$52:$AJ$52</c:f>
              <c:numCache>
                <c:formatCode>0.00</c:formatCode>
                <c:ptCount val="33"/>
                <c:pt idx="0">
                  <c:v>57.020801412730151</c:v>
                </c:pt>
                <c:pt idx="1">
                  <c:v>61.296261428063353</c:v>
                </c:pt>
                <c:pt idx="2">
                  <c:v>65.392129500418648</c:v>
                </c:pt>
                <c:pt idx="3">
                  <c:v>72.492363765566168</c:v>
                </c:pt>
                <c:pt idx="4">
                  <c:v>78.05551569538116</c:v>
                </c:pt>
                <c:pt idx="5">
                  <c:v>77.26859428987089</c:v>
                </c:pt>
                <c:pt idx="6">
                  <c:v>75.973883611485689</c:v>
                </c:pt>
                <c:pt idx="7">
                  <c:v>81.959649437664524</c:v>
                </c:pt>
                <c:pt idx="8">
                  <c:v>86.231602002915963</c:v>
                </c:pt>
                <c:pt idx="9">
                  <c:v>88.45729153947579</c:v>
                </c:pt>
                <c:pt idx="10">
                  <c:v>90.706845349460679</c:v>
                </c:pt>
                <c:pt idx="11">
                  <c:v>89.27046209669426</c:v>
                </c:pt>
                <c:pt idx="12">
                  <c:v>86.99437786609785</c:v>
                </c:pt>
                <c:pt idx="13">
                  <c:v>85.13914950402156</c:v>
                </c:pt>
                <c:pt idx="14">
                  <c:v>81.368456293619644</c:v>
                </c:pt>
                <c:pt idx="15">
                  <c:v>81.422468724052351</c:v>
                </c:pt>
                <c:pt idx="16">
                  <c:v>79.798847636066142</c:v>
                </c:pt>
                <c:pt idx="17">
                  <c:v>77.956227171940228</c:v>
                </c:pt>
                <c:pt idx="18">
                  <c:v>79.41646106168352</c:v>
                </c:pt>
                <c:pt idx="19">
                  <c:v>80.021208966020552</c:v>
                </c:pt>
                <c:pt idx="20">
                  <c:v>79.034896641685862</c:v>
                </c:pt>
                <c:pt idx="21">
                  <c:v>75.077752460629767</c:v>
                </c:pt>
                <c:pt idx="22">
                  <c:v>77.932201187092943</c:v>
                </c:pt>
                <c:pt idx="23">
                  <c:v>83.837000054289817</c:v>
                </c:pt>
                <c:pt idx="24">
                  <c:v>86.981672445024017</c:v>
                </c:pt>
                <c:pt idx="25">
                  <c:v>90.038404649086473</c:v>
                </c:pt>
                <c:pt idx="26">
                  <c:v>90.102768320851027</c:v>
                </c:pt>
                <c:pt idx="27">
                  <c:v>86.210815544658971</c:v>
                </c:pt>
                <c:pt idx="28">
                  <c:v>82.156399780889103</c:v>
                </c:pt>
                <c:pt idx="29">
                  <c:v>79.316067318477593</c:v>
                </c:pt>
                <c:pt idx="30">
                  <c:v>81.002506486297463</c:v>
                </c:pt>
                <c:pt idx="31">
                  <c:v>83.326225610200751</c:v>
                </c:pt>
                <c:pt idx="32">
                  <c:v>86.341145671136516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2-492F-9B5B-A8E185EF190B}"/>
            </c:ext>
          </c:extLst>
        </c:ser>
        <c:ser>
          <c:idx val="1"/>
          <c:order val="1"/>
          <c:tx>
            <c:strRef>
              <c:f>Intereses!$C$53</c:f>
              <c:strCache>
                <c:ptCount val="1"/>
                <c:pt idx="0">
                  <c:v>Deuda Externa</c:v>
                </c:pt>
              </c:strCache>
            </c:strRef>
          </c:tx>
          <c:spPr>
            <a:solidFill>
              <a:srgbClr val="92D050"/>
            </a:solidFill>
            <a:ln w="22225">
              <a:solidFill>
                <a:schemeClr val="tx1"/>
              </a:solidFill>
            </a:ln>
            <a:effectLst/>
          </c:spPr>
          <c:invertIfNegative val="0"/>
          <c:cat>
            <c:numRef>
              <c:f>Intereses!$D$51:$AJ$51</c:f>
              <c:numCache>
                <c:formatCode>General</c:formatCode>
                <c:ptCount val="33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  <c:pt idx="30">
                  <c:v>2017</c:v>
                </c:pt>
                <c:pt idx="31">
                  <c:v>2018</c:v>
                </c:pt>
                <c:pt idx="32">
                  <c:v>2019</c:v>
                </c:pt>
              </c:numCache>
            </c:numRef>
          </c:cat>
          <c:val>
            <c:numRef>
              <c:f>Intereses!$D$53:$AJ$53</c:f>
              <c:numCache>
                <c:formatCode>0.00</c:formatCode>
                <c:ptCount val="33"/>
                <c:pt idx="0">
                  <c:v>42.979198587269849</c:v>
                </c:pt>
                <c:pt idx="1">
                  <c:v>38.703738571936654</c:v>
                </c:pt>
                <c:pt idx="2">
                  <c:v>34.60787049958136</c:v>
                </c:pt>
                <c:pt idx="3">
                  <c:v>27.507636234433829</c:v>
                </c:pt>
                <c:pt idx="4">
                  <c:v>21.944484304618843</c:v>
                </c:pt>
                <c:pt idx="5">
                  <c:v>22.731405710129113</c:v>
                </c:pt>
                <c:pt idx="6">
                  <c:v>24.026116388514318</c:v>
                </c:pt>
                <c:pt idx="7">
                  <c:v>18.040350562335487</c:v>
                </c:pt>
                <c:pt idx="8">
                  <c:v>13.76839799708403</c:v>
                </c:pt>
                <c:pt idx="9">
                  <c:v>11.542708460524199</c:v>
                </c:pt>
                <c:pt idx="10">
                  <c:v>9.2931546505393143</c:v>
                </c:pt>
                <c:pt idx="11">
                  <c:v>10.729537903305738</c:v>
                </c:pt>
                <c:pt idx="12">
                  <c:v>13.005622133902143</c:v>
                </c:pt>
                <c:pt idx="13">
                  <c:v>14.860850495978431</c:v>
                </c:pt>
                <c:pt idx="14">
                  <c:v>18.631543706380356</c:v>
                </c:pt>
                <c:pt idx="15">
                  <c:v>18.577531275947646</c:v>
                </c:pt>
                <c:pt idx="16">
                  <c:v>20.201152363933861</c:v>
                </c:pt>
                <c:pt idx="17">
                  <c:v>22.043772828059769</c:v>
                </c:pt>
                <c:pt idx="18">
                  <c:v>20.583538938316469</c:v>
                </c:pt>
                <c:pt idx="19">
                  <c:v>19.978791033979459</c:v>
                </c:pt>
                <c:pt idx="20">
                  <c:v>20.965103358314146</c:v>
                </c:pt>
                <c:pt idx="21">
                  <c:v>24.922247539370222</c:v>
                </c:pt>
                <c:pt idx="22">
                  <c:v>22.067826582461972</c:v>
                </c:pt>
                <c:pt idx="23">
                  <c:v>16.163024849295951</c:v>
                </c:pt>
                <c:pt idx="24">
                  <c:v>13.01832755497599</c:v>
                </c:pt>
                <c:pt idx="25">
                  <c:v>9.9615953509135249</c:v>
                </c:pt>
                <c:pt idx="26">
                  <c:v>9.8972316791489643</c:v>
                </c:pt>
                <c:pt idx="27">
                  <c:v>13.789184455341028</c:v>
                </c:pt>
                <c:pt idx="28">
                  <c:v>17.843600219110904</c:v>
                </c:pt>
                <c:pt idx="29">
                  <c:v>20.683932681522407</c:v>
                </c:pt>
                <c:pt idx="30">
                  <c:v>18.997493513702533</c:v>
                </c:pt>
                <c:pt idx="31">
                  <c:v>16.673774389799256</c:v>
                </c:pt>
                <c:pt idx="32">
                  <c:v>13.658854328863482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2-492F-9B5B-A8E185EF1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060624"/>
        <c:axId val="883066032"/>
      </c:barChart>
      <c:catAx>
        <c:axId val="883060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83066032"/>
        <c:crosses val="autoZero"/>
        <c:auto val="1"/>
        <c:lblAlgn val="ctr"/>
        <c:lblOffset val="100"/>
        <c:noMultiLvlLbl val="0"/>
      </c:catAx>
      <c:valAx>
        <c:axId val="88306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CR" sz="16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Porcentaje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C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8830606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CR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5463DB-894F-4ED8-9C31-59EB7731BD01}" type="datetime1">
              <a:rPr lang="es-ES" smtClean="0"/>
              <a:t>28/07/2023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EBC1D5-B3EF-4A13-8CDE-7F28DE69B96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90146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9B6AE8-9590-4439-B68E-F066EA2CD2B3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D34AC2-3728-4A8B-B58F-6888FAEC3D20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86178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656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7898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807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627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5723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8945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0347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7946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8710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0620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5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958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64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222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654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957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4815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D34AC2-3728-4A8B-B58F-6888FAEC3D2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627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66B553-E828-4BDA-AFD9-B9949FAF5D6C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350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36E8F-3192-4F60-A1B7-05BF174F2222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7954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1FE23-066F-4408-A06D-2C8918FC8BB9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3942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D6A35A-5581-4F29-A277-B5480A989FD4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321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EB02A8-80ED-42B9-A17A-F275DB22A3B4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0239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0998BE-A100-4963-B991-81E54F113450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6206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4C4E6B-E0DB-45D2-83C8-D85342B59DF9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483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6F9301-EAA9-4E7F-872B-33771E82671F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561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4C748B-9D03-4933-A5D4-05A85B3DD5B6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264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F36E7D-FA8F-4377-9A89-97729BA54D8F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5332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9139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6C01FD-057B-4BA8-87DE-14489FFFADB3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Forma libre: Forma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5882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7" name="Forma libre: Forma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2396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9699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DDD68F-C0B1-4308-9105-6B7689BDD1E9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0159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C2C0A6F-99A2-49AA-97F8-A408D789822B}" type="datetime1">
              <a:rPr lang="es-ES" noProof="0" smtClean="0"/>
              <a:t>28/07/2023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28E537-E56B-49CA-B596-52598082FBE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4475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hyperlink" Target="https://24slides.com/?utm_campaign=mp&amp;utm_medium=ppt&amp;utm_source=pptlink&amp;utm_content=&amp;utm_term=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hyperlink" Target="https://24slides.com/?utm_campaign=mp&amp;utm_medium=ppt&amp;utm_source=pptlink&amp;utm_content=&amp;utm_term=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cienda.go.cr/docs/601ae1155c008_04_Clasif_Economico.docx" TargetMode="External"/><Relationship Id="rId2" Type="http://schemas.openxmlformats.org/officeDocument/2006/relationships/hyperlink" Target="https://www.hacienda.go.cr/docs/5aeb4f909c24d_Clasif_Obj_Gasto_Abr_18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acienda.go.cr/contenido/141-ingreso-gasto-y-financiamiento-del-gobierno-central-anual-desde-1987" TargetMode="External"/><Relationship Id="rId5" Type="http://schemas.openxmlformats.org/officeDocument/2006/relationships/hyperlink" Target="https://view.officeapps.live.com/op/view.aspx?src=https://www.hacienda.go.cr/docs/538df19b1b9d0_Ing%20Gatos%20gob%2087%2090.doc.xlsx" TargetMode="External"/><Relationship Id="rId4" Type="http://schemas.openxmlformats.org/officeDocument/2006/relationships/hyperlink" Target="https://datosmacro.expansion.com/diccionario/deuda-externa-deuda-exterio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grweb.go.cr/scij/Busqueda/Normativa/Normas/nrm_texto_completo.aspx?param1=NRTC&amp;nValor1=1&amp;nValor2=23710&amp;nValor3=25108&amp;strTipM=TC" TargetMode="External"/><Relationship Id="rId2" Type="http://schemas.openxmlformats.org/officeDocument/2006/relationships/hyperlink" Target="https://sites.google.com/cgr.go.cr/presupuestos-publicos-2019/presupuestos-p%C3%BAblicos-composici%C3%B3n-y-an%C3%A1lisis/transferencias-en-el-sector-p%C3%BAblico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nfofiscal.conare.ac.cr/images/docs/citada/BID.%202009%20-CR_Informe%20Sobre%20el%20Gasto%20Pblico_Final_Espanol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avirtual.una.ac.cr/pluginfile.php/140673/mod_resource/content/1/APA%207%20Subsistema%20Bibliotecas%20CS%20(2).pdf" TargetMode="External"/><Relationship Id="rId2" Type="http://schemas.openxmlformats.org/officeDocument/2006/relationships/hyperlink" Target="https://www.cepal.org/sites/default/files/publication/files/7608/S2000578_es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hacienda.go.cr/docs/51dc1f7df3d8a_DocumentoMarcoPresupuestariodeMedianoPlazoact30100.pdf" TargetMode="External"/><Relationship Id="rId4" Type="http://schemas.openxmlformats.org/officeDocument/2006/relationships/hyperlink" Target="https://www.hacienda.go.cr/docs/51db2201e8b4e_Marco_Fiscal_de_Mediano_Plazo_20102014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emanariouniversidad.com/pais/la-politica-salarial-del-sector-publico-explica-buena-parte-del-aumento-en-la-desigualdad/" TargetMode="External"/><Relationship Id="rId2" Type="http://schemas.openxmlformats.org/officeDocument/2006/relationships/hyperlink" Target="https://www.odd.ucr.ac.cr/sites/default/files/Documents/Crecimiento-Economico/Estudio-del-Crecimiento-Economico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eb.archive.org/web/20100706215239/http:/www.nuso.org/upload/articulos/2480_1.pdf" TargetMode="External"/><Relationship Id="rId4" Type="http://schemas.openxmlformats.org/officeDocument/2006/relationships/hyperlink" Target="https://www.nacion.com/el-pais/politica/gobierno-analiza-si-estas-76-instituciones-son/APSAEPNT4ND7XD4B5B3E7ARHXI/stor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8">
            <a:extLst>
              <a:ext uri="{FF2B5EF4-FFF2-40B4-BE49-F238E27FC236}">
                <a16:creationId xmlns:a16="http://schemas.microsoft.com/office/drawing/2014/main" id="{9CF8821C-9265-F4F9-385B-97E7563BA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788" y="365125"/>
            <a:ext cx="4840010" cy="18073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lIns="91440" tIns="45720" rIns="91440" bIns="45720" rtlCol="0" anchor="ctr" anchorCtr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Doctorado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Gestión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Pública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y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Ciencias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Empresariales</a:t>
            </a:r>
            <a:r>
              <a:rPr lang="en-US" sz="3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del ICAP</a:t>
            </a:r>
          </a:p>
        </p:txBody>
      </p:sp>
      <p:pic>
        <p:nvPicPr>
          <p:cNvPr id="7" name="Picture 6" descr="Toma trasera de una fila de graduados">
            <a:extLst>
              <a:ext uri="{FF2B5EF4-FFF2-40B4-BE49-F238E27FC236}">
                <a16:creationId xmlns:a16="http://schemas.microsoft.com/office/drawing/2014/main" id="{1F3CB421-6872-F29A-FB8F-ABC9AC877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6" r="2473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Cuadro de texto 4">
            <a:extLst>
              <a:ext uri="{FF2B5EF4-FFF2-40B4-BE49-F238E27FC236}">
                <a16:creationId xmlns:a16="http://schemas.microsoft.com/office/drawing/2014/main" id="{A8C3769F-3AA8-D99F-2DC4-9CD8847BD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788" y="2333297"/>
            <a:ext cx="4840010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lIns="91440" tIns="45720" rIns="91440" bIns="45720" rtlCol="0" anchorCtr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XII PROMOCIÓN REGIONAL</a:t>
            </a: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2023-2024</a:t>
            </a: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 </a:t>
            </a: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PROGRAMA DEL CURSO</a:t>
            </a: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 </a:t>
            </a: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Economía del </a:t>
            </a:r>
            <a:r>
              <a:rPr lang="en-US" sz="2000" b="1" dirty="0" err="1">
                <a:effectLst/>
              </a:rPr>
              <a:t>Gasto</a:t>
            </a:r>
            <a:r>
              <a:rPr lang="en-US" sz="2000" b="1" dirty="0">
                <a:effectLst/>
              </a:rPr>
              <a:t> Público</a:t>
            </a: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Profesor</a:t>
            </a:r>
            <a:r>
              <a:rPr lang="en-US" sz="2000" b="1" dirty="0"/>
              <a:t>: Dr. Roberto Jiménez Gómez</a:t>
            </a: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b="1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7/23</a:t>
            </a:r>
          </a:p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23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9806" y="1651817"/>
            <a:ext cx="5094025" cy="881833"/>
          </a:xfrm>
          <a:solidFill>
            <a:schemeClr val="accent5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Compra de bienes y servicios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2151086-63B3-437E-8C56-A92B1FD4E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6" y="1289867"/>
            <a:ext cx="6381750" cy="4263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9F539CA-3A26-4757-88B7-D217644DEECC}"/>
              </a:ext>
            </a:extLst>
          </p:cNvPr>
          <p:cNvSpPr txBox="1"/>
          <p:nvPr/>
        </p:nvSpPr>
        <p:spPr>
          <a:xfrm>
            <a:off x="6868678" y="3103416"/>
            <a:ext cx="4776280" cy="2115768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Comprende, los pagos por el arrendamiento de edificios, terrenos, equipos y maquinaria, entre otros, servicios públicos, servicios de mantenimiento y reparación, servicios comerciales y financieros, así como la contratación de diversos servicios de carácter profesional y técnico (Ministerio de Hacienda,  2018).</a:t>
            </a:r>
          </a:p>
        </p:txBody>
      </p:sp>
      <p:sp>
        <p:nvSpPr>
          <p:cNvPr id="7" name="Forma lib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8" name="Cuadro de texto 43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150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a libr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43" name="Cuadro de texto 42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15" name="Cuadro de texto 214">
            <a:extLst>
              <a:ext uri="{FF2B5EF4-FFF2-40B4-BE49-F238E27FC236}">
                <a16:creationId xmlns:a16="http://schemas.microsoft.com/office/drawing/2014/main" id="{C4CB2807-C74A-41A8-931C-9C6AF92E9AE8}"/>
              </a:ext>
            </a:extLst>
          </p:cNvPr>
          <p:cNvSpPr txBox="1"/>
          <p:nvPr/>
        </p:nvSpPr>
        <p:spPr>
          <a:xfrm>
            <a:off x="1877702" y="165381"/>
            <a:ext cx="843660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 Central: Compra de bienes y servicios</a:t>
            </a:r>
          </a:p>
        </p:txBody>
      </p:sp>
      <p:sp>
        <p:nvSpPr>
          <p:cNvPr id="40" name="Título 39" hidden="1">
            <a:extLst>
              <a:ext uri="{FF2B5EF4-FFF2-40B4-BE49-F238E27FC236}">
                <a16:creationId xmlns:a16="http://schemas.microsoft.com/office/drawing/2014/main" id="{9E3012EF-6114-4C5E-B103-134AD111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8</a:t>
            </a:r>
          </a:p>
        </p:txBody>
      </p:sp>
      <p:graphicFrame>
        <p:nvGraphicFramePr>
          <p:cNvPr id="217" name="Gráfico 2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955163"/>
              </p:ext>
            </p:extLst>
          </p:nvPr>
        </p:nvGraphicFramePr>
        <p:xfrm>
          <a:off x="497383" y="814721"/>
          <a:ext cx="11197234" cy="557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6318D41-6780-436E-AF18-F52C6FF601BD}"/>
              </a:ext>
            </a:extLst>
          </p:cNvPr>
          <p:cNvSpPr txBox="1"/>
          <p:nvPr/>
        </p:nvSpPr>
        <p:spPr>
          <a:xfrm>
            <a:off x="497383" y="6428676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(1988-2019).</a:t>
            </a:r>
          </a:p>
        </p:txBody>
      </p:sp>
    </p:spTree>
    <p:extLst>
      <p:ext uri="{BB962C8B-B14F-4D97-AF65-F5344CB8AC3E}">
        <p14:creationId xmlns:p14="http://schemas.microsoft.com/office/powerpoint/2010/main" val="122175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115" y="150921"/>
            <a:ext cx="10515600" cy="1539768"/>
          </a:xfrm>
          <a:solidFill>
            <a:srgbClr val="DBDBD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27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Intereses:</a:t>
            </a:r>
            <a:br>
              <a:rPr lang="es-ES" sz="27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R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Comprende los gastos que reflejan el costo de utilizar el capital financiero recibido y de otras deudas asumidas.   Estos gastos se destinan al pago de intereses por concepto de títulos valores emitidos, préstamos adquiridos y otras obligaciones (Hacienda, 2004).</a:t>
            </a:r>
            <a:endParaRPr lang="es-E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DCB0EC-0955-4A48-AD24-E9A190970720}"/>
              </a:ext>
            </a:extLst>
          </p:cNvPr>
          <p:cNvSpPr txBox="1"/>
          <p:nvPr/>
        </p:nvSpPr>
        <p:spPr>
          <a:xfrm>
            <a:off x="554113" y="2227987"/>
            <a:ext cx="697415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C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Deuda externa: </a:t>
            </a:r>
            <a:r>
              <a:rPr lang="es-CR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s-C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 define como el conjunto de obligaciones que tiene un país (tanto el sector público como el privado) con respecto a otros países o instituciones. Es por tanto el total de la deuda pública (contraída por el Estado y sus instituciones) y privada (contraída por empresas y familias) de un país que está en mano de acreedores extranjeros, ya sean estos particulares, instituciones financieras o gobiernos (</a:t>
            </a:r>
            <a:r>
              <a:rPr lang="es-C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Datosmacro</a:t>
            </a:r>
            <a:r>
              <a:rPr lang="es-C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s.f.)</a:t>
            </a:r>
            <a:endParaRPr lang="es-C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FED4DE1-E34F-41E9-82DE-32C91B56BBBA}"/>
              </a:ext>
            </a:extLst>
          </p:cNvPr>
          <p:cNvSpPr txBox="1"/>
          <p:nvPr/>
        </p:nvSpPr>
        <p:spPr>
          <a:xfrm>
            <a:off x="554113" y="5158808"/>
            <a:ext cx="69741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C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Deuda Interna: </a:t>
            </a:r>
            <a:r>
              <a:rPr lang="es-C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Porción de la deuda pública de una nación cuyos acreedores son ciudadanos de esa misma nación.</a:t>
            </a:r>
            <a:endParaRPr lang="es-CR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A5C1F76-58E3-4835-B06A-EAF6D2CA7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725" y="4562288"/>
            <a:ext cx="3514725" cy="1839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79B89CC-82EF-4A7B-85C6-F8B26734D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593" y="1995487"/>
            <a:ext cx="3328988" cy="2219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orma lib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8" name="Cuadro de texto 42"/>
          <p:cNvSpPr txBox="1"/>
          <p:nvPr/>
        </p:nvSpPr>
        <p:spPr>
          <a:xfrm>
            <a:off x="11907454" y="648118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2809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 descr="Icono de un trofeo."/>
          <p:cNvGrpSpPr/>
          <p:nvPr/>
        </p:nvGrpSpPr>
        <p:grpSpPr>
          <a:xfrm>
            <a:off x="10299341" y="3028467"/>
            <a:ext cx="656095" cy="761376"/>
            <a:chOff x="-1892703" y="1944681"/>
            <a:chExt cx="3284538" cy="3811588"/>
          </a:xfrm>
        </p:grpSpPr>
        <p:sp>
          <p:nvSpPr>
            <p:cNvPr id="8" name="Forma libre 5"/>
            <p:cNvSpPr>
              <a:spLocks noEditPoints="1"/>
            </p:cNvSpPr>
            <p:nvPr/>
          </p:nvSpPr>
          <p:spPr bwMode="auto">
            <a:xfrm>
              <a:off x="-1892703" y="1944681"/>
              <a:ext cx="3284538" cy="3811588"/>
            </a:xfrm>
            <a:custGeom>
              <a:avLst/>
              <a:gdLst>
                <a:gd name="T0" fmla="*/ 1611 w 1764"/>
                <a:gd name="T1" fmla="*/ 145 h 2048"/>
                <a:gd name="T2" fmla="*/ 1468 w 1764"/>
                <a:gd name="T3" fmla="*/ 100 h 2048"/>
                <a:gd name="T4" fmla="*/ 397 w 1764"/>
                <a:gd name="T5" fmla="*/ 0 h 2048"/>
                <a:gd name="T6" fmla="*/ 296 w 1764"/>
                <a:gd name="T7" fmla="*/ 145 h 2048"/>
                <a:gd name="T8" fmla="*/ 40 w 1764"/>
                <a:gd name="T9" fmla="*/ 197 h 2048"/>
                <a:gd name="T10" fmla="*/ 397 w 1764"/>
                <a:gd name="T11" fmla="*/ 863 h 2048"/>
                <a:gd name="T12" fmla="*/ 735 w 1764"/>
                <a:gd name="T13" fmla="*/ 1251 h 2048"/>
                <a:gd name="T14" fmla="*/ 567 w 1764"/>
                <a:gd name="T15" fmla="*/ 1483 h 2048"/>
                <a:gd name="T16" fmla="*/ 531 w 1764"/>
                <a:gd name="T17" fmla="*/ 1746 h 2048"/>
                <a:gd name="T18" fmla="*/ 301 w 1764"/>
                <a:gd name="T19" fmla="*/ 1888 h 2048"/>
                <a:gd name="T20" fmla="*/ 348 w 1764"/>
                <a:gd name="T21" fmla="*/ 2048 h 2048"/>
                <a:gd name="T22" fmla="*/ 1468 w 1764"/>
                <a:gd name="T23" fmla="*/ 2001 h 2048"/>
                <a:gd name="T24" fmla="*/ 1325 w 1764"/>
                <a:gd name="T25" fmla="*/ 1746 h 2048"/>
                <a:gd name="T26" fmla="*/ 1237 w 1764"/>
                <a:gd name="T27" fmla="*/ 1529 h 2048"/>
                <a:gd name="T28" fmla="*/ 1200 w 1764"/>
                <a:gd name="T29" fmla="*/ 1482 h 2048"/>
                <a:gd name="T30" fmla="*/ 1303 w 1764"/>
                <a:gd name="T31" fmla="*/ 992 h 2048"/>
                <a:gd name="T32" fmla="*/ 1757 w 1764"/>
                <a:gd name="T33" fmla="*/ 316 h 2048"/>
                <a:gd name="T34" fmla="*/ 101 w 1764"/>
                <a:gd name="T35" fmla="*/ 301 h 2048"/>
                <a:gd name="T36" fmla="*/ 153 w 1764"/>
                <a:gd name="T37" fmla="*/ 240 h 2048"/>
                <a:gd name="T38" fmla="*/ 296 w 1764"/>
                <a:gd name="T39" fmla="*/ 327 h 2048"/>
                <a:gd name="T40" fmla="*/ 101 w 1764"/>
                <a:gd name="T41" fmla="*/ 301 h 2048"/>
                <a:gd name="T42" fmla="*/ 1373 w 1764"/>
                <a:gd name="T43" fmla="*/ 1888 h 2048"/>
                <a:gd name="T44" fmla="*/ 396 w 1764"/>
                <a:gd name="T45" fmla="*/ 1953 h 2048"/>
                <a:gd name="T46" fmla="*/ 443 w 1764"/>
                <a:gd name="T47" fmla="*/ 1841 h 2048"/>
                <a:gd name="T48" fmla="*/ 1143 w 1764"/>
                <a:gd name="T49" fmla="*/ 1576 h 2048"/>
                <a:gd name="T50" fmla="*/ 626 w 1764"/>
                <a:gd name="T51" fmla="*/ 1746 h 2048"/>
                <a:gd name="T52" fmla="*/ 1143 w 1764"/>
                <a:gd name="T53" fmla="*/ 1576 h 2048"/>
                <a:gd name="T54" fmla="*/ 782 w 1764"/>
                <a:gd name="T55" fmla="*/ 1439 h 2048"/>
                <a:gd name="T56" fmla="*/ 882 w 1764"/>
                <a:gd name="T57" fmla="*/ 1280 h 2048"/>
                <a:gd name="T58" fmla="*/ 1019 w 1764"/>
                <a:gd name="T59" fmla="*/ 1481 h 2048"/>
                <a:gd name="T60" fmla="*/ 1373 w 1764"/>
                <a:gd name="T61" fmla="*/ 327 h 2048"/>
                <a:gd name="T62" fmla="*/ 882 w 1764"/>
                <a:gd name="T63" fmla="*/ 1186 h 2048"/>
                <a:gd name="T64" fmla="*/ 391 w 1764"/>
                <a:gd name="T65" fmla="*/ 327 h 2048"/>
                <a:gd name="T66" fmla="*/ 397 w 1764"/>
                <a:gd name="T67" fmla="*/ 95 h 2048"/>
                <a:gd name="T68" fmla="*/ 1373 w 1764"/>
                <a:gd name="T69" fmla="*/ 100 h 2048"/>
                <a:gd name="T70" fmla="*/ 1663 w 1764"/>
                <a:gd name="T71" fmla="*/ 301 h 2048"/>
                <a:gd name="T72" fmla="*/ 1468 w 1764"/>
                <a:gd name="T73" fmla="*/ 327 h 2048"/>
                <a:gd name="T74" fmla="*/ 1611 w 1764"/>
                <a:gd name="T75" fmla="*/ 240 h 2048"/>
                <a:gd name="T76" fmla="*/ 1663 w 1764"/>
                <a:gd name="T77" fmla="*/ 301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4" h="2048">
                  <a:moveTo>
                    <a:pt x="1724" y="197"/>
                  </a:moveTo>
                  <a:cubicBezTo>
                    <a:pt x="1696" y="164"/>
                    <a:pt x="1654" y="145"/>
                    <a:pt x="1611" y="145"/>
                  </a:cubicBezTo>
                  <a:cubicBezTo>
                    <a:pt x="1468" y="145"/>
                    <a:pt x="1468" y="145"/>
                    <a:pt x="1468" y="145"/>
                  </a:cubicBezTo>
                  <a:cubicBezTo>
                    <a:pt x="1468" y="100"/>
                    <a:pt x="1468" y="100"/>
                    <a:pt x="1468" y="100"/>
                  </a:cubicBezTo>
                  <a:cubicBezTo>
                    <a:pt x="1468" y="45"/>
                    <a:pt x="1423" y="0"/>
                    <a:pt x="136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41" y="0"/>
                    <a:pt x="296" y="45"/>
                    <a:pt x="296" y="100"/>
                  </a:cubicBezTo>
                  <a:cubicBezTo>
                    <a:pt x="296" y="145"/>
                    <a:pt x="296" y="145"/>
                    <a:pt x="296" y="14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10" y="145"/>
                    <a:pt x="68" y="164"/>
                    <a:pt x="40" y="197"/>
                  </a:cubicBezTo>
                  <a:cubicBezTo>
                    <a:pt x="12" y="230"/>
                    <a:pt x="0" y="274"/>
                    <a:pt x="7" y="316"/>
                  </a:cubicBezTo>
                  <a:cubicBezTo>
                    <a:pt x="45" y="547"/>
                    <a:pt x="190" y="751"/>
                    <a:pt x="397" y="863"/>
                  </a:cubicBezTo>
                  <a:cubicBezTo>
                    <a:pt x="416" y="909"/>
                    <a:pt x="437" y="952"/>
                    <a:pt x="461" y="992"/>
                  </a:cubicBezTo>
                  <a:cubicBezTo>
                    <a:pt x="537" y="1120"/>
                    <a:pt x="631" y="1208"/>
                    <a:pt x="735" y="1251"/>
                  </a:cubicBezTo>
                  <a:cubicBezTo>
                    <a:pt x="746" y="1357"/>
                    <a:pt x="675" y="1458"/>
                    <a:pt x="568" y="1482"/>
                  </a:cubicBezTo>
                  <a:cubicBezTo>
                    <a:pt x="568" y="1483"/>
                    <a:pt x="568" y="1483"/>
                    <a:pt x="567" y="1483"/>
                  </a:cubicBezTo>
                  <a:cubicBezTo>
                    <a:pt x="547" y="1488"/>
                    <a:pt x="531" y="1506"/>
                    <a:pt x="531" y="1529"/>
                  </a:cubicBezTo>
                  <a:cubicBezTo>
                    <a:pt x="531" y="1746"/>
                    <a:pt x="531" y="1746"/>
                    <a:pt x="531" y="1746"/>
                  </a:cubicBezTo>
                  <a:cubicBezTo>
                    <a:pt x="443" y="1746"/>
                    <a:pt x="443" y="1746"/>
                    <a:pt x="443" y="1746"/>
                  </a:cubicBezTo>
                  <a:cubicBezTo>
                    <a:pt x="365" y="1746"/>
                    <a:pt x="301" y="1810"/>
                    <a:pt x="301" y="1888"/>
                  </a:cubicBezTo>
                  <a:cubicBezTo>
                    <a:pt x="301" y="2001"/>
                    <a:pt x="301" y="2001"/>
                    <a:pt x="301" y="2001"/>
                  </a:cubicBezTo>
                  <a:cubicBezTo>
                    <a:pt x="301" y="2027"/>
                    <a:pt x="322" y="2048"/>
                    <a:pt x="348" y="2048"/>
                  </a:cubicBezTo>
                  <a:cubicBezTo>
                    <a:pt x="1420" y="2048"/>
                    <a:pt x="1420" y="2048"/>
                    <a:pt x="1420" y="2048"/>
                  </a:cubicBezTo>
                  <a:cubicBezTo>
                    <a:pt x="1446" y="2048"/>
                    <a:pt x="1468" y="2027"/>
                    <a:pt x="1468" y="2001"/>
                  </a:cubicBezTo>
                  <a:cubicBezTo>
                    <a:pt x="1468" y="1888"/>
                    <a:pt x="1468" y="1888"/>
                    <a:pt x="1468" y="1888"/>
                  </a:cubicBezTo>
                  <a:cubicBezTo>
                    <a:pt x="1468" y="1810"/>
                    <a:pt x="1404" y="1746"/>
                    <a:pt x="1325" y="1746"/>
                  </a:cubicBezTo>
                  <a:cubicBezTo>
                    <a:pt x="1237" y="1746"/>
                    <a:pt x="1237" y="1746"/>
                    <a:pt x="1237" y="1746"/>
                  </a:cubicBezTo>
                  <a:cubicBezTo>
                    <a:pt x="1237" y="1529"/>
                    <a:pt x="1237" y="1529"/>
                    <a:pt x="1237" y="1529"/>
                  </a:cubicBezTo>
                  <a:cubicBezTo>
                    <a:pt x="1237" y="1506"/>
                    <a:pt x="1222" y="1488"/>
                    <a:pt x="1201" y="1483"/>
                  </a:cubicBezTo>
                  <a:cubicBezTo>
                    <a:pt x="1201" y="1483"/>
                    <a:pt x="1201" y="1483"/>
                    <a:pt x="1200" y="1482"/>
                  </a:cubicBezTo>
                  <a:cubicBezTo>
                    <a:pt x="1093" y="1458"/>
                    <a:pt x="1022" y="1356"/>
                    <a:pt x="1033" y="1249"/>
                  </a:cubicBezTo>
                  <a:cubicBezTo>
                    <a:pt x="1136" y="1205"/>
                    <a:pt x="1228" y="1118"/>
                    <a:pt x="1303" y="992"/>
                  </a:cubicBezTo>
                  <a:cubicBezTo>
                    <a:pt x="1327" y="952"/>
                    <a:pt x="1349" y="909"/>
                    <a:pt x="1367" y="863"/>
                  </a:cubicBezTo>
                  <a:cubicBezTo>
                    <a:pt x="1574" y="751"/>
                    <a:pt x="1719" y="547"/>
                    <a:pt x="1757" y="316"/>
                  </a:cubicBezTo>
                  <a:cubicBezTo>
                    <a:pt x="1764" y="274"/>
                    <a:pt x="1752" y="230"/>
                    <a:pt x="1724" y="197"/>
                  </a:cubicBezTo>
                  <a:close/>
                  <a:moveTo>
                    <a:pt x="101" y="301"/>
                  </a:moveTo>
                  <a:cubicBezTo>
                    <a:pt x="98" y="286"/>
                    <a:pt x="102" y="271"/>
                    <a:pt x="112" y="259"/>
                  </a:cubicBezTo>
                  <a:cubicBezTo>
                    <a:pt x="123" y="247"/>
                    <a:pt x="138" y="240"/>
                    <a:pt x="153" y="240"/>
                  </a:cubicBezTo>
                  <a:cubicBezTo>
                    <a:pt x="296" y="240"/>
                    <a:pt x="296" y="240"/>
                    <a:pt x="296" y="240"/>
                  </a:cubicBezTo>
                  <a:cubicBezTo>
                    <a:pt x="296" y="327"/>
                    <a:pt x="296" y="327"/>
                    <a:pt x="296" y="327"/>
                  </a:cubicBezTo>
                  <a:cubicBezTo>
                    <a:pt x="296" y="464"/>
                    <a:pt x="314" y="596"/>
                    <a:pt x="347" y="718"/>
                  </a:cubicBezTo>
                  <a:cubicBezTo>
                    <a:pt x="217" y="615"/>
                    <a:pt x="127" y="466"/>
                    <a:pt x="101" y="301"/>
                  </a:cubicBezTo>
                  <a:close/>
                  <a:moveTo>
                    <a:pt x="1325" y="1841"/>
                  </a:moveTo>
                  <a:cubicBezTo>
                    <a:pt x="1352" y="1841"/>
                    <a:pt x="1373" y="1862"/>
                    <a:pt x="1373" y="1888"/>
                  </a:cubicBezTo>
                  <a:cubicBezTo>
                    <a:pt x="1373" y="1953"/>
                    <a:pt x="1373" y="1953"/>
                    <a:pt x="1373" y="1953"/>
                  </a:cubicBezTo>
                  <a:cubicBezTo>
                    <a:pt x="396" y="1953"/>
                    <a:pt x="396" y="1953"/>
                    <a:pt x="396" y="1953"/>
                  </a:cubicBezTo>
                  <a:cubicBezTo>
                    <a:pt x="396" y="1888"/>
                    <a:pt x="396" y="1888"/>
                    <a:pt x="396" y="1888"/>
                  </a:cubicBezTo>
                  <a:cubicBezTo>
                    <a:pt x="396" y="1862"/>
                    <a:pt x="417" y="1841"/>
                    <a:pt x="443" y="1841"/>
                  </a:cubicBezTo>
                  <a:lnTo>
                    <a:pt x="1325" y="1841"/>
                  </a:lnTo>
                  <a:close/>
                  <a:moveTo>
                    <a:pt x="1143" y="1576"/>
                  </a:moveTo>
                  <a:cubicBezTo>
                    <a:pt x="1143" y="1746"/>
                    <a:pt x="1143" y="1746"/>
                    <a:pt x="1143" y="1746"/>
                  </a:cubicBezTo>
                  <a:cubicBezTo>
                    <a:pt x="626" y="1746"/>
                    <a:pt x="626" y="1746"/>
                    <a:pt x="626" y="1746"/>
                  </a:cubicBezTo>
                  <a:cubicBezTo>
                    <a:pt x="626" y="1576"/>
                    <a:pt x="626" y="1576"/>
                    <a:pt x="626" y="1576"/>
                  </a:cubicBezTo>
                  <a:lnTo>
                    <a:pt x="1143" y="1576"/>
                  </a:lnTo>
                  <a:close/>
                  <a:moveTo>
                    <a:pt x="750" y="1481"/>
                  </a:moveTo>
                  <a:cubicBezTo>
                    <a:pt x="762" y="1468"/>
                    <a:pt x="773" y="1454"/>
                    <a:pt x="782" y="1439"/>
                  </a:cubicBezTo>
                  <a:cubicBezTo>
                    <a:pt x="814" y="1390"/>
                    <a:pt x="830" y="1334"/>
                    <a:pt x="831" y="1277"/>
                  </a:cubicBezTo>
                  <a:cubicBezTo>
                    <a:pt x="848" y="1279"/>
                    <a:pt x="865" y="1280"/>
                    <a:pt x="882" y="1280"/>
                  </a:cubicBezTo>
                  <a:cubicBezTo>
                    <a:pt x="901" y="1280"/>
                    <a:pt x="919" y="1279"/>
                    <a:pt x="937" y="1276"/>
                  </a:cubicBezTo>
                  <a:cubicBezTo>
                    <a:pt x="939" y="1353"/>
                    <a:pt x="968" y="1426"/>
                    <a:pt x="1019" y="1481"/>
                  </a:cubicBezTo>
                  <a:cubicBezTo>
                    <a:pt x="750" y="1481"/>
                    <a:pt x="750" y="1481"/>
                    <a:pt x="750" y="1481"/>
                  </a:cubicBezTo>
                  <a:close/>
                  <a:moveTo>
                    <a:pt x="1373" y="327"/>
                  </a:moveTo>
                  <a:cubicBezTo>
                    <a:pt x="1373" y="561"/>
                    <a:pt x="1319" y="780"/>
                    <a:pt x="1222" y="943"/>
                  </a:cubicBezTo>
                  <a:cubicBezTo>
                    <a:pt x="1129" y="1100"/>
                    <a:pt x="1008" y="1186"/>
                    <a:pt x="882" y="1186"/>
                  </a:cubicBezTo>
                  <a:cubicBezTo>
                    <a:pt x="756" y="1186"/>
                    <a:pt x="635" y="1100"/>
                    <a:pt x="542" y="943"/>
                  </a:cubicBezTo>
                  <a:cubicBezTo>
                    <a:pt x="445" y="780"/>
                    <a:pt x="391" y="561"/>
                    <a:pt x="391" y="327"/>
                  </a:cubicBezTo>
                  <a:cubicBezTo>
                    <a:pt x="391" y="100"/>
                    <a:pt x="391" y="100"/>
                    <a:pt x="391" y="100"/>
                  </a:cubicBezTo>
                  <a:cubicBezTo>
                    <a:pt x="391" y="97"/>
                    <a:pt x="394" y="95"/>
                    <a:pt x="397" y="95"/>
                  </a:cubicBezTo>
                  <a:cubicBezTo>
                    <a:pt x="1367" y="95"/>
                    <a:pt x="1367" y="95"/>
                    <a:pt x="1367" y="95"/>
                  </a:cubicBezTo>
                  <a:cubicBezTo>
                    <a:pt x="1370" y="95"/>
                    <a:pt x="1373" y="97"/>
                    <a:pt x="1373" y="100"/>
                  </a:cubicBezTo>
                  <a:lnTo>
                    <a:pt x="1373" y="327"/>
                  </a:lnTo>
                  <a:close/>
                  <a:moveTo>
                    <a:pt x="1663" y="301"/>
                  </a:moveTo>
                  <a:cubicBezTo>
                    <a:pt x="1637" y="466"/>
                    <a:pt x="1547" y="615"/>
                    <a:pt x="1417" y="718"/>
                  </a:cubicBezTo>
                  <a:cubicBezTo>
                    <a:pt x="1450" y="596"/>
                    <a:pt x="1468" y="464"/>
                    <a:pt x="1468" y="327"/>
                  </a:cubicBezTo>
                  <a:cubicBezTo>
                    <a:pt x="1468" y="240"/>
                    <a:pt x="1468" y="240"/>
                    <a:pt x="1468" y="240"/>
                  </a:cubicBezTo>
                  <a:cubicBezTo>
                    <a:pt x="1611" y="240"/>
                    <a:pt x="1611" y="240"/>
                    <a:pt x="1611" y="240"/>
                  </a:cubicBezTo>
                  <a:cubicBezTo>
                    <a:pt x="1626" y="240"/>
                    <a:pt x="1641" y="247"/>
                    <a:pt x="1652" y="259"/>
                  </a:cubicBezTo>
                  <a:cubicBezTo>
                    <a:pt x="1662" y="271"/>
                    <a:pt x="1666" y="286"/>
                    <a:pt x="1663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9" name="Forma libre 6"/>
            <p:cNvSpPr>
              <a:spLocks noEditPoints="1"/>
            </p:cNvSpPr>
            <p:nvPr/>
          </p:nvSpPr>
          <p:spPr bwMode="auto">
            <a:xfrm>
              <a:off x="-795744" y="2462202"/>
              <a:ext cx="1090612" cy="1039809"/>
            </a:xfrm>
            <a:custGeom>
              <a:avLst/>
              <a:gdLst>
                <a:gd name="T0" fmla="*/ 581 w 586"/>
                <a:gd name="T1" fmla="*/ 209 h 559"/>
                <a:gd name="T2" fmla="*/ 543 w 586"/>
                <a:gd name="T3" fmla="*/ 176 h 559"/>
                <a:gd name="T4" fmla="*/ 399 w 586"/>
                <a:gd name="T5" fmla="*/ 156 h 559"/>
                <a:gd name="T6" fmla="*/ 336 w 586"/>
                <a:gd name="T7" fmla="*/ 26 h 559"/>
                <a:gd name="T8" fmla="*/ 293 w 586"/>
                <a:gd name="T9" fmla="*/ 0 h 559"/>
                <a:gd name="T10" fmla="*/ 250 w 586"/>
                <a:gd name="T11" fmla="*/ 26 h 559"/>
                <a:gd name="T12" fmla="*/ 187 w 586"/>
                <a:gd name="T13" fmla="*/ 156 h 559"/>
                <a:gd name="T14" fmla="*/ 44 w 586"/>
                <a:gd name="T15" fmla="*/ 176 h 559"/>
                <a:gd name="T16" fmla="*/ 5 w 586"/>
                <a:gd name="T17" fmla="*/ 209 h 559"/>
                <a:gd name="T18" fmla="*/ 17 w 586"/>
                <a:gd name="T19" fmla="*/ 257 h 559"/>
                <a:gd name="T20" fmla="*/ 121 w 586"/>
                <a:gd name="T21" fmla="*/ 358 h 559"/>
                <a:gd name="T22" fmla="*/ 96 w 586"/>
                <a:gd name="T23" fmla="*/ 501 h 559"/>
                <a:gd name="T24" fmla="*/ 115 w 586"/>
                <a:gd name="T25" fmla="*/ 547 h 559"/>
                <a:gd name="T26" fmla="*/ 165 w 586"/>
                <a:gd name="T27" fmla="*/ 551 h 559"/>
                <a:gd name="T28" fmla="*/ 293 w 586"/>
                <a:gd name="T29" fmla="*/ 483 h 559"/>
                <a:gd name="T30" fmla="*/ 421 w 586"/>
                <a:gd name="T31" fmla="*/ 551 h 559"/>
                <a:gd name="T32" fmla="*/ 443 w 586"/>
                <a:gd name="T33" fmla="*/ 556 h 559"/>
                <a:gd name="T34" fmla="*/ 471 w 586"/>
                <a:gd name="T35" fmla="*/ 547 h 559"/>
                <a:gd name="T36" fmla="*/ 490 w 586"/>
                <a:gd name="T37" fmla="*/ 501 h 559"/>
                <a:gd name="T38" fmla="*/ 465 w 586"/>
                <a:gd name="T39" fmla="*/ 358 h 559"/>
                <a:gd name="T40" fmla="*/ 569 w 586"/>
                <a:gd name="T41" fmla="*/ 257 h 559"/>
                <a:gd name="T42" fmla="*/ 581 w 586"/>
                <a:gd name="T43" fmla="*/ 209 h 559"/>
                <a:gd name="T44" fmla="*/ 381 w 586"/>
                <a:gd name="T45" fmla="*/ 308 h 559"/>
                <a:gd name="T46" fmla="*/ 368 w 586"/>
                <a:gd name="T47" fmla="*/ 350 h 559"/>
                <a:gd name="T48" fmla="*/ 380 w 586"/>
                <a:gd name="T49" fmla="*/ 422 h 559"/>
                <a:gd name="T50" fmla="*/ 315 w 586"/>
                <a:gd name="T51" fmla="*/ 388 h 559"/>
                <a:gd name="T52" fmla="*/ 293 w 586"/>
                <a:gd name="T53" fmla="*/ 382 h 559"/>
                <a:gd name="T54" fmla="*/ 271 w 586"/>
                <a:gd name="T55" fmla="*/ 388 h 559"/>
                <a:gd name="T56" fmla="*/ 206 w 586"/>
                <a:gd name="T57" fmla="*/ 422 h 559"/>
                <a:gd name="T58" fmla="*/ 218 w 586"/>
                <a:gd name="T59" fmla="*/ 350 h 559"/>
                <a:gd name="T60" fmla="*/ 205 w 586"/>
                <a:gd name="T61" fmla="*/ 308 h 559"/>
                <a:gd name="T62" fmla="*/ 152 w 586"/>
                <a:gd name="T63" fmla="*/ 256 h 559"/>
                <a:gd name="T64" fmla="*/ 225 w 586"/>
                <a:gd name="T65" fmla="*/ 246 h 559"/>
                <a:gd name="T66" fmla="*/ 261 w 586"/>
                <a:gd name="T67" fmla="*/ 220 h 559"/>
                <a:gd name="T68" fmla="*/ 293 w 586"/>
                <a:gd name="T69" fmla="*/ 154 h 559"/>
                <a:gd name="T70" fmla="*/ 325 w 586"/>
                <a:gd name="T71" fmla="*/ 220 h 559"/>
                <a:gd name="T72" fmla="*/ 361 w 586"/>
                <a:gd name="T73" fmla="*/ 246 h 559"/>
                <a:gd name="T74" fmla="*/ 434 w 586"/>
                <a:gd name="T75" fmla="*/ 256 h 559"/>
                <a:gd name="T76" fmla="*/ 381 w 586"/>
                <a:gd name="T77" fmla="*/ 308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6" h="559">
                  <a:moveTo>
                    <a:pt x="581" y="209"/>
                  </a:moveTo>
                  <a:cubicBezTo>
                    <a:pt x="575" y="191"/>
                    <a:pt x="560" y="179"/>
                    <a:pt x="543" y="176"/>
                  </a:cubicBezTo>
                  <a:cubicBezTo>
                    <a:pt x="399" y="156"/>
                    <a:pt x="399" y="156"/>
                    <a:pt x="399" y="156"/>
                  </a:cubicBezTo>
                  <a:cubicBezTo>
                    <a:pt x="336" y="26"/>
                    <a:pt x="336" y="26"/>
                    <a:pt x="336" y="26"/>
                  </a:cubicBezTo>
                  <a:cubicBezTo>
                    <a:pt x="328" y="10"/>
                    <a:pt x="311" y="0"/>
                    <a:pt x="293" y="0"/>
                  </a:cubicBezTo>
                  <a:cubicBezTo>
                    <a:pt x="275" y="0"/>
                    <a:pt x="258" y="10"/>
                    <a:pt x="250" y="26"/>
                  </a:cubicBezTo>
                  <a:cubicBezTo>
                    <a:pt x="187" y="156"/>
                    <a:pt x="187" y="156"/>
                    <a:pt x="187" y="156"/>
                  </a:cubicBezTo>
                  <a:cubicBezTo>
                    <a:pt x="44" y="176"/>
                    <a:pt x="44" y="176"/>
                    <a:pt x="44" y="176"/>
                  </a:cubicBezTo>
                  <a:cubicBezTo>
                    <a:pt x="26" y="179"/>
                    <a:pt x="11" y="191"/>
                    <a:pt x="5" y="209"/>
                  </a:cubicBezTo>
                  <a:cubicBezTo>
                    <a:pt x="0" y="226"/>
                    <a:pt x="4" y="245"/>
                    <a:pt x="17" y="257"/>
                  </a:cubicBezTo>
                  <a:cubicBezTo>
                    <a:pt x="121" y="358"/>
                    <a:pt x="121" y="358"/>
                    <a:pt x="121" y="358"/>
                  </a:cubicBezTo>
                  <a:cubicBezTo>
                    <a:pt x="96" y="501"/>
                    <a:pt x="96" y="501"/>
                    <a:pt x="96" y="501"/>
                  </a:cubicBezTo>
                  <a:cubicBezTo>
                    <a:pt x="93" y="518"/>
                    <a:pt x="101" y="536"/>
                    <a:pt x="115" y="547"/>
                  </a:cubicBezTo>
                  <a:cubicBezTo>
                    <a:pt x="130" y="558"/>
                    <a:pt x="149" y="559"/>
                    <a:pt x="165" y="551"/>
                  </a:cubicBezTo>
                  <a:cubicBezTo>
                    <a:pt x="293" y="483"/>
                    <a:pt x="293" y="483"/>
                    <a:pt x="293" y="483"/>
                  </a:cubicBezTo>
                  <a:cubicBezTo>
                    <a:pt x="421" y="551"/>
                    <a:pt x="421" y="551"/>
                    <a:pt x="421" y="551"/>
                  </a:cubicBezTo>
                  <a:cubicBezTo>
                    <a:pt x="428" y="554"/>
                    <a:pt x="435" y="556"/>
                    <a:pt x="443" y="556"/>
                  </a:cubicBezTo>
                  <a:cubicBezTo>
                    <a:pt x="453" y="556"/>
                    <a:pt x="463" y="553"/>
                    <a:pt x="471" y="547"/>
                  </a:cubicBezTo>
                  <a:cubicBezTo>
                    <a:pt x="485" y="536"/>
                    <a:pt x="493" y="518"/>
                    <a:pt x="490" y="501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569" y="257"/>
                    <a:pt x="569" y="257"/>
                    <a:pt x="569" y="257"/>
                  </a:cubicBezTo>
                  <a:cubicBezTo>
                    <a:pt x="582" y="245"/>
                    <a:pt x="586" y="226"/>
                    <a:pt x="581" y="209"/>
                  </a:cubicBezTo>
                  <a:close/>
                  <a:moveTo>
                    <a:pt x="381" y="308"/>
                  </a:moveTo>
                  <a:cubicBezTo>
                    <a:pt x="370" y="319"/>
                    <a:pt x="365" y="334"/>
                    <a:pt x="368" y="350"/>
                  </a:cubicBezTo>
                  <a:cubicBezTo>
                    <a:pt x="380" y="422"/>
                    <a:pt x="380" y="422"/>
                    <a:pt x="380" y="422"/>
                  </a:cubicBezTo>
                  <a:cubicBezTo>
                    <a:pt x="315" y="388"/>
                    <a:pt x="315" y="388"/>
                    <a:pt x="315" y="388"/>
                  </a:cubicBezTo>
                  <a:cubicBezTo>
                    <a:pt x="308" y="384"/>
                    <a:pt x="301" y="382"/>
                    <a:pt x="293" y="382"/>
                  </a:cubicBezTo>
                  <a:cubicBezTo>
                    <a:pt x="285" y="382"/>
                    <a:pt x="278" y="384"/>
                    <a:pt x="271" y="388"/>
                  </a:cubicBezTo>
                  <a:cubicBezTo>
                    <a:pt x="206" y="422"/>
                    <a:pt x="206" y="422"/>
                    <a:pt x="206" y="422"/>
                  </a:cubicBezTo>
                  <a:cubicBezTo>
                    <a:pt x="218" y="350"/>
                    <a:pt x="218" y="350"/>
                    <a:pt x="218" y="350"/>
                  </a:cubicBezTo>
                  <a:cubicBezTo>
                    <a:pt x="221" y="334"/>
                    <a:pt x="216" y="319"/>
                    <a:pt x="205" y="308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225" y="246"/>
                    <a:pt x="225" y="246"/>
                    <a:pt x="225" y="246"/>
                  </a:cubicBezTo>
                  <a:cubicBezTo>
                    <a:pt x="240" y="244"/>
                    <a:pt x="254" y="234"/>
                    <a:pt x="261" y="220"/>
                  </a:cubicBezTo>
                  <a:cubicBezTo>
                    <a:pt x="293" y="154"/>
                    <a:pt x="293" y="154"/>
                    <a:pt x="293" y="154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32" y="234"/>
                    <a:pt x="346" y="244"/>
                    <a:pt x="361" y="246"/>
                  </a:cubicBezTo>
                  <a:cubicBezTo>
                    <a:pt x="434" y="256"/>
                    <a:pt x="434" y="256"/>
                    <a:pt x="434" y="256"/>
                  </a:cubicBezTo>
                  <a:lnTo>
                    <a:pt x="381" y="30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103" name="Forma libre 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104" name="Cuadro de texto 103"/>
          <p:cNvSpPr txBox="1"/>
          <p:nvPr/>
        </p:nvSpPr>
        <p:spPr>
          <a:xfrm>
            <a:off x="11907454" y="6481180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5" name="Cuadro de texto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3636709" y="165381"/>
            <a:ext cx="491859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 Central: Intereses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028B554-C211-4B28-93B1-C6D82314B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9</a:t>
            </a:r>
          </a:p>
        </p:txBody>
      </p:sp>
      <p:graphicFrame>
        <p:nvGraphicFramePr>
          <p:cNvPr id="47" name="Gráfico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759635"/>
              </p:ext>
            </p:extLst>
          </p:nvPr>
        </p:nvGraphicFramePr>
        <p:xfrm>
          <a:off x="213276" y="796645"/>
          <a:ext cx="11765447" cy="568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8343C7C-2658-4467-9AB3-F885221A44C2}"/>
              </a:ext>
            </a:extLst>
          </p:cNvPr>
          <p:cNvSpPr txBox="1"/>
          <p:nvPr/>
        </p:nvSpPr>
        <p:spPr>
          <a:xfrm>
            <a:off x="213276" y="6538730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(1988-2019).</a:t>
            </a:r>
          </a:p>
        </p:txBody>
      </p:sp>
    </p:spTree>
    <p:extLst>
      <p:ext uri="{BB962C8B-B14F-4D97-AF65-F5344CB8AC3E}">
        <p14:creationId xmlns:p14="http://schemas.microsoft.com/office/powerpoint/2010/main" val="1708956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1857440" y="648118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9" name="Cuadro de texto 98"/>
          <p:cNvSpPr txBox="1"/>
          <p:nvPr/>
        </p:nvSpPr>
        <p:spPr>
          <a:xfrm>
            <a:off x="381000" y="6345823"/>
            <a:ext cx="8672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es-ES" dirty="0">
                <a:solidFill>
                  <a:srgbClr val="FFFFFF"/>
                </a:solidFill>
              </a:rPr>
              <a:t>Su logotipo</a:t>
            </a:r>
          </a:p>
        </p:txBody>
      </p:sp>
      <p:sp>
        <p:nvSpPr>
          <p:cNvPr id="103" name="Cuadro de texto 102"/>
          <p:cNvSpPr txBox="1"/>
          <p:nvPr/>
        </p:nvSpPr>
        <p:spPr>
          <a:xfrm>
            <a:off x="646421" y="1389021"/>
            <a:ext cx="30016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tabLst>
                <a:tab pos="347663" algn="l"/>
              </a:tabLst>
            </a:pPr>
            <a:r>
              <a:rPr lang="es-ES" sz="3200" b="1" dirty="0">
                <a:solidFill>
                  <a:srgbClr val="FFFFFF"/>
                </a:solidFill>
                <a:latin typeface="+mj-lt"/>
              </a:rPr>
              <a:t>IMPULSADO POR DATOS </a:t>
            </a:r>
          </a:p>
        </p:txBody>
      </p:sp>
      <p:cxnSp>
        <p:nvCxnSpPr>
          <p:cNvPr id="105" name="Conector recto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5686" y="2631729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B353CF45-7FD3-4F2B-B046-D14200DB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10</a:t>
            </a:r>
          </a:p>
        </p:txBody>
      </p:sp>
      <p:sp>
        <p:nvSpPr>
          <p:cNvPr id="44" name="Cuadro de texto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4046282" y="165381"/>
            <a:ext cx="409945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 Intereses</a:t>
            </a:r>
          </a:p>
        </p:txBody>
      </p:sp>
      <p:graphicFrame>
        <p:nvGraphicFramePr>
          <p:cNvPr id="46" name="Gráfico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367600"/>
              </p:ext>
            </p:extLst>
          </p:nvPr>
        </p:nvGraphicFramePr>
        <p:xfrm>
          <a:off x="124097" y="717970"/>
          <a:ext cx="11943806" cy="568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A1E7FBB-322A-4874-9FD2-E9DBC61A627F}"/>
              </a:ext>
            </a:extLst>
          </p:cNvPr>
          <p:cNvSpPr txBox="1"/>
          <p:nvPr/>
        </p:nvSpPr>
        <p:spPr>
          <a:xfrm>
            <a:off x="124097" y="6453545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(1987-2019).</a:t>
            </a:r>
          </a:p>
        </p:txBody>
      </p:sp>
    </p:spTree>
    <p:extLst>
      <p:ext uri="{BB962C8B-B14F-4D97-AF65-F5344CB8AC3E}">
        <p14:creationId xmlns:p14="http://schemas.microsoft.com/office/powerpoint/2010/main" val="2420142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9087" y="581025"/>
            <a:ext cx="5857875" cy="1325563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4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Transferencias Corrientes: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79A62A-0677-4491-93EE-C139DB87BC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8" r="-1" b="-1"/>
          <a:stretch/>
        </p:blipFill>
        <p:spPr>
          <a:xfrm>
            <a:off x="6553200" y="1040605"/>
            <a:ext cx="518160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006E2F0-C3A5-4E7A-8FC0-6F445E68EA41}"/>
              </a:ext>
            </a:extLst>
          </p:cNvPr>
          <p:cNvSpPr txBox="1"/>
          <p:nvPr/>
        </p:nvSpPr>
        <p:spPr>
          <a:xfrm>
            <a:off x="319086" y="2225675"/>
            <a:ext cx="5857875" cy="3489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“Erogaciones que se destinan a satisfacer necesidades públicas de diversa índole, sin que exista una contraprestación de bienes, servicios o derechos a favor de quien transfiere los recursos los cuales se destinan a, personas, entes y órganos del sector público, privado y externo para financiar fundamentalmente gastos corrientes por concepto de donaciones, subsidios, subvenciones, cuotas organismos internacionales, prestaciones, pensiones, becas, indemnizaciones, reintegros o devoluciones, entre otros” (Ministerio de Hacienda, 2018).</a:t>
            </a:r>
          </a:p>
        </p:txBody>
      </p:sp>
      <p:sp>
        <p:nvSpPr>
          <p:cNvPr id="5" name="Forma lib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6" name="Cuadro de texto 2"/>
          <p:cNvSpPr txBox="1"/>
          <p:nvPr/>
        </p:nvSpPr>
        <p:spPr>
          <a:xfrm>
            <a:off x="11857440" y="648118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699354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1857440" y="6481180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99" name="Cuadro de texto 98"/>
          <p:cNvSpPr txBox="1"/>
          <p:nvPr/>
        </p:nvSpPr>
        <p:spPr>
          <a:xfrm>
            <a:off x="381000" y="6345823"/>
            <a:ext cx="8672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es-ES" dirty="0">
                <a:solidFill>
                  <a:srgbClr val="FFFFFF"/>
                </a:solidFill>
              </a:rPr>
              <a:t>Su logotipo</a:t>
            </a:r>
          </a:p>
        </p:txBody>
      </p:sp>
      <p:sp>
        <p:nvSpPr>
          <p:cNvPr id="103" name="Cuadro de texto 102"/>
          <p:cNvSpPr txBox="1"/>
          <p:nvPr/>
        </p:nvSpPr>
        <p:spPr>
          <a:xfrm>
            <a:off x="646421" y="1389021"/>
            <a:ext cx="30016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tabLst>
                <a:tab pos="347663" algn="l"/>
              </a:tabLst>
            </a:pPr>
            <a:r>
              <a:rPr lang="es-ES" sz="3200" b="1" dirty="0">
                <a:solidFill>
                  <a:srgbClr val="FFFFFF"/>
                </a:solidFill>
                <a:latin typeface="+mj-lt"/>
              </a:rPr>
              <a:t>IMPULSADO POR DATOS </a:t>
            </a:r>
          </a:p>
        </p:txBody>
      </p:sp>
      <p:cxnSp>
        <p:nvCxnSpPr>
          <p:cNvPr id="105" name="Conector recto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5686" y="2631729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B353CF45-7FD3-4F2B-B046-D14200DB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10</a:t>
            </a:r>
          </a:p>
        </p:txBody>
      </p:sp>
      <p:sp>
        <p:nvSpPr>
          <p:cNvPr id="44" name="Cuadro de texto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2144836" y="165381"/>
            <a:ext cx="790235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 Central: Transferencias Corrientes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897087"/>
              </p:ext>
            </p:extLst>
          </p:nvPr>
        </p:nvGraphicFramePr>
        <p:xfrm>
          <a:off x="187568" y="772434"/>
          <a:ext cx="11816863" cy="568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5DBF922E-9CF6-420E-82DE-03F0AA42EC99}"/>
              </a:ext>
            </a:extLst>
          </p:cNvPr>
          <p:cNvSpPr txBox="1"/>
          <p:nvPr/>
        </p:nvSpPr>
        <p:spPr>
          <a:xfrm>
            <a:off x="187568" y="6481180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(1988-2019).</a:t>
            </a:r>
          </a:p>
        </p:txBody>
      </p:sp>
    </p:spTree>
    <p:extLst>
      <p:ext uri="{BB962C8B-B14F-4D97-AF65-F5344CB8AC3E}">
        <p14:creationId xmlns:p14="http://schemas.microsoft.com/office/powerpoint/2010/main" val="74343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46537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1857440" y="648118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99" name="Cuadro de texto 98"/>
          <p:cNvSpPr txBox="1"/>
          <p:nvPr/>
        </p:nvSpPr>
        <p:spPr>
          <a:xfrm>
            <a:off x="381000" y="6345823"/>
            <a:ext cx="8672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es-ES" dirty="0">
                <a:solidFill>
                  <a:srgbClr val="FFFFFF"/>
                </a:solidFill>
              </a:rPr>
              <a:t>Su logotipo</a:t>
            </a:r>
          </a:p>
        </p:txBody>
      </p:sp>
      <p:sp>
        <p:nvSpPr>
          <p:cNvPr id="103" name="Cuadro de texto 102"/>
          <p:cNvSpPr txBox="1"/>
          <p:nvPr/>
        </p:nvSpPr>
        <p:spPr>
          <a:xfrm>
            <a:off x="646421" y="1389021"/>
            <a:ext cx="30016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tabLst>
                <a:tab pos="347663" algn="l"/>
              </a:tabLst>
            </a:pPr>
            <a:r>
              <a:rPr lang="es-ES" sz="3200" b="1" dirty="0">
                <a:solidFill>
                  <a:srgbClr val="FFFFFF"/>
                </a:solidFill>
                <a:latin typeface="+mj-lt"/>
              </a:rPr>
              <a:t>IMPULSADO POR DATOS </a:t>
            </a:r>
          </a:p>
        </p:txBody>
      </p:sp>
      <p:cxnSp>
        <p:nvCxnSpPr>
          <p:cNvPr id="105" name="Conector recto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5686" y="2631729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B353CF45-7FD3-4F2B-B046-D14200DB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10</a:t>
            </a:r>
          </a:p>
        </p:txBody>
      </p:sp>
      <p:sp>
        <p:nvSpPr>
          <p:cNvPr id="44" name="Cuadro de texto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2554400" y="165381"/>
            <a:ext cx="708322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 Transferencias Corrientes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69365"/>
              </p:ext>
            </p:extLst>
          </p:nvPr>
        </p:nvGraphicFramePr>
        <p:xfrm>
          <a:off x="361596" y="657824"/>
          <a:ext cx="11459721" cy="5903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FDA3891C-26A6-4C8F-A418-23D0C955ED51}"/>
              </a:ext>
            </a:extLst>
          </p:cNvPr>
          <p:cNvSpPr txBox="1"/>
          <p:nvPr/>
        </p:nvSpPr>
        <p:spPr>
          <a:xfrm>
            <a:off x="325473" y="6561267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(1988-2019).</a:t>
            </a:r>
          </a:p>
        </p:txBody>
      </p:sp>
    </p:spTree>
    <p:extLst>
      <p:ext uri="{BB962C8B-B14F-4D97-AF65-F5344CB8AC3E}">
        <p14:creationId xmlns:p14="http://schemas.microsoft.com/office/powerpoint/2010/main" val="317177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1857440" y="648118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99" name="Cuadro de texto 98"/>
          <p:cNvSpPr txBox="1"/>
          <p:nvPr/>
        </p:nvSpPr>
        <p:spPr>
          <a:xfrm>
            <a:off x="381000" y="6345823"/>
            <a:ext cx="8672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es-ES" dirty="0">
                <a:solidFill>
                  <a:srgbClr val="FFFFFF"/>
                </a:solidFill>
              </a:rPr>
              <a:t>Su logotipo</a:t>
            </a:r>
          </a:p>
        </p:txBody>
      </p:sp>
      <p:sp>
        <p:nvSpPr>
          <p:cNvPr id="103" name="Cuadro de texto 102"/>
          <p:cNvSpPr txBox="1"/>
          <p:nvPr/>
        </p:nvSpPr>
        <p:spPr>
          <a:xfrm>
            <a:off x="646421" y="1389021"/>
            <a:ext cx="30016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tabLst>
                <a:tab pos="347663" algn="l"/>
              </a:tabLst>
            </a:pPr>
            <a:r>
              <a:rPr lang="es-ES" sz="3200" b="1" dirty="0">
                <a:solidFill>
                  <a:srgbClr val="FFFFFF"/>
                </a:solidFill>
                <a:latin typeface="+mj-lt"/>
              </a:rPr>
              <a:t>IMPULSADO POR DATOS </a:t>
            </a:r>
          </a:p>
        </p:txBody>
      </p:sp>
      <p:cxnSp>
        <p:nvCxnSpPr>
          <p:cNvPr id="105" name="Conector recto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5686" y="2631729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B353CF45-7FD3-4F2B-B046-D14200DB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10</a:t>
            </a:r>
          </a:p>
        </p:txBody>
      </p:sp>
      <p:sp>
        <p:nvSpPr>
          <p:cNvPr id="44" name="Cuadro de texto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3506872" y="165381"/>
            <a:ext cx="517827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del Sector Público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231972"/>
              </p:ext>
            </p:extLst>
          </p:nvPr>
        </p:nvGraphicFramePr>
        <p:xfrm>
          <a:off x="366140" y="780754"/>
          <a:ext cx="11459720" cy="578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EBA3E7D-D5F9-4A6C-888F-56893D746955}"/>
              </a:ext>
            </a:extLst>
          </p:cNvPr>
          <p:cNvSpPr txBox="1"/>
          <p:nvPr/>
        </p:nvSpPr>
        <p:spPr>
          <a:xfrm>
            <a:off x="334560" y="6561267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 Elaboración propia con base en el Ministerio de Hacienda (1987-2019).</a:t>
            </a:r>
          </a:p>
        </p:txBody>
      </p:sp>
    </p:spTree>
    <p:extLst>
      <p:ext uri="{BB962C8B-B14F-4D97-AF65-F5344CB8AC3E}">
        <p14:creationId xmlns:p14="http://schemas.microsoft.com/office/powerpoint/2010/main" val="86492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58755" y="1592401"/>
            <a:ext cx="10515600" cy="4994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R" sz="2000" b="1" dirty="0">
                <a:latin typeface="Times New Roman"/>
                <a:cs typeface="Times New Roman"/>
              </a:rPr>
              <a:t>Inversión real: </a:t>
            </a:r>
            <a:r>
              <a:rPr lang="es-CR" sz="2000" dirty="0">
                <a:latin typeface="Times New Roman"/>
                <a:cs typeface="Times New Roman"/>
              </a:rPr>
              <a:t>Se divide en la adquisición de maquinaria y equipo y la formación de capital. Por formación de capital se entiende e</a:t>
            </a:r>
            <a:r>
              <a:rPr lang="es" sz="2000" dirty="0">
                <a:latin typeface="Times New Roman"/>
                <a:ea typeface="+mj-lt"/>
                <a:cs typeface="+mj-lt"/>
              </a:rPr>
              <a:t>rogaciones destinadas a la producción de bienes de capital, con la característica  de que no se agotan durante su primer uso, tienen una vida útil superior a un año, están sujetos a depreciación y a inventario como activo fijo</a:t>
            </a:r>
            <a:r>
              <a:rPr lang="es" sz="2000" dirty="0">
                <a:latin typeface="Times New Roman"/>
                <a:cs typeface="Times New Roman"/>
              </a:rPr>
              <a:t>, incluye la construcción de instalaciones, obras viales, urbanísticas y otras obras </a:t>
            </a:r>
            <a:r>
              <a:rPr lang="es-CR" sz="2000" dirty="0">
                <a:latin typeface="Times New Roman"/>
                <a:cs typeface="Times New Roman"/>
              </a:rPr>
              <a:t>(Hacienda, 2004).</a:t>
            </a:r>
            <a:endParaRPr lang="es-ES" dirty="0"/>
          </a:p>
          <a:p>
            <a:pPr algn="just"/>
            <a:endParaRPr lang="es-CR" sz="2000" dirty="0">
              <a:latin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R" sz="2000" b="1" dirty="0">
                <a:latin typeface="Times New Roman"/>
                <a:cs typeface="Times New Roman"/>
              </a:rPr>
              <a:t>Inversión financiera:</a:t>
            </a:r>
            <a:r>
              <a:rPr lang="es-CR" sz="2000" dirty="0">
                <a:latin typeface="Times New Roman"/>
                <a:cs typeface="Times New Roman"/>
              </a:rPr>
              <a:t> Se divide en compra de edificios y compra de terrenos.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R" sz="2000" b="1" dirty="0">
                <a:latin typeface="Times New Roman"/>
                <a:cs typeface="Times New Roman"/>
              </a:rPr>
              <a:t>Transferencias de capital: </a:t>
            </a:r>
            <a:r>
              <a:rPr lang="es" sz="2000" dirty="0">
                <a:latin typeface="Times New Roman"/>
                <a:ea typeface="+mj-lt"/>
                <a:cs typeface="+mj-lt"/>
              </a:rPr>
              <a:t>Erogaciones  que se destinan a personas, entes y órganos del sector público, privado y externo, con el objeto de que los beneficiarios puedan adquirir y producir activos de capital, compensarlos por daños o destrucción de los mismos o aumentar su capital</a:t>
            </a:r>
            <a:r>
              <a:rPr lang="es" sz="2000" dirty="0">
                <a:latin typeface="Times New Roman"/>
                <a:cs typeface="Times New Roman"/>
              </a:rPr>
              <a:t> financiero </a:t>
            </a:r>
            <a:r>
              <a:rPr lang="es-CR" sz="2000" dirty="0">
                <a:latin typeface="Times New Roman"/>
                <a:cs typeface="Times New Roman"/>
              </a:rPr>
              <a:t>(Hacienda, 2004). </a:t>
            </a: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58755" y="270768"/>
            <a:ext cx="10515600" cy="931015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CR" sz="2400" b="1" dirty="0">
                <a:latin typeface="Times New Roman"/>
                <a:cs typeface="Times New Roman"/>
              </a:rPr>
              <a:t>Gasto en capital del Gobierno Central</a:t>
            </a:r>
            <a:r>
              <a:rPr lang="es-CR" sz="3200" dirty="0">
                <a:latin typeface="Times New Roman"/>
                <a:cs typeface="Times New Roman"/>
              </a:rPr>
              <a:t> </a:t>
            </a:r>
            <a:endParaRPr lang="es-C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orma lib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9" name="Cuadro de texto 2"/>
          <p:cNvSpPr txBox="1"/>
          <p:nvPr/>
        </p:nvSpPr>
        <p:spPr>
          <a:xfrm>
            <a:off x="11857440" y="648118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941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Una foto en blanco y negro de una ciudad&#10;&#10;Descripción generada automáticamen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Rectángulo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0">
            <a:gsLst>
              <a:gs pos="100000">
                <a:srgbClr val="1F2229">
                  <a:alpha val="60000"/>
                </a:srgbClr>
              </a:gs>
              <a:gs pos="20000">
                <a:srgbClr val="1F2229">
                  <a:alpha val="91765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7" name="Cuadro de texto 6"/>
          <p:cNvSpPr txBox="1"/>
          <p:nvPr/>
        </p:nvSpPr>
        <p:spPr>
          <a:xfrm>
            <a:off x="-62592" y="3442127"/>
            <a:ext cx="1221312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del gasto público del gobierno central de Costa Rica</a:t>
            </a:r>
          </a:p>
        </p:txBody>
      </p:sp>
      <p:sp>
        <p:nvSpPr>
          <p:cNvPr id="2" name="Elips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7640" y="2479683"/>
            <a:ext cx="876722" cy="876720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Elips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3971" y="2565407"/>
            <a:ext cx="705274" cy="705272"/>
          </a:xfrm>
          <a:prstGeom prst="ellipse">
            <a:avLst/>
          </a:prstGeom>
          <a:solidFill>
            <a:srgbClr val="43CD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1" name="Elips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2756" y="2565407"/>
            <a:ext cx="705274" cy="705272"/>
          </a:xfrm>
          <a:prstGeom prst="ellipse">
            <a:avLst/>
          </a:prstGeom>
          <a:solidFill>
            <a:srgbClr val="43CD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9" name="Imagen 8">
            <a:hlinkClick r:id="rId4"/>
            <a:extLst>
              <a:ext uri="{FF2B5EF4-FFF2-40B4-BE49-F238E27FC236}">
                <a16:creationId xmlns:a16="http://schemas.microsoft.com/office/drawing/2014/main" id="{DEBE08FE-8856-B14C-A309-36A66272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3003" y="6515890"/>
            <a:ext cx="1028700" cy="293902"/>
          </a:xfrm>
          <a:prstGeom prst="rect">
            <a:avLst/>
          </a:prstGeom>
          <a:effectLst/>
        </p:spPr>
      </p:pic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80AA5C56-EC57-4914-8118-68854697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</a:t>
            </a:r>
          </a:p>
        </p:txBody>
      </p:sp>
    </p:spTree>
    <p:extLst>
      <p:ext uri="{BB962C8B-B14F-4D97-AF65-F5344CB8AC3E}">
        <p14:creationId xmlns:p14="http://schemas.microsoft.com/office/powerpoint/2010/main" val="735082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1857440" y="648118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99" name="Cuadro de texto 98"/>
          <p:cNvSpPr txBox="1"/>
          <p:nvPr/>
        </p:nvSpPr>
        <p:spPr>
          <a:xfrm>
            <a:off x="381000" y="6345823"/>
            <a:ext cx="8672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es-ES" dirty="0">
                <a:solidFill>
                  <a:srgbClr val="FFFFFF"/>
                </a:solidFill>
              </a:rPr>
              <a:t>Su logotipo</a:t>
            </a:r>
          </a:p>
        </p:txBody>
      </p:sp>
      <p:sp>
        <p:nvSpPr>
          <p:cNvPr id="103" name="Cuadro de texto 102"/>
          <p:cNvSpPr txBox="1"/>
          <p:nvPr/>
        </p:nvSpPr>
        <p:spPr>
          <a:xfrm>
            <a:off x="646421" y="1389021"/>
            <a:ext cx="30016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tabLst>
                <a:tab pos="347663" algn="l"/>
              </a:tabLst>
            </a:pPr>
            <a:r>
              <a:rPr lang="es-ES" sz="3200" b="1" dirty="0">
                <a:solidFill>
                  <a:srgbClr val="FFFFFF"/>
                </a:solidFill>
                <a:latin typeface="+mj-lt"/>
              </a:rPr>
              <a:t>IMPULSADO POR DATOS </a:t>
            </a:r>
          </a:p>
        </p:txBody>
      </p:sp>
      <p:cxnSp>
        <p:nvCxnSpPr>
          <p:cNvPr id="105" name="Conector recto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5686" y="2631729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B353CF45-7FD3-4F2B-B046-D14200DB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10</a:t>
            </a:r>
          </a:p>
        </p:txBody>
      </p:sp>
      <p:sp>
        <p:nvSpPr>
          <p:cNvPr id="44" name="Cuadro de texto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3616968" y="165381"/>
            <a:ext cx="495808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Gasto de Capital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631642"/>
              </p:ext>
            </p:extLst>
          </p:nvPr>
        </p:nvGraphicFramePr>
        <p:xfrm>
          <a:off x="339231" y="737911"/>
          <a:ext cx="11506161" cy="582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BED20F30-C67D-43A4-9D66-7755461A2CEC}"/>
              </a:ext>
            </a:extLst>
          </p:cNvPr>
          <p:cNvSpPr txBox="1"/>
          <p:nvPr/>
        </p:nvSpPr>
        <p:spPr>
          <a:xfrm>
            <a:off x="339231" y="6561267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(1987-2019).</a:t>
            </a:r>
          </a:p>
        </p:txBody>
      </p:sp>
    </p:spTree>
    <p:extLst>
      <p:ext uri="{BB962C8B-B14F-4D97-AF65-F5344CB8AC3E}">
        <p14:creationId xmlns:p14="http://schemas.microsoft.com/office/powerpoint/2010/main" val="393513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1857440" y="6481180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99" name="Cuadro de texto 98"/>
          <p:cNvSpPr txBox="1"/>
          <p:nvPr/>
        </p:nvSpPr>
        <p:spPr>
          <a:xfrm>
            <a:off x="381000" y="6345823"/>
            <a:ext cx="8672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es-ES" dirty="0">
                <a:solidFill>
                  <a:srgbClr val="FFFFFF"/>
                </a:solidFill>
              </a:rPr>
              <a:t>Su logotipo</a:t>
            </a:r>
          </a:p>
        </p:txBody>
      </p:sp>
      <p:sp>
        <p:nvSpPr>
          <p:cNvPr id="103" name="Cuadro de texto 102"/>
          <p:cNvSpPr txBox="1"/>
          <p:nvPr/>
        </p:nvSpPr>
        <p:spPr>
          <a:xfrm>
            <a:off x="646421" y="1389021"/>
            <a:ext cx="30016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tabLst>
                <a:tab pos="347663" algn="l"/>
              </a:tabLst>
            </a:pPr>
            <a:r>
              <a:rPr lang="es-ES" sz="3200" b="1" dirty="0">
                <a:solidFill>
                  <a:srgbClr val="FFFFFF"/>
                </a:solidFill>
                <a:latin typeface="+mj-lt"/>
              </a:rPr>
              <a:t>IMPULSADO POR DATOS </a:t>
            </a:r>
          </a:p>
        </p:txBody>
      </p:sp>
      <p:cxnSp>
        <p:nvCxnSpPr>
          <p:cNvPr id="105" name="Conector recto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5686" y="2631729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B353CF45-7FD3-4F2B-B046-D14200DB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10</a:t>
            </a:r>
          </a:p>
        </p:txBody>
      </p:sp>
      <p:sp>
        <p:nvSpPr>
          <p:cNvPr id="44" name="Cuadro de texto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1331309" y="165381"/>
            <a:ext cx="952940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Gasto de Capital: Transferencia de Capital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471029"/>
              </p:ext>
            </p:extLst>
          </p:nvPr>
        </p:nvGraphicFramePr>
        <p:xfrm>
          <a:off x="261778" y="704373"/>
          <a:ext cx="11668443" cy="5838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369B5B15-501A-40AB-8AF7-8BFE89CCDD6B}"/>
              </a:ext>
            </a:extLst>
          </p:cNvPr>
          <p:cNvSpPr txBox="1"/>
          <p:nvPr/>
        </p:nvSpPr>
        <p:spPr>
          <a:xfrm>
            <a:off x="261778" y="6537777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(1987-2019).</a:t>
            </a:r>
          </a:p>
        </p:txBody>
      </p:sp>
    </p:spTree>
    <p:extLst>
      <p:ext uri="{BB962C8B-B14F-4D97-AF65-F5344CB8AC3E}">
        <p14:creationId xmlns:p14="http://schemas.microsoft.com/office/powerpoint/2010/main" val="418677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1857440" y="648118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99" name="Cuadro de texto 98"/>
          <p:cNvSpPr txBox="1"/>
          <p:nvPr/>
        </p:nvSpPr>
        <p:spPr>
          <a:xfrm>
            <a:off x="381000" y="6345823"/>
            <a:ext cx="8672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es-ES" dirty="0">
                <a:solidFill>
                  <a:srgbClr val="FFFFFF"/>
                </a:solidFill>
              </a:rPr>
              <a:t>Su logotipo</a:t>
            </a:r>
          </a:p>
        </p:txBody>
      </p:sp>
      <p:sp>
        <p:nvSpPr>
          <p:cNvPr id="103" name="Cuadro de texto 102"/>
          <p:cNvSpPr txBox="1"/>
          <p:nvPr/>
        </p:nvSpPr>
        <p:spPr>
          <a:xfrm>
            <a:off x="646421" y="1389021"/>
            <a:ext cx="30016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tabLst>
                <a:tab pos="347663" algn="l"/>
              </a:tabLst>
            </a:pPr>
            <a:r>
              <a:rPr lang="es-ES" sz="3200" b="1" dirty="0">
                <a:solidFill>
                  <a:srgbClr val="FFFFFF"/>
                </a:solidFill>
                <a:latin typeface="+mj-lt"/>
              </a:rPr>
              <a:t>IMPULSADO POR DATOS </a:t>
            </a:r>
          </a:p>
        </p:txBody>
      </p:sp>
      <p:cxnSp>
        <p:nvCxnSpPr>
          <p:cNvPr id="105" name="Conector recto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5686" y="2631729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B353CF45-7FD3-4F2B-B046-D14200DB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10</a:t>
            </a:r>
          </a:p>
        </p:txBody>
      </p:sp>
      <p:sp>
        <p:nvSpPr>
          <p:cNvPr id="44" name="Cuadro de texto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2539973" y="165381"/>
            <a:ext cx="711207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Transferencia de Capital: Sector Público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777962"/>
              </p:ext>
            </p:extLst>
          </p:nvPr>
        </p:nvGraphicFramePr>
        <p:xfrm>
          <a:off x="347648" y="808248"/>
          <a:ext cx="11506161" cy="575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FF685D0B-562D-4067-836C-036151BFE914}"/>
              </a:ext>
            </a:extLst>
          </p:cNvPr>
          <p:cNvSpPr txBox="1"/>
          <p:nvPr/>
        </p:nvSpPr>
        <p:spPr>
          <a:xfrm>
            <a:off x="357457" y="6550223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(1987-2019).</a:t>
            </a:r>
          </a:p>
        </p:txBody>
      </p:sp>
    </p:spTree>
    <p:extLst>
      <p:ext uri="{BB962C8B-B14F-4D97-AF65-F5344CB8AC3E}">
        <p14:creationId xmlns:p14="http://schemas.microsoft.com/office/powerpoint/2010/main" val="872588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1857440" y="6481180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99" name="Cuadro de texto 98"/>
          <p:cNvSpPr txBox="1"/>
          <p:nvPr/>
        </p:nvSpPr>
        <p:spPr>
          <a:xfrm>
            <a:off x="381000" y="6345823"/>
            <a:ext cx="8672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es-ES" dirty="0">
                <a:solidFill>
                  <a:srgbClr val="FFFFFF"/>
                </a:solidFill>
              </a:rPr>
              <a:t>Su logotipo</a:t>
            </a:r>
          </a:p>
        </p:txBody>
      </p: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B353CF45-7FD3-4F2B-B046-D14200DB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10</a:t>
            </a:r>
          </a:p>
        </p:txBody>
      </p:sp>
      <p:sp>
        <p:nvSpPr>
          <p:cNvPr id="20" name="Cuadro de texto 109"/>
          <p:cNvSpPr txBox="1"/>
          <p:nvPr/>
        </p:nvSpPr>
        <p:spPr>
          <a:xfrm>
            <a:off x="238539" y="165381"/>
            <a:ext cx="11816078" cy="95410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s-ES" sz="31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 Central: Estructura Gasto Corriente y estructura de las transferencias corrientes al sector público, 2019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5D7A2A52-BF7B-43DC-90DC-14E114348C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5966646"/>
              </p:ext>
            </p:extLst>
          </p:nvPr>
        </p:nvGraphicFramePr>
        <p:xfrm>
          <a:off x="137383" y="1404731"/>
          <a:ext cx="5958617" cy="424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A7D8074-0D43-4BAF-9AF7-9354101D3D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642796"/>
              </p:ext>
            </p:extLst>
          </p:nvPr>
        </p:nvGraphicFramePr>
        <p:xfrm>
          <a:off x="6146578" y="1404731"/>
          <a:ext cx="5908039" cy="424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23AD6993-41B8-49D6-9F0F-811334910354}"/>
              </a:ext>
            </a:extLst>
          </p:cNvPr>
          <p:cNvSpPr txBox="1"/>
          <p:nvPr/>
        </p:nvSpPr>
        <p:spPr>
          <a:xfrm>
            <a:off x="729357" y="5822603"/>
            <a:ext cx="41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(2019).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D51488-54E6-46BE-B19B-A0B0E5D2D55F}"/>
              </a:ext>
            </a:extLst>
          </p:cNvPr>
          <p:cNvSpPr txBox="1"/>
          <p:nvPr/>
        </p:nvSpPr>
        <p:spPr>
          <a:xfrm>
            <a:off x="6465296" y="5822603"/>
            <a:ext cx="41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(2019).</a:t>
            </a:r>
          </a:p>
        </p:txBody>
      </p:sp>
    </p:spTree>
    <p:extLst>
      <p:ext uri="{BB962C8B-B14F-4D97-AF65-F5344CB8AC3E}">
        <p14:creationId xmlns:p14="http://schemas.microsoft.com/office/powerpoint/2010/main" val="3394740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" name="Cuadro de texto 2"/>
          <p:cNvSpPr txBox="1"/>
          <p:nvPr/>
        </p:nvSpPr>
        <p:spPr>
          <a:xfrm>
            <a:off x="11857440" y="6481180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99" name="Cuadro de texto 98"/>
          <p:cNvSpPr txBox="1"/>
          <p:nvPr/>
        </p:nvSpPr>
        <p:spPr>
          <a:xfrm>
            <a:off x="381000" y="6345823"/>
            <a:ext cx="8672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30353F"/>
                </a:solidFill>
              </a:defRPr>
            </a:lvl1pPr>
          </a:lstStyle>
          <a:p>
            <a:pPr rtl="0"/>
            <a:r>
              <a:rPr lang="es-ES" dirty="0">
                <a:solidFill>
                  <a:srgbClr val="FFFFFF"/>
                </a:solidFill>
              </a:rPr>
              <a:t>Su logotipo</a:t>
            </a:r>
          </a:p>
        </p:txBody>
      </p:sp>
      <p:cxnSp>
        <p:nvCxnSpPr>
          <p:cNvPr id="105" name="Conector recto 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85686" y="2631729"/>
            <a:ext cx="146304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 hidden="1">
            <a:extLst>
              <a:ext uri="{FF2B5EF4-FFF2-40B4-BE49-F238E27FC236}">
                <a16:creationId xmlns:a16="http://schemas.microsoft.com/office/drawing/2014/main" id="{B353CF45-7FD3-4F2B-B046-D14200DB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10</a:t>
            </a:r>
          </a:p>
        </p:txBody>
      </p:sp>
      <p:sp>
        <p:nvSpPr>
          <p:cNvPr id="44" name="Cuadro de texto 44">
            <a:extLst>
              <a:ext uri="{FF2B5EF4-FFF2-40B4-BE49-F238E27FC236}">
                <a16:creationId xmlns:a16="http://schemas.microsoft.com/office/drawing/2014/main" id="{6972FD61-A278-4E69-85DE-75B38C250625}"/>
              </a:ext>
            </a:extLst>
          </p:cNvPr>
          <p:cNvSpPr txBox="1"/>
          <p:nvPr/>
        </p:nvSpPr>
        <p:spPr>
          <a:xfrm>
            <a:off x="79261" y="182896"/>
            <a:ext cx="1203347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0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 Central: Estructura del Gasto de Capital y estructura de las transferencias de capital al sector público, 2019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DDDFF8B-7FCF-44E7-BF76-8D828C66B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327415"/>
              </p:ext>
            </p:extLst>
          </p:nvPr>
        </p:nvGraphicFramePr>
        <p:xfrm>
          <a:off x="79261" y="1437639"/>
          <a:ext cx="6016739" cy="44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BDF4A9D-9789-4A19-A0B9-2B388EA7B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290877"/>
              </p:ext>
            </p:extLst>
          </p:nvPr>
        </p:nvGraphicFramePr>
        <p:xfrm>
          <a:off x="6180417" y="1406478"/>
          <a:ext cx="5932321" cy="449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2DD140C0-54BC-43E1-A15C-B5AF521DD56E}"/>
              </a:ext>
            </a:extLst>
          </p:cNvPr>
          <p:cNvSpPr txBox="1"/>
          <p:nvPr/>
        </p:nvSpPr>
        <p:spPr>
          <a:xfrm>
            <a:off x="685686" y="5998682"/>
            <a:ext cx="41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(2019).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364729-960E-49B1-B17C-7999DDCEF7EF}"/>
              </a:ext>
            </a:extLst>
          </p:cNvPr>
          <p:cNvSpPr txBox="1"/>
          <p:nvPr/>
        </p:nvSpPr>
        <p:spPr>
          <a:xfrm>
            <a:off x="6718381" y="5998680"/>
            <a:ext cx="4143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(2019).</a:t>
            </a:r>
          </a:p>
        </p:txBody>
      </p:sp>
    </p:spTree>
    <p:extLst>
      <p:ext uri="{BB962C8B-B14F-4D97-AF65-F5344CB8AC3E}">
        <p14:creationId xmlns:p14="http://schemas.microsoft.com/office/powerpoint/2010/main" val="2121946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0 w 12192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</p:spPr>
      </p:pic>
      <p:grpSp>
        <p:nvGrpSpPr>
          <p:cNvPr id="21" name="Grupo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57714" y="1733453"/>
            <a:ext cx="6676572" cy="3604160"/>
            <a:chOff x="2162629" y="1305681"/>
            <a:chExt cx="7866742" cy="4246640"/>
          </a:xfrm>
        </p:grpSpPr>
        <p:sp>
          <p:nvSpPr>
            <p:cNvPr id="17" name="Elipse 16"/>
            <p:cNvSpPr/>
            <p:nvPr/>
          </p:nvSpPr>
          <p:spPr>
            <a:xfrm>
              <a:off x="5782715" y="1305681"/>
              <a:ext cx="4246656" cy="4246640"/>
            </a:xfrm>
            <a:prstGeom prst="ellipse">
              <a:avLst/>
            </a:prstGeom>
            <a:solidFill>
              <a:srgbClr val="43CDD9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8" name="Elipse 17"/>
            <p:cNvSpPr/>
            <p:nvPr/>
          </p:nvSpPr>
          <p:spPr>
            <a:xfrm>
              <a:off x="2162629" y="1305681"/>
              <a:ext cx="4246656" cy="4246640"/>
            </a:xfrm>
            <a:prstGeom prst="ellipse">
              <a:avLst/>
            </a:prstGeom>
            <a:solidFill>
              <a:srgbClr val="43CDD9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6" name="Elips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6507" y="789512"/>
            <a:ext cx="5278993" cy="527897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Elips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9010" y="1212017"/>
            <a:ext cx="4433981" cy="4433966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Cuadro de texto 12"/>
          <p:cNvSpPr txBox="1"/>
          <p:nvPr/>
        </p:nvSpPr>
        <p:spPr>
          <a:xfrm>
            <a:off x="4320674" y="3059668"/>
            <a:ext cx="3550652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GRACIAS</a:t>
            </a:r>
          </a:p>
        </p:txBody>
      </p:sp>
      <p:pic>
        <p:nvPicPr>
          <p:cNvPr id="10" name="Imagen 9" descr="Este es un icono que dice &quot;24Slides&quot;.">
            <a:hlinkClick r:id="rId4"/>
            <a:extLst>
              <a:ext uri="{FF2B5EF4-FFF2-40B4-BE49-F238E27FC236}">
                <a16:creationId xmlns:a16="http://schemas.microsoft.com/office/drawing/2014/main" id="{E88D3554-2B38-7045-B778-76FB3465B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650" y="6336441"/>
            <a:ext cx="1028700" cy="2939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5628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315214"/>
            <a:ext cx="3235171" cy="616941"/>
          </a:xfrm>
        </p:spPr>
        <p:txBody>
          <a:bodyPr>
            <a:normAutofit fontScale="90000"/>
          </a:bodyPr>
          <a:lstStyle/>
          <a:p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Bibliografía: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1293224"/>
            <a:ext cx="10515600" cy="523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1196794"/>
            <a:ext cx="10515600" cy="533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2203D1-089C-403F-B28C-F69224515030}"/>
              </a:ext>
            </a:extLst>
          </p:cNvPr>
          <p:cNvSpPr txBox="1"/>
          <p:nvPr/>
        </p:nvSpPr>
        <p:spPr>
          <a:xfrm>
            <a:off x="561703" y="1196794"/>
            <a:ext cx="1079209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CR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Ministerio de Hacienda. (2018). </a:t>
            </a:r>
            <a:r>
              <a:rPr lang="es-MX" sz="1600" i="1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Clasificador por objeto del gasto del Sector Público</a:t>
            </a:r>
            <a:r>
              <a:rPr lang="es-MX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. Dirección General de Presupuesto Nacional: Ministerio de Hacienda. </a:t>
            </a:r>
            <a:r>
              <a:rPr lang="es-MX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  <a:hlinkClick r:id="rId2"/>
              </a:rPr>
              <a:t>https://www.hacienda.go.cr/docs/5aeb4f909c24d_Clasif_Obj_Gasto_Abr_18.pdf</a:t>
            </a:r>
            <a:endParaRPr lang="es-CR" sz="1600" dirty="0">
              <a:effectLst/>
              <a:latin typeface="Calibri" panose="020F0502020204030204" pitchFamily="34" charset="0"/>
              <a:ea typeface="PMingLiU" panose="020B0604030504040204" pitchFamily="18" charset="-120"/>
              <a:cs typeface="Calibri" panose="020F0502020204030204" pitchFamily="34" charset="0"/>
            </a:endParaRPr>
          </a:p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MX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Ministerio de Hacienda. (2004). </a:t>
            </a:r>
            <a:r>
              <a:rPr lang="es-MX" sz="1600" i="1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Clasificador  Económico del gasto del Sector Público</a:t>
            </a:r>
            <a:r>
              <a:rPr lang="es-MX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. Dirección General de Presupuesto Nacional: Ministerio de Hacienda. </a:t>
            </a:r>
            <a:r>
              <a:rPr lang="es-MX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  <a:hlinkClick r:id="rId3"/>
              </a:rPr>
              <a:t>https://www.hacienda.go.cr/docs/601ae1155c008_04_Clasif_Economico.docx</a:t>
            </a:r>
            <a:endParaRPr lang="es-CR" sz="1600" dirty="0">
              <a:effectLst/>
              <a:latin typeface="Calibri" panose="020F0502020204030204" pitchFamily="34" charset="0"/>
              <a:ea typeface="PMingLiU" panose="020B0604030504040204" pitchFamily="18" charset="-120"/>
              <a:cs typeface="Calibri" panose="020F0502020204030204" pitchFamily="34" charset="0"/>
            </a:endParaRPr>
          </a:p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MX" sz="16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Datosmacro</a:t>
            </a:r>
            <a:r>
              <a:rPr lang="es-MX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. (s.f.). </a:t>
            </a:r>
            <a:r>
              <a:rPr lang="es-MX" sz="1600" i="1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Deuda Externa - Deuda Exterior</a:t>
            </a:r>
            <a:r>
              <a:rPr lang="es-MX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. Expansión. Datosmacro.com. </a:t>
            </a:r>
            <a:r>
              <a:rPr lang="es-MX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  <a:hlinkClick r:id="rId4"/>
              </a:rPr>
              <a:t>https://datosmacro.expansion.com/diccionario/deuda-externa-deuda-exterior</a:t>
            </a:r>
            <a:endParaRPr lang="es-CR" sz="1600" dirty="0">
              <a:effectLst/>
              <a:latin typeface="Calibri" panose="020F0502020204030204" pitchFamily="34" charset="0"/>
              <a:ea typeface="PMingLiU" panose="020B0604030504040204" pitchFamily="18" charset="-120"/>
              <a:cs typeface="Calibri" panose="020F0502020204030204" pitchFamily="34" charset="0"/>
            </a:endParaRPr>
          </a:p>
          <a:p>
            <a:endParaRPr lang="es-MX" sz="1600" dirty="0"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449580" lvl="0" indent="-449580">
              <a:lnSpc>
                <a:spcPct val="200000"/>
              </a:lnSpc>
              <a:spcAft>
                <a:spcPts val="800"/>
              </a:spcAft>
            </a:pPr>
            <a:r>
              <a:rPr lang="es-CR" sz="1600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Ministerio de Hacienda. (1987-2019). </a:t>
            </a:r>
            <a:r>
              <a:rPr lang="es-MX" sz="1600" i="1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Gobierno Central: Ingresos, Gastos y Financiamiento</a:t>
            </a:r>
            <a:r>
              <a:rPr lang="es-MX" sz="1600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. Dirección General de Presupuesto Nacional: Ministerio de Hacienda. </a:t>
            </a:r>
            <a:r>
              <a:rPr lang="es-MX" sz="1600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  <a:hlinkClick r:id="rId6"/>
              </a:rPr>
              <a:t>https://www.hacienda.go.cr/contenido/141-ingreso-gasto-y-financiamiento-del-gobierno-central-anual-desde-1987</a:t>
            </a:r>
            <a:endParaRPr lang="es-MX" sz="1600" dirty="0">
              <a:solidFill>
                <a:prstClr val="black"/>
              </a:solidFill>
              <a:latin typeface="Calibri" panose="020F0502020204030204" pitchFamily="34" charset="0"/>
              <a:ea typeface="PMingLiU" panose="020B0604030504040204" pitchFamily="18" charset="-120"/>
              <a:cs typeface="Calibri" panose="020F0502020204030204" pitchFamily="34" charset="0"/>
            </a:endParaRPr>
          </a:p>
          <a:p>
            <a:pPr marL="449580" lvl="0" indent="-449580">
              <a:lnSpc>
                <a:spcPct val="200000"/>
              </a:lnSpc>
              <a:spcAft>
                <a:spcPts val="800"/>
              </a:spcAft>
            </a:pPr>
            <a:endParaRPr lang="es-CR" sz="1600" dirty="0">
              <a:solidFill>
                <a:prstClr val="black"/>
              </a:solidFill>
              <a:latin typeface="Calibri" panose="020F0502020204030204" pitchFamily="34" charset="0"/>
              <a:ea typeface="PMingLiU" panose="020B0604030504040204" pitchFamily="18" charset="-120"/>
              <a:cs typeface="Times New Roman" panose="02020603050405020304" pitchFamily="18" charset="0"/>
            </a:endParaRPr>
          </a:p>
          <a:p>
            <a:pPr marL="449580" lvl="0" indent="-449580">
              <a:lnSpc>
                <a:spcPct val="200000"/>
              </a:lnSpc>
              <a:spcAft>
                <a:spcPts val="800"/>
              </a:spcAft>
            </a:pPr>
            <a:r>
              <a:rPr lang="es-MX" sz="1600" dirty="0">
                <a:solidFill>
                  <a:prstClr val="black"/>
                </a:solidFill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11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315214"/>
            <a:ext cx="3235171" cy="616941"/>
          </a:xfrm>
        </p:spPr>
        <p:txBody>
          <a:bodyPr>
            <a:normAutofit fontScale="90000"/>
          </a:bodyPr>
          <a:lstStyle/>
          <a:p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Bibliografía: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1293224"/>
            <a:ext cx="10515600" cy="523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1196794"/>
            <a:ext cx="10515600" cy="533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2203D1-089C-403F-B28C-F69224515030}"/>
              </a:ext>
            </a:extLst>
          </p:cNvPr>
          <p:cNvSpPr txBox="1"/>
          <p:nvPr/>
        </p:nvSpPr>
        <p:spPr>
          <a:xfrm>
            <a:off x="561703" y="1196794"/>
            <a:ext cx="10792097" cy="700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CR" sz="1600" dirty="0"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Contraloría General de la República</a:t>
            </a:r>
            <a:r>
              <a:rPr lang="es-CR" sz="1600" dirty="0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 (2019). </a:t>
            </a:r>
            <a:r>
              <a:rPr lang="es-MX" sz="1600" i="1" dirty="0"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Informe de Presupuesto Público 2019</a:t>
            </a:r>
            <a:r>
              <a:rPr lang="es-MX" sz="1600" dirty="0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. </a:t>
            </a:r>
            <a:r>
              <a:rPr lang="es-MX" sz="1600" dirty="0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  <a:hlinkClick r:id="rId2"/>
              </a:rPr>
              <a:t>https://sites.google.com/cgr.go.cr/presupuestos-publicos-2019/presupuestos-p%C3%BAblicos-composici%C3%B3n-y-an%C3%A1lisis/transferencias-en-el-sector-p%C3%BAblico</a:t>
            </a:r>
            <a:r>
              <a:rPr lang="es-MX" sz="1600" dirty="0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</a:p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CR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Ley 7386 de 1994. Reforma la Ley </a:t>
            </a:r>
            <a:r>
              <a:rPr lang="es-CR" sz="16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Nº</a:t>
            </a:r>
            <a:r>
              <a:rPr lang="es-CR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6450 "Reforma Código Fiscal, ley de impuesto sobre la Renta, Ley de Creación del Ministerio de Obras Públicas y Transportes". </a:t>
            </a:r>
            <a:r>
              <a:rPr lang="es-CR" sz="1600" dirty="0"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5 de abril de 1994. </a:t>
            </a:r>
            <a:r>
              <a:rPr lang="es-CR" sz="1600" dirty="0"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  <a:hlinkClick r:id="rId3"/>
              </a:rPr>
              <a:t>http://www.pgrweb.go.cr/scij/Busqueda/Normativa/Normas/nrm_texto_completo.aspx?param1=NRTC&amp;nValor1=1&amp;nValor2=23710&amp;nValor3=25108&amp;strTipM=TC</a:t>
            </a:r>
            <a:r>
              <a:rPr lang="es-CR" sz="1600" dirty="0"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</a:p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CR" sz="1600" dirty="0"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Banco Interamericano de Desarrollo (2009). </a:t>
            </a:r>
            <a:r>
              <a:rPr lang="es-CR" sz="1600" i="1" dirty="0"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Costa Rica, Informe sobre el Gasto Público. </a:t>
            </a:r>
            <a:r>
              <a:rPr lang="es-CR" sz="1600" i="1" dirty="0"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  <a:hlinkClick r:id="rId4"/>
              </a:rPr>
              <a:t>http://infofiscal.conare.ac.cr/images/docs/citada/BID.%202009%20-CR_Informe%20Sobre%20el%20Gasto%20Pblico_Final_Espanol.pdf</a:t>
            </a:r>
            <a:r>
              <a:rPr lang="es-CR" sz="1600" i="1" dirty="0"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 </a:t>
            </a:r>
            <a:endParaRPr lang="es-CR" sz="1600" i="1" dirty="0">
              <a:effectLst/>
              <a:latin typeface="Calibri" panose="020F0502020204030204" pitchFamily="34" charset="0"/>
              <a:ea typeface="PMingLiU" panose="020B0604030504040204" pitchFamily="18" charset="-120"/>
              <a:cs typeface="Times New Roman" panose="02020603050405020304" pitchFamily="18" charset="0"/>
            </a:endParaRPr>
          </a:p>
          <a:p>
            <a:pPr marL="449580" lvl="0" indent="-449580">
              <a:lnSpc>
                <a:spcPct val="200000"/>
              </a:lnSpc>
              <a:spcAft>
                <a:spcPts val="800"/>
              </a:spcAft>
            </a:pPr>
            <a:endParaRPr lang="es-CR" sz="1600" dirty="0">
              <a:solidFill>
                <a:prstClr val="black"/>
              </a:solidFill>
              <a:latin typeface="Calibri" panose="020F0502020204030204" pitchFamily="34" charset="0"/>
              <a:ea typeface="PMingLiU" panose="020B0604030504040204" pitchFamily="18" charset="-120"/>
              <a:cs typeface="Times New Roman" panose="02020603050405020304" pitchFamily="18" charset="0"/>
            </a:endParaRPr>
          </a:p>
          <a:p>
            <a:pPr marL="449580" lvl="0" indent="-449580">
              <a:lnSpc>
                <a:spcPct val="200000"/>
              </a:lnSpc>
              <a:spcAft>
                <a:spcPts val="800"/>
              </a:spcAft>
            </a:pPr>
            <a:r>
              <a:rPr lang="es-MX" sz="1600" dirty="0">
                <a:solidFill>
                  <a:prstClr val="black"/>
                </a:solidFill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9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315214"/>
            <a:ext cx="3235171" cy="616941"/>
          </a:xfrm>
        </p:spPr>
        <p:txBody>
          <a:bodyPr>
            <a:normAutofit fontScale="90000"/>
          </a:bodyPr>
          <a:lstStyle/>
          <a:p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Bibliografía: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1293224"/>
            <a:ext cx="10515600" cy="523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1196794"/>
            <a:ext cx="10515600" cy="533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2203D1-089C-403F-B28C-F69224515030}"/>
              </a:ext>
            </a:extLst>
          </p:cNvPr>
          <p:cNvSpPr txBox="1"/>
          <p:nvPr/>
        </p:nvSpPr>
        <p:spPr>
          <a:xfrm>
            <a:off x="561703" y="1196794"/>
            <a:ext cx="10792097" cy="663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CR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Vil</a:t>
            </a:r>
            <a:r>
              <a:rPr lang="es-CR" sz="1600" dirty="0"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lasuso, J. M.</a:t>
            </a:r>
            <a:r>
              <a:rPr lang="es-CR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 (2000). </a:t>
            </a:r>
            <a:r>
              <a:rPr lang="es-CR" sz="1600" i="1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Reformas estructurales y política económica en Costa Rica. </a:t>
            </a:r>
            <a:r>
              <a:rPr lang="es-CR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Instituto de Investigaciones Económicas de la Universidad de Costa Rica. </a:t>
            </a:r>
            <a:r>
              <a:rPr lang="es-CR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  <a:hlinkClick r:id="rId2"/>
              </a:rPr>
              <a:t>https://www.cepal.org/sites/default/files/publication/files/7608/S2000578_es.pdf</a:t>
            </a:r>
            <a:endParaRPr lang="es-CR" sz="1600" dirty="0">
              <a:effectLst/>
              <a:latin typeface="Calibri" panose="020F0502020204030204" pitchFamily="34" charset="0"/>
              <a:ea typeface="PMingLiU" panose="020B0604030504040204" pitchFamily="18" charset="-120"/>
              <a:cs typeface="Calibri" panose="020F0502020204030204" pitchFamily="34" charset="0"/>
            </a:endParaRPr>
          </a:p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CR" sz="1600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Contraloría General de la República (2008). </a:t>
            </a:r>
            <a:r>
              <a:rPr lang="es-CR" sz="1600" i="1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Evolución fiscal y presupuestaria del sector público. </a:t>
            </a:r>
            <a:r>
              <a:rPr lang="es-CR" sz="1600" i="1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  <a:hlinkClick r:id="rId3"/>
              </a:rPr>
              <a:t>https://www.aulavirtual.una.ac.cr/pluginfile.php/140673/mod_resource/content/1/APA%207%20Subsistema%20Bibliotecas%20CS%20%282%29.pdf</a:t>
            </a:r>
            <a:r>
              <a:rPr lang="es-CR" sz="1600" i="1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 </a:t>
            </a:r>
          </a:p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CR" sz="1600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Ministerio de Hacienda (2010). </a:t>
            </a:r>
            <a:r>
              <a:rPr lang="es-CR" sz="1600" i="1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Marco Fiscal Presupuestario de Mediano Plazo 2010 - 2014</a:t>
            </a:r>
            <a:r>
              <a:rPr lang="es-CR" sz="1600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. </a:t>
            </a:r>
            <a:r>
              <a:rPr lang="es-CR" sz="1600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  <a:hlinkClick r:id="rId4"/>
              </a:rPr>
              <a:t>https://www.hacienda.go.cr/docs/51db2201e8b4e_Marco_Fiscal_de_Mediano_Plazo_20102014.pdf</a:t>
            </a:r>
            <a:r>
              <a:rPr lang="es-CR" sz="1600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 </a:t>
            </a:r>
          </a:p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MX" sz="1600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 Ministerio de Hacienda (2009). </a:t>
            </a:r>
            <a:r>
              <a:rPr lang="es-MX" sz="1600" i="1" dirty="0">
                <a:solidFill>
                  <a:prstClr val="black"/>
                </a:solidFill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Marco Fiscal Presupuestario de Mediano Plazo 2009 – 2013. </a:t>
            </a:r>
            <a:r>
              <a:rPr lang="es-C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https://www.hacienda.go.cr/docs/51dc1f7df3d8a_DocumentoMarcoPresupuestariodeMedianoPlazoact30100.pdf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9580" lvl="0" indent="-449580">
              <a:lnSpc>
                <a:spcPct val="200000"/>
              </a:lnSpc>
              <a:spcAft>
                <a:spcPts val="800"/>
              </a:spcAft>
            </a:pPr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1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315214"/>
            <a:ext cx="3235171" cy="616941"/>
          </a:xfrm>
        </p:spPr>
        <p:txBody>
          <a:bodyPr>
            <a:normAutofit fontScale="90000"/>
          </a:bodyPr>
          <a:lstStyle/>
          <a:p>
            <a:r>
              <a:rPr lang="es-C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Bibliografía: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838200" y="1293224"/>
            <a:ext cx="10515600" cy="5238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1196794"/>
            <a:ext cx="10515600" cy="533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2203D1-089C-403F-B28C-F69224515030}"/>
              </a:ext>
            </a:extLst>
          </p:cNvPr>
          <p:cNvSpPr txBox="1"/>
          <p:nvPr/>
        </p:nvSpPr>
        <p:spPr>
          <a:xfrm>
            <a:off x="561703" y="1196794"/>
            <a:ext cx="10792097" cy="591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CR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Abarca, A., Ramírez, S. (2016) Estudio del Crecimiento Económico Costarricense, 1960-2014. Universidad de Costa Rica Observatorio del Desarrollo. </a:t>
            </a:r>
            <a:r>
              <a:rPr lang="es-CR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  <a:hlinkClick r:id="rId2"/>
              </a:rPr>
              <a:t>https://www.odd.ucr.ac.cr/sites/default/files/Documents/Crecimiento-Economico/Estudio-del-Crecimiento-Economico.pdf</a:t>
            </a:r>
            <a:r>
              <a:rPr lang="es-CR" sz="16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Calibri" panose="020F0502020204030204" pitchFamily="34" charset="0"/>
              </a:rPr>
              <a:t> </a:t>
            </a:r>
          </a:p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Estrada, M. (12 de Marzo, 2019). </a:t>
            </a:r>
            <a:r>
              <a:rPr lang="es-CR" sz="1600" dirty="0">
                <a:latin typeface="Calibri" panose="020F0502020204030204" pitchFamily="34" charset="0"/>
                <a:cs typeface="Calibri" panose="020F0502020204030204" pitchFamily="34" charset="0"/>
              </a:rPr>
              <a:t>La política salarial del sector público explica buena parte del aumento en la desigualdad. </a:t>
            </a:r>
            <a:r>
              <a:rPr lang="es-CR" sz="1600" i="1" dirty="0">
                <a:latin typeface="Calibri" panose="020F0502020204030204" pitchFamily="34" charset="0"/>
                <a:cs typeface="Calibri" panose="020F0502020204030204" pitchFamily="34" charset="0"/>
              </a:rPr>
              <a:t>Semanario Universidad</a:t>
            </a:r>
            <a:r>
              <a:rPr lang="es-C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CR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https://semanariouniversidad.com/pais/la-politica-salarial-del-sector-publico-explica-buena-parte-del-aumento-en-la-desigualdad/</a:t>
            </a:r>
            <a:r>
              <a:rPr lang="es-C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Madrigal, R. (2019) </a:t>
            </a:r>
            <a:r>
              <a:rPr lang="es-CR" sz="16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Gobierno analiza si estas 76 instituciones son realmente necesarias. </a:t>
            </a:r>
            <a:r>
              <a:rPr lang="es-C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Nación. </a:t>
            </a:r>
            <a:r>
              <a:rPr lang="es-C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https://www.nacion.com/el-pais/politica/gobierno-analiza-si-estas-76-instituciones-son/APSAEPNT4ND7XD4B5B3E7ARHXI/story/</a:t>
            </a:r>
            <a:r>
              <a:rPr lang="es-CR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49580" indent="-449580">
              <a:lnSpc>
                <a:spcPct val="200000"/>
              </a:lnSpc>
              <a:spcAft>
                <a:spcPts val="800"/>
              </a:spcAft>
            </a:pPr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Salom, R (1996). </a:t>
            </a:r>
            <a:r>
              <a:rPr lang="es-CR" sz="1600" dirty="0">
                <a:latin typeface="Calibri" panose="020F0502020204030204" pitchFamily="34" charset="0"/>
                <a:cs typeface="Calibri" panose="020F0502020204030204" pitchFamily="34" charset="0"/>
              </a:rPr>
              <a:t>Costa Rica: Ajuste y pacto político. </a:t>
            </a:r>
            <a:r>
              <a:rPr lang="es-CR" sz="1600" i="1" dirty="0">
                <a:latin typeface="Calibri" panose="020F0502020204030204" pitchFamily="34" charset="0"/>
                <a:cs typeface="Calibri" panose="020F0502020204030204" pitchFamily="34" charset="0"/>
              </a:rPr>
              <a:t>Nueva Sociedad, (142), </a:t>
            </a:r>
            <a:r>
              <a:rPr lang="es-CR" sz="1600" dirty="0">
                <a:latin typeface="Calibri" panose="020F0502020204030204" pitchFamily="34" charset="0"/>
                <a:cs typeface="Calibri" panose="020F0502020204030204" pitchFamily="34" charset="0"/>
              </a:rPr>
              <a:t>11-15. </a:t>
            </a:r>
            <a:r>
              <a:rPr lang="es-CR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https://web.archive.org/web/20100706215239/http://www.nuso.org/upload/articulos/2480_1.pdf</a:t>
            </a:r>
            <a:r>
              <a:rPr lang="es-C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MX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5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8755" y="270768"/>
            <a:ext cx="10515600" cy="931015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C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Gasto Total Publico del Gobierno Central</a:t>
            </a:r>
            <a:br>
              <a:rPr lang="es-C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Comprende la sumatoria del gasto corriente y el gasto de capital</a:t>
            </a:r>
            <a:r>
              <a:rPr lang="es-C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058755" y="1592401"/>
            <a:ext cx="10515600" cy="4994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Gasto Corriente: </a:t>
            </a:r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Comprende las erogaciones no recuperables que se destinan a la remuneración de los factores productivos, adquisición de bienes y servicios y transferencias, para atender las actividades ordinarias de producción de bienes y prestación de servicios que son propias del sector público (</a:t>
            </a:r>
            <a:r>
              <a:rPr lang="es-CR" sz="2000" dirty="0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Ministerio de Hacienda, </a:t>
            </a:r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2004).</a:t>
            </a:r>
          </a:p>
          <a:p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Incluye el gasto en salarios, transferencias, alquileres, servicios, viajes, combustibles, intereses.</a:t>
            </a:r>
          </a:p>
          <a:p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C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Gasto Capital: </a:t>
            </a:r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Comprende las erogaciones no recuperables para la adquisición o producción de bienes duraderos, destinados a un uso intensivo en el proceso de producción durante un largo período de tiempo (</a:t>
            </a:r>
            <a:r>
              <a:rPr lang="es-CR" sz="2000" dirty="0">
                <a:effectLst/>
                <a:latin typeface="Times New Roman" panose="02020603050405020304" pitchFamily="18" charset="0"/>
                <a:ea typeface="PMingLiU" panose="020B0604030504040204" pitchFamily="18" charset="-120"/>
                <a:cs typeface="Times New Roman" panose="02020603050405020304" pitchFamily="18" charset="0"/>
              </a:rPr>
              <a:t>Ministerio de Hacienda,</a:t>
            </a:r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2004).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Incluye los gastos en remuneraciones, compra de bienes y servicios asociados a la formación de capital y transferencias de capital.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C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rma libre 19">
            <a:extLst>
              <a:ext uri="{FF2B5EF4-FFF2-40B4-BE49-F238E27FC236}">
                <a16:creationId xmlns:a16="http://schemas.microsoft.com/office/drawing/2014/main" id="{189E3C56-F900-44E7-BF74-7509E4A58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5" name="Cuadro de texto 32">
            <a:extLst>
              <a:ext uri="{FF2B5EF4-FFF2-40B4-BE49-F238E27FC236}">
                <a16:creationId xmlns:a16="http://schemas.microsoft.com/office/drawing/2014/main" id="{5C7F3CEE-E6DF-48C0-8B9A-22A03DF4C29B}"/>
              </a:ext>
            </a:extLst>
          </p:cNvPr>
          <p:cNvSpPr txBox="1"/>
          <p:nvPr/>
        </p:nvSpPr>
        <p:spPr>
          <a:xfrm>
            <a:off x="11907454" y="6481180"/>
            <a:ext cx="248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6873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adro de texto 109"/>
          <p:cNvSpPr txBox="1"/>
          <p:nvPr/>
        </p:nvSpPr>
        <p:spPr>
          <a:xfrm>
            <a:off x="3411905" y="165381"/>
            <a:ext cx="536820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 Central: Gasto Total</a:t>
            </a:r>
          </a:p>
        </p:txBody>
      </p:sp>
      <p:graphicFrame>
        <p:nvGraphicFramePr>
          <p:cNvPr id="51" name="Gráfico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2166315"/>
              </p:ext>
            </p:extLst>
          </p:nvPr>
        </p:nvGraphicFramePr>
        <p:xfrm>
          <a:off x="8004533" y="3564262"/>
          <a:ext cx="3142438" cy="209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1" name="Grupo 60" descr="Icono de un gráfico. "/>
          <p:cNvGrpSpPr/>
          <p:nvPr/>
        </p:nvGrpSpPr>
        <p:grpSpPr>
          <a:xfrm>
            <a:off x="9178091" y="4509010"/>
            <a:ext cx="377200" cy="179334"/>
            <a:chOff x="4254500" y="2100263"/>
            <a:chExt cx="1906588" cy="906463"/>
          </a:xfrm>
        </p:grpSpPr>
        <p:sp>
          <p:nvSpPr>
            <p:cNvPr id="62" name="Forma libre 5"/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63" name="Forma libre 6"/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64" name="Forma libre 7"/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30" name="Forma libre 19">
            <a:extLst>
              <a:ext uri="{FF2B5EF4-FFF2-40B4-BE49-F238E27FC236}">
                <a16:creationId xmlns:a16="http://schemas.microsoft.com/office/drawing/2014/main" id="{189E3C56-F900-44E7-BF74-7509E4A58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33" name="Cuadro de texto 32">
            <a:extLst>
              <a:ext uri="{FF2B5EF4-FFF2-40B4-BE49-F238E27FC236}">
                <a16:creationId xmlns:a16="http://schemas.microsoft.com/office/drawing/2014/main" id="{5C7F3CEE-E6DF-48C0-8B9A-22A03DF4C29B}"/>
              </a:ext>
            </a:extLst>
          </p:cNvPr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2</a:t>
            </a:r>
          </a:p>
        </p:txBody>
      </p:sp>
      <p:graphicFrame>
        <p:nvGraphicFramePr>
          <p:cNvPr id="34" name="Gráfico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824966"/>
              </p:ext>
            </p:extLst>
          </p:nvPr>
        </p:nvGraphicFramePr>
        <p:xfrm>
          <a:off x="635732" y="905669"/>
          <a:ext cx="11117355" cy="532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35732" y="6308295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(1988-2019).</a:t>
            </a:r>
            <a:endParaRPr lang="es-CR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1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b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21" name="Cuadro de texto 20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3" name="Cuadro de texto 82">
            <a:extLst>
              <a:ext uri="{FF2B5EF4-FFF2-40B4-BE49-F238E27FC236}">
                <a16:creationId xmlns:a16="http://schemas.microsoft.com/office/drawing/2014/main" id="{DCD843C5-0DBD-4721-ACAD-288CC256EF82}"/>
              </a:ext>
            </a:extLst>
          </p:cNvPr>
          <p:cNvSpPr txBox="1"/>
          <p:nvPr/>
        </p:nvSpPr>
        <p:spPr>
          <a:xfrm>
            <a:off x="3810927" y="165381"/>
            <a:ext cx="457016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del Gasto total</a:t>
            </a:r>
          </a:p>
        </p:txBody>
      </p:sp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19D7E498-2D9B-4F60-93FF-25DEC5873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3</a:t>
            </a:r>
          </a:p>
        </p:txBody>
      </p:sp>
      <p:graphicFrame>
        <p:nvGraphicFramePr>
          <p:cNvPr id="84" name="Gráfico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220309"/>
              </p:ext>
            </p:extLst>
          </p:nvPr>
        </p:nvGraphicFramePr>
        <p:xfrm>
          <a:off x="651401" y="792643"/>
          <a:ext cx="10889197" cy="55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3D85915-3939-4F95-AB6D-7DCC0A91F711}"/>
              </a:ext>
            </a:extLst>
          </p:cNvPr>
          <p:cNvSpPr txBox="1"/>
          <p:nvPr/>
        </p:nvSpPr>
        <p:spPr>
          <a:xfrm>
            <a:off x="635733" y="6384842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(1987-2019).</a:t>
            </a:r>
            <a:endParaRPr lang="es-CR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7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a libr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42" name="Cuadro de texto 41"/>
          <p:cNvSpPr txBox="1"/>
          <p:nvPr/>
        </p:nvSpPr>
        <p:spPr>
          <a:xfrm>
            <a:off x="11907454" y="648118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87" name="Grupo 86" descr="Icono de un gráfico. "/>
          <p:cNvGrpSpPr/>
          <p:nvPr/>
        </p:nvGrpSpPr>
        <p:grpSpPr>
          <a:xfrm>
            <a:off x="8574429" y="1249829"/>
            <a:ext cx="392258" cy="186494"/>
            <a:chOff x="4254500" y="2100263"/>
            <a:chExt cx="1906588" cy="906463"/>
          </a:xfrm>
        </p:grpSpPr>
        <p:sp>
          <p:nvSpPr>
            <p:cNvPr id="88" name="Forma libre 5"/>
            <p:cNvSpPr>
              <a:spLocks noEditPoints="1"/>
            </p:cNvSpPr>
            <p:nvPr/>
          </p:nvSpPr>
          <p:spPr bwMode="auto">
            <a:xfrm>
              <a:off x="4254500" y="2100263"/>
              <a:ext cx="1906588" cy="906463"/>
            </a:xfrm>
            <a:custGeom>
              <a:avLst/>
              <a:gdLst>
                <a:gd name="T0" fmla="*/ 1831 w 2048"/>
                <a:gd name="T1" fmla="*/ 0 h 970"/>
                <a:gd name="T2" fmla="*/ 1613 w 2048"/>
                <a:gd name="T3" fmla="*/ 217 h 970"/>
                <a:gd name="T4" fmla="*/ 1648 w 2048"/>
                <a:gd name="T5" fmla="*/ 336 h 970"/>
                <a:gd name="T6" fmla="*/ 1413 w 2048"/>
                <a:gd name="T7" fmla="*/ 571 h 970"/>
                <a:gd name="T8" fmla="*/ 1295 w 2048"/>
                <a:gd name="T9" fmla="*/ 535 h 970"/>
                <a:gd name="T10" fmla="*/ 1173 w 2048"/>
                <a:gd name="T11" fmla="*/ 573 h 970"/>
                <a:gd name="T12" fmla="*/ 935 w 2048"/>
                <a:gd name="T13" fmla="*/ 336 h 970"/>
                <a:gd name="T14" fmla="*/ 971 w 2048"/>
                <a:gd name="T15" fmla="*/ 217 h 970"/>
                <a:gd name="T16" fmla="*/ 753 w 2048"/>
                <a:gd name="T17" fmla="*/ 0 h 970"/>
                <a:gd name="T18" fmla="*/ 536 w 2048"/>
                <a:gd name="T19" fmla="*/ 217 h 970"/>
                <a:gd name="T20" fmla="*/ 571 w 2048"/>
                <a:gd name="T21" fmla="*/ 336 h 970"/>
                <a:gd name="T22" fmla="*/ 336 w 2048"/>
                <a:gd name="T23" fmla="*/ 571 h 970"/>
                <a:gd name="T24" fmla="*/ 217 w 2048"/>
                <a:gd name="T25" fmla="*/ 535 h 970"/>
                <a:gd name="T26" fmla="*/ 0 w 2048"/>
                <a:gd name="T27" fmla="*/ 753 h 970"/>
                <a:gd name="T28" fmla="*/ 217 w 2048"/>
                <a:gd name="T29" fmla="*/ 970 h 970"/>
                <a:gd name="T30" fmla="*/ 435 w 2048"/>
                <a:gd name="T31" fmla="*/ 753 h 970"/>
                <a:gd name="T32" fmla="*/ 400 w 2048"/>
                <a:gd name="T33" fmla="*/ 634 h 970"/>
                <a:gd name="T34" fmla="*/ 635 w 2048"/>
                <a:gd name="T35" fmla="*/ 399 h 970"/>
                <a:gd name="T36" fmla="*/ 753 w 2048"/>
                <a:gd name="T37" fmla="*/ 435 h 970"/>
                <a:gd name="T38" fmla="*/ 872 w 2048"/>
                <a:gd name="T39" fmla="*/ 399 h 970"/>
                <a:gd name="T40" fmla="*/ 1110 w 2048"/>
                <a:gd name="T41" fmla="*/ 638 h 970"/>
                <a:gd name="T42" fmla="*/ 1077 w 2048"/>
                <a:gd name="T43" fmla="*/ 753 h 970"/>
                <a:gd name="T44" fmla="*/ 1295 w 2048"/>
                <a:gd name="T45" fmla="*/ 970 h 970"/>
                <a:gd name="T46" fmla="*/ 1512 w 2048"/>
                <a:gd name="T47" fmla="*/ 753 h 970"/>
                <a:gd name="T48" fmla="*/ 1477 w 2048"/>
                <a:gd name="T49" fmla="*/ 634 h 970"/>
                <a:gd name="T50" fmla="*/ 1712 w 2048"/>
                <a:gd name="T51" fmla="*/ 399 h 970"/>
                <a:gd name="T52" fmla="*/ 1831 w 2048"/>
                <a:gd name="T53" fmla="*/ 435 h 970"/>
                <a:gd name="T54" fmla="*/ 2048 w 2048"/>
                <a:gd name="T55" fmla="*/ 217 h 970"/>
                <a:gd name="T56" fmla="*/ 1831 w 2048"/>
                <a:gd name="T57" fmla="*/ 0 h 970"/>
                <a:gd name="T58" fmla="*/ 217 w 2048"/>
                <a:gd name="T59" fmla="*/ 880 h 970"/>
                <a:gd name="T60" fmla="*/ 90 w 2048"/>
                <a:gd name="T61" fmla="*/ 753 h 970"/>
                <a:gd name="T62" fmla="*/ 217 w 2048"/>
                <a:gd name="T63" fmla="*/ 625 h 970"/>
                <a:gd name="T64" fmla="*/ 345 w 2048"/>
                <a:gd name="T65" fmla="*/ 753 h 970"/>
                <a:gd name="T66" fmla="*/ 217 w 2048"/>
                <a:gd name="T67" fmla="*/ 880 h 970"/>
                <a:gd name="T68" fmla="*/ 753 w 2048"/>
                <a:gd name="T69" fmla="*/ 345 h 970"/>
                <a:gd name="T70" fmla="*/ 626 w 2048"/>
                <a:gd name="T71" fmla="*/ 217 h 970"/>
                <a:gd name="T72" fmla="*/ 753 w 2048"/>
                <a:gd name="T73" fmla="*/ 90 h 970"/>
                <a:gd name="T74" fmla="*/ 881 w 2048"/>
                <a:gd name="T75" fmla="*/ 217 h 970"/>
                <a:gd name="T76" fmla="*/ 753 w 2048"/>
                <a:gd name="T77" fmla="*/ 345 h 970"/>
                <a:gd name="T78" fmla="*/ 1295 w 2048"/>
                <a:gd name="T79" fmla="*/ 880 h 970"/>
                <a:gd name="T80" fmla="*/ 1167 w 2048"/>
                <a:gd name="T81" fmla="*/ 753 h 970"/>
                <a:gd name="T82" fmla="*/ 1295 w 2048"/>
                <a:gd name="T83" fmla="*/ 625 h 970"/>
                <a:gd name="T84" fmla="*/ 1422 w 2048"/>
                <a:gd name="T85" fmla="*/ 753 h 970"/>
                <a:gd name="T86" fmla="*/ 1295 w 2048"/>
                <a:gd name="T87" fmla="*/ 880 h 970"/>
                <a:gd name="T88" fmla="*/ 1831 w 2048"/>
                <a:gd name="T89" fmla="*/ 345 h 970"/>
                <a:gd name="T90" fmla="*/ 1703 w 2048"/>
                <a:gd name="T91" fmla="*/ 217 h 970"/>
                <a:gd name="T92" fmla="*/ 1831 w 2048"/>
                <a:gd name="T93" fmla="*/ 90 h 970"/>
                <a:gd name="T94" fmla="*/ 1958 w 2048"/>
                <a:gd name="T95" fmla="*/ 217 h 970"/>
                <a:gd name="T96" fmla="*/ 1831 w 2048"/>
                <a:gd name="T97" fmla="*/ 345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8" h="970">
                  <a:moveTo>
                    <a:pt x="1831" y="0"/>
                  </a:moveTo>
                  <a:cubicBezTo>
                    <a:pt x="1711" y="0"/>
                    <a:pt x="1613" y="97"/>
                    <a:pt x="1613" y="217"/>
                  </a:cubicBezTo>
                  <a:cubicBezTo>
                    <a:pt x="1613" y="261"/>
                    <a:pt x="1626" y="302"/>
                    <a:pt x="1648" y="336"/>
                  </a:cubicBezTo>
                  <a:cubicBezTo>
                    <a:pt x="1413" y="571"/>
                    <a:pt x="1413" y="571"/>
                    <a:pt x="1413" y="571"/>
                  </a:cubicBezTo>
                  <a:cubicBezTo>
                    <a:pt x="1379" y="548"/>
                    <a:pt x="1339" y="535"/>
                    <a:pt x="1295" y="535"/>
                  </a:cubicBezTo>
                  <a:cubicBezTo>
                    <a:pt x="1250" y="535"/>
                    <a:pt x="1207" y="549"/>
                    <a:pt x="1173" y="573"/>
                  </a:cubicBezTo>
                  <a:cubicBezTo>
                    <a:pt x="935" y="336"/>
                    <a:pt x="935" y="336"/>
                    <a:pt x="935" y="336"/>
                  </a:cubicBezTo>
                  <a:cubicBezTo>
                    <a:pt x="958" y="302"/>
                    <a:pt x="971" y="261"/>
                    <a:pt x="971" y="217"/>
                  </a:cubicBezTo>
                  <a:cubicBezTo>
                    <a:pt x="971" y="97"/>
                    <a:pt x="873" y="0"/>
                    <a:pt x="753" y="0"/>
                  </a:cubicBezTo>
                  <a:cubicBezTo>
                    <a:pt x="633" y="0"/>
                    <a:pt x="536" y="97"/>
                    <a:pt x="536" y="217"/>
                  </a:cubicBezTo>
                  <a:cubicBezTo>
                    <a:pt x="536" y="261"/>
                    <a:pt x="549" y="302"/>
                    <a:pt x="571" y="336"/>
                  </a:cubicBezTo>
                  <a:cubicBezTo>
                    <a:pt x="336" y="571"/>
                    <a:pt x="336" y="571"/>
                    <a:pt x="336" y="571"/>
                  </a:cubicBezTo>
                  <a:cubicBezTo>
                    <a:pt x="302" y="548"/>
                    <a:pt x="261" y="535"/>
                    <a:pt x="217" y="535"/>
                  </a:cubicBezTo>
                  <a:cubicBezTo>
                    <a:pt x="98" y="535"/>
                    <a:pt x="0" y="633"/>
                    <a:pt x="0" y="753"/>
                  </a:cubicBezTo>
                  <a:cubicBezTo>
                    <a:pt x="0" y="873"/>
                    <a:pt x="98" y="970"/>
                    <a:pt x="217" y="970"/>
                  </a:cubicBezTo>
                  <a:cubicBezTo>
                    <a:pt x="337" y="970"/>
                    <a:pt x="435" y="873"/>
                    <a:pt x="435" y="753"/>
                  </a:cubicBezTo>
                  <a:cubicBezTo>
                    <a:pt x="435" y="709"/>
                    <a:pt x="422" y="668"/>
                    <a:pt x="400" y="634"/>
                  </a:cubicBezTo>
                  <a:cubicBezTo>
                    <a:pt x="635" y="399"/>
                    <a:pt x="635" y="399"/>
                    <a:pt x="635" y="399"/>
                  </a:cubicBezTo>
                  <a:cubicBezTo>
                    <a:pt x="669" y="422"/>
                    <a:pt x="709" y="435"/>
                    <a:pt x="753" y="435"/>
                  </a:cubicBezTo>
                  <a:cubicBezTo>
                    <a:pt x="797" y="435"/>
                    <a:pt x="838" y="422"/>
                    <a:pt x="872" y="399"/>
                  </a:cubicBezTo>
                  <a:cubicBezTo>
                    <a:pt x="1110" y="638"/>
                    <a:pt x="1110" y="638"/>
                    <a:pt x="1110" y="638"/>
                  </a:cubicBezTo>
                  <a:cubicBezTo>
                    <a:pt x="1090" y="671"/>
                    <a:pt x="1077" y="711"/>
                    <a:pt x="1077" y="753"/>
                  </a:cubicBezTo>
                  <a:cubicBezTo>
                    <a:pt x="1077" y="873"/>
                    <a:pt x="1175" y="970"/>
                    <a:pt x="1295" y="970"/>
                  </a:cubicBezTo>
                  <a:cubicBezTo>
                    <a:pt x="1415" y="970"/>
                    <a:pt x="1512" y="873"/>
                    <a:pt x="1512" y="753"/>
                  </a:cubicBezTo>
                  <a:cubicBezTo>
                    <a:pt x="1512" y="709"/>
                    <a:pt x="1499" y="668"/>
                    <a:pt x="1477" y="634"/>
                  </a:cubicBezTo>
                  <a:cubicBezTo>
                    <a:pt x="1712" y="399"/>
                    <a:pt x="1712" y="399"/>
                    <a:pt x="1712" y="399"/>
                  </a:cubicBezTo>
                  <a:cubicBezTo>
                    <a:pt x="1746" y="422"/>
                    <a:pt x="1787" y="435"/>
                    <a:pt x="1831" y="435"/>
                  </a:cubicBezTo>
                  <a:cubicBezTo>
                    <a:pt x="1950" y="435"/>
                    <a:pt x="2048" y="337"/>
                    <a:pt x="2048" y="217"/>
                  </a:cubicBezTo>
                  <a:cubicBezTo>
                    <a:pt x="2048" y="97"/>
                    <a:pt x="1950" y="0"/>
                    <a:pt x="1831" y="0"/>
                  </a:cubicBezTo>
                  <a:close/>
                  <a:moveTo>
                    <a:pt x="217" y="880"/>
                  </a:moveTo>
                  <a:cubicBezTo>
                    <a:pt x="147" y="880"/>
                    <a:pt x="90" y="823"/>
                    <a:pt x="90" y="753"/>
                  </a:cubicBezTo>
                  <a:cubicBezTo>
                    <a:pt x="90" y="682"/>
                    <a:pt x="147" y="625"/>
                    <a:pt x="217" y="625"/>
                  </a:cubicBezTo>
                  <a:cubicBezTo>
                    <a:pt x="288" y="625"/>
                    <a:pt x="345" y="682"/>
                    <a:pt x="345" y="753"/>
                  </a:cubicBezTo>
                  <a:cubicBezTo>
                    <a:pt x="345" y="823"/>
                    <a:pt x="288" y="880"/>
                    <a:pt x="217" y="880"/>
                  </a:cubicBezTo>
                  <a:close/>
                  <a:moveTo>
                    <a:pt x="753" y="345"/>
                  </a:moveTo>
                  <a:cubicBezTo>
                    <a:pt x="683" y="345"/>
                    <a:pt x="626" y="288"/>
                    <a:pt x="626" y="217"/>
                  </a:cubicBezTo>
                  <a:cubicBezTo>
                    <a:pt x="626" y="147"/>
                    <a:pt x="683" y="90"/>
                    <a:pt x="753" y="90"/>
                  </a:cubicBezTo>
                  <a:cubicBezTo>
                    <a:pt x="823" y="90"/>
                    <a:pt x="881" y="147"/>
                    <a:pt x="881" y="217"/>
                  </a:cubicBezTo>
                  <a:cubicBezTo>
                    <a:pt x="881" y="288"/>
                    <a:pt x="823" y="345"/>
                    <a:pt x="753" y="345"/>
                  </a:cubicBezTo>
                  <a:close/>
                  <a:moveTo>
                    <a:pt x="1295" y="880"/>
                  </a:moveTo>
                  <a:cubicBezTo>
                    <a:pt x="1225" y="880"/>
                    <a:pt x="1167" y="823"/>
                    <a:pt x="1167" y="753"/>
                  </a:cubicBezTo>
                  <a:cubicBezTo>
                    <a:pt x="1167" y="682"/>
                    <a:pt x="1225" y="625"/>
                    <a:pt x="1295" y="625"/>
                  </a:cubicBezTo>
                  <a:cubicBezTo>
                    <a:pt x="1365" y="625"/>
                    <a:pt x="1422" y="682"/>
                    <a:pt x="1422" y="753"/>
                  </a:cubicBezTo>
                  <a:cubicBezTo>
                    <a:pt x="1422" y="823"/>
                    <a:pt x="1365" y="880"/>
                    <a:pt x="1295" y="880"/>
                  </a:cubicBezTo>
                  <a:close/>
                  <a:moveTo>
                    <a:pt x="1831" y="345"/>
                  </a:moveTo>
                  <a:cubicBezTo>
                    <a:pt x="1760" y="345"/>
                    <a:pt x="1703" y="288"/>
                    <a:pt x="1703" y="217"/>
                  </a:cubicBezTo>
                  <a:cubicBezTo>
                    <a:pt x="1703" y="147"/>
                    <a:pt x="1760" y="90"/>
                    <a:pt x="1831" y="90"/>
                  </a:cubicBezTo>
                  <a:cubicBezTo>
                    <a:pt x="1901" y="90"/>
                    <a:pt x="1958" y="147"/>
                    <a:pt x="1958" y="217"/>
                  </a:cubicBezTo>
                  <a:cubicBezTo>
                    <a:pt x="1958" y="288"/>
                    <a:pt x="1901" y="345"/>
                    <a:pt x="1831" y="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89" name="Forma libre 6"/>
            <p:cNvSpPr>
              <a:spLocks/>
            </p:cNvSpPr>
            <p:nvPr/>
          </p:nvSpPr>
          <p:spPr bwMode="auto">
            <a:xfrm>
              <a:off x="4752975" y="2598738"/>
              <a:ext cx="176213" cy="174625"/>
            </a:xfrm>
            <a:custGeom>
              <a:avLst/>
              <a:gdLst>
                <a:gd name="T0" fmla="*/ 172 w 190"/>
                <a:gd name="T1" fmla="*/ 18 h 186"/>
                <a:gd name="T2" fmla="*/ 109 w 190"/>
                <a:gd name="T3" fmla="*/ 18 h 186"/>
                <a:gd name="T4" fmla="*/ 17 w 190"/>
                <a:gd name="T5" fmla="*/ 109 h 186"/>
                <a:gd name="T6" fmla="*/ 17 w 190"/>
                <a:gd name="T7" fmla="*/ 173 h 186"/>
                <a:gd name="T8" fmla="*/ 49 w 190"/>
                <a:gd name="T9" fmla="*/ 186 h 186"/>
                <a:gd name="T10" fmla="*/ 81 w 190"/>
                <a:gd name="T11" fmla="*/ 173 h 186"/>
                <a:gd name="T12" fmla="*/ 172 w 190"/>
                <a:gd name="T13" fmla="*/ 81 h 186"/>
                <a:gd name="T14" fmla="*/ 172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2" y="18"/>
                  </a:moveTo>
                  <a:cubicBezTo>
                    <a:pt x="155" y="0"/>
                    <a:pt x="126" y="0"/>
                    <a:pt x="109" y="18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0" y="127"/>
                    <a:pt x="0" y="155"/>
                    <a:pt x="17" y="173"/>
                  </a:cubicBezTo>
                  <a:cubicBezTo>
                    <a:pt x="26" y="182"/>
                    <a:pt x="37" y="186"/>
                    <a:pt x="49" y="186"/>
                  </a:cubicBezTo>
                  <a:cubicBezTo>
                    <a:pt x="60" y="186"/>
                    <a:pt x="72" y="182"/>
                    <a:pt x="81" y="17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90" y="64"/>
                    <a:pt x="190" y="35"/>
                    <a:pt x="17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90" name="Forma libre 7"/>
            <p:cNvSpPr>
              <a:spLocks/>
            </p:cNvSpPr>
            <p:nvPr/>
          </p:nvSpPr>
          <p:spPr bwMode="auto">
            <a:xfrm>
              <a:off x="5486400" y="2330451"/>
              <a:ext cx="177800" cy="174625"/>
            </a:xfrm>
            <a:custGeom>
              <a:avLst/>
              <a:gdLst>
                <a:gd name="T0" fmla="*/ 173 w 190"/>
                <a:gd name="T1" fmla="*/ 18 h 186"/>
                <a:gd name="T2" fmla="*/ 109 w 190"/>
                <a:gd name="T3" fmla="*/ 18 h 186"/>
                <a:gd name="T4" fmla="*/ 18 w 190"/>
                <a:gd name="T5" fmla="*/ 109 h 186"/>
                <a:gd name="T6" fmla="*/ 18 w 190"/>
                <a:gd name="T7" fmla="*/ 173 h 186"/>
                <a:gd name="T8" fmla="*/ 50 w 190"/>
                <a:gd name="T9" fmla="*/ 186 h 186"/>
                <a:gd name="T10" fmla="*/ 81 w 190"/>
                <a:gd name="T11" fmla="*/ 173 h 186"/>
                <a:gd name="T12" fmla="*/ 173 w 190"/>
                <a:gd name="T13" fmla="*/ 81 h 186"/>
                <a:gd name="T14" fmla="*/ 173 w 190"/>
                <a:gd name="T15" fmla="*/ 1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" h="186">
                  <a:moveTo>
                    <a:pt x="173" y="18"/>
                  </a:moveTo>
                  <a:cubicBezTo>
                    <a:pt x="155" y="0"/>
                    <a:pt x="127" y="0"/>
                    <a:pt x="109" y="18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0" y="127"/>
                    <a:pt x="0" y="155"/>
                    <a:pt x="18" y="173"/>
                  </a:cubicBezTo>
                  <a:cubicBezTo>
                    <a:pt x="27" y="182"/>
                    <a:pt x="38" y="186"/>
                    <a:pt x="50" y="186"/>
                  </a:cubicBezTo>
                  <a:cubicBezTo>
                    <a:pt x="61" y="186"/>
                    <a:pt x="73" y="181"/>
                    <a:pt x="81" y="173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90" y="64"/>
                    <a:pt x="190" y="35"/>
                    <a:pt x="17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40" name="Cuadro de texto 39">
            <a:extLst>
              <a:ext uri="{FF2B5EF4-FFF2-40B4-BE49-F238E27FC236}">
                <a16:creationId xmlns:a16="http://schemas.microsoft.com/office/drawing/2014/main" id="{FFAEF1C8-817C-4EBC-A4FB-3ED2DB7FCBF8}"/>
              </a:ext>
            </a:extLst>
          </p:cNvPr>
          <p:cNvSpPr txBox="1"/>
          <p:nvPr/>
        </p:nvSpPr>
        <p:spPr>
          <a:xfrm>
            <a:off x="3196175" y="165381"/>
            <a:ext cx="5799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 Central: Gasto Público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BD7D413-936A-4A2D-83E0-6714C8DB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4</a:t>
            </a:r>
          </a:p>
        </p:txBody>
      </p:sp>
      <p:graphicFrame>
        <p:nvGraphicFramePr>
          <p:cNvPr id="41" name="Gráfico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766896"/>
              </p:ext>
            </p:extLst>
          </p:nvPr>
        </p:nvGraphicFramePr>
        <p:xfrm>
          <a:off x="431074" y="875211"/>
          <a:ext cx="11338560" cy="551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DDECF08-5441-4B66-8754-7EB8293B2B05}"/>
              </a:ext>
            </a:extLst>
          </p:cNvPr>
          <p:cNvSpPr txBox="1"/>
          <p:nvPr/>
        </p:nvSpPr>
        <p:spPr>
          <a:xfrm>
            <a:off x="431074" y="6435095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(1988-2019).</a:t>
            </a:r>
            <a:endParaRPr lang="es-CR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4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a lib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16" name="Cuadro de texto 15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5" name="Cuadro de texto 34">
            <a:extLst>
              <a:ext uri="{FF2B5EF4-FFF2-40B4-BE49-F238E27FC236}">
                <a16:creationId xmlns:a16="http://schemas.microsoft.com/office/drawing/2014/main" id="{0D497812-EAA0-46B1-8255-6A78E8C11B36}"/>
              </a:ext>
            </a:extLst>
          </p:cNvPr>
          <p:cNvSpPr txBox="1"/>
          <p:nvPr/>
        </p:nvSpPr>
        <p:spPr>
          <a:xfrm>
            <a:off x="3354072" y="165381"/>
            <a:ext cx="548387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del Gasto Corriente</a:t>
            </a:r>
          </a:p>
        </p:txBody>
      </p:sp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58A8366B-1D42-43D0-87E4-B7BC3F2C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5</a:t>
            </a:r>
          </a:p>
        </p:txBody>
      </p:sp>
      <p:graphicFrame>
        <p:nvGraphicFramePr>
          <p:cNvPr id="37" name="Gráfico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684195"/>
              </p:ext>
            </p:extLst>
          </p:nvPr>
        </p:nvGraphicFramePr>
        <p:xfrm>
          <a:off x="384646" y="749265"/>
          <a:ext cx="11234920" cy="573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57CF532-2F46-467E-9EE5-A524B5E52122}"/>
              </a:ext>
            </a:extLst>
          </p:cNvPr>
          <p:cNvSpPr txBox="1"/>
          <p:nvPr/>
        </p:nvSpPr>
        <p:spPr>
          <a:xfrm>
            <a:off x="351280" y="6523990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(1987-2019).</a:t>
            </a:r>
          </a:p>
        </p:txBody>
      </p:sp>
    </p:spTree>
    <p:extLst>
      <p:ext uri="{BB962C8B-B14F-4D97-AF65-F5344CB8AC3E}">
        <p14:creationId xmlns:p14="http://schemas.microsoft.com/office/powerpoint/2010/main" val="167683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9687" y="781235"/>
            <a:ext cx="3932237" cy="6458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Remuneraciones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2D8AC2D-B110-4A87-B600-18AB8578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76" y="1750858"/>
            <a:ext cx="5965794" cy="3672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B28813-B5EA-4E54-8426-5FD83E25196C}"/>
              </a:ext>
            </a:extLst>
          </p:cNvPr>
          <p:cNvSpPr txBox="1"/>
          <p:nvPr/>
        </p:nvSpPr>
        <p:spPr>
          <a:xfrm>
            <a:off x="358066" y="1931987"/>
            <a:ext cx="4847855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es-ES" sz="2000" b="1" u="sng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Remuneraciones:</a:t>
            </a:r>
            <a:r>
              <a:rPr lang="es-ES" sz="2000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Comprende los incentivos derivados del salario o complementarios a este, como el decimotercer mes o la retribución por años servidos, así como gastos por concepto de dietas, las contribuciones patronales al desarrollo y la seguridad social y gastos de representación personal (Ministerio de Hacienda, 2018).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6BAD78D-46B1-4907-B376-72DC3E2EA1C7}"/>
              </a:ext>
            </a:extLst>
          </p:cNvPr>
          <p:cNvSpPr txBox="1">
            <a:spLocks/>
          </p:cNvSpPr>
          <p:nvPr/>
        </p:nvSpPr>
        <p:spPr>
          <a:xfrm>
            <a:off x="1028700" y="3175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dirty="0"/>
          </a:p>
        </p:txBody>
      </p:sp>
      <p:sp>
        <p:nvSpPr>
          <p:cNvPr id="7" name="Forma lib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8" name="Cuadro de texto 43"/>
          <p:cNvSpPr txBox="1"/>
          <p:nvPr/>
        </p:nvSpPr>
        <p:spPr>
          <a:xfrm>
            <a:off x="11907454" y="6481180"/>
            <a:ext cx="2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8541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bre 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11788943" y="6333474"/>
            <a:ext cx="527486" cy="603188"/>
          </a:xfrm>
          <a:custGeom>
            <a:avLst/>
            <a:gdLst>
              <a:gd name="connsiteX0" fmla="*/ 110516 w 889463"/>
              <a:gd name="connsiteY0" fmla="*/ 95275 h 1017114"/>
              <a:gd name="connsiteX1" fmla="*/ 230452 w 889463"/>
              <a:gd name="connsiteY1" fmla="*/ 14411 h 1017114"/>
              <a:gd name="connsiteX2" fmla="*/ 276877 w 889463"/>
              <a:gd name="connsiteY2" fmla="*/ 0 h 1017114"/>
              <a:gd name="connsiteX3" fmla="*/ 889463 w 889463"/>
              <a:gd name="connsiteY3" fmla="*/ 612585 h 1017114"/>
              <a:gd name="connsiteX4" fmla="*/ 484934 w 889463"/>
              <a:gd name="connsiteY4" fmla="*/ 1017114 h 1017114"/>
              <a:gd name="connsiteX5" fmla="*/ 377324 w 889463"/>
              <a:gd name="connsiteY5" fmla="*/ 1017114 h 1017114"/>
              <a:gd name="connsiteX6" fmla="*/ 0 w 889463"/>
              <a:gd name="connsiteY6" fmla="*/ 639790 h 1017114"/>
              <a:gd name="connsiteX7" fmla="*/ 0 w 889463"/>
              <a:gd name="connsiteY7" fmla="*/ 362083 h 1017114"/>
              <a:gd name="connsiteX8" fmla="*/ 110516 w 889463"/>
              <a:gd name="connsiteY8" fmla="*/ 95275 h 10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463" h="1017114">
                <a:moveTo>
                  <a:pt x="110516" y="95275"/>
                </a:moveTo>
                <a:cubicBezTo>
                  <a:pt x="144657" y="61133"/>
                  <a:pt x="185310" y="33504"/>
                  <a:pt x="230452" y="14411"/>
                </a:cubicBezTo>
                <a:lnTo>
                  <a:pt x="276877" y="0"/>
                </a:lnTo>
                <a:lnTo>
                  <a:pt x="889463" y="612585"/>
                </a:lnTo>
                <a:lnTo>
                  <a:pt x="484934" y="1017114"/>
                </a:lnTo>
                <a:lnTo>
                  <a:pt x="377324" y="1017114"/>
                </a:lnTo>
                <a:cubicBezTo>
                  <a:pt x="168934" y="1017114"/>
                  <a:pt x="0" y="848180"/>
                  <a:pt x="0" y="639790"/>
                </a:cubicBezTo>
                <a:lnTo>
                  <a:pt x="0" y="362083"/>
                </a:lnTo>
                <a:cubicBezTo>
                  <a:pt x="0" y="257888"/>
                  <a:pt x="42234" y="163556"/>
                  <a:pt x="110516" y="952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dirty="0">
              <a:solidFill>
                <a:srgbClr val="98A3AD"/>
              </a:solidFill>
            </a:endParaRPr>
          </a:p>
        </p:txBody>
      </p:sp>
      <p:sp>
        <p:nvSpPr>
          <p:cNvPr id="44" name="Cuadro de texto 43"/>
          <p:cNvSpPr txBox="1"/>
          <p:nvPr/>
        </p:nvSpPr>
        <p:spPr>
          <a:xfrm>
            <a:off x="11907454" y="648118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ES" sz="14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2" name="Cuadro de texto 61">
            <a:extLst>
              <a:ext uri="{FF2B5EF4-FFF2-40B4-BE49-F238E27FC236}">
                <a16:creationId xmlns:a16="http://schemas.microsoft.com/office/drawing/2014/main" id="{5313BB7D-C5A8-4D5C-B6B7-D0CB9B8FB44E}"/>
              </a:ext>
            </a:extLst>
          </p:cNvPr>
          <p:cNvSpPr txBox="1"/>
          <p:nvPr/>
        </p:nvSpPr>
        <p:spPr>
          <a:xfrm>
            <a:off x="3097591" y="165381"/>
            <a:ext cx="59968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rtl="0">
              <a:tabLst>
                <a:tab pos="347663" algn="l"/>
              </a:tabLst>
            </a:pPr>
            <a:r>
              <a:rPr lang="es-ES" sz="3200" b="1" dirty="0">
                <a:solidFill>
                  <a:srgbClr val="303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Gasto Corriente: Remuneraciones</a:t>
            </a:r>
          </a:p>
        </p:txBody>
      </p:sp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22A5C56-DFFD-4557-A19C-A250AFFB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Diapositiva 6</a:t>
            </a:r>
          </a:p>
        </p:txBody>
      </p:sp>
      <p:graphicFrame>
        <p:nvGraphicFramePr>
          <p:cNvPr id="66" name="Gráfico 6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33448"/>
              </p:ext>
            </p:extLst>
          </p:nvPr>
        </p:nvGraphicFramePr>
        <p:xfrm>
          <a:off x="590054" y="888622"/>
          <a:ext cx="11011892" cy="559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224AE78-7D63-4413-A7E5-284D958B128A}"/>
              </a:ext>
            </a:extLst>
          </p:cNvPr>
          <p:cNvSpPr txBox="1"/>
          <p:nvPr/>
        </p:nvSpPr>
        <p:spPr>
          <a:xfrm>
            <a:off x="539068" y="6481180"/>
            <a:ext cx="10749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Elaboración propia con base en el Ministerio de Hacienda (1988-2019).</a:t>
            </a:r>
          </a:p>
        </p:txBody>
      </p:sp>
    </p:spTree>
    <p:extLst>
      <p:ext uri="{BB962C8B-B14F-4D97-AF65-F5344CB8AC3E}">
        <p14:creationId xmlns:p14="http://schemas.microsoft.com/office/powerpoint/2010/main" val="198162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a oficina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2839_TF88930311.potx" id="{247ED23D-6F8F-44C6-B980-641AD6F9D251}" vid="{A782536F-660C-42CF-A7A1-17529C3139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80D90D7E8B24AB16C2518638E70B5" ma:contentTypeVersion="7" ma:contentTypeDescription="Create a new document." ma:contentTypeScope="" ma:versionID="a7997a094d1fa92b6069e9cadb96cf02">
  <xsd:schema xmlns:xsd="http://www.w3.org/2001/XMLSchema" xmlns:xs="http://www.w3.org/2001/XMLSchema" xmlns:p="http://schemas.microsoft.com/office/2006/metadata/properties" xmlns:ns3="542fb0d3-411c-4c9e-98d8-1a1240a59ccc" xmlns:ns4="df178f12-b6f5-4d66-afbf-831105203751" targetNamespace="http://schemas.microsoft.com/office/2006/metadata/properties" ma:root="true" ma:fieldsID="05c6b05a6379c44d0c5c031f94049d04" ns3:_="" ns4:_="">
    <xsd:import namespace="542fb0d3-411c-4c9e-98d8-1a1240a59ccc"/>
    <xsd:import namespace="df178f12-b6f5-4d66-afbf-8311052037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fb0d3-411c-4c9e-98d8-1a1240a59c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78f12-b6f5-4d66-afbf-8311052037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87B086-0E98-473A-AB77-42221A439C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15F5A5-28CF-4D78-9C51-B30BC6657965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f178f12-b6f5-4d66-afbf-831105203751"/>
    <ds:schemaRef ds:uri="542fb0d3-411c-4c9e-98d8-1a1240a59ccc"/>
  </ds:schemaRefs>
</ds:datastoreItem>
</file>

<file path=customXml/itemProps3.xml><?xml version="1.0" encoding="utf-8"?>
<ds:datastoreItem xmlns:ds="http://schemas.openxmlformats.org/officeDocument/2006/customXml" ds:itemID="{DA40078B-53FD-41ED-B13D-55BFDD946D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2fb0d3-411c-4c9e-98d8-1a1240a59ccc"/>
    <ds:schemaRef ds:uri="df178f12-b6f5-4d66-afbf-8311052037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2190</Words>
  <Application>Microsoft Office PowerPoint</Application>
  <PresentationFormat>Panorámica</PresentationFormat>
  <Paragraphs>219</Paragraphs>
  <Slides>29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Segoe UI Light</vt:lpstr>
      <vt:lpstr>Times New Roman</vt:lpstr>
      <vt:lpstr>Wingdings</vt:lpstr>
      <vt:lpstr>Tema de la oficina</vt:lpstr>
      <vt:lpstr>Presentación de PowerPoint</vt:lpstr>
      <vt:lpstr>Diapositiva 1</vt:lpstr>
      <vt:lpstr>Gasto Total Publico del Gobierno Central Comprende la sumatoria del gasto corriente y el gasto de capital. </vt:lpstr>
      <vt:lpstr>Diapositiva 2</vt:lpstr>
      <vt:lpstr>Diapositiva 3</vt:lpstr>
      <vt:lpstr>Diapositiva 4</vt:lpstr>
      <vt:lpstr>Diapositiva 5</vt:lpstr>
      <vt:lpstr>Remuneraciones </vt:lpstr>
      <vt:lpstr>Diapositiva 6</vt:lpstr>
      <vt:lpstr>Compra de bienes y servicios </vt:lpstr>
      <vt:lpstr>Diapositiva 8</vt:lpstr>
      <vt:lpstr>Intereses: Comprende los gastos que reflejan el costo de utilizar el capital financiero recibido y de otras deudas asumidas.   Estos gastos se destinan al pago de intereses por concepto de títulos valores emitidos, préstamos adquiridos y otras obligaciones (Hacienda, 2004).</vt:lpstr>
      <vt:lpstr>Diapositiva 9</vt:lpstr>
      <vt:lpstr>Diapositiva 10</vt:lpstr>
      <vt:lpstr>Transferencias Corrientes:</vt:lpstr>
      <vt:lpstr>Diapositiva 10</vt:lpstr>
      <vt:lpstr>Diapositiva 10</vt:lpstr>
      <vt:lpstr>Diapositiva 10</vt:lpstr>
      <vt:lpstr>Gasto en capital del Gobierno Central </vt:lpstr>
      <vt:lpstr>Diapositiva 10</vt:lpstr>
      <vt:lpstr>Diapositiva 10</vt:lpstr>
      <vt:lpstr>Diapositiva 10</vt:lpstr>
      <vt:lpstr>Diapositiva 10</vt:lpstr>
      <vt:lpstr>Diapositiva 10</vt:lpstr>
      <vt:lpstr>Presentación de PowerPoint</vt:lpstr>
      <vt:lpstr>Bibliografía:</vt:lpstr>
      <vt:lpstr>Bibliografía:</vt:lpstr>
      <vt:lpstr>Bibliografía:</vt:lpstr>
      <vt:lpstr>Bibliografía: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/>
  <cp:lastModifiedBy/>
  <cp:revision>23</cp:revision>
  <dcterms:created xsi:type="dcterms:W3CDTF">2021-04-21T22:09:38Z</dcterms:created>
  <dcterms:modified xsi:type="dcterms:W3CDTF">2023-07-28T22:20:03Z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0x01010043080D90D7E8B24AB16C2518638E70B5</vt:lpwstr>
  </property>
</Properties>
</file>