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9" r:id="rId17"/>
    <p:sldId id="271" r:id="rId18"/>
    <p:sldId id="272" r:id="rId19"/>
    <p:sldId id="273" r:id="rId20"/>
    <p:sldId id="274" r:id="rId21"/>
    <p:sldId id="275" r:id="rId22"/>
    <p:sldId id="290"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FF87C-CE00-49C4-9C79-83BA3DF00932}"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0BA47F78-85F0-4FB0-B48A-A789F482863F}">
      <dgm:prSet custT="1"/>
      <dgm:spPr/>
      <dgm:t>
        <a:bodyPr/>
        <a:lstStyle/>
        <a:p>
          <a:pPr algn="just"/>
          <a:r>
            <a:rPr lang="es-CR" sz="2400" dirty="0"/>
            <a:t>La división por tramos del sistema tributario de Costa Rica viola los principios de </a:t>
          </a:r>
          <a:r>
            <a:rPr lang="es-CR" sz="2400" b="1" i="1" dirty="0"/>
            <a:t>equidad fiscal</a:t>
          </a:r>
          <a:r>
            <a:rPr lang="es-CR" sz="2400" dirty="0"/>
            <a:t> y reduce la equidad del sistema. El sistema fiscal grava de modo distinto las diferentes clases de renta personal; así sucede especialmente con los ingresos del empleo y los ingresos empresariales de las personas físicas.</a:t>
          </a:r>
          <a:endParaRPr lang="en-US" sz="2400" dirty="0"/>
        </a:p>
      </dgm:t>
    </dgm:pt>
    <dgm:pt modelId="{C413B048-AF6E-4831-8FD3-1000A1CC9944}" type="parTrans" cxnId="{9D77B8E7-25D8-46B1-90AB-68C0E459CCA4}">
      <dgm:prSet/>
      <dgm:spPr/>
      <dgm:t>
        <a:bodyPr/>
        <a:lstStyle/>
        <a:p>
          <a:endParaRPr lang="en-US" sz="2400"/>
        </a:p>
      </dgm:t>
    </dgm:pt>
    <dgm:pt modelId="{771551D7-5082-4087-BEEC-B48FEDB7C1B4}" type="sibTrans" cxnId="{9D77B8E7-25D8-46B1-90AB-68C0E459CCA4}">
      <dgm:prSet/>
      <dgm:spPr/>
      <dgm:t>
        <a:bodyPr/>
        <a:lstStyle/>
        <a:p>
          <a:endParaRPr lang="en-US" sz="2400"/>
        </a:p>
      </dgm:t>
    </dgm:pt>
    <dgm:pt modelId="{823DDA3E-14F9-4F21-8399-A1ADAA418CB1}">
      <dgm:prSet custT="1"/>
      <dgm:spPr/>
      <dgm:t>
        <a:bodyPr/>
        <a:lstStyle/>
        <a:p>
          <a:pPr algn="just"/>
          <a:r>
            <a:rPr lang="es-CR" sz="2400" dirty="0"/>
            <a:t>Esta realidad infringe también el principio de </a:t>
          </a:r>
          <a:r>
            <a:rPr lang="es-CR" sz="2400" b="1" i="1" dirty="0"/>
            <a:t>equidad fiscal horizontal</a:t>
          </a:r>
          <a:r>
            <a:rPr lang="es-CR" sz="2400" dirty="0"/>
            <a:t>, ya que los contribuyentes que obtienen los mismos ingresos pero de distintas fuentes son gravados de manera diferente; también incumple la </a:t>
          </a:r>
          <a:r>
            <a:rPr lang="es-CR" sz="2400" b="1" i="1" dirty="0"/>
            <a:t>equidad fiscal vertical</a:t>
          </a:r>
          <a:r>
            <a:rPr lang="es-CR" sz="2400" dirty="0"/>
            <a:t>, dado que una renta elevada no paga necesariamente más impuestos que una más baja.</a:t>
          </a:r>
          <a:endParaRPr lang="en-US" sz="2400" dirty="0"/>
        </a:p>
      </dgm:t>
    </dgm:pt>
    <dgm:pt modelId="{D6CDDF33-67DD-40B4-B765-DA79DBC09876}" type="parTrans" cxnId="{9D2AC83C-F823-47D4-BB33-69721C34E79B}">
      <dgm:prSet/>
      <dgm:spPr/>
      <dgm:t>
        <a:bodyPr/>
        <a:lstStyle/>
        <a:p>
          <a:endParaRPr lang="en-US" sz="2400"/>
        </a:p>
      </dgm:t>
    </dgm:pt>
    <dgm:pt modelId="{70039945-F756-46E1-B9A2-1FFA7EB7C0D7}" type="sibTrans" cxnId="{9D2AC83C-F823-47D4-BB33-69721C34E79B}">
      <dgm:prSet/>
      <dgm:spPr/>
      <dgm:t>
        <a:bodyPr/>
        <a:lstStyle/>
        <a:p>
          <a:endParaRPr lang="en-US" sz="2400"/>
        </a:p>
      </dgm:t>
    </dgm:pt>
    <dgm:pt modelId="{C87DFE73-C564-4665-A29F-718E311DE247}" type="pres">
      <dgm:prSet presAssocID="{351FF87C-CE00-49C4-9C79-83BA3DF00932}" presName="vert0" presStyleCnt="0">
        <dgm:presLayoutVars>
          <dgm:dir/>
          <dgm:animOne val="branch"/>
          <dgm:animLvl val="lvl"/>
        </dgm:presLayoutVars>
      </dgm:prSet>
      <dgm:spPr/>
    </dgm:pt>
    <dgm:pt modelId="{D66FE8A0-EDC0-45D4-8006-4285FC60A689}" type="pres">
      <dgm:prSet presAssocID="{0BA47F78-85F0-4FB0-B48A-A789F482863F}" presName="thickLine" presStyleLbl="alignNode1" presStyleIdx="0" presStyleCnt="2"/>
      <dgm:spPr/>
    </dgm:pt>
    <dgm:pt modelId="{6341F417-8EC8-4381-9848-7A78BBF49403}" type="pres">
      <dgm:prSet presAssocID="{0BA47F78-85F0-4FB0-B48A-A789F482863F}" presName="horz1" presStyleCnt="0"/>
      <dgm:spPr/>
    </dgm:pt>
    <dgm:pt modelId="{E9F195F3-563C-45FA-B02A-ADA858C3CE05}" type="pres">
      <dgm:prSet presAssocID="{0BA47F78-85F0-4FB0-B48A-A789F482863F}" presName="tx1" presStyleLbl="revTx" presStyleIdx="0" presStyleCnt="2" custScaleY="142073"/>
      <dgm:spPr/>
    </dgm:pt>
    <dgm:pt modelId="{F9D69805-4442-4116-880D-48C9FCCF3456}" type="pres">
      <dgm:prSet presAssocID="{0BA47F78-85F0-4FB0-B48A-A789F482863F}" presName="vert1" presStyleCnt="0"/>
      <dgm:spPr/>
    </dgm:pt>
    <dgm:pt modelId="{6E702430-C81A-459E-A9C8-26D541A27BA7}" type="pres">
      <dgm:prSet presAssocID="{823DDA3E-14F9-4F21-8399-A1ADAA418CB1}" presName="thickLine" presStyleLbl="alignNode1" presStyleIdx="1" presStyleCnt="2"/>
      <dgm:spPr/>
    </dgm:pt>
    <dgm:pt modelId="{B1D482E6-D928-41EB-8C8A-C88C25E02C14}" type="pres">
      <dgm:prSet presAssocID="{823DDA3E-14F9-4F21-8399-A1ADAA418CB1}" presName="horz1" presStyleCnt="0"/>
      <dgm:spPr/>
    </dgm:pt>
    <dgm:pt modelId="{BDCA76FB-953B-4783-8F94-07B8DDDD04E0}" type="pres">
      <dgm:prSet presAssocID="{823DDA3E-14F9-4F21-8399-A1ADAA418CB1}" presName="tx1" presStyleLbl="revTx" presStyleIdx="1" presStyleCnt="2"/>
      <dgm:spPr/>
    </dgm:pt>
    <dgm:pt modelId="{5A606FC5-EF11-4590-905D-78297B0E95C7}" type="pres">
      <dgm:prSet presAssocID="{823DDA3E-14F9-4F21-8399-A1ADAA418CB1}" presName="vert1" presStyleCnt="0"/>
      <dgm:spPr/>
    </dgm:pt>
  </dgm:ptLst>
  <dgm:cxnLst>
    <dgm:cxn modelId="{9D2AC83C-F823-47D4-BB33-69721C34E79B}" srcId="{351FF87C-CE00-49C4-9C79-83BA3DF00932}" destId="{823DDA3E-14F9-4F21-8399-A1ADAA418CB1}" srcOrd="1" destOrd="0" parTransId="{D6CDDF33-67DD-40B4-B765-DA79DBC09876}" sibTransId="{70039945-F756-46E1-B9A2-1FFA7EB7C0D7}"/>
    <dgm:cxn modelId="{CA202777-ACAD-41D3-986B-E51FD18A27AF}" type="presOf" srcId="{351FF87C-CE00-49C4-9C79-83BA3DF00932}" destId="{C87DFE73-C564-4665-A29F-718E311DE247}" srcOrd="0" destOrd="0" presId="urn:microsoft.com/office/officeart/2008/layout/LinedList"/>
    <dgm:cxn modelId="{654126B2-4536-4CDB-816F-3E97DD506DE9}" type="presOf" srcId="{0BA47F78-85F0-4FB0-B48A-A789F482863F}" destId="{E9F195F3-563C-45FA-B02A-ADA858C3CE05}" srcOrd="0" destOrd="0" presId="urn:microsoft.com/office/officeart/2008/layout/LinedList"/>
    <dgm:cxn modelId="{B266F5E4-A3BE-4191-9FA4-E38982D5091F}" type="presOf" srcId="{823DDA3E-14F9-4F21-8399-A1ADAA418CB1}" destId="{BDCA76FB-953B-4783-8F94-07B8DDDD04E0}" srcOrd="0" destOrd="0" presId="urn:microsoft.com/office/officeart/2008/layout/LinedList"/>
    <dgm:cxn modelId="{9D77B8E7-25D8-46B1-90AB-68C0E459CCA4}" srcId="{351FF87C-CE00-49C4-9C79-83BA3DF00932}" destId="{0BA47F78-85F0-4FB0-B48A-A789F482863F}" srcOrd="0" destOrd="0" parTransId="{C413B048-AF6E-4831-8FD3-1000A1CC9944}" sibTransId="{771551D7-5082-4087-BEEC-B48FEDB7C1B4}"/>
    <dgm:cxn modelId="{021F3477-4139-407D-8516-EFDA4DBCE48D}" type="presParOf" srcId="{C87DFE73-C564-4665-A29F-718E311DE247}" destId="{D66FE8A0-EDC0-45D4-8006-4285FC60A689}" srcOrd="0" destOrd="0" presId="urn:microsoft.com/office/officeart/2008/layout/LinedList"/>
    <dgm:cxn modelId="{AED3EBA0-B78E-43ED-9CF0-38FBFD006800}" type="presParOf" srcId="{C87DFE73-C564-4665-A29F-718E311DE247}" destId="{6341F417-8EC8-4381-9848-7A78BBF49403}" srcOrd="1" destOrd="0" presId="urn:microsoft.com/office/officeart/2008/layout/LinedList"/>
    <dgm:cxn modelId="{980E7DCE-DA1A-4D01-A79A-8D150377FB32}" type="presParOf" srcId="{6341F417-8EC8-4381-9848-7A78BBF49403}" destId="{E9F195F3-563C-45FA-B02A-ADA858C3CE05}" srcOrd="0" destOrd="0" presId="urn:microsoft.com/office/officeart/2008/layout/LinedList"/>
    <dgm:cxn modelId="{EDFF87E6-7BC2-400E-A31B-414F86A0E5D6}" type="presParOf" srcId="{6341F417-8EC8-4381-9848-7A78BBF49403}" destId="{F9D69805-4442-4116-880D-48C9FCCF3456}" srcOrd="1" destOrd="0" presId="urn:microsoft.com/office/officeart/2008/layout/LinedList"/>
    <dgm:cxn modelId="{CC071364-ED9B-43DE-A67D-8377412C5E34}" type="presParOf" srcId="{C87DFE73-C564-4665-A29F-718E311DE247}" destId="{6E702430-C81A-459E-A9C8-26D541A27BA7}" srcOrd="2" destOrd="0" presId="urn:microsoft.com/office/officeart/2008/layout/LinedList"/>
    <dgm:cxn modelId="{3325D5EA-E10F-4F03-8BB9-63D340D67868}" type="presParOf" srcId="{C87DFE73-C564-4665-A29F-718E311DE247}" destId="{B1D482E6-D928-41EB-8C8A-C88C25E02C14}" srcOrd="3" destOrd="0" presId="urn:microsoft.com/office/officeart/2008/layout/LinedList"/>
    <dgm:cxn modelId="{3BCCEC61-A202-40B2-BD35-F754FA9A4A64}" type="presParOf" srcId="{B1D482E6-D928-41EB-8C8A-C88C25E02C14}" destId="{BDCA76FB-953B-4783-8F94-07B8DDDD04E0}" srcOrd="0" destOrd="0" presId="urn:microsoft.com/office/officeart/2008/layout/LinedList"/>
    <dgm:cxn modelId="{B3960221-6169-44A3-A056-1778D7473F24}" type="presParOf" srcId="{B1D482E6-D928-41EB-8C8A-C88C25E02C14}" destId="{5A606FC5-EF11-4590-905D-78297B0E95C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84B53D-22D3-4908-A192-44E9FB7163A0}"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35EFCB12-5BD7-43BD-A413-C1A941C82FE0}">
      <dgm:prSet custT="1"/>
      <dgm:spPr/>
      <dgm:t>
        <a:bodyPr/>
        <a:lstStyle/>
        <a:p>
          <a:pPr algn="just"/>
          <a:r>
            <a:rPr lang="es-CR" sz="2000" dirty="0"/>
            <a:t>La alta carga tributaria es uno de los principales impulsores de la economía informal en Costa Rica. </a:t>
          </a:r>
        </a:p>
        <a:p>
          <a:pPr algn="just"/>
          <a:r>
            <a:rPr lang="es-CR" sz="2000" dirty="0"/>
            <a:t>El Fondo Monetario Internacional (FMI) ha estimado que la dimensión de la economía no regularizada en el país se situaba en los primeros años del siglo XX aproximadamente en el 42% del PIB, por encima del promedio de la región de ALC, que era del 38% del PIB para el mismo periodo (FMI, 2008). </a:t>
          </a:r>
          <a:endParaRPr lang="en-US" sz="2000" dirty="0"/>
        </a:p>
      </dgm:t>
    </dgm:pt>
    <dgm:pt modelId="{7E861252-257E-4C73-AC2C-E3C6447701B2}" type="parTrans" cxnId="{0093F52E-4F80-43D6-B9E0-77CE154EE0C5}">
      <dgm:prSet/>
      <dgm:spPr/>
      <dgm:t>
        <a:bodyPr/>
        <a:lstStyle/>
        <a:p>
          <a:endParaRPr lang="en-US" sz="2000"/>
        </a:p>
      </dgm:t>
    </dgm:pt>
    <dgm:pt modelId="{EC6AADDD-7D74-4E23-9D21-6DB862E6B81E}" type="sibTrans" cxnId="{0093F52E-4F80-43D6-B9E0-77CE154EE0C5}">
      <dgm:prSet/>
      <dgm:spPr/>
      <dgm:t>
        <a:bodyPr/>
        <a:lstStyle/>
        <a:p>
          <a:endParaRPr lang="en-US" sz="2000"/>
        </a:p>
      </dgm:t>
    </dgm:pt>
    <dgm:pt modelId="{213D4258-178B-4D9E-BFF5-2EB59183B5B7}">
      <dgm:prSet custT="1"/>
      <dgm:spPr/>
      <dgm:t>
        <a:bodyPr/>
        <a:lstStyle/>
        <a:p>
          <a:pPr algn="just"/>
          <a:r>
            <a:rPr lang="es-CR" sz="2000" dirty="0"/>
            <a:t>En 2012, el sector informal era menor en Costa Rica que en otros países de la región de ALC, pero aún se consideraba alto para los estándares de la OCDE. </a:t>
          </a:r>
        </a:p>
        <a:p>
          <a:pPr algn="just"/>
          <a:r>
            <a:rPr lang="es-CR" sz="2000" dirty="0"/>
            <a:t>A diferencia de lo sucedido en muchos países de ALC, la actividad económica informal se ha incrementado con rapidez hasta superar el 45% del empleo total (OCDE, 2016). </a:t>
          </a:r>
          <a:endParaRPr lang="en-US" sz="2000" dirty="0"/>
        </a:p>
      </dgm:t>
    </dgm:pt>
    <dgm:pt modelId="{422B1FAF-2C70-4301-8A89-BCB9AAD259DC}" type="parTrans" cxnId="{BDFE8E13-9FA2-4C35-B5D3-5E3791B74E7F}">
      <dgm:prSet/>
      <dgm:spPr/>
      <dgm:t>
        <a:bodyPr/>
        <a:lstStyle/>
        <a:p>
          <a:endParaRPr lang="en-US" sz="2000"/>
        </a:p>
      </dgm:t>
    </dgm:pt>
    <dgm:pt modelId="{6D1D3056-462F-42EC-AF69-03519951AED7}" type="sibTrans" cxnId="{BDFE8E13-9FA2-4C35-B5D3-5E3791B74E7F}">
      <dgm:prSet/>
      <dgm:spPr/>
      <dgm:t>
        <a:bodyPr/>
        <a:lstStyle/>
        <a:p>
          <a:endParaRPr lang="en-US" sz="2000"/>
        </a:p>
      </dgm:t>
    </dgm:pt>
    <dgm:pt modelId="{1477D5DC-001D-4B9A-B6CA-C754920E24EC}">
      <dgm:prSet custT="1"/>
      <dgm:spPr/>
      <dgm:t>
        <a:bodyPr/>
        <a:lstStyle/>
        <a:p>
          <a:pPr algn="just"/>
          <a:r>
            <a:rPr lang="es-CR" sz="2000" dirty="0"/>
            <a:t>Las causas que se aducen son diversas y complejas, aunque en parte proceden de una cultura muy laxa en cuanto al cumplimiento de responsabilidades fiscales y a una administración tributaria débil (Oviedo, 2009). </a:t>
          </a:r>
          <a:endParaRPr lang="en-US" sz="2000" dirty="0"/>
        </a:p>
      </dgm:t>
    </dgm:pt>
    <dgm:pt modelId="{6DE45352-663D-4592-8047-65CAAADD2A44}" type="parTrans" cxnId="{FE6820EE-6604-4479-8328-12B8D7D186F7}">
      <dgm:prSet/>
      <dgm:spPr/>
      <dgm:t>
        <a:bodyPr/>
        <a:lstStyle/>
        <a:p>
          <a:endParaRPr lang="en-US" sz="2000"/>
        </a:p>
      </dgm:t>
    </dgm:pt>
    <dgm:pt modelId="{5DB44F7A-00EB-4E1D-A1AB-0B069C2E0075}" type="sibTrans" cxnId="{FE6820EE-6604-4479-8328-12B8D7D186F7}">
      <dgm:prSet/>
      <dgm:spPr/>
      <dgm:t>
        <a:bodyPr/>
        <a:lstStyle/>
        <a:p>
          <a:endParaRPr lang="en-US" sz="2000"/>
        </a:p>
      </dgm:t>
    </dgm:pt>
    <dgm:pt modelId="{433AA4B5-0D76-4521-9349-3BCC892094BD}" type="pres">
      <dgm:prSet presAssocID="{7F84B53D-22D3-4908-A192-44E9FB7163A0}" presName="vert0" presStyleCnt="0">
        <dgm:presLayoutVars>
          <dgm:dir/>
          <dgm:animOne val="branch"/>
          <dgm:animLvl val="lvl"/>
        </dgm:presLayoutVars>
      </dgm:prSet>
      <dgm:spPr/>
    </dgm:pt>
    <dgm:pt modelId="{95B5FD83-B9CB-47A1-B674-BCDE63A19C61}" type="pres">
      <dgm:prSet presAssocID="{35EFCB12-5BD7-43BD-A413-C1A941C82FE0}" presName="thickLine" presStyleLbl="alignNode1" presStyleIdx="0" presStyleCnt="3"/>
      <dgm:spPr/>
    </dgm:pt>
    <dgm:pt modelId="{7E28B9F8-E733-4FBE-964C-8C6BD88562FE}" type="pres">
      <dgm:prSet presAssocID="{35EFCB12-5BD7-43BD-A413-C1A941C82FE0}" presName="horz1" presStyleCnt="0"/>
      <dgm:spPr/>
    </dgm:pt>
    <dgm:pt modelId="{E07B8AA9-9B5B-45C2-AB03-F806EADBE5C5}" type="pres">
      <dgm:prSet presAssocID="{35EFCB12-5BD7-43BD-A413-C1A941C82FE0}" presName="tx1" presStyleLbl="revTx" presStyleIdx="0" presStyleCnt="3"/>
      <dgm:spPr/>
    </dgm:pt>
    <dgm:pt modelId="{3E39F716-D356-49BA-9D48-3AC82D670560}" type="pres">
      <dgm:prSet presAssocID="{35EFCB12-5BD7-43BD-A413-C1A941C82FE0}" presName="vert1" presStyleCnt="0"/>
      <dgm:spPr/>
    </dgm:pt>
    <dgm:pt modelId="{F10E3BEB-EAE4-40C3-A19E-F48D94A209EA}" type="pres">
      <dgm:prSet presAssocID="{213D4258-178B-4D9E-BFF5-2EB59183B5B7}" presName="thickLine" presStyleLbl="alignNode1" presStyleIdx="1" presStyleCnt="3"/>
      <dgm:spPr/>
    </dgm:pt>
    <dgm:pt modelId="{734A26AB-7877-4C15-9344-40AE16944C20}" type="pres">
      <dgm:prSet presAssocID="{213D4258-178B-4D9E-BFF5-2EB59183B5B7}" presName="horz1" presStyleCnt="0"/>
      <dgm:spPr/>
    </dgm:pt>
    <dgm:pt modelId="{43464AA8-FD0F-43CF-AE80-74048B1BBC3E}" type="pres">
      <dgm:prSet presAssocID="{213D4258-178B-4D9E-BFF5-2EB59183B5B7}" presName="tx1" presStyleLbl="revTx" presStyleIdx="1" presStyleCnt="3" custScaleY="114968"/>
      <dgm:spPr/>
    </dgm:pt>
    <dgm:pt modelId="{D22DECBF-7BFA-45A1-BB3E-CBED5131DED4}" type="pres">
      <dgm:prSet presAssocID="{213D4258-178B-4D9E-BFF5-2EB59183B5B7}" presName="vert1" presStyleCnt="0"/>
      <dgm:spPr/>
    </dgm:pt>
    <dgm:pt modelId="{B7FF4C84-0EAF-4F6E-889B-A75EA00A6A56}" type="pres">
      <dgm:prSet presAssocID="{1477D5DC-001D-4B9A-B6CA-C754920E24EC}" presName="thickLine" presStyleLbl="alignNode1" presStyleIdx="2" presStyleCnt="3"/>
      <dgm:spPr/>
    </dgm:pt>
    <dgm:pt modelId="{425AB614-5176-42F6-95EF-12BBD4033B4F}" type="pres">
      <dgm:prSet presAssocID="{1477D5DC-001D-4B9A-B6CA-C754920E24EC}" presName="horz1" presStyleCnt="0"/>
      <dgm:spPr/>
    </dgm:pt>
    <dgm:pt modelId="{E806F22A-27C6-412F-9539-017EE003DB0B}" type="pres">
      <dgm:prSet presAssocID="{1477D5DC-001D-4B9A-B6CA-C754920E24EC}" presName="tx1" presStyleLbl="revTx" presStyleIdx="2" presStyleCnt="3" custScaleY="74505"/>
      <dgm:spPr/>
    </dgm:pt>
    <dgm:pt modelId="{E7D19CC4-E89C-48A8-94A1-C17183E16C22}" type="pres">
      <dgm:prSet presAssocID="{1477D5DC-001D-4B9A-B6CA-C754920E24EC}" presName="vert1" presStyleCnt="0"/>
      <dgm:spPr/>
    </dgm:pt>
  </dgm:ptLst>
  <dgm:cxnLst>
    <dgm:cxn modelId="{BDFE8E13-9FA2-4C35-B5D3-5E3791B74E7F}" srcId="{7F84B53D-22D3-4908-A192-44E9FB7163A0}" destId="{213D4258-178B-4D9E-BFF5-2EB59183B5B7}" srcOrd="1" destOrd="0" parTransId="{422B1FAF-2C70-4301-8A89-BCB9AAD259DC}" sibTransId="{6D1D3056-462F-42EC-AF69-03519951AED7}"/>
    <dgm:cxn modelId="{0093F52E-4F80-43D6-B9E0-77CE154EE0C5}" srcId="{7F84B53D-22D3-4908-A192-44E9FB7163A0}" destId="{35EFCB12-5BD7-43BD-A413-C1A941C82FE0}" srcOrd="0" destOrd="0" parTransId="{7E861252-257E-4C73-AC2C-E3C6447701B2}" sibTransId="{EC6AADDD-7D74-4E23-9D21-6DB862E6B81E}"/>
    <dgm:cxn modelId="{158FFC40-3F36-4D61-AA0C-C5705AC203C8}" type="presOf" srcId="{7F84B53D-22D3-4908-A192-44E9FB7163A0}" destId="{433AA4B5-0D76-4521-9349-3BCC892094BD}" srcOrd="0" destOrd="0" presId="urn:microsoft.com/office/officeart/2008/layout/LinedList"/>
    <dgm:cxn modelId="{BCC1F583-8DC4-47FE-8934-16D11BB634C8}" type="presOf" srcId="{35EFCB12-5BD7-43BD-A413-C1A941C82FE0}" destId="{E07B8AA9-9B5B-45C2-AB03-F806EADBE5C5}" srcOrd="0" destOrd="0" presId="urn:microsoft.com/office/officeart/2008/layout/LinedList"/>
    <dgm:cxn modelId="{1266DDB2-7AFA-4CD3-803D-2D24E651189D}" type="presOf" srcId="{213D4258-178B-4D9E-BFF5-2EB59183B5B7}" destId="{43464AA8-FD0F-43CF-AE80-74048B1BBC3E}" srcOrd="0" destOrd="0" presId="urn:microsoft.com/office/officeart/2008/layout/LinedList"/>
    <dgm:cxn modelId="{FA0DF7BA-814E-4721-A6D2-AF3C12556E2E}" type="presOf" srcId="{1477D5DC-001D-4B9A-B6CA-C754920E24EC}" destId="{E806F22A-27C6-412F-9539-017EE003DB0B}" srcOrd="0" destOrd="0" presId="urn:microsoft.com/office/officeart/2008/layout/LinedList"/>
    <dgm:cxn modelId="{FE6820EE-6604-4479-8328-12B8D7D186F7}" srcId="{7F84B53D-22D3-4908-A192-44E9FB7163A0}" destId="{1477D5DC-001D-4B9A-B6CA-C754920E24EC}" srcOrd="2" destOrd="0" parTransId="{6DE45352-663D-4592-8047-65CAAADD2A44}" sibTransId="{5DB44F7A-00EB-4E1D-A1AB-0B069C2E0075}"/>
    <dgm:cxn modelId="{5243AEC7-7671-4F9F-9CA6-C80F6FFDD6EF}" type="presParOf" srcId="{433AA4B5-0D76-4521-9349-3BCC892094BD}" destId="{95B5FD83-B9CB-47A1-B674-BCDE63A19C61}" srcOrd="0" destOrd="0" presId="urn:microsoft.com/office/officeart/2008/layout/LinedList"/>
    <dgm:cxn modelId="{86963E42-8572-42CA-A874-38A72559944E}" type="presParOf" srcId="{433AA4B5-0D76-4521-9349-3BCC892094BD}" destId="{7E28B9F8-E733-4FBE-964C-8C6BD88562FE}" srcOrd="1" destOrd="0" presId="urn:microsoft.com/office/officeart/2008/layout/LinedList"/>
    <dgm:cxn modelId="{62372A95-424B-418E-8CA8-170F692A6B16}" type="presParOf" srcId="{7E28B9F8-E733-4FBE-964C-8C6BD88562FE}" destId="{E07B8AA9-9B5B-45C2-AB03-F806EADBE5C5}" srcOrd="0" destOrd="0" presId="urn:microsoft.com/office/officeart/2008/layout/LinedList"/>
    <dgm:cxn modelId="{775ECE88-9501-481C-857C-30502E5B9389}" type="presParOf" srcId="{7E28B9F8-E733-4FBE-964C-8C6BD88562FE}" destId="{3E39F716-D356-49BA-9D48-3AC82D670560}" srcOrd="1" destOrd="0" presId="urn:microsoft.com/office/officeart/2008/layout/LinedList"/>
    <dgm:cxn modelId="{D92C6DB0-79E8-4C42-98FC-53829DBFFFE2}" type="presParOf" srcId="{433AA4B5-0D76-4521-9349-3BCC892094BD}" destId="{F10E3BEB-EAE4-40C3-A19E-F48D94A209EA}" srcOrd="2" destOrd="0" presId="urn:microsoft.com/office/officeart/2008/layout/LinedList"/>
    <dgm:cxn modelId="{61A6D63C-3DFB-45C4-A7E3-178D96CF8C83}" type="presParOf" srcId="{433AA4B5-0D76-4521-9349-3BCC892094BD}" destId="{734A26AB-7877-4C15-9344-40AE16944C20}" srcOrd="3" destOrd="0" presId="urn:microsoft.com/office/officeart/2008/layout/LinedList"/>
    <dgm:cxn modelId="{302018A0-E67C-46C2-98C2-9FDFE1C2E318}" type="presParOf" srcId="{734A26AB-7877-4C15-9344-40AE16944C20}" destId="{43464AA8-FD0F-43CF-AE80-74048B1BBC3E}" srcOrd="0" destOrd="0" presId="urn:microsoft.com/office/officeart/2008/layout/LinedList"/>
    <dgm:cxn modelId="{3E71B6BD-4777-4D3F-86D8-6931D1EFE9A2}" type="presParOf" srcId="{734A26AB-7877-4C15-9344-40AE16944C20}" destId="{D22DECBF-7BFA-45A1-BB3E-CBED5131DED4}" srcOrd="1" destOrd="0" presId="urn:microsoft.com/office/officeart/2008/layout/LinedList"/>
    <dgm:cxn modelId="{CA8CA1B7-6001-4667-A957-950087E551C2}" type="presParOf" srcId="{433AA4B5-0D76-4521-9349-3BCC892094BD}" destId="{B7FF4C84-0EAF-4F6E-889B-A75EA00A6A56}" srcOrd="4" destOrd="0" presId="urn:microsoft.com/office/officeart/2008/layout/LinedList"/>
    <dgm:cxn modelId="{3BC2938F-3186-450D-80E9-2F433A460C35}" type="presParOf" srcId="{433AA4B5-0D76-4521-9349-3BCC892094BD}" destId="{425AB614-5176-42F6-95EF-12BBD4033B4F}" srcOrd="5" destOrd="0" presId="urn:microsoft.com/office/officeart/2008/layout/LinedList"/>
    <dgm:cxn modelId="{FDD23C34-EC96-49EC-870A-D3DF335946AC}" type="presParOf" srcId="{425AB614-5176-42F6-95EF-12BBD4033B4F}" destId="{E806F22A-27C6-412F-9539-017EE003DB0B}" srcOrd="0" destOrd="0" presId="urn:microsoft.com/office/officeart/2008/layout/LinedList"/>
    <dgm:cxn modelId="{29843F5B-D2C4-4D1F-A898-354B80D5E50E}" type="presParOf" srcId="{425AB614-5176-42F6-95EF-12BBD4033B4F}" destId="{E7D19CC4-E89C-48A8-94A1-C17183E16C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FE8A0-EDC0-45D4-8006-4285FC60A689}">
      <dsp:nvSpPr>
        <dsp:cNvPr id="0" name=""/>
        <dsp:cNvSpPr/>
      </dsp:nvSpPr>
      <dsp:spPr>
        <a:xfrm>
          <a:off x="0" y="50"/>
          <a:ext cx="860066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F195F3-563C-45FA-B02A-ADA858C3CE05}">
      <dsp:nvSpPr>
        <dsp:cNvPr id="0" name=""/>
        <dsp:cNvSpPr/>
      </dsp:nvSpPr>
      <dsp:spPr>
        <a:xfrm>
          <a:off x="0" y="50"/>
          <a:ext cx="8592261" cy="1943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R" sz="2400" kern="1200" dirty="0"/>
            <a:t>La división por tramos del sistema tributario de Costa Rica viola los principios de </a:t>
          </a:r>
          <a:r>
            <a:rPr lang="es-CR" sz="2400" b="1" i="1" kern="1200" dirty="0"/>
            <a:t>equidad fiscal</a:t>
          </a:r>
          <a:r>
            <a:rPr lang="es-CR" sz="2400" kern="1200" dirty="0"/>
            <a:t> y reduce la equidad del sistema. El sistema fiscal grava de modo distinto las diferentes clases de renta personal; así sucede especialmente con los ingresos del empleo y los ingresos empresariales de las personas físicas.</a:t>
          </a:r>
          <a:endParaRPr lang="en-US" sz="2400" kern="1200" dirty="0"/>
        </a:p>
      </dsp:txBody>
      <dsp:txXfrm>
        <a:off x="0" y="50"/>
        <a:ext cx="8592261" cy="1943204"/>
      </dsp:txXfrm>
    </dsp:sp>
    <dsp:sp modelId="{6E702430-C81A-459E-A9C8-26D541A27BA7}">
      <dsp:nvSpPr>
        <dsp:cNvPr id="0" name=""/>
        <dsp:cNvSpPr/>
      </dsp:nvSpPr>
      <dsp:spPr>
        <a:xfrm>
          <a:off x="0" y="1943254"/>
          <a:ext cx="8600661"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DCA76FB-953B-4783-8F94-07B8DDDD04E0}">
      <dsp:nvSpPr>
        <dsp:cNvPr id="0" name=""/>
        <dsp:cNvSpPr/>
      </dsp:nvSpPr>
      <dsp:spPr>
        <a:xfrm>
          <a:off x="0" y="1943254"/>
          <a:ext cx="8600661" cy="136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R" sz="2400" kern="1200" dirty="0"/>
            <a:t>Esta realidad infringe también el principio de </a:t>
          </a:r>
          <a:r>
            <a:rPr lang="es-CR" sz="2400" b="1" i="1" kern="1200" dirty="0"/>
            <a:t>equidad fiscal horizontal</a:t>
          </a:r>
          <a:r>
            <a:rPr lang="es-CR" sz="2400" kern="1200" dirty="0"/>
            <a:t>, ya que los contribuyentes que obtienen los mismos ingresos pero de distintas fuentes son gravados de manera diferente; también incumple la </a:t>
          </a:r>
          <a:r>
            <a:rPr lang="es-CR" sz="2400" b="1" i="1" kern="1200" dirty="0"/>
            <a:t>equidad fiscal vertical</a:t>
          </a:r>
          <a:r>
            <a:rPr lang="es-CR" sz="2400" kern="1200" dirty="0"/>
            <a:t>, dado que una renta elevada no paga necesariamente más impuestos que una más baja.</a:t>
          </a:r>
          <a:endParaRPr lang="en-US" sz="2400" kern="1200" dirty="0"/>
        </a:p>
      </dsp:txBody>
      <dsp:txXfrm>
        <a:off x="0" y="1943254"/>
        <a:ext cx="8600661" cy="1367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FD83-B9CB-47A1-B674-BCDE63A19C61}">
      <dsp:nvSpPr>
        <dsp:cNvPr id="0" name=""/>
        <dsp:cNvSpPr/>
      </dsp:nvSpPr>
      <dsp:spPr>
        <a:xfrm>
          <a:off x="0" y="2099"/>
          <a:ext cx="78850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B8AA9-9B5B-45C2-AB03-F806EADBE5C5}">
      <dsp:nvSpPr>
        <dsp:cNvPr id="0" name=""/>
        <dsp:cNvSpPr/>
      </dsp:nvSpPr>
      <dsp:spPr>
        <a:xfrm>
          <a:off x="0" y="2099"/>
          <a:ext cx="7885043" cy="208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La alta carga tributaria es uno de los principales impulsores de la economía informal en Costa Rica. </a:t>
          </a:r>
        </a:p>
        <a:p>
          <a:pPr marL="0" lvl="0" indent="0" algn="just" defTabSz="889000">
            <a:lnSpc>
              <a:spcPct val="90000"/>
            </a:lnSpc>
            <a:spcBef>
              <a:spcPct val="0"/>
            </a:spcBef>
            <a:spcAft>
              <a:spcPct val="35000"/>
            </a:spcAft>
            <a:buNone/>
          </a:pPr>
          <a:r>
            <a:rPr lang="es-CR" sz="2000" kern="1200" dirty="0"/>
            <a:t>El Fondo Monetario Internacional (FMI) ha estimado que la dimensión de la economía no regularizada en el país se situaba en los primeros años del siglo XX aproximadamente en el 42% del PIB, por encima del promedio de la región de ALC, que era del 38% del PIB para el mismo periodo (FMI, 2008). </a:t>
          </a:r>
          <a:endParaRPr lang="en-US" sz="2000" kern="1200" dirty="0"/>
        </a:p>
      </dsp:txBody>
      <dsp:txXfrm>
        <a:off x="0" y="2099"/>
        <a:ext cx="7885043" cy="2082055"/>
      </dsp:txXfrm>
    </dsp:sp>
    <dsp:sp modelId="{F10E3BEB-EAE4-40C3-A19E-F48D94A209EA}">
      <dsp:nvSpPr>
        <dsp:cNvPr id="0" name=""/>
        <dsp:cNvSpPr/>
      </dsp:nvSpPr>
      <dsp:spPr>
        <a:xfrm>
          <a:off x="0" y="2084155"/>
          <a:ext cx="78850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464AA8-FD0F-43CF-AE80-74048B1BBC3E}">
      <dsp:nvSpPr>
        <dsp:cNvPr id="0" name=""/>
        <dsp:cNvSpPr/>
      </dsp:nvSpPr>
      <dsp:spPr>
        <a:xfrm>
          <a:off x="0" y="2084155"/>
          <a:ext cx="7877342" cy="2393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En 2012, el sector informal era menor en Costa Rica que en otros países de la región de ALC, pero aún se consideraba alto para los estándares de la OCDE. </a:t>
          </a:r>
        </a:p>
        <a:p>
          <a:pPr marL="0" lvl="0" indent="0" algn="just" defTabSz="889000">
            <a:lnSpc>
              <a:spcPct val="90000"/>
            </a:lnSpc>
            <a:spcBef>
              <a:spcPct val="0"/>
            </a:spcBef>
            <a:spcAft>
              <a:spcPct val="35000"/>
            </a:spcAft>
            <a:buNone/>
          </a:pPr>
          <a:r>
            <a:rPr lang="es-CR" sz="2000" kern="1200" dirty="0"/>
            <a:t>A diferencia de lo sucedido en muchos países de ALC, la actividad económica informal se ha incrementado con rapidez hasta superar el 45% del empleo total (OCDE, 2016). </a:t>
          </a:r>
          <a:endParaRPr lang="en-US" sz="2000" kern="1200" dirty="0"/>
        </a:p>
      </dsp:txBody>
      <dsp:txXfrm>
        <a:off x="0" y="2084155"/>
        <a:ext cx="7877342" cy="2393698"/>
      </dsp:txXfrm>
    </dsp:sp>
    <dsp:sp modelId="{B7FF4C84-0EAF-4F6E-889B-A75EA00A6A56}">
      <dsp:nvSpPr>
        <dsp:cNvPr id="0" name=""/>
        <dsp:cNvSpPr/>
      </dsp:nvSpPr>
      <dsp:spPr>
        <a:xfrm>
          <a:off x="0" y="4477853"/>
          <a:ext cx="78850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6F22A-27C6-412F-9539-017EE003DB0B}">
      <dsp:nvSpPr>
        <dsp:cNvPr id="0" name=""/>
        <dsp:cNvSpPr/>
      </dsp:nvSpPr>
      <dsp:spPr>
        <a:xfrm>
          <a:off x="0" y="4477853"/>
          <a:ext cx="7885043" cy="1551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dirty="0"/>
            <a:t>Las causas que se aducen son diversas y complejas, aunque en parte proceden de una cultura muy laxa en cuanto al cumplimiento de responsabilidades fiscales y a una administración tributaria débil (Oviedo, 2009). </a:t>
          </a:r>
          <a:endParaRPr lang="en-US" sz="2000" kern="1200" dirty="0"/>
        </a:p>
      </dsp:txBody>
      <dsp:txXfrm>
        <a:off x="0" y="4477853"/>
        <a:ext cx="7885043" cy="15512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CE6C04-D811-4181-87E3-772662B76AB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3EE5FD6F-01EC-4083-B121-DB0CB1026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D044050E-943B-4DBF-8CD0-B2796CABD774}"/>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5" name="Marcador de pie de página 4">
            <a:extLst>
              <a:ext uri="{FF2B5EF4-FFF2-40B4-BE49-F238E27FC236}">
                <a16:creationId xmlns:a16="http://schemas.microsoft.com/office/drawing/2014/main" id="{185ADC90-9C6D-4D17-96BB-78699A1CB0B7}"/>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7A4D737F-3CDE-4CBB-9C97-407E1342A5C3}"/>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114100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B0B32A-33A2-406F-9EAB-726026E3F851}"/>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A0B83F97-1DBA-4B81-9E61-09B1C476E9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7E915D14-879D-412A-B0CD-C012EAAE641E}"/>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5" name="Marcador de pie de página 4">
            <a:extLst>
              <a:ext uri="{FF2B5EF4-FFF2-40B4-BE49-F238E27FC236}">
                <a16:creationId xmlns:a16="http://schemas.microsoft.com/office/drawing/2014/main" id="{ABFB30BB-6A6F-4C8E-9D2E-EC11EED00ACC}"/>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14104D72-A42F-4BF2-AD24-621CC4BDE503}"/>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2391947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26522D4-7AB7-4193-A4EB-742703F6C43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887A6C54-146A-46ED-912B-BAF9BC0D23E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92B59562-278B-4E72-9C44-8FBE17C6C72C}"/>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5" name="Marcador de pie de página 4">
            <a:extLst>
              <a:ext uri="{FF2B5EF4-FFF2-40B4-BE49-F238E27FC236}">
                <a16:creationId xmlns:a16="http://schemas.microsoft.com/office/drawing/2014/main" id="{8872E0C1-5C0E-4938-89E6-1B6138A309A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CE519B63-329F-4619-96B7-6841786A58ED}"/>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113161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D721F2-FA7D-4AE4-BE2E-35F16E40106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8F9666E8-3488-4D0E-BD5F-DBE1A0C3B8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E1548FC7-2AAB-4C32-B1E7-5896DABF82FB}"/>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5" name="Marcador de pie de página 4">
            <a:extLst>
              <a:ext uri="{FF2B5EF4-FFF2-40B4-BE49-F238E27FC236}">
                <a16:creationId xmlns:a16="http://schemas.microsoft.com/office/drawing/2014/main" id="{3763D010-540F-4A99-AF5B-2123E20706B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4E6BF4B8-8EF1-4C40-A457-275D86786678}"/>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238126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696F4-F492-4969-8E2C-80FED8D8156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4357DE42-E8C7-4DB7-A653-B1801E077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DC30685-EFBE-49F7-93AF-E7D4B39E6406}"/>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5" name="Marcador de pie de página 4">
            <a:extLst>
              <a:ext uri="{FF2B5EF4-FFF2-40B4-BE49-F238E27FC236}">
                <a16:creationId xmlns:a16="http://schemas.microsoft.com/office/drawing/2014/main" id="{9D882035-42DD-4880-9F57-EF2EF7563BBB}"/>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1839EC4-53CF-479A-9158-3AD268CF39C3}"/>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235740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0CE4E-9412-41A8-AFAB-7583E956C1B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56F02FAA-2751-4FD5-94BF-482E08F830B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F03634A8-7723-41F3-8356-8B95C28DB08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7E329273-7E11-4611-BA08-809F15279119}"/>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6" name="Marcador de pie de página 5">
            <a:extLst>
              <a:ext uri="{FF2B5EF4-FFF2-40B4-BE49-F238E27FC236}">
                <a16:creationId xmlns:a16="http://schemas.microsoft.com/office/drawing/2014/main" id="{D971EEA9-79F6-419D-86A1-66E26CEE6720}"/>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0AE0FAD9-4766-4803-84F7-9A3CC18CE284}"/>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273757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B1330-7C96-48C5-B6B5-8681CDF214B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4C6FCF80-EBB4-40FC-B2DA-E02D955A9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761540A-6F10-4D31-A475-CC40E4A48F9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5CAAB615-6E88-45E8-AEED-AD6DA1871F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BDE87E-0F6F-4551-AA3C-AD193D084B9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45482FA1-8671-4B32-92DE-39BED45F30A1}"/>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8" name="Marcador de pie de página 7">
            <a:extLst>
              <a:ext uri="{FF2B5EF4-FFF2-40B4-BE49-F238E27FC236}">
                <a16:creationId xmlns:a16="http://schemas.microsoft.com/office/drawing/2014/main" id="{B03BBE99-A31F-498F-9D76-EAD9323ACC56}"/>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BADEBC44-8BC5-4FCA-83DF-1401662D56BE}"/>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277088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293CB-5E4F-49AE-8E1E-FED86B6D98C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1274E20B-E72D-4383-97B2-B9A83C535489}"/>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4" name="Marcador de pie de página 3">
            <a:extLst>
              <a:ext uri="{FF2B5EF4-FFF2-40B4-BE49-F238E27FC236}">
                <a16:creationId xmlns:a16="http://schemas.microsoft.com/office/drawing/2014/main" id="{EF94B032-6006-4305-87AB-A4E71E7A7AA3}"/>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8C39665B-D2A4-4726-8DAB-8EF3625F0E39}"/>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414697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FB04BA-B515-407A-830A-DE39D3F7A655}"/>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3" name="Marcador de pie de página 2">
            <a:extLst>
              <a:ext uri="{FF2B5EF4-FFF2-40B4-BE49-F238E27FC236}">
                <a16:creationId xmlns:a16="http://schemas.microsoft.com/office/drawing/2014/main" id="{7E9BE294-766B-4EF1-B9E8-51ABEABB125D}"/>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8BA82F74-0A3F-4A6F-9B2E-E403DDCD72E3}"/>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889268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77024-CD55-43B4-ACD9-E35F56AEB6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DEF34C87-6D07-457A-A245-587BD43A5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AC92CB1D-AB4E-4C3E-AD55-92380D965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3DCD67-08A1-4F9F-A6AA-FEB5BC74363E}"/>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6" name="Marcador de pie de página 5">
            <a:extLst>
              <a:ext uri="{FF2B5EF4-FFF2-40B4-BE49-F238E27FC236}">
                <a16:creationId xmlns:a16="http://schemas.microsoft.com/office/drawing/2014/main" id="{E6D22F3C-898F-4990-83CB-AB24A43B4EB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8FE0558A-EF1F-427B-AEDE-341550BC0BD5}"/>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640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FCE22F-E07E-46E3-A92A-73545989E0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5B2CDCBB-16BB-46DE-ADD2-267E5FA0F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5A0E7E7B-EE20-4B05-868B-70C1869A1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1980FCB-15A9-4379-A35B-147EB044D4C8}"/>
              </a:ext>
            </a:extLst>
          </p:cNvPr>
          <p:cNvSpPr>
            <a:spLocks noGrp="1"/>
          </p:cNvSpPr>
          <p:nvPr>
            <p:ph type="dt" sz="half" idx="10"/>
          </p:nvPr>
        </p:nvSpPr>
        <p:spPr/>
        <p:txBody>
          <a:bodyPr/>
          <a:lstStyle/>
          <a:p>
            <a:fld id="{FFD4D2C2-06C7-4D11-9BB2-135531738C0D}" type="datetimeFigureOut">
              <a:rPr lang="es-CR" smtClean="0"/>
              <a:t>28/7/2023</a:t>
            </a:fld>
            <a:endParaRPr lang="es-CR"/>
          </a:p>
        </p:txBody>
      </p:sp>
      <p:sp>
        <p:nvSpPr>
          <p:cNvPr id="6" name="Marcador de pie de página 5">
            <a:extLst>
              <a:ext uri="{FF2B5EF4-FFF2-40B4-BE49-F238E27FC236}">
                <a16:creationId xmlns:a16="http://schemas.microsoft.com/office/drawing/2014/main" id="{F77181FF-479A-4471-9F24-8661CA2862E5}"/>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C63416F0-82CE-4ADE-B0AF-1DA52E1BB8A3}"/>
              </a:ext>
            </a:extLst>
          </p:cNvPr>
          <p:cNvSpPr>
            <a:spLocks noGrp="1"/>
          </p:cNvSpPr>
          <p:nvPr>
            <p:ph type="sldNum" sz="quarter" idx="12"/>
          </p:nvPr>
        </p:nvSpPr>
        <p:spPr/>
        <p:txBody>
          <a:bodyPr/>
          <a:lstStyle/>
          <a:p>
            <a:fld id="{A3AE48C1-5247-4602-BAE9-81EE430B79C6}" type="slidenum">
              <a:rPr lang="es-CR" smtClean="0"/>
              <a:t>‹Nº›</a:t>
            </a:fld>
            <a:endParaRPr lang="es-CR"/>
          </a:p>
        </p:txBody>
      </p:sp>
    </p:spTree>
    <p:extLst>
      <p:ext uri="{BB962C8B-B14F-4D97-AF65-F5344CB8AC3E}">
        <p14:creationId xmlns:p14="http://schemas.microsoft.com/office/powerpoint/2010/main" val="106322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D63DA9-3849-489F-84D4-0EB12A590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41389B0C-04A5-4EDF-A4EF-F81347A07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EF61B015-6024-46C7-A134-BB3CDBC3FF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4D2C2-06C7-4D11-9BB2-135531738C0D}" type="datetimeFigureOut">
              <a:rPr lang="es-CR" smtClean="0"/>
              <a:t>28/7/2023</a:t>
            </a:fld>
            <a:endParaRPr lang="es-CR"/>
          </a:p>
        </p:txBody>
      </p:sp>
      <p:sp>
        <p:nvSpPr>
          <p:cNvPr id="5" name="Marcador de pie de página 4">
            <a:extLst>
              <a:ext uri="{FF2B5EF4-FFF2-40B4-BE49-F238E27FC236}">
                <a16:creationId xmlns:a16="http://schemas.microsoft.com/office/drawing/2014/main" id="{F2AE0EBD-46F0-4FA0-BB41-8B7D3FDBF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397CD007-9393-44D3-B334-2AFEF3A8D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E48C1-5247-4602-BAE9-81EE430B79C6}" type="slidenum">
              <a:rPr lang="es-CR" smtClean="0"/>
              <a:t>‹Nº›</a:t>
            </a:fld>
            <a:endParaRPr lang="es-CR"/>
          </a:p>
        </p:txBody>
      </p:sp>
    </p:spTree>
    <p:extLst>
      <p:ext uri="{BB962C8B-B14F-4D97-AF65-F5344CB8AC3E}">
        <p14:creationId xmlns:p14="http://schemas.microsoft.com/office/powerpoint/2010/main" val="1317966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 de texto 8">
            <a:extLst>
              <a:ext uri="{FF2B5EF4-FFF2-40B4-BE49-F238E27FC236}">
                <a16:creationId xmlns:a16="http://schemas.microsoft.com/office/drawing/2014/main" id="{9CF8821C-9265-F4F9-385B-97E7563BAE4C}"/>
              </a:ext>
            </a:extLst>
          </p:cNvPr>
          <p:cNvSpPr txBox="1">
            <a:spLocks noChangeArrowheads="1"/>
          </p:cNvSpPr>
          <p:nvPr/>
        </p:nvSpPr>
        <p:spPr bwMode="auto">
          <a:xfrm>
            <a:off x="6513788" y="365125"/>
            <a:ext cx="4840010" cy="18073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lIns="91440" tIns="45720" rIns="91440" bIns="45720" rtlCol="0" anchor="ctr" anchorCtr="0">
            <a:normAutofit/>
          </a:bodyPr>
          <a:lstStyle/>
          <a:p>
            <a:pPr>
              <a:lnSpc>
                <a:spcPct val="90000"/>
              </a:lnSpc>
              <a:spcBef>
                <a:spcPct val="0"/>
              </a:spcBef>
              <a:spcAft>
                <a:spcPts val="1000"/>
              </a:spcAft>
            </a:pPr>
            <a:r>
              <a:rPr lang="en-US" sz="3700" b="1" dirty="0" err="1">
                <a:effectLst>
                  <a:outerShdw blurRad="38100" dist="38100" dir="2700000" algn="tl">
                    <a:srgbClr val="000000">
                      <a:alpha val="43137"/>
                    </a:srgbClr>
                  </a:outerShdw>
                </a:effectLst>
                <a:latin typeface="+mj-lt"/>
                <a:ea typeface="+mj-ea"/>
                <a:cs typeface="+mj-cs"/>
              </a:rPr>
              <a:t>Doctorado</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en</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Gestión</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Pública</a:t>
            </a:r>
            <a:r>
              <a:rPr lang="en-US" sz="3700" b="1" dirty="0">
                <a:effectLst>
                  <a:outerShdw blurRad="38100" dist="38100" dir="2700000" algn="tl">
                    <a:srgbClr val="000000">
                      <a:alpha val="43137"/>
                    </a:srgbClr>
                  </a:outerShdw>
                </a:effectLst>
                <a:latin typeface="+mj-lt"/>
                <a:ea typeface="+mj-ea"/>
                <a:cs typeface="+mj-cs"/>
              </a:rPr>
              <a:t> y </a:t>
            </a:r>
            <a:r>
              <a:rPr lang="en-US" sz="3700" b="1" dirty="0" err="1">
                <a:effectLst>
                  <a:outerShdw blurRad="38100" dist="38100" dir="2700000" algn="tl">
                    <a:srgbClr val="000000">
                      <a:alpha val="43137"/>
                    </a:srgbClr>
                  </a:outerShdw>
                </a:effectLst>
                <a:latin typeface="+mj-lt"/>
                <a:ea typeface="+mj-ea"/>
                <a:cs typeface="+mj-cs"/>
              </a:rPr>
              <a:t>Ciencias</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Empresariales</a:t>
            </a:r>
            <a:r>
              <a:rPr lang="en-US" sz="3700" b="1" dirty="0">
                <a:effectLst>
                  <a:outerShdw blurRad="38100" dist="38100" dir="2700000" algn="tl">
                    <a:srgbClr val="000000">
                      <a:alpha val="43137"/>
                    </a:srgbClr>
                  </a:outerShdw>
                </a:effectLst>
                <a:latin typeface="+mj-lt"/>
                <a:ea typeface="+mj-ea"/>
                <a:cs typeface="+mj-cs"/>
              </a:rPr>
              <a:t> del ICAP</a:t>
            </a:r>
          </a:p>
        </p:txBody>
      </p:sp>
      <p:pic>
        <p:nvPicPr>
          <p:cNvPr id="7" name="Picture 6" descr="Toma trasera de una fila de graduados">
            <a:extLst>
              <a:ext uri="{FF2B5EF4-FFF2-40B4-BE49-F238E27FC236}">
                <a16:creationId xmlns:a16="http://schemas.microsoft.com/office/drawing/2014/main" id="{1F3CB421-6872-F29A-FB8F-ABC9AC87707F}"/>
              </a:ext>
            </a:extLst>
          </p:cNvPr>
          <p:cNvPicPr>
            <a:picLocks noChangeAspect="1"/>
          </p:cNvPicPr>
          <p:nvPr/>
        </p:nvPicPr>
        <p:blipFill rotWithShape="1">
          <a:blip r:embed="rId2"/>
          <a:srcRect l="15736" r="2473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uadro de texto 4">
            <a:extLst>
              <a:ext uri="{FF2B5EF4-FFF2-40B4-BE49-F238E27FC236}">
                <a16:creationId xmlns:a16="http://schemas.microsoft.com/office/drawing/2014/main" id="{A8C3769F-3AA8-D99F-2DC4-9CD8847BDBA0}"/>
              </a:ext>
            </a:extLst>
          </p:cNvPr>
          <p:cNvSpPr txBox="1">
            <a:spLocks noChangeArrowheads="1"/>
          </p:cNvSpPr>
          <p:nvPr/>
        </p:nvSpPr>
        <p:spPr bwMode="auto">
          <a:xfrm>
            <a:off x="6513788" y="2333297"/>
            <a:ext cx="4840010" cy="38436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lIns="91440" tIns="45720" rIns="91440" bIns="45720" rtlCol="0" anchorCtr="0">
            <a:normAutofit/>
          </a:bodyPr>
          <a:lstStyle/>
          <a:p>
            <a:pPr indent="-228600">
              <a:lnSpc>
                <a:spcPct val="90000"/>
              </a:lnSpc>
              <a:spcAft>
                <a:spcPts val="1000"/>
              </a:spcAft>
              <a:buFont typeface="Arial" panose="020B0604020202020204" pitchFamily="34" charset="0"/>
              <a:buChar char="•"/>
            </a:pPr>
            <a:r>
              <a:rPr lang="en-US" sz="2000" b="1" dirty="0">
                <a:effectLst/>
              </a:rPr>
              <a:t>XII PROMOCIÓN REGIONAL</a:t>
            </a:r>
            <a:endParaRPr lang="en-US" sz="2000" dirty="0">
              <a:effectLst/>
            </a:endParaRPr>
          </a:p>
          <a:p>
            <a:pPr indent="-228600">
              <a:lnSpc>
                <a:spcPct val="90000"/>
              </a:lnSpc>
              <a:spcAft>
                <a:spcPts val="1000"/>
              </a:spcAft>
              <a:buFont typeface="Arial" panose="020B0604020202020204" pitchFamily="34" charset="0"/>
              <a:buChar char="•"/>
            </a:pPr>
            <a:r>
              <a:rPr lang="en-US" sz="2000" b="1" dirty="0">
                <a:effectLst/>
              </a:rPr>
              <a:t>2023-2024</a:t>
            </a:r>
            <a:endParaRPr lang="en-US" sz="2000" dirty="0">
              <a:effectLst/>
            </a:endParaRPr>
          </a:p>
          <a:p>
            <a:pPr indent="-228600">
              <a:lnSpc>
                <a:spcPct val="90000"/>
              </a:lnSpc>
              <a:spcAft>
                <a:spcPts val="1000"/>
              </a:spcAft>
              <a:buFont typeface="Arial" panose="020B0604020202020204" pitchFamily="34" charset="0"/>
              <a:buChar char="•"/>
            </a:pPr>
            <a:r>
              <a:rPr lang="en-US" sz="2000" b="1" dirty="0">
                <a:effectLst/>
              </a:rPr>
              <a:t> </a:t>
            </a:r>
            <a:endParaRPr lang="en-US" sz="2000" dirty="0">
              <a:effectLst/>
            </a:endParaRPr>
          </a:p>
          <a:p>
            <a:pPr indent="-228600">
              <a:lnSpc>
                <a:spcPct val="90000"/>
              </a:lnSpc>
              <a:spcAft>
                <a:spcPts val="1000"/>
              </a:spcAft>
              <a:buFont typeface="Arial" panose="020B0604020202020204" pitchFamily="34" charset="0"/>
              <a:buChar char="•"/>
            </a:pPr>
            <a:r>
              <a:rPr lang="en-US" sz="2000" b="1" dirty="0">
                <a:effectLst/>
              </a:rPr>
              <a:t>PROGRAMA DEL CURSO</a:t>
            </a:r>
            <a:endParaRPr lang="en-US" sz="2000" dirty="0">
              <a:effectLst/>
            </a:endParaRPr>
          </a:p>
          <a:p>
            <a:pPr indent="-228600">
              <a:lnSpc>
                <a:spcPct val="90000"/>
              </a:lnSpc>
              <a:spcAft>
                <a:spcPts val="1000"/>
              </a:spcAft>
              <a:buFont typeface="Arial" panose="020B0604020202020204" pitchFamily="34" charset="0"/>
              <a:buChar char="•"/>
            </a:pPr>
            <a:r>
              <a:rPr lang="en-US" sz="2000" b="1" dirty="0">
                <a:effectLst/>
              </a:rPr>
              <a:t> </a:t>
            </a:r>
            <a:endParaRPr lang="en-US" sz="2000" dirty="0">
              <a:effectLst/>
            </a:endParaRPr>
          </a:p>
          <a:p>
            <a:pPr indent="-228600">
              <a:lnSpc>
                <a:spcPct val="90000"/>
              </a:lnSpc>
              <a:spcAft>
                <a:spcPts val="1000"/>
              </a:spcAft>
              <a:buFont typeface="Arial" panose="020B0604020202020204" pitchFamily="34" charset="0"/>
              <a:buChar char="•"/>
            </a:pPr>
            <a:r>
              <a:rPr lang="en-US" sz="2000" b="1" dirty="0">
                <a:effectLst/>
              </a:rPr>
              <a:t>Economía del </a:t>
            </a:r>
            <a:r>
              <a:rPr lang="en-US" sz="2000" b="1" dirty="0" err="1">
                <a:effectLst/>
              </a:rPr>
              <a:t>Gasto</a:t>
            </a:r>
            <a:r>
              <a:rPr lang="en-US" sz="2000" b="1" dirty="0">
                <a:effectLst/>
              </a:rPr>
              <a:t> Público</a:t>
            </a:r>
          </a:p>
          <a:p>
            <a:pPr indent="-228600">
              <a:lnSpc>
                <a:spcPct val="90000"/>
              </a:lnSpc>
              <a:spcAft>
                <a:spcPts val="1000"/>
              </a:spcAft>
              <a:buFont typeface="Arial" panose="020B0604020202020204" pitchFamily="34" charset="0"/>
              <a:buChar char="•"/>
            </a:pPr>
            <a:r>
              <a:rPr lang="en-US" sz="2000" b="1" dirty="0" err="1"/>
              <a:t>Profesor</a:t>
            </a:r>
            <a:r>
              <a:rPr lang="en-US" sz="2000" b="1" dirty="0"/>
              <a:t>: Dr. Roberto Jiménez Gómez</a:t>
            </a:r>
          </a:p>
          <a:p>
            <a:pPr indent="-228600">
              <a:lnSpc>
                <a:spcPct val="90000"/>
              </a:lnSpc>
              <a:spcAft>
                <a:spcPts val="1000"/>
              </a:spcAft>
              <a:buFont typeface="Arial" panose="020B0604020202020204" pitchFamily="34" charset="0"/>
              <a:buChar char="•"/>
            </a:pPr>
            <a:endParaRPr lang="en-US" sz="2000" b="1" dirty="0">
              <a:effectLst/>
            </a:endParaRPr>
          </a:p>
          <a:p>
            <a:pPr indent="-228600">
              <a:lnSpc>
                <a:spcPct val="90000"/>
              </a:lnSpc>
              <a:spcAft>
                <a:spcPts val="1000"/>
              </a:spcAft>
              <a:buFont typeface="Arial" panose="020B0604020202020204" pitchFamily="34" charset="0"/>
              <a:buChar char="•"/>
            </a:pPr>
            <a:r>
              <a:rPr lang="en-US" sz="2000" dirty="0"/>
              <a:t>08</a:t>
            </a:r>
            <a:r>
              <a:rPr lang="en-US" sz="2000" dirty="0">
                <a:effectLst/>
              </a:rPr>
              <a:t>/23</a:t>
            </a:r>
          </a:p>
          <a:p>
            <a:pPr indent="-228600">
              <a:lnSpc>
                <a:spcPct val="90000"/>
              </a:lnSpc>
              <a:spcAft>
                <a:spcPts val="1000"/>
              </a:spcAft>
              <a:buFont typeface="Arial" panose="020B0604020202020204" pitchFamily="34" charset="0"/>
              <a:buChar char="•"/>
            </a:pPr>
            <a:endParaRPr lang="en-US" sz="2000" dirty="0">
              <a:effectLst/>
            </a:endParaRPr>
          </a:p>
        </p:txBody>
      </p:sp>
    </p:spTree>
    <p:extLst>
      <p:ext uri="{BB962C8B-B14F-4D97-AF65-F5344CB8AC3E}">
        <p14:creationId xmlns:p14="http://schemas.microsoft.com/office/powerpoint/2010/main" val="288232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4D1C420-08FC-4BA2-8EA1-9DF8FAEA271F}"/>
              </a:ext>
            </a:extLst>
          </p:cNvPr>
          <p:cNvSpPr>
            <a:spLocks noGrp="1"/>
          </p:cNvSpPr>
          <p:nvPr>
            <p:ph type="title"/>
          </p:nvPr>
        </p:nvSpPr>
        <p:spPr>
          <a:xfrm>
            <a:off x="0" y="16938"/>
            <a:ext cx="12311270" cy="1135737"/>
          </a:xfrm>
          <a:solidFill>
            <a:schemeClr val="accent1">
              <a:lumMod val="40000"/>
              <a:lumOff val="60000"/>
            </a:schemeClr>
          </a:solidFill>
        </p:spPr>
        <p:txBody>
          <a:bodyPr>
            <a:normAutofit/>
          </a:bodyPr>
          <a:lstStyle/>
          <a:p>
            <a:pPr algn="ctr"/>
            <a:r>
              <a:rPr lang="es-CR" sz="3600" b="1" dirty="0">
                <a:effectLst>
                  <a:outerShdw blurRad="38100" dist="38100" dir="2700000" algn="tl">
                    <a:srgbClr val="000000">
                      <a:alpha val="43137"/>
                    </a:srgbClr>
                  </a:outerShdw>
                </a:effectLst>
              </a:rPr>
              <a:t>Los déficits presupuestarios y la deuda pública han aumentado hasta niveles insostenibles.</a:t>
            </a:r>
          </a:p>
        </p:txBody>
      </p:sp>
      <p:sp>
        <p:nvSpPr>
          <p:cNvPr id="3" name="Marcador de contenido 2">
            <a:extLst>
              <a:ext uri="{FF2B5EF4-FFF2-40B4-BE49-F238E27FC236}">
                <a16:creationId xmlns:a16="http://schemas.microsoft.com/office/drawing/2014/main" id="{B7A2B2A9-9AE3-459B-B950-DF7D8A9E2D7E}"/>
              </a:ext>
            </a:extLst>
          </p:cNvPr>
          <p:cNvSpPr>
            <a:spLocks noGrp="1"/>
          </p:cNvSpPr>
          <p:nvPr>
            <p:ph idx="1"/>
          </p:nvPr>
        </p:nvSpPr>
        <p:spPr>
          <a:xfrm>
            <a:off x="643467" y="1378226"/>
            <a:ext cx="11221184" cy="4798737"/>
          </a:xfrm>
        </p:spPr>
        <p:txBody>
          <a:bodyPr>
            <a:noAutofit/>
          </a:bodyPr>
          <a:lstStyle/>
          <a:p>
            <a:pPr algn="just"/>
            <a:r>
              <a:rPr lang="es-CR" sz="2400" dirty="0"/>
              <a:t>Los altos niveles de déficit han provocado un rápido aumento de la deuda pública que hace cada vez más difícil cubrirla con los ingresos tributarios actuales. </a:t>
            </a:r>
          </a:p>
          <a:p>
            <a:pPr algn="just"/>
            <a:r>
              <a:rPr lang="es-CR" sz="2400" dirty="0"/>
              <a:t>El presupuesto del Gobierno central de Costa Rica pasó de un superávit del 0,57% del PIB en2007 a un déficit del 5.2% en años recientes (Ministerio de Hacienda, 2017) (figura 1.5).La deuda pública se elevó de aproximadamente el 25% del PIB en 2008, a más del 40% en2015 (OCDE, 2016a) (figura 1.6). </a:t>
            </a:r>
          </a:p>
          <a:p>
            <a:pPr algn="just"/>
            <a:r>
              <a:rPr lang="es-CR" sz="2400" dirty="0"/>
              <a:t>El nivel de endeudamiento en Costa Rica es elevado en comparación con el promedio estimado en los países de ALC, donde en 2015 se situaba en torno al 36% (CEPAL, 2016).</a:t>
            </a:r>
          </a:p>
          <a:p>
            <a:pPr algn="just"/>
            <a:r>
              <a:rPr lang="es-CR" sz="2400" dirty="0"/>
              <a:t> Por otra parte, el endeudamiento expresado como porcentaje de los ingresos públicos en Costa Rica alcanza niveles insostenibles y ha crecido más que en los demás países de la región. Entre 2010 y 2015, el ratio aumentó en 84 puntos porcentuales(figura 1.7). En 2015,el nivel de endeudamiento en Costa Rica fue casi tres veces mayor que los ingresos anuales del Gobierno.</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2975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descr="Interfaz de usuario gráfica, Aplicación&#10;&#10;Descripción generada automáticamente">
            <a:extLst>
              <a:ext uri="{FF2B5EF4-FFF2-40B4-BE49-F238E27FC236}">
                <a16:creationId xmlns:a16="http://schemas.microsoft.com/office/drawing/2014/main" id="{238DDBA8-7DEF-46B1-B84C-B530BFB48E64}"/>
              </a:ext>
            </a:extLst>
          </p:cNvPr>
          <p:cNvPicPr>
            <a:picLocks noChangeAspect="1"/>
          </p:cNvPicPr>
          <p:nvPr/>
        </p:nvPicPr>
        <p:blipFill rotWithShape="1">
          <a:blip r:embed="rId2"/>
          <a:srcRect l="65833" t="34040" r="16288" b="32559"/>
          <a:stretch/>
        </p:blipFill>
        <p:spPr>
          <a:xfrm>
            <a:off x="457202" y="230909"/>
            <a:ext cx="5426764" cy="2975417"/>
          </a:xfrm>
          <a:prstGeom prst="rect">
            <a:avLst/>
          </a:prstGeom>
        </p:spPr>
      </p:pic>
      <p:pic>
        <p:nvPicPr>
          <p:cNvPr id="9" name="Imagen 8" descr="Interfaz de usuario gráfica, Aplicación&#10;&#10;Descripción generada automáticamente">
            <a:extLst>
              <a:ext uri="{FF2B5EF4-FFF2-40B4-BE49-F238E27FC236}">
                <a16:creationId xmlns:a16="http://schemas.microsoft.com/office/drawing/2014/main" id="{8E6F2ABE-7C13-439C-9D52-A255BDA0D7FA}"/>
              </a:ext>
            </a:extLst>
          </p:cNvPr>
          <p:cNvPicPr>
            <a:picLocks noChangeAspect="1"/>
          </p:cNvPicPr>
          <p:nvPr/>
        </p:nvPicPr>
        <p:blipFill rotWithShape="1">
          <a:blip r:embed="rId3"/>
          <a:srcRect l="65985" t="39125" r="16439" b="24747"/>
          <a:stretch/>
        </p:blipFill>
        <p:spPr>
          <a:xfrm>
            <a:off x="793608" y="3631096"/>
            <a:ext cx="4753951" cy="2958510"/>
          </a:xfrm>
          <a:prstGeom prst="rect">
            <a:avLst/>
          </a:prstGeom>
        </p:spPr>
      </p:pic>
      <p:sp>
        <p:nvSpPr>
          <p:cNvPr id="21" name="Rectangle 2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Interfaz de usuario gráfica, Aplicación&#10;&#10;Descripción generada automáticamente">
            <a:extLst>
              <a:ext uri="{FF2B5EF4-FFF2-40B4-BE49-F238E27FC236}">
                <a16:creationId xmlns:a16="http://schemas.microsoft.com/office/drawing/2014/main" id="{227875A0-6C76-4899-8EE2-F338176C6878}"/>
              </a:ext>
            </a:extLst>
          </p:cNvPr>
          <p:cNvPicPr>
            <a:picLocks noGrp="1" noChangeAspect="1"/>
          </p:cNvPicPr>
          <p:nvPr>
            <p:ph idx="1"/>
          </p:nvPr>
        </p:nvPicPr>
        <p:blipFill rotWithShape="1">
          <a:blip r:embed="rId4"/>
          <a:srcRect l="66162" t="28073" r="15832" b="38510"/>
          <a:stretch/>
        </p:blipFill>
        <p:spPr>
          <a:xfrm>
            <a:off x="6308034" y="1934103"/>
            <a:ext cx="5647992" cy="2961169"/>
          </a:xfrm>
          <a:prstGeom prst="rect">
            <a:avLst/>
          </a:prstGeom>
        </p:spPr>
      </p:pic>
    </p:spTree>
    <p:extLst>
      <p:ext uri="{BB962C8B-B14F-4D97-AF65-F5344CB8AC3E}">
        <p14:creationId xmlns:p14="http://schemas.microsoft.com/office/powerpoint/2010/main" val="351843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95ED38CA-4EE0-43C4-9979-CDD3FC210AEE}"/>
              </a:ext>
            </a:extLst>
          </p:cNvPr>
          <p:cNvSpPr>
            <a:spLocks noGrp="1"/>
          </p:cNvSpPr>
          <p:nvPr>
            <p:ph idx="1"/>
          </p:nvPr>
        </p:nvSpPr>
        <p:spPr>
          <a:xfrm>
            <a:off x="643467" y="1782981"/>
            <a:ext cx="10905066" cy="4393982"/>
          </a:xfrm>
        </p:spPr>
        <p:txBody>
          <a:bodyPr>
            <a:normAutofit/>
          </a:bodyPr>
          <a:lstStyle/>
          <a:p>
            <a:pPr algn="just"/>
            <a:r>
              <a:rPr lang="es-CR" sz="2000" dirty="0"/>
              <a:t>El importante incremento de los gastos no ha sido igualado con un aumento delos ingresos fiscales. Los ingresos totales alcanzaron su máximo en 2008 con el 25.2%del PIB y se redujeron ligeramente en 2010 (23.7%) (OCDE, 2016b). Desde entonces se </a:t>
            </a:r>
            <a:r>
              <a:rPr lang="es-CR" sz="2000" dirty="0" err="1"/>
              <a:t>ham</a:t>
            </a:r>
            <a:r>
              <a:rPr lang="es-CR" sz="2000" dirty="0"/>
              <a:t> mantenido constantes, en torno al 24% del PIB. </a:t>
            </a:r>
          </a:p>
          <a:p>
            <a:pPr algn="just"/>
            <a:r>
              <a:rPr lang="es-CR" sz="2000" dirty="0"/>
              <a:t>Por otra parte, los gastos públicos aumentaron del 23.9% en 2008 al 30.7% en 2014 (OCDE, 2016a). Este incremento puede atribuirse principalmente a dos factores: </a:t>
            </a:r>
          </a:p>
          <a:p>
            <a:pPr marL="0" indent="0" algn="just">
              <a:buNone/>
            </a:pPr>
            <a:endParaRPr lang="es-CR" sz="2000" dirty="0"/>
          </a:p>
          <a:p>
            <a:pPr algn="just">
              <a:buFont typeface="Wingdings" panose="05000000000000000000" pitchFamily="2" charset="2"/>
              <a:buChar char="v"/>
            </a:pPr>
            <a:r>
              <a:rPr lang="es-CR" sz="2000" dirty="0"/>
              <a:t>Entre 2008 y 2013, el Gobierno incrementó los gastos globales a consecuencia del aumento de las remuneraciones en el sector público </a:t>
            </a:r>
          </a:p>
          <a:p>
            <a:pPr algn="just">
              <a:buFont typeface="Wingdings" panose="05000000000000000000" pitchFamily="2" charset="2"/>
              <a:buChar char="v"/>
            </a:pPr>
            <a:r>
              <a:rPr lang="es-CR" sz="2000" dirty="0"/>
              <a:t>De las transferencias a los programas sociales financiados por el sector público (figura 1.8).</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3484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EE63DCCC-F856-4865-B917-C1911E28D08E}"/>
              </a:ext>
            </a:extLst>
          </p:cNvPr>
          <p:cNvPicPr>
            <a:picLocks noGrp="1" noChangeAspect="1"/>
          </p:cNvPicPr>
          <p:nvPr>
            <p:ph idx="1"/>
          </p:nvPr>
        </p:nvPicPr>
        <p:blipFill rotWithShape="1">
          <a:blip r:embed="rId2"/>
          <a:srcRect l="65722" t="30650" r="15745" b="36012"/>
          <a:stretch/>
        </p:blipFill>
        <p:spPr>
          <a:xfrm>
            <a:off x="643467" y="658168"/>
            <a:ext cx="10905066" cy="554166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5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117822D-58FC-42C2-9814-FFA549F5C6A7}"/>
              </a:ext>
            </a:extLst>
          </p:cNvPr>
          <p:cNvSpPr>
            <a:spLocks noGrp="1"/>
          </p:cNvSpPr>
          <p:nvPr>
            <p:ph idx="1"/>
          </p:nvPr>
        </p:nvSpPr>
        <p:spPr>
          <a:xfrm>
            <a:off x="4425695" y="0"/>
            <a:ext cx="7766304" cy="2011680"/>
          </a:xfrm>
          <a:solidFill>
            <a:schemeClr val="accent1">
              <a:lumMod val="20000"/>
              <a:lumOff val="80000"/>
            </a:schemeClr>
          </a:solidFill>
        </p:spPr>
        <p:txBody>
          <a:bodyPr anchor="ctr">
            <a:normAutofit/>
          </a:bodyPr>
          <a:lstStyle/>
          <a:p>
            <a:pPr algn="just"/>
            <a:r>
              <a:rPr lang="es-CR" sz="2000" dirty="0"/>
              <a:t>Serán necesarias medidas fiscales para reducir el déficit público. </a:t>
            </a:r>
          </a:p>
          <a:p>
            <a:pPr algn="just"/>
            <a:r>
              <a:rPr lang="es-CR" sz="2000" dirty="0"/>
              <a:t>Si no se aborda convenientemente, el déficit fiscal de Costa Rica podria ser insostenible, y la deuda pública, alcanzar unos valores críticos que pondrían en riesgo el crecimiento del país(figura 1.9). </a:t>
            </a:r>
          </a:p>
          <a:p>
            <a:pPr algn="just"/>
            <a:r>
              <a:rPr lang="es-CR" sz="2000" dirty="0"/>
              <a:t>Para equilibrar el presupuesto, Costa Rica debe obtener nuevos ingresos y, al mismo tiempo, controlar el gasto público.</a:t>
            </a:r>
          </a:p>
        </p:txBody>
      </p:sp>
      <p:pic>
        <p:nvPicPr>
          <p:cNvPr id="5" name="Imagen 4" descr="Interfaz de usuario gráfica, Aplicación&#10;&#10;Descripción generada automáticamente">
            <a:extLst>
              <a:ext uri="{FF2B5EF4-FFF2-40B4-BE49-F238E27FC236}">
                <a16:creationId xmlns:a16="http://schemas.microsoft.com/office/drawing/2014/main" id="{F5E745EA-4953-4B27-B374-765BF8AEBE4F}"/>
              </a:ext>
            </a:extLst>
          </p:cNvPr>
          <p:cNvPicPr>
            <a:picLocks noChangeAspect="1"/>
          </p:cNvPicPr>
          <p:nvPr/>
        </p:nvPicPr>
        <p:blipFill rotWithShape="1">
          <a:blip r:embed="rId2"/>
          <a:srcRect l="65757" t="40236" r="16288" b="22054"/>
          <a:stretch/>
        </p:blipFill>
        <p:spPr>
          <a:xfrm>
            <a:off x="2194032" y="2290935"/>
            <a:ext cx="7921587" cy="4700045"/>
          </a:xfrm>
          <a:prstGeom prst="rect">
            <a:avLst/>
          </a:prstGeom>
        </p:spPr>
      </p:pic>
    </p:spTree>
    <p:extLst>
      <p:ext uri="{BB962C8B-B14F-4D97-AF65-F5344CB8AC3E}">
        <p14:creationId xmlns:p14="http://schemas.microsoft.com/office/powerpoint/2010/main" val="4176064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5973378-E822-477D-8AB4-49D80E781E6C}"/>
              </a:ext>
            </a:extLst>
          </p:cNvPr>
          <p:cNvSpPr>
            <a:spLocks noGrp="1"/>
          </p:cNvSpPr>
          <p:nvPr>
            <p:ph type="title"/>
          </p:nvPr>
        </p:nvSpPr>
        <p:spPr>
          <a:xfrm>
            <a:off x="0" y="-106016"/>
            <a:ext cx="12192000" cy="649163"/>
          </a:xfrm>
          <a:solidFill>
            <a:schemeClr val="accent1">
              <a:lumMod val="20000"/>
              <a:lumOff val="80000"/>
            </a:schemeClr>
          </a:solidFill>
        </p:spPr>
        <p:txBody>
          <a:bodyPr>
            <a:normAutofit/>
          </a:bodyPr>
          <a:lstStyle/>
          <a:p>
            <a:pPr algn="ctr"/>
            <a:r>
              <a:rPr lang="es-CR" sz="3000" b="1" dirty="0">
                <a:solidFill>
                  <a:schemeClr val="accent1">
                    <a:lumMod val="75000"/>
                  </a:schemeClr>
                </a:solidFill>
                <a:effectLst>
                  <a:outerShdw blurRad="38100" dist="38100" dir="2700000" algn="tl">
                    <a:srgbClr val="000000">
                      <a:alpha val="43137"/>
                    </a:srgbClr>
                  </a:outerShdw>
                </a:effectLst>
              </a:rPr>
              <a:t>La destinación especifica de los ingresos fiscales se ha vuelto disfuncional</a:t>
            </a:r>
          </a:p>
        </p:txBody>
      </p:sp>
      <p:sp>
        <p:nvSpPr>
          <p:cNvPr id="3" name="Marcador de contenido 2">
            <a:extLst>
              <a:ext uri="{FF2B5EF4-FFF2-40B4-BE49-F238E27FC236}">
                <a16:creationId xmlns:a16="http://schemas.microsoft.com/office/drawing/2014/main" id="{0E0C82DD-B6B4-41DA-B5C3-0BA3C7723E7F}"/>
              </a:ext>
            </a:extLst>
          </p:cNvPr>
          <p:cNvSpPr>
            <a:spLocks noGrp="1"/>
          </p:cNvSpPr>
          <p:nvPr>
            <p:ph idx="1"/>
          </p:nvPr>
        </p:nvSpPr>
        <p:spPr>
          <a:xfrm>
            <a:off x="327350" y="543147"/>
            <a:ext cx="11745380" cy="6075930"/>
          </a:xfrm>
        </p:spPr>
        <p:txBody>
          <a:bodyPr>
            <a:noAutofit/>
          </a:bodyPr>
          <a:lstStyle/>
          <a:p>
            <a:pPr algn="just"/>
            <a:r>
              <a:rPr lang="es-CR" sz="2600" dirty="0"/>
              <a:t>La destinación específica de los ingresos fiscales en Costa Rica limita sustancialmente el poder discrecional del Gobierno. </a:t>
            </a:r>
          </a:p>
          <a:p>
            <a:pPr algn="just"/>
            <a:r>
              <a:rPr lang="es-CR" sz="2600" dirty="0"/>
              <a:t>Costa Rica garantiza el financiamiento de la mayor parte de los programas y de las instituciones públicas a través de la destinación especifica de los ingresos fiscales; un porcentaje fijo del recaudo fiscal es destinado de manera prestablecida, así ,el recaudo correspondiente se asigna al financiamiento de los programas y las instituciones tal como se ha previsto. </a:t>
            </a:r>
          </a:p>
          <a:p>
            <a:pPr algn="just"/>
            <a:r>
              <a:rPr lang="es-CR" sz="2600" dirty="0"/>
              <a:t>Por ejemplo, el 8% de los ingresos fiscales totales se dedica al Ministerio de Educación Pública, y el 6%, a la rama judicial.</a:t>
            </a:r>
          </a:p>
          <a:p>
            <a:pPr algn="just"/>
            <a:r>
              <a:rPr lang="es-CR" sz="2600" dirty="0"/>
              <a:t> Considerando el pago de los intereses, el Gobierno dispone únicamente del 17% del presupuesto para medidas de gasto discrecionales (OCDE, 2016a).</a:t>
            </a:r>
          </a:p>
          <a:p>
            <a:pPr algn="just"/>
            <a:r>
              <a:rPr lang="es-CR" sz="2600" dirty="0"/>
              <a:t>Aunque la destinación especifica de los ingresos fiscales garantiza un financiamiento sólido de los gastos del Gobierno, produce:</a:t>
            </a:r>
          </a:p>
          <a:p>
            <a:pPr lvl="1" algn="just"/>
            <a:r>
              <a:rPr lang="es-CR" sz="2200" dirty="0"/>
              <a:t> distorsiones en la distribución de los fondos públicos, de lo que se derivan situaciones de exceso y falta de financiamiento de los programas gubernamentales y </a:t>
            </a:r>
          </a:p>
          <a:p>
            <a:pPr lvl="1" algn="just"/>
            <a:r>
              <a:rPr lang="es-CR" sz="2200" dirty="0"/>
              <a:t>grandes dificultades para equilibrar el presupuesto.</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2492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5973378-E822-477D-8AB4-49D80E781E6C}"/>
              </a:ext>
            </a:extLst>
          </p:cNvPr>
          <p:cNvSpPr>
            <a:spLocks noGrp="1"/>
          </p:cNvSpPr>
          <p:nvPr>
            <p:ph type="title"/>
          </p:nvPr>
        </p:nvSpPr>
        <p:spPr>
          <a:xfrm>
            <a:off x="0" y="-106016"/>
            <a:ext cx="12192000" cy="649163"/>
          </a:xfrm>
          <a:solidFill>
            <a:schemeClr val="accent1">
              <a:lumMod val="20000"/>
              <a:lumOff val="80000"/>
            </a:schemeClr>
          </a:solidFill>
        </p:spPr>
        <p:txBody>
          <a:bodyPr>
            <a:normAutofit/>
          </a:bodyPr>
          <a:lstStyle/>
          <a:p>
            <a:pPr algn="ctr"/>
            <a:r>
              <a:rPr lang="es-CR" sz="3000" b="1" dirty="0">
                <a:solidFill>
                  <a:schemeClr val="accent1">
                    <a:lumMod val="75000"/>
                  </a:schemeClr>
                </a:solidFill>
                <a:effectLst>
                  <a:outerShdw blurRad="38100" dist="38100" dir="2700000" algn="tl">
                    <a:srgbClr val="000000">
                      <a:alpha val="43137"/>
                    </a:srgbClr>
                  </a:outerShdw>
                </a:effectLst>
              </a:rPr>
              <a:t>La destinación especifica de los ingresos fiscales se ha vuelto disfuncional</a:t>
            </a:r>
          </a:p>
        </p:txBody>
      </p:sp>
      <p:sp>
        <p:nvSpPr>
          <p:cNvPr id="3" name="Marcador de contenido 2">
            <a:extLst>
              <a:ext uri="{FF2B5EF4-FFF2-40B4-BE49-F238E27FC236}">
                <a16:creationId xmlns:a16="http://schemas.microsoft.com/office/drawing/2014/main" id="{0E0C82DD-B6B4-41DA-B5C3-0BA3C7723E7F}"/>
              </a:ext>
            </a:extLst>
          </p:cNvPr>
          <p:cNvSpPr>
            <a:spLocks noGrp="1"/>
          </p:cNvSpPr>
          <p:nvPr>
            <p:ph idx="1"/>
          </p:nvPr>
        </p:nvSpPr>
        <p:spPr>
          <a:xfrm>
            <a:off x="360342" y="808383"/>
            <a:ext cx="11188191" cy="5810694"/>
          </a:xfrm>
        </p:spPr>
        <p:txBody>
          <a:bodyPr>
            <a:noAutofit/>
          </a:bodyPr>
          <a:lstStyle/>
          <a:p>
            <a:pPr algn="just"/>
            <a:r>
              <a:rPr lang="es-CR" sz="2600" dirty="0"/>
              <a:t>En los países que afrontan problemas de gobernanza, cierto grado de afectación de los ingresos fiscales puede garantizar una fuente de financiación estable de las principales partidas de gastos, como el sistema educativo. </a:t>
            </a:r>
          </a:p>
          <a:p>
            <a:pPr algn="just"/>
            <a:r>
              <a:rPr lang="es-CR" sz="2600" dirty="0"/>
              <a:t>Además, la destinación especifica favorece la transparencia del Gobierno y la confianza de los contribuyentes en él y, en última instancia, los incentiva en el cumplimiento de sus obligaciones tributarias. </a:t>
            </a:r>
          </a:p>
          <a:p>
            <a:pPr algn="just"/>
            <a:r>
              <a:rPr lang="es-CR" sz="2600" dirty="0"/>
              <a:t>No obstante, </a:t>
            </a:r>
            <a:r>
              <a:rPr lang="es-CR" sz="2600" b="1" dirty="0">
                <a:solidFill>
                  <a:schemeClr val="accent1">
                    <a:lumMod val="75000"/>
                  </a:schemeClr>
                </a:solidFill>
                <a:effectLst>
                  <a:outerShdw blurRad="38100" dist="38100" dir="2700000" algn="tl">
                    <a:srgbClr val="000000">
                      <a:alpha val="43137"/>
                    </a:srgbClr>
                  </a:outerShdw>
                </a:effectLst>
              </a:rPr>
              <a:t>limita la flexibilidad del Ejecutivo </a:t>
            </a:r>
            <a:r>
              <a:rPr lang="es-CR" sz="2600" dirty="0"/>
              <a:t>en la administración de los fondos públicos. </a:t>
            </a:r>
          </a:p>
          <a:p>
            <a:pPr algn="just"/>
            <a:r>
              <a:rPr lang="es-CR" sz="2600" dirty="0"/>
              <a:t>Cualquier incremento de los ingresos fiscales se traduce en mayores transferencias a los programas preestablecidos, con independencia de que necesiten o no financiamiento adicional, y no existen procedimientos para que las entidades con exceso de presupuesto devuelvan el excedente al Gobierno central.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9711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C435A8C-1C70-4D66-849E-F7C1549D5A5B}"/>
              </a:ext>
            </a:extLst>
          </p:cNvPr>
          <p:cNvSpPr>
            <a:spLocks noGrp="1"/>
          </p:cNvSpPr>
          <p:nvPr>
            <p:ph type="title"/>
          </p:nvPr>
        </p:nvSpPr>
        <p:spPr>
          <a:xfrm>
            <a:off x="0" y="1"/>
            <a:ext cx="12191999" cy="1101944"/>
          </a:xfrm>
          <a:solidFill>
            <a:schemeClr val="accent1">
              <a:lumMod val="20000"/>
              <a:lumOff val="80000"/>
            </a:schemeClr>
          </a:solidFill>
          <a:ln>
            <a:solidFill>
              <a:schemeClr val="accent1"/>
            </a:solidFill>
          </a:ln>
        </p:spPr>
        <p:txBody>
          <a:bodyPr>
            <a:normAutofit/>
          </a:bodyPr>
          <a:lstStyle/>
          <a:p>
            <a:pPr algn="ctr"/>
            <a:r>
              <a:rPr lang="es-CR" sz="2600" b="1" dirty="0">
                <a:effectLst>
                  <a:outerShdw blurRad="38100" dist="38100" dir="2700000" algn="tl">
                    <a:srgbClr val="000000">
                      <a:alpha val="43137"/>
                    </a:srgbClr>
                  </a:outerShdw>
                </a:effectLst>
              </a:rPr>
              <a:t>El nivel de los ingresos fiscales es similar al promedio de ALC, pero existen diferencias importantes en la combinación de impuestos.</a:t>
            </a:r>
          </a:p>
        </p:txBody>
      </p:sp>
      <p:sp>
        <p:nvSpPr>
          <p:cNvPr id="3" name="Marcador de contenido 2">
            <a:extLst>
              <a:ext uri="{FF2B5EF4-FFF2-40B4-BE49-F238E27FC236}">
                <a16:creationId xmlns:a16="http://schemas.microsoft.com/office/drawing/2014/main" id="{9AB04A2D-0C46-4D2B-9D5C-A5CAE2D513CC}"/>
              </a:ext>
            </a:extLst>
          </p:cNvPr>
          <p:cNvSpPr>
            <a:spLocks noGrp="1"/>
          </p:cNvSpPr>
          <p:nvPr>
            <p:ph idx="1"/>
          </p:nvPr>
        </p:nvSpPr>
        <p:spPr>
          <a:xfrm>
            <a:off x="0" y="1101946"/>
            <a:ext cx="12191999" cy="5075018"/>
          </a:xfrm>
        </p:spPr>
        <p:txBody>
          <a:bodyPr>
            <a:noAutofit/>
          </a:bodyPr>
          <a:lstStyle/>
          <a:p>
            <a:pPr algn="just"/>
            <a:r>
              <a:rPr lang="es-CR" sz="2400" dirty="0"/>
              <a:t>Costa Rica obtiene una cantidad de ingresos fiscales como porcentaje del PIB similar al promedio de los países en la región de ALC. </a:t>
            </a:r>
          </a:p>
          <a:p>
            <a:pPr algn="just"/>
            <a:r>
              <a:rPr lang="es-CR" sz="2400" dirty="0"/>
              <a:t>Los ingresos fiscales en Costa Rica aumentaron 2.4 puntos porcentuales del PIB en la última década.</a:t>
            </a:r>
          </a:p>
          <a:p>
            <a:pPr algn="just"/>
            <a:r>
              <a:rPr lang="es-CR" sz="2400" dirty="0"/>
              <a:t>Este incremento es superior que el incremento promedio de los países de la región de ALC, en la que los ingresos fiscales subieron 1.9 puntos porcentuales del 20.9% en 2006 al 22.8% del PIB en2015 (OCDE/CEPAL/CIT/BID, 2017). </a:t>
            </a:r>
          </a:p>
          <a:p>
            <a:pPr algn="just"/>
            <a:r>
              <a:rPr lang="es-CR" sz="2400" dirty="0"/>
              <a:t>Los ingresos totales netos de contribuciones al sistema de seguridad social (CSS) en Costa Rica crecieron tan solo 0.6 puntos porcentuales del PIB, del 14.7% en 2006 al 15.3% en 2015. </a:t>
            </a:r>
          </a:p>
          <a:p>
            <a:pPr algn="just"/>
            <a:r>
              <a:rPr lang="es-CR" sz="2400" dirty="0"/>
              <a:t>Este aumento fue notablemente menor que la media de los países de la región de ALC (sin Costa Rica), done dichos ingresos netos de CSS incrementaron 1 punto porcentual del PIB, del 18,1% en 2006 al 19.1% en 2015 (OCDE.CEPAL /CIAT/BID, 2017). </a:t>
            </a:r>
          </a:p>
          <a:p>
            <a:pPr algn="just"/>
            <a:r>
              <a:rPr lang="es-CR" sz="2400" dirty="0"/>
              <a:t>Pese a situarse ligeramente por encima de la media de los países de la región de ALC, </a:t>
            </a:r>
            <a:r>
              <a:rPr lang="es-CR" sz="2400" b="1" dirty="0">
                <a:solidFill>
                  <a:schemeClr val="accent1">
                    <a:lumMod val="75000"/>
                  </a:schemeClr>
                </a:solidFill>
              </a:rPr>
              <a:t>la proporción entre ingresos tributarios y PIB en Costa Rica sigue siendo baja en comparación con la de los Estados miembros de la ODE</a:t>
            </a:r>
            <a:r>
              <a:rPr lang="es-CR" sz="2400" dirty="0"/>
              <a:t> (figuras 1.10 y 1.11).</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3391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B3C52D5D-1224-4B04-B488-E207E6B628E9}"/>
              </a:ext>
            </a:extLst>
          </p:cNvPr>
          <p:cNvPicPr>
            <a:picLocks noChangeAspect="1"/>
          </p:cNvPicPr>
          <p:nvPr/>
        </p:nvPicPr>
        <p:blipFill rotWithShape="1">
          <a:blip r:embed="rId2"/>
          <a:srcRect l="65833" t="28114" r="16136" b="38215"/>
          <a:stretch/>
        </p:blipFill>
        <p:spPr>
          <a:xfrm>
            <a:off x="643467" y="1884218"/>
            <a:ext cx="5294716" cy="3149600"/>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Marcador de contenido 4">
            <a:extLst>
              <a:ext uri="{FF2B5EF4-FFF2-40B4-BE49-F238E27FC236}">
                <a16:creationId xmlns:a16="http://schemas.microsoft.com/office/drawing/2014/main" id="{80F42EAA-906D-4A88-A1AE-3A6D924FCB15}"/>
              </a:ext>
            </a:extLst>
          </p:cNvPr>
          <p:cNvPicPr>
            <a:picLocks noGrp="1" noChangeAspect="1"/>
          </p:cNvPicPr>
          <p:nvPr>
            <p:ph idx="1"/>
          </p:nvPr>
        </p:nvPicPr>
        <p:blipFill rotWithShape="1">
          <a:blip r:embed="rId3"/>
          <a:srcRect l="65459" t="29191" r="15393" b="33099"/>
          <a:stretch/>
        </p:blipFill>
        <p:spPr>
          <a:xfrm>
            <a:off x="6253817" y="1967345"/>
            <a:ext cx="5294715" cy="3177310"/>
          </a:xfrm>
          <a:prstGeom prst="rect">
            <a:avLst/>
          </a:prstGeom>
        </p:spPr>
      </p:pic>
    </p:spTree>
    <p:extLst>
      <p:ext uri="{BB962C8B-B14F-4D97-AF65-F5344CB8AC3E}">
        <p14:creationId xmlns:p14="http://schemas.microsoft.com/office/powerpoint/2010/main" val="143506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C5CED155-FEAF-441C-A80E-741108519A9B}"/>
              </a:ext>
            </a:extLst>
          </p:cNvPr>
          <p:cNvSpPr>
            <a:spLocks noGrp="1"/>
          </p:cNvSpPr>
          <p:nvPr>
            <p:ph idx="1"/>
          </p:nvPr>
        </p:nvSpPr>
        <p:spPr>
          <a:xfrm>
            <a:off x="327350" y="238923"/>
            <a:ext cx="11605678" cy="5938040"/>
          </a:xfrm>
        </p:spPr>
        <p:txBody>
          <a:bodyPr>
            <a:noAutofit/>
          </a:bodyPr>
          <a:lstStyle/>
          <a:p>
            <a:pPr algn="just"/>
            <a:r>
              <a:rPr lang="es-CR" dirty="0"/>
              <a:t>La </a:t>
            </a:r>
            <a:r>
              <a:rPr lang="es-CR" b="1" dirty="0">
                <a:solidFill>
                  <a:schemeClr val="accent1">
                    <a:lumMod val="75000"/>
                  </a:schemeClr>
                </a:solidFill>
                <a:effectLst>
                  <a:outerShdw blurRad="38100" dist="38100" dir="2700000" algn="tl">
                    <a:srgbClr val="000000">
                      <a:alpha val="43137"/>
                    </a:srgbClr>
                  </a:outerShdw>
                </a:effectLst>
              </a:rPr>
              <a:t>combinación de impuestos de Costa Rica presenta cierto sesgo hacia las CSS</a:t>
            </a:r>
            <a:r>
              <a:rPr lang="es-CR" dirty="0"/>
              <a:t>. Costa Rica recauda más ingresos de las CSS y menos de los impuestos sobre la renta que el promedio de los países de la región de ALC y la ODE (figura 1.12). </a:t>
            </a:r>
          </a:p>
          <a:p>
            <a:pPr algn="just"/>
            <a:r>
              <a:rPr lang="es-CR" dirty="0"/>
              <a:t>En 2014, dichas </a:t>
            </a:r>
            <a:r>
              <a:rPr lang="es-CR" b="1" dirty="0">
                <a:solidFill>
                  <a:schemeClr val="accent1">
                    <a:lumMod val="75000"/>
                  </a:schemeClr>
                </a:solidFill>
                <a:effectLst>
                  <a:outerShdw blurRad="38100" dist="38100" dir="2700000" algn="tl">
                    <a:srgbClr val="000000">
                      <a:alpha val="43137"/>
                    </a:srgbClr>
                  </a:outerShdw>
                </a:effectLst>
              </a:rPr>
              <a:t>CSS sumaron el 34% </a:t>
            </a:r>
            <a:r>
              <a:rPr lang="es-CR" dirty="0"/>
              <a:t>de los ingresos totales fiscales en Costa Rica, frente al 15.9%,aproximadamente, en el conjunto de ALC y al 26.2% en la OCDE. </a:t>
            </a:r>
          </a:p>
          <a:p>
            <a:pPr algn="just"/>
            <a:r>
              <a:rPr lang="es-CR" dirty="0"/>
              <a:t>Además, Costa Rica recauda impuestos sobre los salarios, que elevan aún más la carga tributaria en la renta del trabajo, mientras que esta categoría tiene muy poca importancia en promedio como fuente de ingreso en la región de ALC y la OCDE. </a:t>
            </a:r>
          </a:p>
          <a:p>
            <a:pPr algn="just"/>
            <a:r>
              <a:rPr lang="es-CR" dirty="0"/>
              <a:t>Los impuestos sobre bienes y servicios, incluidos el impuesto al </a:t>
            </a:r>
            <a:r>
              <a:rPr lang="es-CR" b="1" dirty="0">
                <a:solidFill>
                  <a:schemeClr val="accent1">
                    <a:lumMod val="75000"/>
                  </a:schemeClr>
                </a:solidFill>
                <a:effectLst>
                  <a:outerShdw blurRad="38100" dist="38100" dir="2700000" algn="tl">
                    <a:srgbClr val="000000">
                      <a:alpha val="43137"/>
                    </a:srgbClr>
                  </a:outerShdw>
                </a:effectLst>
              </a:rPr>
              <a:t>valor agregado (IVA) y los relacionados con el medio ambiente, suponen el 40,3% de los ingresos fiscales totales costarricenses, por debajo de la cuota de la región de ALC</a:t>
            </a:r>
            <a:r>
              <a:rPr lang="es-CR" dirty="0"/>
              <a:t>, situada en torno al 49% de dichos ingresos.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553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Isosceles Triangle 13">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ítulo 1">
            <a:extLst>
              <a:ext uri="{FF2B5EF4-FFF2-40B4-BE49-F238E27FC236}">
                <a16:creationId xmlns:a16="http://schemas.microsoft.com/office/drawing/2014/main" id="{D0B4BA53-1BEE-4A36-BC7A-7B786B198355}"/>
              </a:ext>
            </a:extLst>
          </p:cNvPr>
          <p:cNvSpPr>
            <a:spLocks noGrp="1"/>
          </p:cNvSpPr>
          <p:nvPr>
            <p:ph type="ctrTitle"/>
          </p:nvPr>
        </p:nvSpPr>
        <p:spPr>
          <a:xfrm>
            <a:off x="3204642" y="2353641"/>
            <a:ext cx="5782716" cy="2150719"/>
          </a:xfrm>
          <a:noFill/>
        </p:spPr>
        <p:txBody>
          <a:bodyPr anchor="ctr">
            <a:normAutofit/>
          </a:bodyPr>
          <a:lstStyle/>
          <a:p>
            <a:r>
              <a:rPr lang="es-CR" sz="3600">
                <a:solidFill>
                  <a:srgbClr val="080808"/>
                </a:solidFill>
              </a:rPr>
              <a:t>Análisis de las políticas fiscales de la OCDE: Costa Rica 2017.</a:t>
            </a:r>
          </a:p>
        </p:txBody>
      </p:sp>
      <p:sp>
        <p:nvSpPr>
          <p:cNvPr id="3" name="Subtítulo 2">
            <a:extLst>
              <a:ext uri="{FF2B5EF4-FFF2-40B4-BE49-F238E27FC236}">
                <a16:creationId xmlns:a16="http://schemas.microsoft.com/office/drawing/2014/main" id="{33DDFE47-6262-4DD7-8FD6-D4E4FF429E20}"/>
              </a:ext>
            </a:extLst>
          </p:cNvPr>
          <p:cNvSpPr>
            <a:spLocks noGrp="1"/>
          </p:cNvSpPr>
          <p:nvPr>
            <p:ph type="subTitle" idx="1"/>
          </p:nvPr>
        </p:nvSpPr>
        <p:spPr>
          <a:xfrm>
            <a:off x="4439633" y="4518923"/>
            <a:ext cx="3312734" cy="1141851"/>
          </a:xfrm>
          <a:noFill/>
        </p:spPr>
        <p:txBody>
          <a:bodyPr>
            <a:normAutofit/>
          </a:bodyPr>
          <a:lstStyle/>
          <a:p>
            <a:r>
              <a:rPr lang="es-CR" sz="1400">
                <a:solidFill>
                  <a:srgbClr val="080808"/>
                </a:solidFill>
              </a:rPr>
              <a:t>Capitulo 1</a:t>
            </a:r>
          </a:p>
          <a:p>
            <a:r>
              <a:rPr lang="es-CR" sz="1400">
                <a:solidFill>
                  <a:srgbClr val="080808"/>
                </a:solidFill>
              </a:rPr>
              <a:t>Perspectiva general de los desafíos fiscales y de política tributaria en Costa Rica</a:t>
            </a:r>
          </a:p>
          <a:p>
            <a:r>
              <a:rPr lang="es-CR" sz="1400">
                <a:solidFill>
                  <a:srgbClr val="080808"/>
                </a:solidFill>
              </a:rPr>
              <a:t>OCDE</a:t>
            </a:r>
          </a:p>
        </p:txBody>
      </p:sp>
      <p:sp>
        <p:nvSpPr>
          <p:cNvPr id="24" name="Rectangle 23">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20903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E21E6C77-8CBD-4253-A302-5017FF805164}"/>
              </a:ext>
            </a:extLst>
          </p:cNvPr>
          <p:cNvPicPr>
            <a:picLocks noGrp="1" noChangeAspect="1"/>
          </p:cNvPicPr>
          <p:nvPr>
            <p:ph idx="1"/>
          </p:nvPr>
        </p:nvPicPr>
        <p:blipFill rotWithShape="1">
          <a:blip r:embed="rId2"/>
          <a:srcRect l="65636" t="40253" r="15392" b="23832"/>
          <a:stretch/>
        </p:blipFill>
        <p:spPr>
          <a:xfrm>
            <a:off x="887328" y="643467"/>
            <a:ext cx="1041734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714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B7D0131-6DF6-4AB5-AF4E-B74C1C622A44}"/>
              </a:ext>
            </a:extLst>
          </p:cNvPr>
          <p:cNvSpPr>
            <a:spLocks noGrp="1"/>
          </p:cNvSpPr>
          <p:nvPr>
            <p:ph type="title"/>
          </p:nvPr>
        </p:nvSpPr>
        <p:spPr>
          <a:xfrm>
            <a:off x="0" y="-15608"/>
            <a:ext cx="12192000" cy="728736"/>
          </a:xfrm>
          <a:solidFill>
            <a:schemeClr val="accent1">
              <a:lumMod val="40000"/>
              <a:lumOff val="60000"/>
            </a:schemeClr>
          </a:solidFill>
        </p:spPr>
        <p:txBody>
          <a:bodyPr>
            <a:normAutofit/>
          </a:bodyPr>
          <a:lstStyle/>
          <a:p>
            <a:pPr algn="ctr"/>
            <a:r>
              <a:rPr lang="es-CR" sz="2600" b="1" dirty="0">
                <a:effectLst>
                  <a:outerShdw blurRad="38100" dist="38100" dir="2700000" algn="tl">
                    <a:srgbClr val="000000">
                      <a:alpha val="43137"/>
                    </a:srgbClr>
                  </a:outerShdw>
                </a:effectLst>
              </a:rPr>
              <a:t>Una reforma tributaria estructural reequilibraría la combinación de la estructura impositiva</a:t>
            </a:r>
          </a:p>
        </p:txBody>
      </p:sp>
      <p:sp>
        <p:nvSpPr>
          <p:cNvPr id="3" name="Marcador de contenido 2">
            <a:extLst>
              <a:ext uri="{FF2B5EF4-FFF2-40B4-BE49-F238E27FC236}">
                <a16:creationId xmlns:a16="http://schemas.microsoft.com/office/drawing/2014/main" id="{73506A80-B78F-4929-8119-9B3524ABF5B7}"/>
              </a:ext>
            </a:extLst>
          </p:cNvPr>
          <p:cNvSpPr>
            <a:spLocks noGrp="1"/>
          </p:cNvSpPr>
          <p:nvPr>
            <p:ph idx="1"/>
          </p:nvPr>
        </p:nvSpPr>
        <p:spPr>
          <a:xfrm>
            <a:off x="198783" y="861391"/>
            <a:ext cx="11734245" cy="5757686"/>
          </a:xfrm>
        </p:spPr>
        <p:txBody>
          <a:bodyPr>
            <a:noAutofit/>
          </a:bodyPr>
          <a:lstStyle/>
          <a:p>
            <a:pPr algn="just"/>
            <a:r>
              <a:rPr lang="es-CR" b="1" dirty="0">
                <a:solidFill>
                  <a:schemeClr val="accent1"/>
                </a:solidFill>
              </a:rPr>
              <a:t>Costa Rica obtendría un beneficio si trasladara su estructura impositiva de las CSS hacia otros tipos de tributos, en especial el IVA.</a:t>
            </a:r>
            <a:r>
              <a:rPr lang="es-CR" dirty="0"/>
              <a:t> </a:t>
            </a:r>
          </a:p>
          <a:p>
            <a:pPr algn="just"/>
            <a:r>
              <a:rPr lang="es-CR" dirty="0"/>
              <a:t>Las elevadas CSS generan distorsiones en el mercado laboral e incentivan a los trabajadores, sobre todo a los de menores ingresos, a permanecer en el sector informal y a los empleadores a contratar a trabajadores en el sector informal de la economía .</a:t>
            </a:r>
          </a:p>
          <a:p>
            <a:pPr algn="just"/>
            <a:r>
              <a:rPr lang="es-CR" dirty="0"/>
              <a:t>Además, dado que estas CSS se recaudan en tasas fijas, no contribuyen a que el sistema tributario sea progresivo. </a:t>
            </a:r>
          </a:p>
          <a:p>
            <a:pPr algn="just"/>
            <a:r>
              <a:rPr lang="es-CR" dirty="0"/>
              <a:t>En resumen, si se recaudan más ingresos del IRPF, se amplía la base sobre la que se calcula el IS y se rebajan las CSS, se contribuirá a conseguir un sistema tributario más eficaz y progresivo, </a:t>
            </a:r>
          </a:p>
          <a:p>
            <a:pPr algn="just"/>
            <a:r>
              <a:rPr lang="es-CR" dirty="0"/>
              <a:t>Sería posible aumentar los ingresos fiscales si se convirtiera el impuesto general sobre las ventas en un IVA genuino.</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5626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B7D0131-6DF6-4AB5-AF4E-B74C1C622A44}"/>
              </a:ext>
            </a:extLst>
          </p:cNvPr>
          <p:cNvSpPr>
            <a:spLocks noGrp="1"/>
          </p:cNvSpPr>
          <p:nvPr>
            <p:ph type="title"/>
          </p:nvPr>
        </p:nvSpPr>
        <p:spPr>
          <a:xfrm>
            <a:off x="0" y="-15608"/>
            <a:ext cx="12192000" cy="728736"/>
          </a:xfrm>
          <a:solidFill>
            <a:schemeClr val="accent1">
              <a:lumMod val="40000"/>
              <a:lumOff val="60000"/>
            </a:schemeClr>
          </a:solidFill>
        </p:spPr>
        <p:txBody>
          <a:bodyPr>
            <a:normAutofit/>
          </a:bodyPr>
          <a:lstStyle/>
          <a:p>
            <a:pPr algn="ctr"/>
            <a:r>
              <a:rPr lang="es-CR" sz="2600" b="1" dirty="0">
                <a:effectLst>
                  <a:outerShdw blurRad="38100" dist="38100" dir="2700000" algn="tl">
                    <a:srgbClr val="000000">
                      <a:alpha val="43137"/>
                    </a:srgbClr>
                  </a:outerShdw>
                </a:effectLst>
              </a:rPr>
              <a:t>Una reforma tributaria estructural reequilibraría la combinación de la estructura impositiva</a:t>
            </a:r>
          </a:p>
        </p:txBody>
      </p:sp>
      <p:sp>
        <p:nvSpPr>
          <p:cNvPr id="3" name="Marcador de contenido 2">
            <a:extLst>
              <a:ext uri="{FF2B5EF4-FFF2-40B4-BE49-F238E27FC236}">
                <a16:creationId xmlns:a16="http://schemas.microsoft.com/office/drawing/2014/main" id="{73506A80-B78F-4929-8119-9B3524ABF5B7}"/>
              </a:ext>
            </a:extLst>
          </p:cNvPr>
          <p:cNvSpPr>
            <a:spLocks noGrp="1"/>
          </p:cNvSpPr>
          <p:nvPr>
            <p:ph idx="1"/>
          </p:nvPr>
        </p:nvSpPr>
        <p:spPr>
          <a:xfrm>
            <a:off x="327349" y="901147"/>
            <a:ext cx="11537302" cy="5717929"/>
          </a:xfrm>
        </p:spPr>
        <p:txBody>
          <a:bodyPr>
            <a:noAutofit/>
          </a:bodyPr>
          <a:lstStyle/>
          <a:p>
            <a:pPr algn="just"/>
            <a:r>
              <a:rPr lang="es-CR" dirty="0"/>
              <a:t>Aún queda espacio para incrementar los ingresos provenientes de los impuestos sobre bienes inmuebles y del continuo esfuerzo por hacer el sistema tributario más verde recaudando más ingresos por concepto de impuestos que gravan el uso de energía y vehículos .</a:t>
            </a:r>
          </a:p>
          <a:p>
            <a:pPr algn="just"/>
            <a:r>
              <a:rPr lang="es-CR" dirty="0"/>
              <a:t>La ampliación de las bases gravables será fundamental para aumentar los ingresos. Las bases gravables de Costa Rica son estrechas. </a:t>
            </a:r>
          </a:p>
          <a:p>
            <a:pPr algn="just"/>
            <a:r>
              <a:rPr lang="es-CR" dirty="0"/>
              <a:t>El monto de los gastos tributarios en el país es muy elevado y va acompañado de un alto costo fiscal, sobre todo en la recaudación de los IS e IRPF, y el IVA. </a:t>
            </a:r>
          </a:p>
          <a:p>
            <a:pPr algn="just"/>
            <a:r>
              <a:rPr lang="es-CR" dirty="0"/>
              <a:t>En 2014, los gastos fiscales totales sumaron el 5.1% del PIB: el 2.9% para el IVA, el 1.9% para el IS y el IRPF y el 0.3% para otros impuestos . Estos porcentajes se han mantenido relativamente estables desde 2010 (figura 1,.13).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91399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4CD0BDD5-3E76-4A73-A17B-27C7454F40A9}"/>
              </a:ext>
            </a:extLst>
          </p:cNvPr>
          <p:cNvPicPr>
            <a:picLocks noGrp="1" noChangeAspect="1"/>
          </p:cNvPicPr>
          <p:nvPr>
            <p:ph idx="1"/>
          </p:nvPr>
        </p:nvPicPr>
        <p:blipFill rotWithShape="1">
          <a:blip r:embed="rId2"/>
          <a:srcRect l="65810" t="33694" r="15832" b="31016"/>
          <a:stretch/>
        </p:blipFill>
        <p:spPr>
          <a:xfrm>
            <a:off x="966639" y="643467"/>
            <a:ext cx="10258723"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254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6CD75F-3DEC-48B4-BF35-D83D1F1580D9}"/>
              </a:ext>
            </a:extLst>
          </p:cNvPr>
          <p:cNvSpPr>
            <a:spLocks noGrp="1"/>
          </p:cNvSpPr>
          <p:nvPr>
            <p:ph type="title"/>
          </p:nvPr>
        </p:nvSpPr>
        <p:spPr>
          <a:xfrm>
            <a:off x="838200" y="365125"/>
            <a:ext cx="10515600" cy="1325563"/>
          </a:xfrm>
        </p:spPr>
        <p:txBody>
          <a:bodyPr>
            <a:normAutofit/>
          </a:bodyPr>
          <a:lstStyle/>
          <a:p>
            <a:r>
              <a:rPr lang="es-CR" sz="3400" b="1" dirty="0">
                <a:effectLst>
                  <a:outerShdw blurRad="38100" dist="38100" dir="2700000" algn="tl">
                    <a:srgbClr val="000000">
                      <a:alpha val="43137"/>
                    </a:srgbClr>
                  </a:outerShdw>
                </a:effectLst>
              </a:rPr>
              <a:t>Las reformas tributarias futuras deben centrarse en mejorar la equidad y en favorecer la protección del medio ambiente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A702A812-19B0-441A-91A0-98A4E20C789D}"/>
              </a:ext>
            </a:extLst>
          </p:cNvPr>
          <p:cNvSpPr>
            <a:spLocks noGrp="1"/>
          </p:cNvSpPr>
          <p:nvPr>
            <p:ph idx="1"/>
          </p:nvPr>
        </p:nvSpPr>
        <p:spPr>
          <a:xfrm>
            <a:off x="304799" y="1823367"/>
            <a:ext cx="11635409" cy="4652571"/>
          </a:xfrm>
        </p:spPr>
        <p:txBody>
          <a:bodyPr>
            <a:noAutofit/>
          </a:bodyPr>
          <a:lstStyle/>
          <a:p>
            <a:pPr algn="just"/>
            <a:r>
              <a:rPr lang="es-CR" sz="2600" dirty="0"/>
              <a:t>El sistema fiscal de Costa Rica no contribuye, en gran medida, a la reducción de la desigualdad en los ingresos. </a:t>
            </a:r>
          </a:p>
          <a:p>
            <a:pPr algn="just"/>
            <a:r>
              <a:rPr lang="es-CR" sz="2600" dirty="0"/>
              <a:t>En general, en los países de la OCDE los impuestos desempeñan un papel destacado en la redistribución de los ingresos y en la reducción de las diferencias existentes en la población como consecuencia de su poder adquisitivo. </a:t>
            </a:r>
          </a:p>
          <a:p>
            <a:pPr algn="just"/>
            <a:r>
              <a:rPr lang="es-CR" sz="2600" dirty="0"/>
              <a:t>Sin embargo, en Costa Rica el sistema impositivo no contribuye mucho a redistribuirlos ingresos entre los hogares con rentas más elevadas y más bajas, tal como lo revela la mínima diferencia que se aprecia entre los coeficientes de Gini antes y después de aplicarlos impuestos y realizar las transferencias (figura 1.14). </a:t>
            </a:r>
          </a:p>
          <a:p>
            <a:pPr algn="just"/>
            <a:r>
              <a:rPr lang="es-CR" sz="2600" dirty="0"/>
              <a:t>El hecho de que, en Costa Rica, el IRPF desempeñe un papel limitado explica, en parte, este resultado.</a:t>
            </a:r>
          </a:p>
        </p:txBody>
      </p:sp>
    </p:spTree>
    <p:extLst>
      <p:ext uri="{BB962C8B-B14F-4D97-AF65-F5344CB8AC3E}">
        <p14:creationId xmlns:p14="http://schemas.microsoft.com/office/powerpoint/2010/main" val="104532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931575C4-A3C8-40DB-BA94-5086247C52C2}"/>
              </a:ext>
            </a:extLst>
          </p:cNvPr>
          <p:cNvPicPr>
            <a:picLocks noGrp="1" noChangeAspect="1"/>
          </p:cNvPicPr>
          <p:nvPr>
            <p:ph idx="1"/>
          </p:nvPr>
        </p:nvPicPr>
        <p:blipFill rotWithShape="1">
          <a:blip r:embed="rId2"/>
          <a:srcRect l="65459" t="38691" r="15920" b="19460"/>
          <a:stretch/>
        </p:blipFill>
        <p:spPr>
          <a:xfrm>
            <a:off x="1708595" y="643467"/>
            <a:ext cx="8774810"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11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descr="Patrón de fondo&#10;&#10;Descripción generada automáticamente">
            <a:extLst>
              <a:ext uri="{FF2B5EF4-FFF2-40B4-BE49-F238E27FC236}">
                <a16:creationId xmlns:a16="http://schemas.microsoft.com/office/drawing/2014/main" id="{20B84718-9B41-F6F8-4B30-5F47260CC807}"/>
              </a:ext>
            </a:extLst>
          </p:cNvPr>
          <p:cNvPicPr>
            <a:picLocks noChangeAspect="1"/>
          </p:cNvPicPr>
          <p:nvPr/>
        </p:nvPicPr>
        <p:blipFill rotWithShape="1">
          <a:blip r:embed="rId2"/>
          <a:srcRect l="44746" r="19799"/>
          <a:stretch/>
        </p:blipFill>
        <p:spPr>
          <a:xfrm>
            <a:off x="20" y="1"/>
            <a:ext cx="3339528"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Marcador de contenido 2">
            <a:extLst>
              <a:ext uri="{FF2B5EF4-FFF2-40B4-BE49-F238E27FC236}">
                <a16:creationId xmlns:a16="http://schemas.microsoft.com/office/drawing/2014/main" id="{250E31F3-A302-7C4F-CE03-C8D56E7F89EA}"/>
              </a:ext>
            </a:extLst>
          </p:cNvPr>
          <p:cNvGraphicFramePr>
            <a:graphicFrameLocks noGrp="1"/>
          </p:cNvGraphicFramePr>
          <p:nvPr>
            <p:ph idx="1"/>
            <p:extLst>
              <p:ext uri="{D42A27DB-BD31-4B8C-83A1-F6EECF244321}">
                <p14:modId xmlns:p14="http://schemas.microsoft.com/office/powerpoint/2010/main" val="649898547"/>
              </p:ext>
            </p:extLst>
          </p:nvPr>
        </p:nvGraphicFramePr>
        <p:xfrm>
          <a:off x="3432313" y="2879432"/>
          <a:ext cx="8600661" cy="331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7507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A322A7-CC61-4C93-BE6B-DBD1E8B8B0A6}"/>
              </a:ext>
            </a:extLst>
          </p:cNvPr>
          <p:cNvSpPr>
            <a:spLocks noGrp="1"/>
          </p:cNvSpPr>
          <p:nvPr>
            <p:ph type="title"/>
          </p:nvPr>
        </p:nvSpPr>
        <p:spPr>
          <a:xfrm>
            <a:off x="841248" y="548640"/>
            <a:ext cx="3600860" cy="5431536"/>
          </a:xfrm>
          <a:solidFill>
            <a:schemeClr val="accent1">
              <a:lumMod val="40000"/>
              <a:lumOff val="60000"/>
            </a:schemeClr>
          </a:solidFill>
        </p:spPr>
        <p:txBody>
          <a:bodyPr>
            <a:normAutofit/>
          </a:bodyPr>
          <a:lstStyle/>
          <a:p>
            <a:r>
              <a:rPr lang="es-CR" sz="5000" dirty="0"/>
              <a:t>Es preciso intensificar los esfuerzos en la lucha contra la evasión fiscal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BFD4E793-433E-4EDA-A131-EEEDE7A02941}"/>
              </a:ext>
            </a:extLst>
          </p:cNvPr>
          <p:cNvSpPr>
            <a:spLocks noGrp="1"/>
          </p:cNvSpPr>
          <p:nvPr>
            <p:ph idx="1"/>
          </p:nvPr>
        </p:nvSpPr>
        <p:spPr>
          <a:xfrm>
            <a:off x="5126418" y="172278"/>
            <a:ext cx="6891448" cy="5811349"/>
          </a:xfrm>
        </p:spPr>
        <p:txBody>
          <a:bodyPr anchor="ctr">
            <a:normAutofit/>
          </a:bodyPr>
          <a:lstStyle/>
          <a:p>
            <a:pPr algn="just"/>
            <a:r>
              <a:rPr lang="es-CR" sz="2400" dirty="0"/>
              <a:t>La evasión fiscal en Costa Rica es generalizada. Los ingresos fiscales que se pierden a consecuencia de la evasión fiscal son muy elevados, en particular en el ámbito de las empresas (tabla 1.2); un estudio de Bachas y Soto (2016) revela que las empresas costarricenses </a:t>
            </a:r>
            <a:r>
              <a:rPr lang="es-CR" sz="2400" b="1" dirty="0">
                <a:effectLst>
                  <a:outerShdw blurRad="38100" dist="38100" dir="2700000" algn="tl">
                    <a:srgbClr val="000000">
                      <a:alpha val="43137"/>
                    </a:srgbClr>
                  </a:outerShdw>
                </a:effectLst>
              </a:rPr>
              <a:t>evaden hasta el 70% de sus obligaciones fiscales cuando enfrentan una tasa del 30% del IS. </a:t>
            </a:r>
          </a:p>
          <a:p>
            <a:pPr algn="just"/>
            <a:r>
              <a:rPr lang="es-CR" sz="2400" dirty="0"/>
              <a:t>El incumplimiento relativo al impuesto sobre las ventas es otro aspecto fundamental del problema . Dados los elevadísimos déficits fiscales, abordar estos niveles tan altos de elusión y evasión de impuestos resulta de gran importancia y debe considerarse prioritario en cualquier reforma tributaria que se plantee.</a:t>
            </a:r>
          </a:p>
        </p:txBody>
      </p:sp>
    </p:spTree>
    <p:extLst>
      <p:ext uri="{BB962C8B-B14F-4D97-AF65-F5344CB8AC3E}">
        <p14:creationId xmlns:p14="http://schemas.microsoft.com/office/powerpoint/2010/main" val="4246262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70AC8B34-9B76-4C96-AF2D-80F137F8611E}"/>
              </a:ext>
            </a:extLst>
          </p:cNvPr>
          <p:cNvPicPr>
            <a:picLocks noGrp="1" noChangeAspect="1"/>
          </p:cNvPicPr>
          <p:nvPr>
            <p:ph idx="1"/>
          </p:nvPr>
        </p:nvPicPr>
        <p:blipFill rotWithShape="1">
          <a:blip r:embed="rId2"/>
          <a:srcRect l="65635" t="42126" r="15656" b="26955"/>
          <a:stretch/>
        </p:blipFill>
        <p:spPr>
          <a:xfrm>
            <a:off x="643467" y="1330036"/>
            <a:ext cx="11280280" cy="3984086"/>
          </a:xfrm>
          <a:prstGeom prst="rect">
            <a:avLst/>
          </a:prstGeom>
          <a:ln>
            <a:noFill/>
          </a:ln>
        </p:spPr>
      </p:pic>
    </p:spTree>
    <p:extLst>
      <p:ext uri="{BB962C8B-B14F-4D97-AF65-F5344CB8AC3E}">
        <p14:creationId xmlns:p14="http://schemas.microsoft.com/office/powerpoint/2010/main" val="1868782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5" descr="Dibujo de una persona&#10;&#10;Descripción generada automáticamente con confianza media">
            <a:extLst>
              <a:ext uri="{FF2B5EF4-FFF2-40B4-BE49-F238E27FC236}">
                <a16:creationId xmlns:a16="http://schemas.microsoft.com/office/drawing/2014/main" id="{5D0645E3-CEDD-25B1-50DC-D78018131ABF}"/>
              </a:ext>
            </a:extLst>
          </p:cNvPr>
          <p:cNvPicPr>
            <a:picLocks noChangeAspect="1"/>
          </p:cNvPicPr>
          <p:nvPr/>
        </p:nvPicPr>
        <p:blipFill rotWithShape="1">
          <a:blip r:embed="rId2"/>
          <a:srcRect l="37210" r="23252" b="-1"/>
          <a:stretch/>
        </p:blipFill>
        <p:spPr>
          <a:xfrm>
            <a:off x="8129873" y="10"/>
            <a:ext cx="4062128" cy="6857990"/>
          </a:xfrm>
          <a:prstGeom prst="rect">
            <a:avLst/>
          </a:prstGeom>
        </p:spPr>
      </p:pic>
      <p:grpSp>
        <p:nvGrpSpPr>
          <p:cNvPr id="24"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6" name="Marcador de contenido 2">
            <a:extLst>
              <a:ext uri="{FF2B5EF4-FFF2-40B4-BE49-F238E27FC236}">
                <a16:creationId xmlns:a16="http://schemas.microsoft.com/office/drawing/2014/main" id="{A02080DA-E42F-1359-BCFF-D25C4CD95467}"/>
              </a:ext>
            </a:extLst>
          </p:cNvPr>
          <p:cNvGraphicFramePr>
            <a:graphicFrameLocks noGrp="1"/>
          </p:cNvGraphicFramePr>
          <p:nvPr>
            <p:ph idx="1"/>
            <p:extLst>
              <p:ext uri="{D42A27DB-BD31-4B8C-83A1-F6EECF244321}">
                <p14:modId xmlns:p14="http://schemas.microsoft.com/office/powerpoint/2010/main" val="3055545999"/>
              </p:ext>
            </p:extLst>
          </p:nvPr>
        </p:nvGraphicFramePr>
        <p:xfrm>
          <a:off x="145774" y="145774"/>
          <a:ext cx="7885043" cy="6031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561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F397D685-1729-450A-BE4A-9E14B1E2279C}"/>
              </a:ext>
            </a:extLst>
          </p:cNvPr>
          <p:cNvSpPr>
            <a:spLocks noGrp="1"/>
          </p:cNvSpPr>
          <p:nvPr>
            <p:ph idx="1"/>
          </p:nvPr>
        </p:nvSpPr>
        <p:spPr>
          <a:xfrm>
            <a:off x="360342" y="238923"/>
            <a:ext cx="11572686" cy="6075930"/>
          </a:xfrm>
          <a:ln>
            <a:solidFill>
              <a:schemeClr val="accent1"/>
            </a:solidFill>
          </a:ln>
        </p:spPr>
        <p:txBody>
          <a:bodyPr>
            <a:normAutofit/>
          </a:bodyPr>
          <a:lstStyle/>
          <a:p>
            <a:pPr algn="just"/>
            <a:r>
              <a:rPr lang="es-CR" sz="2400" b="0" i="0" dirty="0">
                <a:effectLst/>
                <a:latin typeface="Arial" panose="020B0604020202020204" pitchFamily="34" charset="0"/>
              </a:rPr>
              <a:t>Pese a los importantes logros económicos y sociales, Costa Rica afronta notables desafíos.</a:t>
            </a:r>
          </a:p>
          <a:p>
            <a:pPr algn="just"/>
            <a:r>
              <a:rPr lang="es-CR" sz="2400" b="0" i="0" dirty="0">
                <a:effectLst/>
                <a:latin typeface="Arial" panose="020B0604020202020204" pitchFamily="34" charset="0"/>
              </a:rPr>
              <a:t>Costa Rica ha experimentado </a:t>
            </a:r>
            <a:r>
              <a:rPr lang="es-CR" sz="2400" b="1" i="0" dirty="0">
                <a:solidFill>
                  <a:schemeClr val="accent1">
                    <a:lumMod val="75000"/>
                  </a:schemeClr>
                </a:solidFill>
                <a:effectLst/>
                <a:latin typeface="Arial" panose="020B0604020202020204" pitchFamily="34" charset="0"/>
              </a:rPr>
              <a:t>un importante progreso económico y social</a:t>
            </a:r>
            <a:r>
              <a:rPr lang="es-CR" sz="2400" b="0" i="0" dirty="0">
                <a:effectLst/>
                <a:latin typeface="Arial" panose="020B0604020202020204" pitchFamily="34" charset="0"/>
              </a:rPr>
              <a:t>. El PIB real per cápita no ha dejado de aumentar (figura 1.1), hasta casi </a:t>
            </a:r>
            <a:r>
              <a:rPr lang="es-CR" sz="2400" b="1" i="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duplicarse en las últimas tres décadas. </a:t>
            </a:r>
          </a:p>
          <a:p>
            <a:pPr algn="just"/>
            <a:r>
              <a:rPr lang="es-CR" sz="2400" b="0" i="0" dirty="0">
                <a:effectLst/>
                <a:latin typeface="Arial" panose="020B0604020202020204" pitchFamily="34" charset="0"/>
              </a:rPr>
              <a:t>En 2015, el PIB per cápita se situaba por debajo de la mitad del promedio de la OCDE y aún es inferior al de algunos de los países económicamente más avanzados de la región de América Latina y el Caribe (ALC) (figura 1.2). </a:t>
            </a:r>
          </a:p>
          <a:p>
            <a:pPr algn="just"/>
            <a:r>
              <a:rPr lang="es-CR" sz="2400" b="0" i="0" dirty="0">
                <a:effectLst/>
                <a:latin typeface="Arial" panose="020B0604020202020204" pitchFamily="34" charset="0"/>
              </a:rPr>
              <a:t>No obstante, dicho PIB per cápita real sigue en aumento, con </a:t>
            </a:r>
            <a:r>
              <a:rPr lang="es-CR" sz="2400" dirty="0">
                <a:latin typeface="Arial" panose="020B0604020202020204" pitchFamily="34" charset="0"/>
              </a:rPr>
              <a:t>í</a:t>
            </a:r>
            <a:r>
              <a:rPr lang="es-CR" sz="2400" b="0" i="0" dirty="0">
                <a:effectLst/>
                <a:latin typeface="Arial" panose="020B0604020202020204" pitchFamily="34" charset="0"/>
              </a:rPr>
              <a:t>ndices muy superiores a los de otros muchos países de ALC y de la mayoría de los Estados miembros de la OCDE. </a:t>
            </a:r>
          </a:p>
          <a:p>
            <a:pPr algn="just"/>
            <a:r>
              <a:rPr lang="es-CR" sz="2400" b="0" i="0" dirty="0">
                <a:effectLst/>
                <a:latin typeface="Arial" panose="020B0604020202020204" pitchFamily="34" charset="0"/>
              </a:rPr>
              <a:t>Además, en parte debido a los sistemas casi universales de atención sanitaria, pensiones y educación primaria, </a:t>
            </a:r>
            <a:r>
              <a:rPr lang="es-CR" sz="2400" b="1" i="0" dirty="0">
                <a:effectLst>
                  <a:outerShdw blurRad="38100" dist="38100" dir="2700000" algn="tl">
                    <a:srgbClr val="000000">
                      <a:alpha val="43137"/>
                    </a:srgbClr>
                  </a:outerShdw>
                </a:effectLst>
                <a:latin typeface="Arial" panose="020B0604020202020204" pitchFamily="34" charset="0"/>
              </a:rPr>
              <a:t>Costa Rica ocupa una buena posición en lo que respecta a los indicadores generales de desarrollo socioeconómico y bienestar </a:t>
            </a:r>
            <a:r>
              <a:rPr lang="es-CR" sz="2400" b="0" i="0" dirty="0">
                <a:effectLst/>
                <a:latin typeface="Arial" panose="020B0604020202020204" pitchFamily="34" charset="0"/>
              </a:rPr>
              <a:t>(OCDE, 2016a).</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38870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172E3BC4-65AE-4C87-AA60-E48E057E106A}"/>
              </a:ext>
            </a:extLst>
          </p:cNvPr>
          <p:cNvSpPr>
            <a:spLocks noGrp="1"/>
          </p:cNvSpPr>
          <p:nvPr>
            <p:ph idx="1"/>
          </p:nvPr>
        </p:nvSpPr>
        <p:spPr>
          <a:xfrm>
            <a:off x="273054" y="596351"/>
            <a:ext cx="11837154" cy="5477678"/>
          </a:xfrm>
        </p:spPr>
        <p:txBody>
          <a:bodyPr>
            <a:noAutofit/>
          </a:bodyPr>
          <a:lstStyle/>
          <a:p>
            <a:pPr algn="just"/>
            <a:r>
              <a:rPr lang="es-CR" sz="2100" dirty="0"/>
              <a:t>Atraer a un mayor número de contribuyentes a la economía formal debe ser una prioridad clave. Dadas las dimensiones del sector informal, la carga tributaria en Costa Rica está soportada por un reducido número de contribuyentes. Esta situación impone un limite a la cantidad de ingresos fiscales que pueden recaudarse. </a:t>
            </a:r>
          </a:p>
          <a:p>
            <a:pPr algn="just"/>
            <a:r>
              <a:rPr lang="es-CR" sz="2100" dirty="0"/>
              <a:t>Además, crea distorsiones entre los sectores formal e informal y limita el impacto del sistema tributario en su objetivo de reducir la desigualdad. </a:t>
            </a:r>
          </a:p>
          <a:p>
            <a:pPr algn="just"/>
            <a:r>
              <a:rPr lang="es-CR" sz="2100" dirty="0"/>
              <a:t>El elevado peso de la economía informal suele redundar en mayores tarifas de impuestos aplicadas a los contribuyentes, lo cual conduce a mayores pérdidas de eficacia. </a:t>
            </a:r>
          </a:p>
          <a:p>
            <a:pPr algn="just"/>
            <a:r>
              <a:rPr lang="es-CR" sz="2100" dirty="0"/>
              <a:t>Garantizar que todas las entidades e instrumentos jurídicos se registren ante la administración tributaria, que presenten declaraciones del impuesto sobre la renta y que cumplan con las obligaciones del sistema tributario general ayudará a combatirla elusión y la evasión de impuestos. </a:t>
            </a:r>
          </a:p>
          <a:p>
            <a:pPr algn="just"/>
            <a:r>
              <a:rPr lang="es-CR" sz="2100" dirty="0"/>
              <a:t>En Costa Rica, las sociedades que no desarrollan una actividad productiva se denominan "</a:t>
            </a:r>
            <a:r>
              <a:rPr lang="es-CR" sz="2100" b="1" i="1" dirty="0"/>
              <a:t>empresas inactivas</a:t>
            </a:r>
            <a:r>
              <a:rPr lang="es-CR" sz="2100" dirty="0"/>
              <a:t>", Antes de 2017, a estas entidades no se les exigía siempre que se registraran como tales en la administración tributaria ni que cumplieran con la normativa del sistema fiscal. </a:t>
            </a:r>
          </a:p>
          <a:p>
            <a:pPr algn="just"/>
            <a:r>
              <a:rPr lang="es-CR" sz="2100" dirty="0"/>
              <a:t>La propiedad de las acciones de estas compañías se anotaba únicamente en los libros de la entidad los detalles estaban frecuentemente desactualizados y la administración tributaria carecía de información sóbrelos propietarios y los beneficiarios efectivos de tales sociedades. </a:t>
            </a:r>
          </a:p>
          <a:p>
            <a:pPr algn="just"/>
            <a:r>
              <a:rPr lang="es-CR" sz="2100" dirty="0"/>
              <a:t>Las empresas inactivas pueden ser utilizadas como vehículos para ocular activos, con fines fiscales o de otra índole.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474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8015DE52-7943-4DE0-B3C5-605143B18969}"/>
              </a:ext>
            </a:extLst>
          </p:cNvPr>
          <p:cNvSpPr>
            <a:spLocks noGrp="1"/>
          </p:cNvSpPr>
          <p:nvPr>
            <p:ph idx="1"/>
          </p:nvPr>
        </p:nvSpPr>
        <p:spPr>
          <a:xfrm>
            <a:off x="1245288" y="1201175"/>
            <a:ext cx="10284773" cy="5090800"/>
          </a:xfrm>
        </p:spPr>
        <p:txBody>
          <a:bodyPr>
            <a:normAutofit/>
          </a:bodyPr>
          <a:lstStyle/>
          <a:p>
            <a:pPr algn="just"/>
            <a:r>
              <a:rPr lang="es-CR" dirty="0"/>
              <a:t>Las actuales reformas orientadas a la reducción de la elusión y la evasión fiscal constituyen un importante paso en la dirección correcta. El Congreso de Costa Rica aprobó dos leyes destinadas a reducir la elusión y la evasión fiscal: </a:t>
            </a:r>
          </a:p>
          <a:p>
            <a:pPr marL="0" indent="0" algn="just">
              <a:buNone/>
            </a:pPr>
            <a:r>
              <a:rPr lang="es-CR" i="1" dirty="0"/>
              <a:t>la "Ley contra el fraude fiscal" y la "Ley de entidades jurídicas". </a:t>
            </a:r>
          </a:p>
          <a:p>
            <a:pPr marL="0" indent="0" algn="just">
              <a:buNone/>
            </a:pPr>
            <a:r>
              <a:rPr lang="es-CR" dirty="0"/>
              <a:t>La primera establece obligaciones relacionadas con la revelación de información que permitan a la administración obtener datos sobre los accionistas y los beneficiarios efectivos de una entidad. La segunda establece un nuevo impuesto a cargo de las entidades jurídicas y filiales nacionales registradas en el Registro Nacional.</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211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A79DD99-4AF1-4E9B-965C-48E2F6153858}"/>
              </a:ext>
            </a:extLst>
          </p:cNvPr>
          <p:cNvSpPr>
            <a:spLocks noGrp="1"/>
          </p:cNvSpPr>
          <p:nvPr>
            <p:ph type="title"/>
          </p:nvPr>
        </p:nvSpPr>
        <p:spPr>
          <a:xfrm>
            <a:off x="686834" y="1153572"/>
            <a:ext cx="3200400" cy="4461163"/>
          </a:xfrm>
        </p:spPr>
        <p:txBody>
          <a:bodyPr>
            <a:normAutofit/>
          </a:bodyPr>
          <a:lstStyle/>
          <a:p>
            <a:r>
              <a:rPr lang="es-CR" sz="3700">
                <a:solidFill>
                  <a:srgbClr val="FFFFFF"/>
                </a:solidFill>
              </a:rPr>
              <a:t>Observaciones destacadas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D3B9EC26-892F-4E36-BC4A-1025F8065730}"/>
              </a:ext>
            </a:extLst>
          </p:cNvPr>
          <p:cNvSpPr>
            <a:spLocks noGrp="1"/>
          </p:cNvSpPr>
          <p:nvPr>
            <p:ph idx="1"/>
          </p:nvPr>
        </p:nvSpPr>
        <p:spPr>
          <a:xfrm>
            <a:off x="4055165" y="0"/>
            <a:ext cx="8133787" cy="6858000"/>
          </a:xfrm>
        </p:spPr>
        <p:txBody>
          <a:bodyPr anchor="ctr">
            <a:noAutofit/>
          </a:bodyPr>
          <a:lstStyle/>
          <a:p>
            <a:pPr algn="just"/>
            <a:r>
              <a:rPr lang="es-CR" sz="2200" dirty="0"/>
              <a:t>Las administraciones tributaria y del sistema de seguridad social deben reforzar su cooperación para combatir la evasión de impuestos. </a:t>
            </a:r>
          </a:p>
          <a:p>
            <a:pPr algn="just"/>
            <a:r>
              <a:rPr lang="es-CR" sz="2200" dirty="0"/>
              <a:t>Deben realizarse esfuerzos para modernizar la administración tributaria mediante la computarización, las valoraciones del cumplimiento basadas en riesgos, y el aumento en el número de empleados en la administración tributaria v la formación de estos.</a:t>
            </a:r>
          </a:p>
          <a:p>
            <a:pPr algn="just"/>
            <a:r>
              <a:rPr lang="es-CR" sz="2200" dirty="0"/>
              <a:t>La administración tributaria debe reforzar su capacidad de fiscalización.</a:t>
            </a:r>
          </a:p>
          <a:p>
            <a:pPr algn="just"/>
            <a:r>
              <a:rPr lang="es-CR" sz="2200" dirty="0"/>
              <a:t>Normas tributarias internacionales más sólidas y una reforma de la política fiscal deben ir de la mano de la introducción de medias que fortalezcan la administración fiscal. </a:t>
            </a:r>
          </a:p>
          <a:p>
            <a:pPr algn="just"/>
            <a:r>
              <a:rPr lang="es-CR" sz="2200" dirty="0"/>
              <a:t>Es necesaria una administración tributaria más eficiente y capaz de aplicar nuevas reglas, así como de garantizar que la carga tributaria se distribuya equitativamente entre todos los contribuyentes. </a:t>
            </a:r>
          </a:p>
          <a:p>
            <a:pPr algn="just"/>
            <a:r>
              <a:rPr lang="es-CR" sz="2200" dirty="0"/>
              <a:t>Estas medidas también exigirán, asimismo, la implementación de regímenes de penalización eficaces, de manera que los contribuyentes que cumplen con sus obligaciones y los que no lo hacen se desempeñen en igualdad de condiciones.</a:t>
            </a:r>
          </a:p>
        </p:txBody>
      </p:sp>
    </p:spTree>
    <p:extLst>
      <p:ext uri="{BB962C8B-B14F-4D97-AF65-F5344CB8AC3E}">
        <p14:creationId xmlns:p14="http://schemas.microsoft.com/office/powerpoint/2010/main" val="131868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DBD19A9-0D3B-4B62-BB79-397445F5012E}"/>
              </a:ext>
            </a:extLst>
          </p:cNvPr>
          <p:cNvSpPr>
            <a:spLocks noGrp="1"/>
          </p:cNvSpPr>
          <p:nvPr>
            <p:ph type="title"/>
          </p:nvPr>
        </p:nvSpPr>
        <p:spPr>
          <a:xfrm>
            <a:off x="273055" y="1698171"/>
            <a:ext cx="4206180" cy="4516360"/>
          </a:xfrm>
        </p:spPr>
        <p:txBody>
          <a:bodyPr anchor="t">
            <a:normAutofit/>
          </a:bodyPr>
          <a:lstStyle/>
          <a:p>
            <a:r>
              <a:rPr lang="es-CR" sz="3600" b="1" i="1" dirty="0"/>
              <a:t>La reforma tributaria debe ir acompañada de una reforma institucional</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8A49AD92-0DF2-44FD-903B-A3CE2EFCD2E2}"/>
              </a:ext>
            </a:extLst>
          </p:cNvPr>
          <p:cNvSpPr>
            <a:spLocks noGrp="1"/>
          </p:cNvSpPr>
          <p:nvPr>
            <p:ph idx="1"/>
          </p:nvPr>
        </p:nvSpPr>
        <p:spPr>
          <a:xfrm>
            <a:off x="4346713" y="512759"/>
            <a:ext cx="7763495" cy="6245849"/>
          </a:xfrm>
        </p:spPr>
        <p:txBody>
          <a:bodyPr>
            <a:normAutofit/>
          </a:bodyPr>
          <a:lstStyle/>
          <a:p>
            <a:pPr algn="just"/>
            <a:r>
              <a:rPr lang="es-CR" sz="2200" dirty="0"/>
              <a:t>Las reformas deben limitar el grado de la </a:t>
            </a:r>
            <a:r>
              <a:rPr lang="es-CR" sz="2200" b="1" i="1" dirty="0"/>
              <a:t>destinación específica </a:t>
            </a:r>
            <a:r>
              <a:rPr lang="es-CR" sz="2200" dirty="0"/>
              <a:t>de los ingresos, sin que la disponibilidad y la calidad de los servicios públicos se reduzcan. </a:t>
            </a:r>
          </a:p>
          <a:p>
            <a:pPr algn="just"/>
            <a:r>
              <a:rPr lang="es-CR" sz="2200" dirty="0"/>
              <a:t>Aunque, como se ha indicado previamente, cierto grado de destinación especifica implica algunas ventajas, la destinación especifica de los ingresos fiscales se ha convertido en una estrategia dominante que pone en riesgo el buen funcionamiento del Gobierno en Costa Rica. </a:t>
            </a:r>
          </a:p>
          <a:p>
            <a:pPr algn="just"/>
            <a:r>
              <a:rPr lang="es-CR" sz="2200" dirty="0"/>
              <a:t>El Ejecutivo debe revisar sus normas de destinación especifica de ingresos y aplicar estrategias de gobernanza diferentes que garanticen que los gastos públicos reciben el financiamiento apropiado. </a:t>
            </a:r>
          </a:p>
          <a:p>
            <a:pPr algn="just"/>
            <a:r>
              <a:rPr lang="es-CR" sz="2200" dirty="0"/>
              <a:t>La reforma permitiría al Gobierno recuperar su poder discrecional en la gestión de las finanzas públicas, a la vez que mantendría la cobertura social y la calidad de los servicios públicos.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40422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722CB0E-90C9-4876-BDC8-D87B6F41D236}"/>
              </a:ext>
            </a:extLst>
          </p:cNvPr>
          <p:cNvSpPr>
            <a:spLocks noGrp="1"/>
          </p:cNvSpPr>
          <p:nvPr>
            <p:ph type="title"/>
          </p:nvPr>
        </p:nvSpPr>
        <p:spPr>
          <a:xfrm>
            <a:off x="2835357" y="650"/>
            <a:ext cx="7382069" cy="512109"/>
          </a:xfrm>
        </p:spPr>
        <p:txBody>
          <a:bodyPr anchor="t">
            <a:normAutofit fontScale="90000"/>
          </a:bodyPr>
          <a:lstStyle/>
          <a:p>
            <a:r>
              <a:rPr lang="es-CR" sz="3600" b="1" dirty="0">
                <a:solidFill>
                  <a:schemeClr val="accent1"/>
                </a:solidFill>
                <a:effectLst>
                  <a:outerShdw blurRad="38100" dist="38100" dir="2700000" algn="tl">
                    <a:srgbClr val="000000">
                      <a:alpha val="43137"/>
                    </a:srgbClr>
                  </a:outerShdw>
                </a:effectLst>
              </a:rPr>
              <a:t>Puntos a destacar</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B91019C4-9661-4EAF-9A92-56DDDD6BD202}"/>
              </a:ext>
            </a:extLst>
          </p:cNvPr>
          <p:cNvSpPr>
            <a:spLocks noGrp="1"/>
          </p:cNvSpPr>
          <p:nvPr>
            <p:ph idx="1"/>
          </p:nvPr>
        </p:nvSpPr>
        <p:spPr>
          <a:xfrm>
            <a:off x="273054" y="512759"/>
            <a:ext cx="11837154" cy="5940384"/>
          </a:xfrm>
        </p:spPr>
        <p:txBody>
          <a:bodyPr>
            <a:noAutofit/>
          </a:bodyPr>
          <a:lstStyle/>
          <a:p>
            <a:pPr algn="just"/>
            <a:r>
              <a:rPr lang="es-CR" sz="2200" b="1" i="1" dirty="0"/>
              <a:t>El IRPF y el sistema de CSS deben integrarse</a:t>
            </a:r>
            <a:r>
              <a:rPr lang="es-CR" sz="2200" dirty="0"/>
              <a:t>. Los fondos de las CSS pueden establecer sus propias tarifas con el fin de equilibrar sus presupuestos, y las CSS a cargo de los empleados no son deducibles de la base gravable del IRPF. La falta de integración entre los dos sistemas provoca tasas muy elevadas de CSS, y por lo tanto una alta carga impositiva al trabajo, que distorsionan sustancialmente el mercado laboral.</a:t>
            </a:r>
          </a:p>
          <a:p>
            <a:pPr algn="just"/>
            <a:r>
              <a:rPr lang="es-CR" sz="2200" b="1" i="1" dirty="0"/>
              <a:t>En la reforma debe incluirse una valoración de mercado en todo el país de los bienes inmuebles</a:t>
            </a:r>
            <a:r>
              <a:rPr lang="es-CR" sz="2200" dirty="0"/>
              <a:t>. Elaborar y mantener el catastro fiscal es responsabilidad del Gobierno central, y valorar los bienes inmuebles corresponde a los gobiernos locales. </a:t>
            </a:r>
          </a:p>
          <a:p>
            <a:pPr algn="just"/>
            <a:r>
              <a:rPr lang="es-CR" sz="2200" dirty="0"/>
              <a:t>La consonancia entre esta valoración de los inmuebles y las reglas definidas por el Gobierno central es diversa en las distintas zonas del país.</a:t>
            </a:r>
          </a:p>
          <a:p>
            <a:pPr algn="just"/>
            <a:r>
              <a:rPr lang="es-CR" sz="2200" b="1" i="1" dirty="0"/>
              <a:t>Una reforma del federalismo fiscal llevaría a replantear las relaciones financieras entre el Gobierno central y los gobiernos locales</a:t>
            </a:r>
            <a:r>
              <a:rPr lang="es-CR" sz="2200" dirty="0"/>
              <a:t>. Por una parte, los gobiernos locales están autorizados a gastar los ingresos que recaudan, pero no reciben transferencias sustanciales del Gobierno central. </a:t>
            </a:r>
          </a:p>
          <a:p>
            <a:pPr algn="just"/>
            <a:r>
              <a:rPr lang="es-CR" sz="2200" dirty="0"/>
              <a:t>Este principio resulta más ventajoso paralas municipalidades y las ciudades grandes y más ricas que para las pequeñas y menos ricas, con lo que se generan diferencias en la calidad de los servicios públicos ofrecidos por los distintos gobiernos locales. </a:t>
            </a:r>
          </a:p>
          <a:p>
            <a:pPr algn="just"/>
            <a:r>
              <a:rPr lang="es-CR" sz="2200" dirty="0"/>
              <a:t>Con el tiempo, será preciso abordar el problema de la ausencia de un mecanismo de equiparación fiscal que garantice un desarrollo económico similar en todas las regiones del país.</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40362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E2E7D91-04C4-4B7F-9AA6-B8A3608108CB}"/>
              </a:ext>
            </a:extLst>
          </p:cNvPr>
          <p:cNvSpPr>
            <a:spLocks noGrp="1"/>
          </p:cNvSpPr>
          <p:nvPr>
            <p:ph type="title"/>
          </p:nvPr>
        </p:nvSpPr>
        <p:spPr>
          <a:xfrm>
            <a:off x="-42289" y="-93664"/>
            <a:ext cx="12192000" cy="668902"/>
          </a:xfrm>
          <a:solidFill>
            <a:schemeClr val="accent1">
              <a:lumMod val="40000"/>
              <a:lumOff val="60000"/>
            </a:schemeClr>
          </a:solidFill>
        </p:spPr>
        <p:txBody>
          <a:bodyPr>
            <a:normAutofit/>
          </a:bodyPr>
          <a:lstStyle/>
          <a:p>
            <a:pPr algn="ctr"/>
            <a:r>
              <a:rPr lang="es-CR" sz="3600" b="1" dirty="0">
                <a:effectLst>
                  <a:outerShdw blurRad="38100" dist="38100" dir="2700000" algn="tl">
                    <a:srgbClr val="000000">
                      <a:alpha val="43137"/>
                    </a:srgbClr>
                  </a:outerShdw>
                </a:effectLst>
              </a:rPr>
              <a:t>Recomendaciones</a:t>
            </a:r>
          </a:p>
        </p:txBody>
      </p:sp>
      <p:sp>
        <p:nvSpPr>
          <p:cNvPr id="3" name="Marcador de contenido 2">
            <a:extLst>
              <a:ext uri="{FF2B5EF4-FFF2-40B4-BE49-F238E27FC236}">
                <a16:creationId xmlns:a16="http://schemas.microsoft.com/office/drawing/2014/main" id="{D6544D97-ADF3-4026-8E2B-CA86C60180B5}"/>
              </a:ext>
            </a:extLst>
          </p:cNvPr>
          <p:cNvSpPr>
            <a:spLocks noGrp="1"/>
          </p:cNvSpPr>
          <p:nvPr>
            <p:ph idx="1"/>
          </p:nvPr>
        </p:nvSpPr>
        <p:spPr>
          <a:xfrm>
            <a:off x="212034" y="713127"/>
            <a:ext cx="11834191" cy="5431746"/>
          </a:xfrm>
        </p:spPr>
        <p:txBody>
          <a:bodyPr>
            <a:noAutofit/>
          </a:bodyPr>
          <a:lstStyle/>
          <a:p>
            <a:r>
              <a:rPr lang="es-CR" sz="2400" dirty="0"/>
              <a:t>Equilibrar el presupuesto mediate una reforma tributaria y el control del gasto.</a:t>
            </a:r>
          </a:p>
          <a:p>
            <a:r>
              <a:rPr lang="es-CR" sz="2400" dirty="0"/>
              <a:t>Aumentar los ingresos fiscales y reequilibrar gradualmente la combinación de impuestos cuando se recupere el equilibrio presupuestario.</a:t>
            </a:r>
          </a:p>
          <a:p>
            <a:r>
              <a:rPr lang="es-CR" sz="2400" dirty="0"/>
              <a:t>Eliminar la excesiva destinación específica de los ingresos fiscales.</a:t>
            </a:r>
          </a:p>
          <a:p>
            <a:r>
              <a:rPr lang="es-CR" sz="2400" dirty="0"/>
              <a:t>Integrar los sistemas de administración tributaria y de contribuciones al sistema de seguridad social desde la perspectiva de la política fiscal, administrativa y de auditoría.</a:t>
            </a:r>
          </a:p>
          <a:p>
            <a:r>
              <a:rPr lang="es-CR" sz="2400" dirty="0"/>
              <a:t>Ampliar las bases impositivas de los principales impuestos, como el IVA y los impuestos sobre la renta de las personas físicas y las empresas.</a:t>
            </a:r>
          </a:p>
          <a:p>
            <a:r>
              <a:rPr lang="es-CR" sz="2400" dirty="0"/>
              <a:t>Reforzar el papel del sistema tributario y de transferencias para reducir la desigualdad.</a:t>
            </a:r>
          </a:p>
          <a:p>
            <a:r>
              <a:rPr lang="es-CR" sz="2400" dirty="0"/>
              <a:t>Fortalecer la lucha contra la evasión de impuestos y evitar que el sistema tributario genere incentivos para permanecer en la economía informal.</a:t>
            </a:r>
          </a:p>
          <a:p>
            <a:r>
              <a:rPr lang="es-CR" sz="2400" dirty="0"/>
              <a:t>Replantear las relaciones de federalismo fiscal entre el Gobierno central y los gobiernos locales.</a:t>
            </a:r>
          </a:p>
          <a:p>
            <a:r>
              <a:rPr lang="es-CR" sz="2400" dirty="0"/>
              <a:t>Modernizar la administración tributaria. Utilizar más ampliamente las herramientas de las tecnologías de la información (TI) para mejorar la recaudación de impuestos y las auditorías fiscales.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03265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72734642-8BB7-4FDF-B77F-9AA6F62E050A}"/>
              </a:ext>
            </a:extLst>
          </p:cNvPr>
          <p:cNvPicPr>
            <a:picLocks noChangeAspect="1"/>
          </p:cNvPicPr>
          <p:nvPr/>
        </p:nvPicPr>
        <p:blipFill rotWithShape="1">
          <a:blip r:embed="rId2"/>
          <a:srcRect l="11061" t="25152" r="61515" b="20707"/>
          <a:stretch/>
        </p:blipFill>
        <p:spPr>
          <a:xfrm>
            <a:off x="643467" y="1952522"/>
            <a:ext cx="5294716" cy="2952954"/>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Marcador de contenido 4">
            <a:extLst>
              <a:ext uri="{FF2B5EF4-FFF2-40B4-BE49-F238E27FC236}">
                <a16:creationId xmlns:a16="http://schemas.microsoft.com/office/drawing/2014/main" id="{6AC821D3-7E60-4B3F-A660-1B28B237FBAC}"/>
              </a:ext>
            </a:extLst>
          </p:cNvPr>
          <p:cNvPicPr>
            <a:picLocks noGrp="1" noChangeAspect="1"/>
          </p:cNvPicPr>
          <p:nvPr>
            <p:ph idx="1"/>
          </p:nvPr>
        </p:nvPicPr>
        <p:blipFill rotWithShape="1">
          <a:blip r:embed="rId3"/>
          <a:srcRect l="10914" t="20890" r="60365" b="18836"/>
          <a:stretch/>
        </p:blipFill>
        <p:spPr>
          <a:xfrm>
            <a:off x="6253817" y="1859499"/>
            <a:ext cx="5294715" cy="3139002"/>
          </a:xfrm>
          <a:prstGeom prst="rect">
            <a:avLst/>
          </a:prstGeom>
        </p:spPr>
      </p:pic>
    </p:spTree>
    <p:extLst>
      <p:ext uri="{BB962C8B-B14F-4D97-AF65-F5344CB8AC3E}">
        <p14:creationId xmlns:p14="http://schemas.microsoft.com/office/powerpoint/2010/main" val="382624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ontañas">
            <a:extLst>
              <a:ext uri="{FF2B5EF4-FFF2-40B4-BE49-F238E27FC236}">
                <a16:creationId xmlns:a16="http://schemas.microsoft.com/office/drawing/2014/main" id="{7F1E75C4-8123-ECD0-23E5-3CD5F38E72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538956"/>
            <a:ext cx="749300" cy="749300"/>
          </a:xfrm>
          <a:prstGeom prst="rect">
            <a:avLst/>
          </a:prstGeom>
        </p:spPr>
      </p:pic>
      <p:sp>
        <p:nvSpPr>
          <p:cNvPr id="3" name="Marcador de contenido 2">
            <a:extLst>
              <a:ext uri="{FF2B5EF4-FFF2-40B4-BE49-F238E27FC236}">
                <a16:creationId xmlns:a16="http://schemas.microsoft.com/office/drawing/2014/main" id="{C7782F5E-AB8A-4BA6-BB3A-65A69971C12C}"/>
              </a:ext>
            </a:extLst>
          </p:cNvPr>
          <p:cNvSpPr>
            <a:spLocks noGrp="1"/>
          </p:cNvSpPr>
          <p:nvPr>
            <p:ph idx="1"/>
          </p:nvPr>
        </p:nvSpPr>
        <p:spPr>
          <a:xfrm>
            <a:off x="0" y="1288256"/>
            <a:ext cx="12072730" cy="5253221"/>
          </a:xfrm>
        </p:spPr>
        <p:txBody>
          <a:bodyPr>
            <a:noAutofit/>
          </a:bodyPr>
          <a:lstStyle/>
          <a:p>
            <a:pPr algn="just"/>
            <a:r>
              <a:rPr lang="es-CR" sz="2200" dirty="0"/>
              <a:t>También se han logrado avances en el campo de la protección medio ambiental. Costa Rica es el único país de la región, y en realidad uno de los pocos del mundo, que ha conseguido revertir la deforestación. </a:t>
            </a:r>
          </a:p>
          <a:p>
            <a:pPr algn="just"/>
            <a:r>
              <a:rPr lang="es-CR" sz="2200" dirty="0"/>
              <a:t>La nación costarricense es pionera, asimismo, en el desarrollo del </a:t>
            </a:r>
            <a:r>
              <a:rPr lang="es-CR" sz="2200" b="1" dirty="0"/>
              <a:t>ecoturismo, con repercusiones ciertamente positivas para los ingresos de los trabajadores locales</a:t>
            </a:r>
            <a:r>
              <a:rPr lang="es-CR" sz="2200" dirty="0"/>
              <a:t> (OCDE, 2016a).</a:t>
            </a:r>
          </a:p>
          <a:p>
            <a:pPr algn="just"/>
            <a:r>
              <a:rPr lang="es-CR" sz="2200" dirty="0"/>
              <a:t>El proceso de apertura al comercio y la inversión internacionales que se inició a principios de los años ochenta ha diversificado la estructura productiva del país, ha impulsado las exportaciones y ha fomentado la utilización de la fuerza laboral (OCDE,2016a). </a:t>
            </a:r>
          </a:p>
          <a:p>
            <a:pPr algn="just"/>
            <a:r>
              <a:rPr lang="es-CR" sz="2200" dirty="0"/>
              <a:t>La inversión extranjera directa (IED) desde empresas multinacionales contribuyó a la transición de una economía rural y de base agrícola a un modelo con industrias de alto valor agregado (Grupo del Banco Mundial, 2015</a:t>
            </a:r>
          </a:p>
          <a:p>
            <a:pPr algn="just"/>
            <a:r>
              <a:rPr lang="es-CR" sz="2200" dirty="0"/>
              <a:t>Han surgido varias vulnerabilidades en la economía. Aun cuando las </a:t>
            </a:r>
            <a:r>
              <a:rPr lang="es-CR" sz="2200" b="1" dirty="0">
                <a:solidFill>
                  <a:schemeClr val="accent1">
                    <a:lumMod val="75000"/>
                  </a:schemeClr>
                </a:solidFill>
                <a:effectLst>
                  <a:outerShdw blurRad="38100" dist="38100" dir="2700000" algn="tl">
                    <a:srgbClr val="000000">
                      <a:alpha val="43137"/>
                    </a:srgbClr>
                  </a:outerShdw>
                </a:effectLst>
              </a:rPr>
              <a:t>empresas orientadas a la exportación son dinámicas e innovadoras, debido a la IED entrante y a vínculos bien desarrollados con las cadenas de valor globales, las empresas nacionales se concentran todavía en actividades de escaso valor agregado y, a menudo, operan en sectores de la economía informal</a:t>
            </a:r>
            <a:r>
              <a:rPr lang="es-CR" sz="2200" dirty="0"/>
              <a:t>.</a:t>
            </a:r>
          </a:p>
        </p:txBody>
      </p:sp>
    </p:spTree>
    <p:extLst>
      <p:ext uri="{BB962C8B-B14F-4D97-AF65-F5344CB8AC3E}">
        <p14:creationId xmlns:p14="http://schemas.microsoft.com/office/powerpoint/2010/main" val="325506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A0BA5097-4DAC-4076-97D4-6B318F940BA6}"/>
              </a:ext>
            </a:extLst>
          </p:cNvPr>
          <p:cNvPicPr>
            <a:picLocks noGrp="1" noChangeAspect="1"/>
          </p:cNvPicPr>
          <p:nvPr>
            <p:ph idx="1"/>
          </p:nvPr>
        </p:nvPicPr>
        <p:blipFill rotWithShape="1">
          <a:blip r:embed="rId2"/>
          <a:srcRect l="64317" t="23076" r="15568" b="21646"/>
          <a:stretch/>
        </p:blipFill>
        <p:spPr>
          <a:xfrm>
            <a:off x="3065971" y="643467"/>
            <a:ext cx="717608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1DFFFB3A-1EAC-7C53-0A41-7900B7748A70}"/>
              </a:ext>
            </a:extLst>
          </p:cNvPr>
          <p:cNvSpPr txBox="1"/>
          <p:nvPr/>
        </p:nvSpPr>
        <p:spPr>
          <a:xfrm>
            <a:off x="146384" y="1351722"/>
            <a:ext cx="3073894" cy="3170099"/>
          </a:xfrm>
          <a:prstGeom prst="rect">
            <a:avLst/>
          </a:prstGeom>
          <a:noFill/>
        </p:spPr>
        <p:txBody>
          <a:bodyPr wrap="square">
            <a:spAutoFit/>
          </a:bodyPr>
          <a:lstStyle/>
          <a:p>
            <a:pPr algn="just"/>
            <a:r>
              <a:rPr lang="es-CR" sz="2000" dirty="0"/>
              <a:t>La tabla 1.1 muestra los datos sobre posiciones y entradas netas bilaterales de IED de los principales países inversionistas, entre ellos las grandes economías latinoamericanas y otros países con stocks de IED iguales o superiores a USD 190 millones en 2012. </a:t>
            </a:r>
          </a:p>
        </p:txBody>
      </p:sp>
    </p:spTree>
    <p:extLst>
      <p:ext uri="{BB962C8B-B14F-4D97-AF65-F5344CB8AC3E}">
        <p14:creationId xmlns:p14="http://schemas.microsoft.com/office/powerpoint/2010/main" val="8954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EE6524EE-CCDC-42E9-B2CF-ADC9565928C7}"/>
              </a:ext>
            </a:extLst>
          </p:cNvPr>
          <p:cNvSpPr>
            <a:spLocks noGrp="1"/>
          </p:cNvSpPr>
          <p:nvPr>
            <p:ph idx="1"/>
          </p:nvPr>
        </p:nvSpPr>
        <p:spPr>
          <a:xfrm>
            <a:off x="327350" y="238923"/>
            <a:ext cx="11504308" cy="5938040"/>
          </a:xfrm>
        </p:spPr>
        <p:txBody>
          <a:bodyPr>
            <a:noAutofit/>
          </a:bodyPr>
          <a:lstStyle/>
          <a:p>
            <a:pPr algn="just"/>
            <a:r>
              <a:rPr lang="es-CR" sz="2400" dirty="0"/>
              <a:t>Será necesario un ambicioso programa de reformas que permita afrontar la llamada "</a:t>
            </a:r>
            <a:r>
              <a:rPr lang="es-CR" sz="2400" b="1" dirty="0"/>
              <a:t>trampa de la renta media</a:t>
            </a:r>
            <a:r>
              <a:rPr lang="es-CR" sz="2400" dirty="0"/>
              <a:t>". </a:t>
            </a:r>
          </a:p>
          <a:p>
            <a:pPr algn="just"/>
            <a:r>
              <a:rPr lang="es-CR" sz="2400" dirty="0"/>
              <a:t>A pesar de su rendimiento favorable en términos de PIB per cápita a lo largo de la última década, </a:t>
            </a:r>
            <a:r>
              <a:rPr lang="es-CR" sz="2400" b="1" dirty="0">
                <a:solidFill>
                  <a:schemeClr val="accent1">
                    <a:lumMod val="75000"/>
                  </a:schemeClr>
                </a:solidFill>
                <a:effectLst>
                  <a:outerShdw blurRad="38100" dist="38100" dir="2700000" algn="tl">
                    <a:srgbClr val="000000">
                      <a:alpha val="43137"/>
                    </a:srgbClr>
                  </a:outerShdw>
                </a:effectLst>
              </a:rPr>
              <a:t>Costa Rica ha permanecido en el grupo de los países de renta media-alta desde 2000</a:t>
            </a:r>
            <a:r>
              <a:rPr lang="es-CR" sz="2400" dirty="0"/>
              <a:t>, lo que subraya la necesidad de incrementar el crecimiento de la productividad para superar lo que se denomina la "trampa de la renta media". </a:t>
            </a:r>
          </a:p>
          <a:p>
            <a:pPr algn="just"/>
            <a:r>
              <a:rPr lang="es-CR" sz="2400" dirty="0"/>
              <a:t>Costa Rica necesitaría adoptar un programa integral que abarque un amplio espectro de áreas, entre ellas el aumento de ingresos fiscales, la mejora de la calidad de la educación y la mejora del acceso a los mercados financieros (Melguizo et al., 2017).</a:t>
            </a:r>
          </a:p>
          <a:p>
            <a:pPr algn="just"/>
            <a:r>
              <a:rPr lang="es-CR" sz="2400" dirty="0"/>
              <a:t>Costa Rica se enfrenta también a retos relacionados con la integración. Desde 2007 el desempleo ha aumentado de forma constante y actualmente es de aproximadamente el 10%, cifra superior al promedio tanto de la OCDE como de la región de ALC (figura 1.3).</a:t>
            </a:r>
          </a:p>
          <a:p>
            <a:pPr algn="just"/>
            <a:r>
              <a:rPr lang="es-CR" sz="2400" dirty="0"/>
              <a:t>La economía costarricense se caracteriza por la presencia de un extenso sector de economía sumergida o informal. </a:t>
            </a:r>
          </a:p>
          <a:p>
            <a:pPr algn="just"/>
            <a:r>
              <a:rPr lang="es-CR" sz="2400" dirty="0"/>
              <a:t>El empleo en el sector informal en adultos (de entre 35 y64 años de edad) aumento entre 2004 y 2014 del 23,8% al 25.8%, mientras que en la </a:t>
            </a:r>
            <a:r>
              <a:rPr lang="es-CR" sz="2400" dirty="0" err="1"/>
              <a:t>regiónde</a:t>
            </a:r>
            <a:r>
              <a:rPr lang="es-CR" sz="2400" dirty="0"/>
              <a:t> ALC se registro una disminución promedio del 47% al 38.3% en el mismo periodo(OCDE/CEPAL/CAF, 2016).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00366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55B50A09-DFC0-4913-91DC-9EA516E1F966}"/>
              </a:ext>
            </a:extLst>
          </p:cNvPr>
          <p:cNvPicPr>
            <a:picLocks noGrp="1" noChangeAspect="1"/>
          </p:cNvPicPr>
          <p:nvPr>
            <p:ph idx="1"/>
          </p:nvPr>
        </p:nvPicPr>
        <p:blipFill rotWithShape="1">
          <a:blip r:embed="rId2"/>
          <a:srcRect l="65986" t="39315" r="16008" b="22272"/>
          <a:stretch/>
        </p:blipFill>
        <p:spPr>
          <a:xfrm>
            <a:off x="1065982" y="397565"/>
            <a:ext cx="9933322" cy="5986502"/>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683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14D77E50-935D-4818-9B32-48C35948E6EF}"/>
              </a:ext>
            </a:extLst>
          </p:cNvPr>
          <p:cNvSpPr>
            <a:spLocks noGrp="1"/>
          </p:cNvSpPr>
          <p:nvPr>
            <p:ph idx="1"/>
          </p:nvPr>
        </p:nvSpPr>
        <p:spPr>
          <a:xfrm>
            <a:off x="643469" y="1782981"/>
            <a:ext cx="4008384" cy="4393982"/>
          </a:xfrm>
        </p:spPr>
        <p:txBody>
          <a:bodyPr>
            <a:normAutofit/>
          </a:bodyPr>
          <a:lstStyle/>
          <a:p>
            <a:pPr algn="just"/>
            <a:r>
              <a:rPr lang="es-CR" sz="1900" dirty="0"/>
              <a:t>Por otra parte, si bien Costa Rica está bien situada entre los países de ALC en varias dimensiones sociales, la desigualdad se fue incrementando desde mediados de los años noventa hasta alcanzar valores elevados según los estándares de la OCDE, El aumento de la desigualdad contrasta vivamente con el registrado en otras muchas economías latinoamericanas (figura 1.4), en las que se observan avances notables en la reducción simultánea de la desigualdad y la pobreza (OCDE, 2016a).</a:t>
            </a:r>
          </a:p>
          <a:p>
            <a:endParaRPr lang="es-CR" sz="1900" dirty="0"/>
          </a:p>
          <a:p>
            <a:pPr marL="0" indent="0">
              <a:buNone/>
            </a:pPr>
            <a:endParaRPr lang="es-CR" sz="1900"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agen 4">
            <a:extLst>
              <a:ext uri="{FF2B5EF4-FFF2-40B4-BE49-F238E27FC236}">
                <a16:creationId xmlns:a16="http://schemas.microsoft.com/office/drawing/2014/main" id="{A24F264E-F217-4AD3-8D69-0FA005232575}"/>
              </a:ext>
            </a:extLst>
          </p:cNvPr>
          <p:cNvPicPr>
            <a:picLocks noChangeAspect="1"/>
          </p:cNvPicPr>
          <p:nvPr/>
        </p:nvPicPr>
        <p:blipFill rotWithShape="1">
          <a:blip r:embed="rId2"/>
          <a:srcRect l="65646" t="30808" r="16324" b="27172"/>
          <a:stretch/>
        </p:blipFill>
        <p:spPr>
          <a:xfrm>
            <a:off x="5295320" y="1782981"/>
            <a:ext cx="6253212" cy="3694183"/>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697804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4044</Words>
  <Application>Microsoft Office PowerPoint</Application>
  <PresentationFormat>Panorámica</PresentationFormat>
  <Paragraphs>134</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Arial</vt:lpstr>
      <vt:lpstr>Calibri</vt:lpstr>
      <vt:lpstr>Calibri Light</vt:lpstr>
      <vt:lpstr>Wingdings</vt:lpstr>
      <vt:lpstr>Tema de Office</vt:lpstr>
      <vt:lpstr>Presentación de PowerPoint</vt:lpstr>
      <vt:lpstr>Análisis de las políticas fiscales de la OCDE: Costa Rica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déficits presupuestarios y la deuda pública han aumentado hasta niveles insostenibles.</vt:lpstr>
      <vt:lpstr>Presentación de PowerPoint</vt:lpstr>
      <vt:lpstr>Presentación de PowerPoint</vt:lpstr>
      <vt:lpstr>Presentación de PowerPoint</vt:lpstr>
      <vt:lpstr>Presentación de PowerPoint</vt:lpstr>
      <vt:lpstr>La destinación especifica de los ingresos fiscales se ha vuelto disfuncional</vt:lpstr>
      <vt:lpstr>La destinación especifica de los ingresos fiscales se ha vuelto disfuncional</vt:lpstr>
      <vt:lpstr>El nivel de los ingresos fiscales es similar al promedio de ALC, pero existen diferencias importantes en la combinación de impuestos.</vt:lpstr>
      <vt:lpstr>Presentación de PowerPoint</vt:lpstr>
      <vt:lpstr>Presentación de PowerPoint</vt:lpstr>
      <vt:lpstr>Presentación de PowerPoint</vt:lpstr>
      <vt:lpstr>Una reforma tributaria estructural reequilibraría la combinación de la estructura impositiva</vt:lpstr>
      <vt:lpstr>Una reforma tributaria estructural reequilibraría la combinación de la estructura impositiva</vt:lpstr>
      <vt:lpstr>Presentación de PowerPoint</vt:lpstr>
      <vt:lpstr>Las reformas tributarias futuras deben centrarse en mejorar la equidad y en favorecer la protección del medio ambiente</vt:lpstr>
      <vt:lpstr>Presentación de PowerPoint</vt:lpstr>
      <vt:lpstr>Presentación de PowerPoint</vt:lpstr>
      <vt:lpstr>Es preciso intensificar los esfuerzos en la lucha contra la evasión fiscal</vt:lpstr>
      <vt:lpstr>Presentación de PowerPoint</vt:lpstr>
      <vt:lpstr>Presentación de PowerPoint</vt:lpstr>
      <vt:lpstr>Presentación de PowerPoint</vt:lpstr>
      <vt:lpstr>Presentación de PowerPoint</vt:lpstr>
      <vt:lpstr>Observaciones destacadas</vt:lpstr>
      <vt:lpstr>La reforma tributaria debe ir acompañada de una reforma institucional</vt:lpstr>
      <vt:lpstr>Puntos a destacar</vt:lpstr>
      <vt:lpstr>Recomendaciones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 las políticas fiscales de la OCDE: Costa Rica 2017.</dc:title>
  <dc:creator>BRAYAN DELGADO CHAVES</dc:creator>
  <cp:lastModifiedBy>Roberto Jiménez</cp:lastModifiedBy>
  <cp:revision>4</cp:revision>
  <dcterms:created xsi:type="dcterms:W3CDTF">2022-03-20T17:55:15Z</dcterms:created>
  <dcterms:modified xsi:type="dcterms:W3CDTF">2023-07-28T22:38:01Z</dcterms:modified>
</cp:coreProperties>
</file>