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88" r:id="rId4"/>
    <p:sldId id="284" r:id="rId5"/>
    <p:sldId id="281" r:id="rId6"/>
    <p:sldId id="280" r:id="rId7"/>
    <p:sldId id="271" r:id="rId8"/>
    <p:sldId id="263" r:id="rId9"/>
    <p:sldId id="277" r:id="rId10"/>
    <p:sldId id="282" r:id="rId11"/>
    <p:sldId id="258" r:id="rId12"/>
    <p:sldId id="261" r:id="rId13"/>
    <p:sldId id="272" r:id="rId14"/>
    <p:sldId id="273" r:id="rId15"/>
    <p:sldId id="262" r:id="rId16"/>
    <p:sldId id="278" r:id="rId17"/>
    <p:sldId id="279" r:id="rId18"/>
    <p:sldId id="267" r:id="rId19"/>
    <p:sldId id="275" r:id="rId20"/>
    <p:sldId id="270" r:id="rId21"/>
    <p:sldId id="274" r:id="rId22"/>
    <p:sldId id="283" r:id="rId23"/>
    <p:sldId id="260" r:id="rId24"/>
    <p:sldId id="264" r:id="rId25"/>
    <p:sldId id="265" r:id="rId26"/>
    <p:sldId id="266" r:id="rId27"/>
    <p:sldId id="259" r:id="rId28"/>
    <p:sldId id="269" r:id="rId29"/>
    <p:sldId id="276" r:id="rId30"/>
    <p:sldId id="26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2665"/>
    <p:restoredTop sz="96197"/>
  </p:normalViewPr>
  <p:slideViewPr>
    <p:cSldViewPr snapToGrid="0">
      <p:cViewPr varScale="1">
        <p:scale>
          <a:sx n="110" d="100"/>
          <a:sy n="110" d="100"/>
        </p:scale>
        <p:origin x="1360" y="184"/>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MX"/>
              <a:t>Haz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2/10/24</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‹Nº›</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341D2AC3-6A0B-4169-B1EA-E3AE8B351BDD}" type="datetimeFigureOut">
              <a:rPr lang="en-US" dirty="0"/>
              <a:t>2/10/24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MX"/>
              <a:t>Haz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DD4B9363-8B87-41B7-9F8E-64519CBB8F34}" type="datetimeFigureOut">
              <a:rPr lang="en-US" dirty="0"/>
              <a:t>2/10/24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MX"/>
              <a:t>Haz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EAEF5746-5284-4951-9F37-7AE924EDBCB7}" type="datetimeFigureOut">
              <a:rPr lang="en-US" dirty="0"/>
              <a:t>2/10/24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MX"/>
              <a:t>Haz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02398B29-7265-4A65-A2A4-6703C057B7C1}" type="datetimeFigureOut">
              <a:rPr lang="en-US" dirty="0"/>
              <a:t>2/10/24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MX"/>
              <a:t>Haz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3" name="Date Placeholder 2"/>
          <p:cNvSpPr>
            <a:spLocks noGrp="1"/>
          </p:cNvSpPr>
          <p:nvPr>
            <p:ph type="dt" sz="half" idx="10"/>
          </p:nvPr>
        </p:nvSpPr>
        <p:spPr/>
        <p:txBody>
          <a:bodyPr/>
          <a:lstStyle/>
          <a:p>
            <a:fld id="{28FBA082-94DF-4C4B-A041-6624924AB0A8}" type="datetimeFigureOut">
              <a:rPr lang="en-US" dirty="0"/>
              <a:t>2/10/24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MX"/>
              <a:t>Haz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MX"/>
              <a:t>Haz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3" name="Date Placeholder 2"/>
          <p:cNvSpPr>
            <a:spLocks noGrp="1"/>
          </p:cNvSpPr>
          <p:nvPr>
            <p:ph type="dt" sz="half" idx="10"/>
          </p:nvPr>
        </p:nvSpPr>
        <p:spPr/>
        <p:txBody>
          <a:bodyPr/>
          <a:lstStyle/>
          <a:p>
            <a:fld id="{B27686C4-3AB5-4E0C-86CA-FB108C350AA9}" type="datetimeFigureOut">
              <a:rPr lang="en-US" dirty="0"/>
              <a:t>2/10/24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MX"/>
              <a:t>Haz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2/10/24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MX"/>
              <a:t>Haz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2/10/24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2/10/24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0F7F47CF-67C9-420C-80A5-E2069FF0C2DF}" type="datetimeFigureOut">
              <a:rPr lang="en-US" dirty="0"/>
              <a:t>2/10/24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MX"/>
              <a:t>Haz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2/10/24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2/10/24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2/10/24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2/10/24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MX"/>
              <a:t>Haz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50C3BFE2-83B7-4B0A-B9D3-AB28331082B3}" type="datetimeFigureOut">
              <a:rPr lang="en-US" dirty="0"/>
              <a:t>2/10/24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12EF78E3-FDA3-4D28-AAA2-0B81F349A39D}" type="datetimeFigureOut">
              <a:rPr lang="en-US" dirty="0"/>
              <a:t>2/10/24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2/10/24</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https://www.youtube.com/embed/WgiWhVsm6SM?feature=oembed" TargetMode="Externa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9.xml.rels><?xml version="1.0" encoding="UTF-8" standalone="yes"?>
<Relationships xmlns="http://schemas.openxmlformats.org/package/2006/relationships"><Relationship Id="rId3" Type="http://schemas.openxmlformats.org/officeDocument/2006/relationships/hyperlink" Target="https://pixabay.com/es/photos/personas-mujer-feliz-relajarse-2588546/"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ideo" Target="https://www.youtube.com/embed/BnkYhdLghQE?feature=oembe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hyperlink" Target="https://pxhere.com/es/photo/953179"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01F242-A010-5566-03B5-25BD2F491B3E}"/>
              </a:ext>
            </a:extLst>
          </p:cNvPr>
          <p:cNvSpPr>
            <a:spLocks noGrp="1"/>
          </p:cNvSpPr>
          <p:nvPr>
            <p:ph type="ctrTitle"/>
          </p:nvPr>
        </p:nvSpPr>
        <p:spPr/>
        <p:txBody>
          <a:bodyPr/>
          <a:lstStyle/>
          <a:p>
            <a:r>
              <a:rPr lang="es-GT" dirty="0"/>
              <a:t>FORMULACIÓN DE LA AGENDA</a:t>
            </a:r>
          </a:p>
        </p:txBody>
      </p:sp>
      <p:sp>
        <p:nvSpPr>
          <p:cNvPr id="3" name="Subtítulo 2">
            <a:extLst>
              <a:ext uri="{FF2B5EF4-FFF2-40B4-BE49-F238E27FC236}">
                <a16:creationId xmlns:a16="http://schemas.microsoft.com/office/drawing/2014/main" id="{5442363F-A966-93F2-7AB2-60877A089DC9}"/>
              </a:ext>
            </a:extLst>
          </p:cNvPr>
          <p:cNvSpPr>
            <a:spLocks noGrp="1"/>
          </p:cNvSpPr>
          <p:nvPr>
            <p:ph type="subTitle" idx="1"/>
          </p:nvPr>
        </p:nvSpPr>
        <p:spPr/>
        <p:txBody>
          <a:bodyPr/>
          <a:lstStyle/>
          <a:p>
            <a:r>
              <a:rPr lang="es-GT" dirty="0"/>
              <a:t>MODELO DE KINGDON</a:t>
            </a:r>
          </a:p>
        </p:txBody>
      </p:sp>
    </p:spTree>
    <p:extLst>
      <p:ext uri="{BB962C8B-B14F-4D97-AF65-F5344CB8AC3E}">
        <p14:creationId xmlns:p14="http://schemas.microsoft.com/office/powerpoint/2010/main" val="1292635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E9451E-7DE0-9395-B8DC-CEC593AA5DF5}"/>
              </a:ext>
            </a:extLst>
          </p:cNvPr>
          <p:cNvSpPr>
            <a:spLocks noGrp="1"/>
          </p:cNvSpPr>
          <p:nvPr>
            <p:ph type="title"/>
          </p:nvPr>
        </p:nvSpPr>
        <p:spPr/>
        <p:txBody>
          <a:bodyPr/>
          <a:lstStyle/>
          <a:p>
            <a:r>
              <a:rPr lang="es-GT" dirty="0"/>
              <a:t>La construcción del problema</a:t>
            </a:r>
          </a:p>
        </p:txBody>
      </p:sp>
      <p:sp>
        <p:nvSpPr>
          <p:cNvPr id="3" name="Marcador de contenido 2">
            <a:extLst>
              <a:ext uri="{FF2B5EF4-FFF2-40B4-BE49-F238E27FC236}">
                <a16:creationId xmlns:a16="http://schemas.microsoft.com/office/drawing/2014/main" id="{293477AC-0FF8-92ED-ACFA-C80E19666DAC}"/>
              </a:ext>
            </a:extLst>
          </p:cNvPr>
          <p:cNvSpPr>
            <a:spLocks noGrp="1"/>
          </p:cNvSpPr>
          <p:nvPr>
            <p:ph sz="quarter" idx="13"/>
          </p:nvPr>
        </p:nvSpPr>
        <p:spPr/>
        <p:txBody>
          <a:bodyPr>
            <a:normAutofit lnSpcReduction="10000"/>
          </a:bodyPr>
          <a:lstStyle/>
          <a:p>
            <a:pPr marL="457200" indent="-457200">
              <a:buFont typeface="+mj-lt"/>
              <a:buAutoNum type="arabicPeriod"/>
            </a:pPr>
            <a:r>
              <a:rPr lang="es-GT" dirty="0"/>
              <a:t> Del asunto al problema politico</a:t>
            </a:r>
          </a:p>
          <a:p>
            <a:pPr lvl="1"/>
            <a:r>
              <a:rPr lang="es-GT" dirty="0"/>
              <a:t> ESPECIFICOS</a:t>
            </a:r>
          </a:p>
          <a:p>
            <a:pPr lvl="1"/>
            <a:r>
              <a:rPr lang="es-GT" dirty="0"/>
              <a:t> RELEVANCIA SOCIAL</a:t>
            </a:r>
          </a:p>
          <a:p>
            <a:pPr lvl="1"/>
            <a:r>
              <a:rPr lang="es-GT" dirty="0"/>
              <a:t> COMPLEJIDAD</a:t>
            </a:r>
          </a:p>
          <a:p>
            <a:pPr lvl="1"/>
            <a:r>
              <a:rPr lang="es-GT" dirty="0"/>
              <a:t> PRECEDENTE HISTÓRICO</a:t>
            </a:r>
          </a:p>
          <a:p>
            <a:pPr marL="457200" indent="-457200">
              <a:buFont typeface="+mj-lt"/>
              <a:buAutoNum type="arabicPeriod"/>
            </a:pPr>
            <a:r>
              <a:rPr lang="es-GT" dirty="0"/>
              <a:t> construir los problemas politicos</a:t>
            </a:r>
          </a:p>
          <a:p>
            <a:pPr marL="457200" indent="-457200">
              <a:buFont typeface="+mj-lt"/>
              <a:buAutoNum type="arabicPeriod"/>
            </a:pPr>
            <a:r>
              <a:rPr lang="es-GT" dirty="0"/>
              <a:t>La retórica de la política</a:t>
            </a:r>
          </a:p>
          <a:p>
            <a:pPr marL="457200" indent="-457200">
              <a:buFont typeface="+mj-lt"/>
              <a:buAutoNum type="arabicPeriod"/>
            </a:pPr>
            <a:r>
              <a:rPr lang="es-GT" dirty="0"/>
              <a:t> los marcos interpretativos (COSMOVISIÓN)	</a:t>
            </a:r>
          </a:p>
        </p:txBody>
      </p:sp>
    </p:spTree>
    <p:extLst>
      <p:ext uri="{BB962C8B-B14F-4D97-AF65-F5344CB8AC3E}">
        <p14:creationId xmlns:p14="http://schemas.microsoft.com/office/powerpoint/2010/main" val="3914782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F64A61-21D2-2725-8951-B054781F1F72}"/>
              </a:ext>
            </a:extLst>
          </p:cNvPr>
          <p:cNvSpPr>
            <a:spLocks noGrp="1"/>
          </p:cNvSpPr>
          <p:nvPr>
            <p:ph type="title"/>
          </p:nvPr>
        </p:nvSpPr>
        <p:spPr>
          <a:xfrm>
            <a:off x="1121732" y="266218"/>
            <a:ext cx="9525020" cy="3336286"/>
          </a:xfrm>
        </p:spPr>
        <p:txBody>
          <a:bodyPr>
            <a:noAutofit/>
          </a:bodyPr>
          <a:lstStyle/>
          <a:p>
            <a:br>
              <a:rPr lang="es-GT" sz="1400" dirty="0">
                <a:effectLst/>
                <a:latin typeface="Helvetica" pitchFamily="2" charset="0"/>
              </a:rPr>
            </a:br>
            <a:r>
              <a:rPr lang="es-GT" sz="1400" dirty="0">
                <a:effectLst/>
                <a:latin typeface="Helvetica" pitchFamily="2" charset="0"/>
              </a:rPr>
              <a:t>«</a:t>
            </a:r>
            <a:r>
              <a:rPr lang="es-GT" sz="1400" b="1" dirty="0">
                <a:effectLst/>
                <a:latin typeface="Arial" panose="020B0604020202020204" pitchFamily="34" charset="0"/>
                <a:cs typeface="Arial" panose="020B0604020202020204" pitchFamily="34" charset="0"/>
              </a:rPr>
              <a:t>Sueño que un día, en las rojas colinas de Georgia, los hijos de los antiguos esclavos y los hijos de los antiguos</a:t>
            </a:r>
            <a:br>
              <a:rPr lang="es-GT" sz="1400" b="1" dirty="0">
                <a:effectLst/>
                <a:latin typeface="Arial" panose="020B0604020202020204" pitchFamily="34" charset="0"/>
                <a:cs typeface="Arial" panose="020B0604020202020204" pitchFamily="34" charset="0"/>
              </a:rPr>
            </a:br>
            <a:r>
              <a:rPr lang="es-GT" sz="1400" b="1" dirty="0">
                <a:effectLst/>
                <a:latin typeface="Arial" panose="020B0604020202020204" pitchFamily="34" charset="0"/>
                <a:cs typeface="Arial" panose="020B0604020202020204" pitchFamily="34" charset="0"/>
              </a:rPr>
              <a:t>dueños de esclavos se puedan sentar juntos a la mesa de la hermandad. Sueño que un día, incluso el estado de</a:t>
            </a:r>
            <a:br>
              <a:rPr lang="es-GT" sz="1400" b="1" dirty="0">
                <a:effectLst/>
                <a:latin typeface="Arial" panose="020B0604020202020204" pitchFamily="34" charset="0"/>
                <a:cs typeface="Arial" panose="020B0604020202020204" pitchFamily="34" charset="0"/>
              </a:rPr>
            </a:br>
            <a:r>
              <a:rPr lang="es-GT" sz="1400" b="1" dirty="0">
                <a:effectLst/>
                <a:latin typeface="Arial" panose="020B0604020202020204" pitchFamily="34" charset="0"/>
                <a:cs typeface="Arial" panose="020B0604020202020204" pitchFamily="34" charset="0"/>
              </a:rPr>
              <a:t>Misisipí, un estado que se sofoca con el calor de la injusticia y de la opresión, se convertirá en un oasis de libertad y</a:t>
            </a:r>
            <a:br>
              <a:rPr lang="es-GT" sz="1400" b="1" dirty="0">
                <a:effectLst/>
                <a:latin typeface="Arial" panose="020B0604020202020204" pitchFamily="34" charset="0"/>
                <a:cs typeface="Arial" panose="020B0604020202020204" pitchFamily="34" charset="0"/>
              </a:rPr>
            </a:br>
            <a:r>
              <a:rPr lang="es-GT" sz="1400" b="1" dirty="0">
                <a:effectLst/>
                <a:latin typeface="Arial" panose="020B0604020202020204" pitchFamily="34" charset="0"/>
                <a:cs typeface="Arial" panose="020B0604020202020204" pitchFamily="34" charset="0"/>
              </a:rPr>
              <a:t>justicia.</a:t>
            </a:r>
            <a:br>
              <a:rPr lang="es-GT" sz="1400" b="1" dirty="0">
                <a:effectLst/>
                <a:latin typeface="Arial" panose="020B0604020202020204" pitchFamily="34" charset="0"/>
                <a:cs typeface="Arial" panose="020B0604020202020204" pitchFamily="34" charset="0"/>
              </a:rPr>
            </a:br>
            <a:r>
              <a:rPr lang="es-GT" sz="1400" b="1" dirty="0">
                <a:effectLst/>
                <a:latin typeface="Arial" panose="020B0604020202020204" pitchFamily="34" charset="0"/>
                <a:cs typeface="Arial" panose="020B0604020202020204" pitchFamily="34" charset="0"/>
              </a:rPr>
              <a:t>Sueño que mis cuatro hijos vivirán un día en un país en el cual no serán juzgados por el color de su piel, sino por</a:t>
            </a:r>
            <a:br>
              <a:rPr lang="es-GT" sz="1400" b="1" dirty="0">
                <a:effectLst/>
                <a:latin typeface="Arial" panose="020B0604020202020204" pitchFamily="34" charset="0"/>
                <a:cs typeface="Arial" panose="020B0604020202020204" pitchFamily="34" charset="0"/>
              </a:rPr>
            </a:br>
            <a:r>
              <a:rPr lang="es-GT" sz="1400" b="1" dirty="0">
                <a:effectLst/>
                <a:latin typeface="Arial" panose="020B0604020202020204" pitchFamily="34" charset="0"/>
                <a:cs typeface="Arial" panose="020B0604020202020204" pitchFamily="34" charset="0"/>
              </a:rPr>
              <a:t>los rasgos de su personalidad.</a:t>
            </a:r>
            <a:br>
              <a:rPr lang="es-GT" sz="1400" b="1" dirty="0">
                <a:effectLst/>
                <a:latin typeface="Arial" panose="020B0604020202020204" pitchFamily="34" charset="0"/>
                <a:cs typeface="Arial" panose="020B0604020202020204" pitchFamily="34" charset="0"/>
              </a:rPr>
            </a:br>
            <a:r>
              <a:rPr lang="es-GT" sz="1400" b="1" dirty="0">
                <a:effectLst/>
                <a:latin typeface="Arial" panose="020B0604020202020204" pitchFamily="34" charset="0"/>
                <a:cs typeface="Arial" panose="020B0604020202020204" pitchFamily="34" charset="0"/>
              </a:rPr>
              <a:t>¡Hoy tengo un sueño!»</a:t>
            </a:r>
            <a:br>
              <a:rPr lang="es-GT" sz="1400" b="1" dirty="0">
                <a:effectLst/>
                <a:latin typeface="Arial" panose="020B0604020202020204" pitchFamily="34" charset="0"/>
                <a:cs typeface="Arial" panose="020B0604020202020204" pitchFamily="34" charset="0"/>
              </a:rPr>
            </a:br>
            <a:br>
              <a:rPr lang="es-GT" sz="1400" b="1" dirty="0">
                <a:effectLst/>
                <a:latin typeface="Arial" panose="020B0604020202020204" pitchFamily="34" charset="0"/>
                <a:cs typeface="Arial" panose="020B0604020202020204" pitchFamily="34" charset="0"/>
              </a:rPr>
            </a:br>
            <a:r>
              <a:rPr lang="es-GT" sz="1400" dirty="0">
                <a:effectLst/>
                <a:latin typeface="Helvetica" pitchFamily="2" charset="0"/>
              </a:rPr>
              <a:t>Martin Luther King Jr., «Tengo un sueño» (I have a dream), Washington DC, 28 de agosto de 1963</a:t>
            </a:r>
            <a:br>
              <a:rPr lang="es-GT" sz="1400" dirty="0">
                <a:effectLst/>
                <a:latin typeface="Helvetica" pitchFamily="2" charset="0"/>
              </a:rPr>
            </a:br>
            <a:endParaRPr lang="es-GT" sz="1400" dirty="0"/>
          </a:p>
        </p:txBody>
      </p:sp>
      <p:sp>
        <p:nvSpPr>
          <p:cNvPr id="3" name="Marcador de texto 2">
            <a:extLst>
              <a:ext uri="{FF2B5EF4-FFF2-40B4-BE49-F238E27FC236}">
                <a16:creationId xmlns:a16="http://schemas.microsoft.com/office/drawing/2014/main" id="{ECA87F4D-A707-5B4C-AEAB-CA8529CC5FA6}"/>
              </a:ext>
            </a:extLst>
          </p:cNvPr>
          <p:cNvSpPr>
            <a:spLocks noGrp="1"/>
          </p:cNvSpPr>
          <p:nvPr>
            <p:ph type="body" sz="half" idx="13"/>
          </p:nvPr>
        </p:nvSpPr>
        <p:spPr/>
        <p:txBody>
          <a:bodyPr/>
          <a:lstStyle/>
          <a:p>
            <a:endParaRPr lang="es-GT"/>
          </a:p>
        </p:txBody>
      </p:sp>
      <p:sp>
        <p:nvSpPr>
          <p:cNvPr id="4" name="Marcador de texto 3">
            <a:extLst>
              <a:ext uri="{FF2B5EF4-FFF2-40B4-BE49-F238E27FC236}">
                <a16:creationId xmlns:a16="http://schemas.microsoft.com/office/drawing/2014/main" id="{7BF35B44-1CEE-4F80-307B-41C1E93CC411}"/>
              </a:ext>
            </a:extLst>
          </p:cNvPr>
          <p:cNvSpPr>
            <a:spLocks noGrp="1"/>
          </p:cNvSpPr>
          <p:nvPr>
            <p:ph type="body" sz="half" idx="2"/>
          </p:nvPr>
        </p:nvSpPr>
        <p:spPr/>
        <p:txBody>
          <a:bodyPr/>
          <a:lstStyle/>
          <a:p>
            <a:r>
              <a:rPr lang="es-GT" dirty="0">
                <a:latin typeface="Arial" panose="020B0604020202020204" pitchFamily="34" charset="0"/>
                <a:cs typeface="Arial" panose="020B0604020202020204" pitchFamily="34" charset="0"/>
              </a:rPr>
              <a:t>Un ejemplo de discurso politico</a:t>
            </a:r>
          </a:p>
        </p:txBody>
      </p:sp>
    </p:spTree>
    <p:extLst>
      <p:ext uri="{BB962C8B-B14F-4D97-AF65-F5344CB8AC3E}">
        <p14:creationId xmlns:p14="http://schemas.microsoft.com/office/powerpoint/2010/main" val="2072089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780B7B0-D089-DEE8-1FB8-34B965706183}"/>
              </a:ext>
            </a:extLst>
          </p:cNvPr>
          <p:cNvPicPr>
            <a:picLocks noChangeAspect="1"/>
          </p:cNvPicPr>
          <p:nvPr/>
        </p:nvPicPr>
        <p:blipFill>
          <a:blip r:embed="rId2"/>
          <a:stretch>
            <a:fillRect/>
          </a:stretch>
        </p:blipFill>
        <p:spPr>
          <a:xfrm>
            <a:off x="1482811" y="713046"/>
            <a:ext cx="7772400" cy="3872467"/>
          </a:xfrm>
          <a:prstGeom prst="rect">
            <a:avLst/>
          </a:prstGeom>
        </p:spPr>
      </p:pic>
    </p:spTree>
    <p:extLst>
      <p:ext uri="{BB962C8B-B14F-4D97-AF65-F5344CB8AC3E}">
        <p14:creationId xmlns:p14="http://schemas.microsoft.com/office/powerpoint/2010/main" val="469631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DEF2D7-29C6-A76C-B5EB-5C6B2E4B29FC}"/>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B70CB443-C755-E13E-9577-F1282DFF04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03114C05-816B-F05C-D791-D54D5ED64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13" name="Freeform 13">
            <a:extLst>
              <a:ext uri="{FF2B5EF4-FFF2-40B4-BE49-F238E27FC236}">
                <a16:creationId xmlns:a16="http://schemas.microsoft.com/office/drawing/2014/main" id="{F1D6BC69-60D1-4FB3-0A23-21F8AF687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15" name="Freeform 25">
            <a:extLst>
              <a:ext uri="{FF2B5EF4-FFF2-40B4-BE49-F238E27FC236}">
                <a16:creationId xmlns:a16="http://schemas.microsoft.com/office/drawing/2014/main" id="{B08D601F-DA9B-07F2-5A87-191802A98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17" name="Freeform 14">
            <a:extLst>
              <a:ext uri="{FF2B5EF4-FFF2-40B4-BE49-F238E27FC236}">
                <a16:creationId xmlns:a16="http://schemas.microsoft.com/office/drawing/2014/main" id="{BEC99BEE-99F8-53F1-B77A-42164D108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s-GT"/>
          </a:p>
        </p:txBody>
      </p:sp>
      <p:sp>
        <p:nvSpPr>
          <p:cNvPr id="19" name="5-Point Star 24">
            <a:extLst>
              <a:ext uri="{FF2B5EF4-FFF2-40B4-BE49-F238E27FC236}">
                <a16:creationId xmlns:a16="http://schemas.microsoft.com/office/drawing/2014/main" id="{57EFBFDA-ACFC-918C-E2D9-FB91DF47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pic>
        <p:nvPicPr>
          <p:cNvPr id="5" name="Picture 4">
            <a:extLst>
              <a:ext uri="{FF2B5EF4-FFF2-40B4-BE49-F238E27FC236}">
                <a16:creationId xmlns:a16="http://schemas.microsoft.com/office/drawing/2014/main" id="{640347EF-717F-9617-080E-64B9BBF114E7}"/>
              </a:ext>
            </a:extLst>
          </p:cNvPr>
          <p:cNvPicPr>
            <a:picLocks noChangeAspect="1"/>
          </p:cNvPicPr>
          <p:nvPr/>
        </p:nvPicPr>
        <p:blipFill rotWithShape="1">
          <a:blip r:embed="rId3"/>
          <a:srcRect t="6956" b="8774"/>
          <a:stretch/>
        </p:blipFill>
        <p:spPr>
          <a:xfrm>
            <a:off x="20" y="10"/>
            <a:ext cx="12191980" cy="6857990"/>
          </a:xfrm>
          <a:prstGeom prst="rect">
            <a:avLst/>
          </a:prstGeom>
        </p:spPr>
      </p:pic>
      <p:sp>
        <p:nvSpPr>
          <p:cNvPr id="21" name="Rectangle 20">
            <a:extLst>
              <a:ext uri="{FF2B5EF4-FFF2-40B4-BE49-F238E27FC236}">
                <a16:creationId xmlns:a16="http://schemas.microsoft.com/office/drawing/2014/main" id="{2369D61F-580F-BBE7-2AB6-53F991EEDF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0505"/>
            <a:ext cx="9232232" cy="241668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F060E4E-8A68-3420-F241-E65E6A97C01E}"/>
              </a:ext>
            </a:extLst>
          </p:cNvPr>
          <p:cNvSpPr>
            <a:spLocks noGrp="1"/>
          </p:cNvSpPr>
          <p:nvPr>
            <p:ph type="title"/>
          </p:nvPr>
        </p:nvSpPr>
        <p:spPr>
          <a:xfrm>
            <a:off x="1303737" y="3593432"/>
            <a:ext cx="7768073" cy="1195136"/>
          </a:xfrm>
        </p:spPr>
        <p:txBody>
          <a:bodyPr vert="horz" lIns="91440" tIns="45720" rIns="91440" bIns="45720" rtlCol="0" anchor="b">
            <a:normAutofit fontScale="90000"/>
          </a:bodyPr>
          <a:lstStyle/>
          <a:p>
            <a:pPr algn="r"/>
            <a:r>
              <a:rPr lang="en-US" sz="6000" dirty="0">
                <a:solidFill>
                  <a:schemeClr val="tx1"/>
                </a:solidFill>
              </a:rPr>
              <a:t>LA FORMACIÓN DE LA AGENDA</a:t>
            </a:r>
          </a:p>
        </p:txBody>
      </p:sp>
      <p:sp>
        <p:nvSpPr>
          <p:cNvPr id="3" name="Marcador de texto 2">
            <a:extLst>
              <a:ext uri="{FF2B5EF4-FFF2-40B4-BE49-F238E27FC236}">
                <a16:creationId xmlns:a16="http://schemas.microsoft.com/office/drawing/2014/main" id="{EC2564CF-423F-32A7-3A1A-EC837D10E34B}"/>
              </a:ext>
            </a:extLst>
          </p:cNvPr>
          <p:cNvSpPr>
            <a:spLocks noGrp="1"/>
          </p:cNvSpPr>
          <p:nvPr>
            <p:ph type="body" idx="1"/>
          </p:nvPr>
        </p:nvSpPr>
        <p:spPr>
          <a:xfrm>
            <a:off x="1315453" y="4788568"/>
            <a:ext cx="7756356" cy="400939"/>
          </a:xfrm>
        </p:spPr>
        <p:txBody>
          <a:bodyPr vert="horz" lIns="91440" tIns="45720" rIns="91440" bIns="45720" rtlCol="0" anchor="t">
            <a:normAutofit lnSpcReduction="10000"/>
          </a:bodyPr>
          <a:lstStyle/>
          <a:p>
            <a:pPr algn="r"/>
            <a:endParaRPr lang="en-US">
              <a:solidFill>
                <a:schemeClr val="tx1"/>
              </a:solidFill>
            </a:endParaRPr>
          </a:p>
        </p:txBody>
      </p:sp>
      <p:sp>
        <p:nvSpPr>
          <p:cNvPr id="23" name="5-Point Star 12">
            <a:extLst>
              <a:ext uri="{FF2B5EF4-FFF2-40B4-BE49-F238E27FC236}">
                <a16:creationId xmlns:a16="http://schemas.microsoft.com/office/drawing/2014/main" id="{483AB0BE-CF1A-5B85-8E24-FDE1921D8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590" y="3874678"/>
            <a:ext cx="788274" cy="730476"/>
          </a:xfrm>
          <a:prstGeom prst="star5">
            <a:avLst>
              <a:gd name="adj" fmla="val 25889"/>
              <a:gd name="hf" fmla="val 105146"/>
              <a:gd name="vf" fmla="val 110557"/>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39145221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D2C424-5870-46BF-B77E-0C113783B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45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4B75501-2C4C-44D8-A541-FA33D7EF1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Elementos multimedia en línea 1" descr="La formación de la agenda">
            <a:hlinkClick r:id="" action="ppaction://media"/>
            <a:extLst>
              <a:ext uri="{FF2B5EF4-FFF2-40B4-BE49-F238E27FC236}">
                <a16:creationId xmlns:a16="http://schemas.microsoft.com/office/drawing/2014/main" id="{74DC430E-CBF4-4A10-C813-6D8E7B86713C}"/>
              </a:ext>
            </a:extLst>
          </p:cNvPr>
          <p:cNvPicPr>
            <a:picLocks noRot="1" noChangeAspect="1"/>
          </p:cNvPicPr>
          <p:nvPr>
            <a:videoFile r:link="rId1"/>
          </p:nvPr>
        </p:nvPicPr>
        <p:blipFill>
          <a:blip r:embed="rId4"/>
          <a:stretch>
            <a:fillRect/>
          </a:stretch>
        </p:blipFill>
        <p:spPr>
          <a:xfrm>
            <a:off x="1165853" y="643467"/>
            <a:ext cx="9860293" cy="5571066"/>
          </a:xfrm>
          <a:prstGeom prst="rect">
            <a:avLst/>
          </a:prstGeom>
        </p:spPr>
      </p:pic>
    </p:spTree>
    <p:extLst>
      <p:ext uri="{BB962C8B-B14F-4D97-AF65-F5344CB8AC3E}">
        <p14:creationId xmlns:p14="http://schemas.microsoft.com/office/powerpoint/2010/main" val="190240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D46D3BC-1DF1-BABA-70D7-250C28A11279}"/>
              </a:ext>
            </a:extLst>
          </p:cNvPr>
          <p:cNvPicPr>
            <a:picLocks noChangeAspect="1"/>
          </p:cNvPicPr>
          <p:nvPr/>
        </p:nvPicPr>
        <p:blipFill>
          <a:blip r:embed="rId2"/>
          <a:stretch>
            <a:fillRect/>
          </a:stretch>
        </p:blipFill>
        <p:spPr>
          <a:xfrm>
            <a:off x="2580502" y="0"/>
            <a:ext cx="5389606" cy="5389606"/>
          </a:xfrm>
          <a:prstGeom prst="rect">
            <a:avLst/>
          </a:prstGeom>
        </p:spPr>
      </p:pic>
    </p:spTree>
    <p:extLst>
      <p:ext uri="{BB962C8B-B14F-4D97-AF65-F5344CB8AC3E}">
        <p14:creationId xmlns:p14="http://schemas.microsoft.com/office/powerpoint/2010/main" val="1730471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1CEB585-3876-C2F2-5E87-5EBD8E9402C1}"/>
              </a:ext>
            </a:extLst>
          </p:cNvPr>
          <p:cNvSpPr txBox="1"/>
          <p:nvPr/>
        </p:nvSpPr>
        <p:spPr>
          <a:xfrm>
            <a:off x="833377" y="1706371"/>
            <a:ext cx="8287473" cy="3416320"/>
          </a:xfrm>
          <a:prstGeom prst="rect">
            <a:avLst/>
          </a:prstGeom>
          <a:noFill/>
        </p:spPr>
        <p:txBody>
          <a:bodyPr wrap="square">
            <a:spAutoFit/>
          </a:bodyPr>
          <a:lstStyle/>
          <a:p>
            <a:pPr algn="l"/>
            <a:br>
              <a:rPr lang="es-GT" b="0" i="0" dirty="0">
                <a:solidFill>
                  <a:srgbClr val="495057"/>
                </a:solidFill>
                <a:effectLst/>
                <a:latin typeface="Poppins" panose="020B0604020202020204" pitchFamily="34" charset="0"/>
              </a:rPr>
            </a:br>
            <a:r>
              <a:rPr lang="es-GT" b="0" i="0" dirty="0">
                <a:solidFill>
                  <a:srgbClr val="495057"/>
                </a:solidFill>
                <a:effectLst/>
                <a:latin typeface="Poppins" panose="020B0604020202020204" pitchFamily="34" charset="0"/>
              </a:rPr>
              <a:t>La agenda pública, es</a:t>
            </a:r>
          </a:p>
          <a:p>
            <a:pPr algn="l"/>
            <a:endParaRPr lang="es-GT" b="1" i="0" dirty="0">
              <a:solidFill>
                <a:srgbClr val="495057"/>
              </a:solidFill>
              <a:effectLst/>
              <a:latin typeface="Poppins" pitchFamily="2" charset="77"/>
            </a:endParaRPr>
          </a:p>
          <a:p>
            <a:pPr algn="l"/>
            <a:r>
              <a:rPr lang="es-GT" b="1" i="0" dirty="0">
                <a:solidFill>
                  <a:srgbClr val="495057"/>
                </a:solidFill>
                <a:effectLst/>
                <a:latin typeface="Poppins" pitchFamily="2" charset="77"/>
              </a:rPr>
              <a:t>“u</a:t>
            </a:r>
            <a:r>
              <a:rPr lang="es-GT" b="1" i="1" dirty="0">
                <a:solidFill>
                  <a:srgbClr val="495057"/>
                </a:solidFill>
                <a:effectLst/>
                <a:latin typeface="Poppins" pitchFamily="2" charset="77"/>
              </a:rPr>
              <a:t>na lista de problemas o temas que las autoridades y personas fuera del gobierno, pero vinculadas a éste, prestan atención seria en un momento determinado. </a:t>
            </a:r>
          </a:p>
          <a:p>
            <a:pPr algn="l"/>
            <a:endParaRPr lang="es-GT" b="1" i="1" dirty="0">
              <a:solidFill>
                <a:srgbClr val="495057"/>
              </a:solidFill>
              <a:latin typeface="Poppins" pitchFamily="2" charset="77"/>
            </a:endParaRPr>
          </a:p>
          <a:p>
            <a:pPr algn="l"/>
            <a:r>
              <a:rPr lang="es-GT" b="1" i="1" dirty="0">
                <a:solidFill>
                  <a:srgbClr val="495057"/>
                </a:solidFill>
                <a:effectLst/>
                <a:latin typeface="Poppins" pitchFamily="2" charset="77"/>
              </a:rPr>
              <a:t>Se puede llamar propiamente formación de la agenda al proceso mediante el cual las demandas de varios grupos de la población se transforman en asuntos que compiten por alcanzar la atención seria de las autoridades públicas”.</a:t>
            </a:r>
            <a:endParaRPr lang="es-GT" b="0" i="0" dirty="0">
              <a:solidFill>
                <a:srgbClr val="495057"/>
              </a:solidFill>
              <a:effectLst/>
              <a:latin typeface="Poppins" pitchFamily="2" charset="77"/>
            </a:endParaRPr>
          </a:p>
          <a:p>
            <a:pPr algn="l"/>
            <a:r>
              <a:rPr lang="es-GT" b="0" i="0" dirty="0">
                <a:solidFill>
                  <a:srgbClr val="495057"/>
                </a:solidFill>
                <a:effectLst/>
                <a:latin typeface="Poppins" pitchFamily="2" charset="77"/>
              </a:rPr>
              <a:t> </a:t>
            </a:r>
          </a:p>
        </p:txBody>
      </p:sp>
    </p:spTree>
    <p:extLst>
      <p:ext uri="{BB962C8B-B14F-4D97-AF65-F5344CB8AC3E}">
        <p14:creationId xmlns:p14="http://schemas.microsoft.com/office/powerpoint/2010/main" val="880097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3B66F0-7AEB-5F4D-CE96-B46DB40D51AB}"/>
              </a:ext>
            </a:extLst>
          </p:cNvPr>
          <p:cNvSpPr>
            <a:spLocks noGrp="1"/>
          </p:cNvSpPr>
          <p:nvPr>
            <p:ph type="title"/>
          </p:nvPr>
        </p:nvSpPr>
        <p:spPr>
          <a:xfrm>
            <a:off x="685801" y="685801"/>
            <a:ext cx="10396882" cy="842058"/>
          </a:xfrm>
        </p:spPr>
        <p:txBody>
          <a:bodyPr/>
          <a:lstStyle/>
          <a:p>
            <a:r>
              <a:rPr lang="es-GT" dirty="0"/>
              <a:t>Tupos de agenda</a:t>
            </a:r>
          </a:p>
        </p:txBody>
      </p:sp>
      <p:sp>
        <p:nvSpPr>
          <p:cNvPr id="3" name="Marcador de contenido 2">
            <a:extLst>
              <a:ext uri="{FF2B5EF4-FFF2-40B4-BE49-F238E27FC236}">
                <a16:creationId xmlns:a16="http://schemas.microsoft.com/office/drawing/2014/main" id="{1FCB7021-A3B5-751C-A5CA-EE869DE8DA87}"/>
              </a:ext>
            </a:extLst>
          </p:cNvPr>
          <p:cNvSpPr>
            <a:spLocks noGrp="1"/>
          </p:cNvSpPr>
          <p:nvPr>
            <p:ph sz="quarter" idx="13"/>
          </p:nvPr>
        </p:nvSpPr>
        <p:spPr>
          <a:xfrm>
            <a:off x="685800" y="1527858"/>
            <a:ext cx="10394707" cy="3846727"/>
          </a:xfrm>
        </p:spPr>
        <p:txBody>
          <a:bodyPr>
            <a:normAutofit fontScale="47500" lnSpcReduction="20000"/>
          </a:bodyPr>
          <a:lstStyle/>
          <a:p>
            <a:pPr marL="0" indent="0" algn="l">
              <a:buNone/>
            </a:pPr>
            <a:endParaRPr lang="es-GT" b="0" i="0" dirty="0">
              <a:solidFill>
                <a:srgbClr val="495057"/>
              </a:solidFill>
              <a:effectLst/>
              <a:latin typeface="Poppins" pitchFamily="2" charset="77"/>
            </a:endParaRPr>
          </a:p>
          <a:p>
            <a:pPr algn="l"/>
            <a:r>
              <a:rPr lang="es-GT" b="1" i="0" dirty="0">
                <a:solidFill>
                  <a:srgbClr val="495057"/>
                </a:solidFill>
                <a:effectLst/>
                <a:latin typeface="Poppins" pitchFamily="2" charset="77"/>
              </a:rPr>
              <a:t>– </a:t>
            </a:r>
            <a:r>
              <a:rPr lang="es-GT" sz="2500" b="1" i="0" dirty="0">
                <a:solidFill>
                  <a:srgbClr val="495057"/>
                </a:solidFill>
                <a:effectLst/>
                <a:latin typeface="Poppins" pitchFamily="2" charset="77"/>
              </a:rPr>
              <a:t>Agenda pública (SISTÉMICA) (todos los temas que le preocupan a una sociedad).</a:t>
            </a:r>
            <a:br>
              <a:rPr lang="es-GT" sz="2500" b="1" i="0" dirty="0">
                <a:solidFill>
                  <a:srgbClr val="495057"/>
                </a:solidFill>
                <a:effectLst/>
                <a:latin typeface="Poppins" pitchFamily="2" charset="77"/>
              </a:rPr>
            </a:br>
            <a:r>
              <a:rPr lang="es-GT" sz="2500" b="1" i="0" dirty="0">
                <a:solidFill>
                  <a:srgbClr val="495057"/>
                </a:solidFill>
                <a:effectLst/>
                <a:latin typeface="Poppins" pitchFamily="2" charset="77"/>
              </a:rPr>
              <a:t>– Agenda gubernamental (lista de temas que están recibiendo atención en un determinado momento por parte del Gobierno).</a:t>
            </a:r>
            <a:br>
              <a:rPr lang="es-GT" sz="2500" b="1" i="0" dirty="0">
                <a:solidFill>
                  <a:srgbClr val="495057"/>
                </a:solidFill>
                <a:effectLst/>
                <a:latin typeface="Poppins" pitchFamily="2" charset="77"/>
              </a:rPr>
            </a:br>
            <a:r>
              <a:rPr lang="es-GT" sz="2500" b="1" i="0" dirty="0">
                <a:solidFill>
                  <a:srgbClr val="495057"/>
                </a:solidFill>
                <a:effectLst/>
                <a:latin typeface="Poppins" pitchFamily="2" charset="77"/>
              </a:rPr>
              <a:t>– Agenda de decisión (considerados para una toma de decisión).</a:t>
            </a:r>
          </a:p>
          <a:p>
            <a:pPr algn="l"/>
            <a:r>
              <a:rPr lang="es-GT" sz="2500" b="1" i="0" dirty="0">
                <a:solidFill>
                  <a:srgbClr val="495057"/>
                </a:solidFill>
                <a:effectLst/>
                <a:latin typeface="Poppins" pitchFamily="2" charset="77"/>
              </a:rPr>
              <a:t> </a:t>
            </a:r>
          </a:p>
          <a:p>
            <a:pPr algn="l"/>
            <a:r>
              <a:rPr lang="es-GT" sz="2500" b="1" i="0" dirty="0">
                <a:solidFill>
                  <a:srgbClr val="495057"/>
                </a:solidFill>
                <a:effectLst/>
                <a:latin typeface="Poppins" pitchFamily="2" charset="77"/>
              </a:rPr>
              <a:t>Cobb y Elder (1972) hacen una distinción y señalan que la agenda pública o sistémica “está integrada por todas las cuestiones que los miembros de una comunidad política perciben comúnmente como merecedoras de la atención pública y como asuntos que caen dentro de la jurisdicción legítima de la autoridad gubernamental existente”.</a:t>
            </a:r>
          </a:p>
          <a:p>
            <a:pPr algn="l"/>
            <a:r>
              <a:rPr lang="es-GT" sz="2500" b="1" i="0" dirty="0">
                <a:solidFill>
                  <a:srgbClr val="495057"/>
                </a:solidFill>
                <a:effectLst/>
                <a:latin typeface="Poppins" pitchFamily="2" charset="77"/>
              </a:rPr>
              <a:t>Por su parte, Luis F. Aguilar define la agenda gubernamental o institucional como</a:t>
            </a:r>
          </a:p>
          <a:p>
            <a:pPr algn="l"/>
            <a:r>
              <a:rPr lang="es-GT" sz="2500" b="1" i="0" dirty="0">
                <a:solidFill>
                  <a:srgbClr val="495057"/>
                </a:solidFill>
                <a:effectLst/>
                <a:latin typeface="Poppins" pitchFamily="2" charset="77"/>
              </a:rPr>
              <a:t>“el conjunto de asuntos explícitamente aceptados para consideración seria y activa por parte de los encargados de tomar las decisiones”.</a:t>
            </a:r>
          </a:p>
          <a:p>
            <a:pPr algn="l"/>
            <a:r>
              <a:rPr lang="es-GT" sz="2500" b="1" i="0" dirty="0">
                <a:solidFill>
                  <a:srgbClr val="495057"/>
                </a:solidFill>
                <a:effectLst/>
                <a:latin typeface="Poppins" pitchFamily="2" charset="77"/>
              </a:rPr>
              <a:t>La agenda pública, a diferencia de la agenda gubernamental, se inclina a ser más general y abstracta; los asuntos presentan una formulación genérica y aún se encuentran en su fase de formación de una problemática que afecta a un grupo considerable de personas. Por su parte, la agenda gubernamental tiende a ser más acotada, específica y concreta</a:t>
            </a:r>
            <a:r>
              <a:rPr lang="es-GT" sz="2500" b="0" i="0" dirty="0">
                <a:solidFill>
                  <a:srgbClr val="495057"/>
                </a:solidFill>
                <a:effectLst/>
                <a:latin typeface="Poppins" pitchFamily="2" charset="77"/>
              </a:rPr>
              <a:t>.</a:t>
            </a:r>
          </a:p>
          <a:p>
            <a:endParaRPr lang="es-GT" dirty="0"/>
          </a:p>
        </p:txBody>
      </p:sp>
    </p:spTree>
    <p:extLst>
      <p:ext uri="{BB962C8B-B14F-4D97-AF65-F5344CB8AC3E}">
        <p14:creationId xmlns:p14="http://schemas.microsoft.com/office/powerpoint/2010/main" val="2898112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008771-D496-5540-C74C-A11B6FEF1149}"/>
              </a:ext>
            </a:extLst>
          </p:cNvPr>
          <p:cNvSpPr>
            <a:spLocks noGrp="1"/>
          </p:cNvSpPr>
          <p:nvPr>
            <p:ph type="title"/>
          </p:nvPr>
        </p:nvSpPr>
        <p:spPr>
          <a:xfrm>
            <a:off x="6556354" y="571500"/>
            <a:ext cx="4526328" cy="1266265"/>
          </a:xfrm>
        </p:spPr>
        <p:txBody>
          <a:bodyPr>
            <a:normAutofit/>
          </a:bodyPr>
          <a:lstStyle/>
          <a:p>
            <a:r>
              <a:rPr lang="es-GT" sz="4100" dirty="0"/>
              <a:t>EJERCICIO PERSONAL </a:t>
            </a:r>
            <a:br>
              <a:rPr lang="es-GT" sz="4100" dirty="0"/>
            </a:br>
            <a:r>
              <a:rPr lang="es-GT" sz="4100" dirty="0"/>
              <a:t>******15 minutos******</a:t>
            </a:r>
          </a:p>
        </p:txBody>
      </p:sp>
      <p:sp>
        <p:nvSpPr>
          <p:cNvPr id="10" name="Rectangle 9">
            <a:extLst>
              <a:ext uri="{FF2B5EF4-FFF2-40B4-BE49-F238E27FC236}">
                <a16:creationId xmlns:a16="http://schemas.microsoft.com/office/drawing/2014/main" id="{0276CF47-78D1-45D4-B8A5-05DD68D9F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240" y="457200"/>
            <a:ext cx="5589425" cy="4686138"/>
          </a:xfrm>
          <a:prstGeom prst="rect">
            <a:avLst/>
          </a:prstGeom>
          <a:solidFill>
            <a:schemeClr val="bg1"/>
          </a:solidFill>
          <a:ln w="57150" cmpd="thinThick">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Reunión">
            <a:extLst>
              <a:ext uri="{FF2B5EF4-FFF2-40B4-BE49-F238E27FC236}">
                <a16:creationId xmlns:a16="http://schemas.microsoft.com/office/drawing/2014/main" id="{8030B1F7-BBEB-32F0-AE67-82426786FD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0823" y="689358"/>
            <a:ext cx="4219634" cy="4219634"/>
          </a:xfrm>
          <a:prstGeom prst="rect">
            <a:avLst/>
          </a:prstGeom>
        </p:spPr>
      </p:pic>
      <p:sp>
        <p:nvSpPr>
          <p:cNvPr id="3" name="Marcador de contenido 2">
            <a:extLst>
              <a:ext uri="{FF2B5EF4-FFF2-40B4-BE49-F238E27FC236}">
                <a16:creationId xmlns:a16="http://schemas.microsoft.com/office/drawing/2014/main" id="{019F40A2-5969-35B6-05C0-EDA1C7D69699}"/>
              </a:ext>
            </a:extLst>
          </p:cNvPr>
          <p:cNvSpPr>
            <a:spLocks noGrp="1"/>
          </p:cNvSpPr>
          <p:nvPr>
            <p:ph sz="quarter" idx="13"/>
          </p:nvPr>
        </p:nvSpPr>
        <p:spPr>
          <a:xfrm>
            <a:off x="6551610" y="2071048"/>
            <a:ext cx="4531072" cy="3253306"/>
          </a:xfrm>
        </p:spPr>
        <p:txBody>
          <a:bodyPr anchor="t">
            <a:noAutofit/>
          </a:bodyPr>
          <a:lstStyle/>
          <a:p>
            <a:pPr marL="0" indent="0">
              <a:buNone/>
            </a:pPr>
            <a:r>
              <a:rPr lang="es-GT" sz="2800" dirty="0"/>
              <a:t>A partir de su politica personal</a:t>
            </a:r>
          </a:p>
          <a:p>
            <a:pPr marL="0" indent="0">
              <a:buNone/>
            </a:pPr>
            <a:r>
              <a:rPr lang="es-GT" sz="2800" dirty="0"/>
              <a:t>¿Cuál ES EL PRINCIPAL PROBLEMA QUE INTENTA RESOLVER O SITUACION QUE BUSCA MEJORAR?</a:t>
            </a:r>
          </a:p>
        </p:txBody>
      </p:sp>
    </p:spTree>
    <p:extLst>
      <p:ext uri="{BB962C8B-B14F-4D97-AF65-F5344CB8AC3E}">
        <p14:creationId xmlns:p14="http://schemas.microsoft.com/office/powerpoint/2010/main" val="2784833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C1F89-B318-F19E-441F-56CF8478A8A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6AB7486-632C-332A-ADAD-D18228781652}"/>
              </a:ext>
            </a:extLst>
          </p:cNvPr>
          <p:cNvSpPr>
            <a:spLocks noGrp="1"/>
          </p:cNvSpPr>
          <p:nvPr>
            <p:ph type="title"/>
          </p:nvPr>
        </p:nvSpPr>
        <p:spPr/>
        <p:txBody>
          <a:bodyPr/>
          <a:lstStyle/>
          <a:p>
            <a:r>
              <a:rPr lang="es-GT" dirty="0"/>
              <a:t>RECESO 1: ******15 minutos*******</a:t>
            </a:r>
          </a:p>
        </p:txBody>
      </p:sp>
      <p:pic>
        <p:nvPicPr>
          <p:cNvPr id="7" name="Marcador de contenido 6">
            <a:extLst>
              <a:ext uri="{FF2B5EF4-FFF2-40B4-BE49-F238E27FC236}">
                <a16:creationId xmlns:a16="http://schemas.microsoft.com/office/drawing/2014/main" id="{7DDB52A7-A83D-E11D-3494-2BC63C553BB6}"/>
              </a:ext>
            </a:extLst>
          </p:cNvPr>
          <p:cNvPicPr>
            <a:picLocks noGrp="1" noChangeAspect="1"/>
          </p:cNvPicPr>
          <p:nvPr>
            <p:ph sz="quarter" idx="13"/>
          </p:nvPr>
        </p:nvPicPr>
        <p:blipFill>
          <a:blip r:embed="rId2">
            <a:extLst>
              <a:ext uri="{837473B0-CC2E-450A-ABE3-18F120FF3D39}">
                <a1611:picAttrSrcUrl xmlns:a1611="http://schemas.microsoft.com/office/drawing/2016/11/main" r:id="rId3"/>
              </a:ext>
            </a:extLst>
          </a:blip>
          <a:stretch>
            <a:fillRect/>
          </a:stretch>
        </p:blipFill>
        <p:spPr>
          <a:xfrm>
            <a:off x="3396711" y="1531921"/>
            <a:ext cx="5240662" cy="3488316"/>
          </a:xfrm>
        </p:spPr>
      </p:pic>
    </p:spTree>
    <p:extLst>
      <p:ext uri="{BB962C8B-B14F-4D97-AF65-F5344CB8AC3E}">
        <p14:creationId xmlns:p14="http://schemas.microsoft.com/office/powerpoint/2010/main" val="3414270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4496DD-C7B5-41BD-24B4-CE7492482BE4}"/>
              </a:ext>
            </a:extLst>
          </p:cNvPr>
          <p:cNvSpPr>
            <a:spLocks noGrp="1"/>
          </p:cNvSpPr>
          <p:nvPr>
            <p:ph type="title"/>
          </p:nvPr>
        </p:nvSpPr>
        <p:spPr>
          <a:xfrm>
            <a:off x="778399" y="442731"/>
            <a:ext cx="10396882" cy="1151965"/>
          </a:xfrm>
        </p:spPr>
        <p:txBody>
          <a:bodyPr/>
          <a:lstStyle/>
          <a:p>
            <a:r>
              <a:rPr lang="es-GT" dirty="0"/>
              <a:t>AgenDa para hoy</a:t>
            </a:r>
          </a:p>
        </p:txBody>
      </p:sp>
      <p:sp>
        <p:nvSpPr>
          <p:cNvPr id="3" name="Marcador de contenido 2">
            <a:extLst>
              <a:ext uri="{FF2B5EF4-FFF2-40B4-BE49-F238E27FC236}">
                <a16:creationId xmlns:a16="http://schemas.microsoft.com/office/drawing/2014/main" id="{9EF1D90B-2D5A-13D9-8083-BE62443CF5A2}"/>
              </a:ext>
            </a:extLst>
          </p:cNvPr>
          <p:cNvSpPr>
            <a:spLocks noGrp="1"/>
          </p:cNvSpPr>
          <p:nvPr>
            <p:ph sz="quarter" idx="13"/>
          </p:nvPr>
        </p:nvSpPr>
        <p:spPr>
          <a:xfrm>
            <a:off x="651076" y="1594696"/>
            <a:ext cx="10394707" cy="3985623"/>
          </a:xfrm>
        </p:spPr>
        <p:txBody>
          <a:bodyPr>
            <a:normAutofit fontScale="92500" lnSpcReduction="10000"/>
          </a:bodyPr>
          <a:lstStyle/>
          <a:p>
            <a:r>
              <a:rPr lang="es-GT" dirty="0"/>
              <a:t> </a:t>
            </a:r>
            <a:r>
              <a:rPr lang="es-GT" dirty="0">
                <a:latin typeface="Abadi MT Condensed Light" panose="020B0306030101010103" pitchFamily="34" charset="77"/>
              </a:rPr>
              <a:t>8:00-8:30 REPASO DE LA UNIDAD I DEL CURSO</a:t>
            </a:r>
          </a:p>
          <a:p>
            <a:r>
              <a:rPr lang="es-GT" dirty="0">
                <a:latin typeface="Abadi MT Condensed Light" panose="020B0306030101010103" pitchFamily="34" charset="77"/>
              </a:rPr>
              <a:t>8:30- CONFERENCIA:” </a:t>
            </a:r>
            <a:r>
              <a:rPr lang="es-GT" b="1" i="1" dirty="0">
                <a:latin typeface="Abadi MT Condensed Light" panose="020B0306030101010103" pitchFamily="34" charset="77"/>
              </a:rPr>
              <a:t>EL PROBLEMA PÚBLICO </a:t>
            </a:r>
            <a:r>
              <a:rPr lang="es-GT" dirty="0">
                <a:latin typeface="Abadi MT Condensed Light" panose="020B0306030101010103" pitchFamily="34" charset="77"/>
              </a:rPr>
              <a:t>”</a:t>
            </a:r>
          </a:p>
          <a:p>
            <a:r>
              <a:rPr lang="es-GT" dirty="0">
                <a:latin typeface="Abadi MT Condensed Light" panose="020B0306030101010103" pitchFamily="34" charset="77"/>
              </a:rPr>
              <a:t>9:15- DIÁLOGO: </a:t>
            </a:r>
            <a:r>
              <a:rPr lang="es-GT" b="1" i="1" dirty="0">
                <a:latin typeface="Abadi MT Condensed Light" panose="020B0306030101010103" pitchFamily="34" charset="77"/>
              </a:rPr>
              <a:t>¿cómo se formula la agenda  DE POLITICAs PÚBLICAs</a:t>
            </a:r>
            <a:r>
              <a:rPr lang="es-GT" dirty="0">
                <a:latin typeface="Abadi MT Condensed Light" panose="020B0306030101010103" pitchFamily="34" charset="77"/>
              </a:rPr>
              <a:t>?</a:t>
            </a:r>
          </a:p>
          <a:p>
            <a:r>
              <a:rPr lang="es-GT" dirty="0">
                <a:latin typeface="Abadi MT Condensed Light" panose="020B0306030101010103" pitchFamily="34" charset="77"/>
              </a:rPr>
              <a:t>10:00  ejercicio personal y receso 1</a:t>
            </a:r>
          </a:p>
          <a:p>
            <a:r>
              <a:rPr lang="es-GT" dirty="0">
                <a:latin typeface="Abadi MT Condensed Light" panose="020B0306030101010103" pitchFamily="34" charset="77"/>
              </a:rPr>
              <a:t> 10:45 - VIDEO Y conferencia</a:t>
            </a:r>
            <a:r>
              <a:rPr lang="es-GT" b="1" i="1" dirty="0">
                <a:latin typeface="Abadi MT Condensed Light" panose="020B0306030101010103" pitchFamily="34" charset="77"/>
              </a:rPr>
              <a:t>:” modelo de kingdon”</a:t>
            </a:r>
            <a:endParaRPr lang="es-GT" dirty="0">
              <a:latin typeface="Abadi MT Condensed Light" panose="020B0306030101010103" pitchFamily="34" charset="77"/>
            </a:endParaRPr>
          </a:p>
          <a:p>
            <a:r>
              <a:rPr lang="es-GT" dirty="0">
                <a:latin typeface="Abadi MT Condensed Light" panose="020B0306030101010103" pitchFamily="34" charset="77"/>
              </a:rPr>
              <a:t> 11:45   RECESO 2</a:t>
            </a:r>
          </a:p>
          <a:p>
            <a:r>
              <a:rPr lang="es-GT" dirty="0">
                <a:latin typeface="Abadi MT Condensed Light" panose="020B0306030101010103" pitchFamily="34" charset="77"/>
              </a:rPr>
              <a:t>12:00 presentaciones de los participantes del ejercicio personal</a:t>
            </a:r>
          </a:p>
          <a:p>
            <a:r>
              <a:rPr lang="es-GT" dirty="0">
                <a:latin typeface="Abadi MT Condensed Light" panose="020B0306030101010103" pitchFamily="34" charset="77"/>
              </a:rPr>
              <a:t> 12:45 PLAN DE ESTUDIOS Y TAREA DE LA SEMANA</a:t>
            </a:r>
          </a:p>
          <a:p>
            <a:r>
              <a:rPr lang="es-GT" dirty="0">
                <a:latin typeface="Abadi MT Condensed Light" panose="020B0306030101010103" pitchFamily="34" charset="77"/>
              </a:rPr>
              <a:t>13:00. fin de la sesión</a:t>
            </a:r>
          </a:p>
          <a:p>
            <a:endParaRPr lang="es-GT" dirty="0"/>
          </a:p>
        </p:txBody>
      </p:sp>
    </p:spTree>
    <p:extLst>
      <p:ext uri="{BB962C8B-B14F-4D97-AF65-F5344CB8AC3E}">
        <p14:creationId xmlns:p14="http://schemas.microsoft.com/office/powerpoint/2010/main" val="3090150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C886762-16F0-4868-B83A-261746214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D2B54B4E-3454-4B76-B85A-8512B772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13" name="Freeform 13">
            <a:extLst>
              <a:ext uri="{FF2B5EF4-FFF2-40B4-BE49-F238E27FC236}">
                <a16:creationId xmlns:a16="http://schemas.microsoft.com/office/drawing/2014/main" id="{7EFFE965-5586-4889-A74D-3A6080D04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15" name="Freeform 25">
            <a:extLst>
              <a:ext uri="{FF2B5EF4-FFF2-40B4-BE49-F238E27FC236}">
                <a16:creationId xmlns:a16="http://schemas.microsoft.com/office/drawing/2014/main" id="{5BC4125D-18D9-4A65-82B6-C24FE943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17" name="Freeform 14">
            <a:extLst>
              <a:ext uri="{FF2B5EF4-FFF2-40B4-BE49-F238E27FC236}">
                <a16:creationId xmlns:a16="http://schemas.microsoft.com/office/drawing/2014/main" id="{A86DE327-0F45-4F54-BB6C-68A093CE5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s-GT"/>
          </a:p>
        </p:txBody>
      </p:sp>
      <p:sp>
        <p:nvSpPr>
          <p:cNvPr id="19" name="5-Point Star 24">
            <a:extLst>
              <a:ext uri="{FF2B5EF4-FFF2-40B4-BE49-F238E27FC236}">
                <a16:creationId xmlns:a16="http://schemas.microsoft.com/office/drawing/2014/main" id="{795857C2-E6E7-405A-B5A3-4DE3B50A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pic>
        <p:nvPicPr>
          <p:cNvPr id="5" name="Picture 4">
            <a:extLst>
              <a:ext uri="{FF2B5EF4-FFF2-40B4-BE49-F238E27FC236}">
                <a16:creationId xmlns:a16="http://schemas.microsoft.com/office/drawing/2014/main" id="{B3E5AF9D-E337-750A-14BD-54FF34F964DA}"/>
              </a:ext>
            </a:extLst>
          </p:cNvPr>
          <p:cNvPicPr>
            <a:picLocks noChangeAspect="1"/>
          </p:cNvPicPr>
          <p:nvPr/>
        </p:nvPicPr>
        <p:blipFill rotWithShape="1">
          <a:blip r:embed="rId3"/>
          <a:srcRect t="6956" b="8774"/>
          <a:stretch/>
        </p:blipFill>
        <p:spPr>
          <a:xfrm>
            <a:off x="20" y="10"/>
            <a:ext cx="12191980" cy="6857990"/>
          </a:xfrm>
          <a:prstGeom prst="rect">
            <a:avLst/>
          </a:prstGeom>
        </p:spPr>
      </p:pic>
      <p:sp>
        <p:nvSpPr>
          <p:cNvPr id="21" name="Rectangle 20">
            <a:extLst>
              <a:ext uri="{FF2B5EF4-FFF2-40B4-BE49-F238E27FC236}">
                <a16:creationId xmlns:a16="http://schemas.microsoft.com/office/drawing/2014/main" id="{CBF37E64-678E-4AAC-82EB-281D0E37B3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0505"/>
            <a:ext cx="9232232" cy="241668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8EFCE9E-313F-0124-3F53-7D5A83B8E9EB}"/>
              </a:ext>
            </a:extLst>
          </p:cNvPr>
          <p:cNvSpPr>
            <a:spLocks noGrp="1"/>
          </p:cNvSpPr>
          <p:nvPr>
            <p:ph type="title"/>
          </p:nvPr>
        </p:nvSpPr>
        <p:spPr>
          <a:xfrm>
            <a:off x="1303737" y="3593432"/>
            <a:ext cx="7768073" cy="1195136"/>
          </a:xfrm>
        </p:spPr>
        <p:txBody>
          <a:bodyPr vert="horz" lIns="91440" tIns="45720" rIns="91440" bIns="45720" rtlCol="0" anchor="b">
            <a:normAutofit/>
          </a:bodyPr>
          <a:lstStyle/>
          <a:p>
            <a:pPr algn="r"/>
            <a:r>
              <a:rPr lang="en-US" sz="6000" dirty="0">
                <a:solidFill>
                  <a:schemeClr val="tx1"/>
                </a:solidFill>
              </a:rPr>
              <a:t>MODELO DE KINGDON</a:t>
            </a:r>
          </a:p>
        </p:txBody>
      </p:sp>
      <p:sp>
        <p:nvSpPr>
          <p:cNvPr id="3" name="Marcador de texto 2">
            <a:extLst>
              <a:ext uri="{FF2B5EF4-FFF2-40B4-BE49-F238E27FC236}">
                <a16:creationId xmlns:a16="http://schemas.microsoft.com/office/drawing/2014/main" id="{553A2D52-26C0-0803-78CC-DEEA3D3B87BA}"/>
              </a:ext>
            </a:extLst>
          </p:cNvPr>
          <p:cNvSpPr>
            <a:spLocks noGrp="1"/>
          </p:cNvSpPr>
          <p:nvPr>
            <p:ph type="body" idx="1"/>
          </p:nvPr>
        </p:nvSpPr>
        <p:spPr>
          <a:xfrm>
            <a:off x="1315453" y="4788568"/>
            <a:ext cx="7756356" cy="400939"/>
          </a:xfrm>
        </p:spPr>
        <p:txBody>
          <a:bodyPr vert="horz" lIns="91440" tIns="45720" rIns="91440" bIns="45720" rtlCol="0" anchor="t">
            <a:normAutofit lnSpcReduction="10000"/>
          </a:bodyPr>
          <a:lstStyle/>
          <a:p>
            <a:pPr algn="r"/>
            <a:endParaRPr lang="en-US">
              <a:solidFill>
                <a:schemeClr val="tx1"/>
              </a:solidFill>
            </a:endParaRPr>
          </a:p>
        </p:txBody>
      </p:sp>
      <p:sp>
        <p:nvSpPr>
          <p:cNvPr id="23" name="5-Point Star 12">
            <a:extLst>
              <a:ext uri="{FF2B5EF4-FFF2-40B4-BE49-F238E27FC236}">
                <a16:creationId xmlns:a16="http://schemas.microsoft.com/office/drawing/2014/main" id="{3F315017-1C57-42D9-9FFB-A9CFD97F95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590" y="3874678"/>
            <a:ext cx="788274" cy="730476"/>
          </a:xfrm>
          <a:prstGeom prst="star5">
            <a:avLst>
              <a:gd name="adj" fmla="val 25889"/>
              <a:gd name="hf" fmla="val 105146"/>
              <a:gd name="vf" fmla="val 110557"/>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158973853"/>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0A59D1D-0134-46DF-99F7-50360D612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Elementos multimedia en línea 1" descr="5  POLITICA Y TECNICA EN LA TOMA DE DECISIONES">
            <a:hlinkClick r:id="" action="ppaction://media"/>
            <a:extLst>
              <a:ext uri="{FF2B5EF4-FFF2-40B4-BE49-F238E27FC236}">
                <a16:creationId xmlns:a16="http://schemas.microsoft.com/office/drawing/2014/main" id="{DD8F7B58-9079-9D60-7726-A0453B242D9A}"/>
              </a:ext>
            </a:extLst>
          </p:cNvPr>
          <p:cNvPicPr>
            <a:picLocks noRot="1" noChangeAspect="1"/>
          </p:cNvPicPr>
          <p:nvPr>
            <a:videoFile r:link="rId1"/>
          </p:nvPr>
        </p:nvPicPr>
        <p:blipFill>
          <a:blip r:embed="rId3"/>
          <a:stretch>
            <a:fillRect/>
          </a:stretch>
        </p:blipFill>
        <p:spPr>
          <a:xfrm>
            <a:off x="1165853" y="643467"/>
            <a:ext cx="10321192" cy="5831474"/>
          </a:xfrm>
          <a:prstGeom prst="rect">
            <a:avLst/>
          </a:prstGeom>
        </p:spPr>
      </p:pic>
    </p:spTree>
    <p:extLst>
      <p:ext uri="{BB962C8B-B14F-4D97-AF65-F5344CB8AC3E}">
        <p14:creationId xmlns:p14="http://schemas.microsoft.com/office/powerpoint/2010/main" val="544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8C6F01-8183-7EAB-089A-783A0CAE68F9}"/>
              </a:ext>
            </a:extLst>
          </p:cNvPr>
          <p:cNvSpPr>
            <a:spLocks noGrp="1"/>
          </p:cNvSpPr>
          <p:nvPr>
            <p:ph type="title"/>
          </p:nvPr>
        </p:nvSpPr>
        <p:spPr/>
        <p:txBody>
          <a:bodyPr/>
          <a:lstStyle/>
          <a:p>
            <a:r>
              <a:rPr lang="es-GT" dirty="0"/>
              <a:t>Elementoss  DEL MODELO DE KINGDON</a:t>
            </a:r>
          </a:p>
        </p:txBody>
      </p:sp>
      <p:sp>
        <p:nvSpPr>
          <p:cNvPr id="3" name="Marcador de contenido 2">
            <a:extLst>
              <a:ext uri="{FF2B5EF4-FFF2-40B4-BE49-F238E27FC236}">
                <a16:creationId xmlns:a16="http://schemas.microsoft.com/office/drawing/2014/main" id="{3BCD9DFA-282C-246E-A7B3-367B028370AC}"/>
              </a:ext>
            </a:extLst>
          </p:cNvPr>
          <p:cNvSpPr>
            <a:spLocks noGrp="1"/>
          </p:cNvSpPr>
          <p:nvPr>
            <p:ph sz="quarter" idx="13"/>
          </p:nvPr>
        </p:nvSpPr>
        <p:spPr/>
        <p:txBody>
          <a:bodyPr>
            <a:normAutofit fontScale="77500" lnSpcReduction="20000"/>
          </a:bodyPr>
          <a:lstStyle/>
          <a:p>
            <a:pPr marL="0" indent="0">
              <a:buNone/>
            </a:pPr>
            <a:endParaRPr lang="es-GT" dirty="0"/>
          </a:p>
          <a:p>
            <a:r>
              <a:rPr lang="es-GT" dirty="0"/>
              <a:t> ESTUDIO EMPIRICO: 4 AÑOS, 250 ENTREVISTAS, TEMAS: TRANSPORTE Y SALUD</a:t>
            </a:r>
          </a:p>
          <a:p>
            <a:r>
              <a:rPr lang="es-GT" dirty="0"/>
              <a:t>CONVERGENCIA”: CAÓTICA E IMPREDECIBLE:  GOBIERNOS COMO ANARQUIAS ORGANIZADAS</a:t>
            </a:r>
          </a:p>
          <a:p>
            <a:r>
              <a:rPr lang="es-GT" dirty="0"/>
              <a:t> ”EMPRESARIO DE POLITICAS” busca ventanas de oportunidad</a:t>
            </a:r>
          </a:p>
          <a:p>
            <a:r>
              <a:rPr lang="es-GT" dirty="0"/>
              <a:t> proceso de decisiones</a:t>
            </a:r>
          </a:p>
          <a:p>
            <a:pPr lvl="1"/>
            <a:r>
              <a:rPr lang="es-GT" dirty="0"/>
              <a:t> racionalidad</a:t>
            </a:r>
          </a:p>
          <a:p>
            <a:pPr lvl="1"/>
            <a:r>
              <a:rPr lang="es-GT" dirty="0"/>
              <a:t> incrementalismo: salir del paso</a:t>
            </a:r>
          </a:p>
          <a:p>
            <a:pPr lvl="1"/>
            <a:r>
              <a:rPr lang="es-GT" dirty="0"/>
              <a:t> modelo del bote de basura</a:t>
            </a:r>
          </a:p>
          <a:p>
            <a:pPr lvl="1"/>
            <a:r>
              <a:rPr lang="es-GT" dirty="0"/>
              <a:t> modelo de la sopa primitiva</a:t>
            </a:r>
          </a:p>
          <a:p>
            <a:r>
              <a:rPr lang="es-GT" dirty="0"/>
              <a:t> comunidades de politicas: ideas y mas ideas</a:t>
            </a:r>
          </a:p>
          <a:p>
            <a:endParaRPr lang="es-GT" dirty="0"/>
          </a:p>
        </p:txBody>
      </p:sp>
    </p:spTree>
    <p:extLst>
      <p:ext uri="{BB962C8B-B14F-4D97-AF65-F5344CB8AC3E}">
        <p14:creationId xmlns:p14="http://schemas.microsoft.com/office/powerpoint/2010/main" val="2343783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0236FD6-FF90-6B44-381B-38C3CFA5D102}"/>
              </a:ext>
            </a:extLst>
          </p:cNvPr>
          <p:cNvPicPr>
            <a:picLocks noChangeAspect="1"/>
          </p:cNvPicPr>
          <p:nvPr/>
        </p:nvPicPr>
        <p:blipFill>
          <a:blip r:embed="rId2"/>
          <a:stretch>
            <a:fillRect/>
          </a:stretch>
        </p:blipFill>
        <p:spPr>
          <a:xfrm>
            <a:off x="2656187" y="159595"/>
            <a:ext cx="6080039" cy="5168569"/>
          </a:xfrm>
          <a:prstGeom prst="rect">
            <a:avLst/>
          </a:prstGeom>
        </p:spPr>
      </p:pic>
      <p:sp>
        <p:nvSpPr>
          <p:cNvPr id="4" name="CuadroTexto 3">
            <a:extLst>
              <a:ext uri="{FF2B5EF4-FFF2-40B4-BE49-F238E27FC236}">
                <a16:creationId xmlns:a16="http://schemas.microsoft.com/office/drawing/2014/main" id="{7AC887F9-C83C-8521-10F8-A91107EE4169}"/>
              </a:ext>
            </a:extLst>
          </p:cNvPr>
          <p:cNvSpPr txBox="1"/>
          <p:nvPr/>
        </p:nvSpPr>
        <p:spPr>
          <a:xfrm>
            <a:off x="3546389" y="5795319"/>
            <a:ext cx="5362833" cy="369332"/>
          </a:xfrm>
          <a:prstGeom prst="rect">
            <a:avLst/>
          </a:prstGeom>
          <a:noFill/>
        </p:spPr>
        <p:txBody>
          <a:bodyPr wrap="square" rtlCol="0">
            <a:spAutoFit/>
          </a:bodyPr>
          <a:lstStyle/>
          <a:p>
            <a:r>
              <a:rPr lang="es-GT" dirty="0">
                <a:solidFill>
                  <a:schemeClr val="bg1"/>
                </a:solidFill>
              </a:rPr>
              <a:t>MODELO DE KINGDON</a:t>
            </a:r>
          </a:p>
        </p:txBody>
      </p:sp>
    </p:spTree>
    <p:extLst>
      <p:ext uri="{BB962C8B-B14F-4D97-AF65-F5344CB8AC3E}">
        <p14:creationId xmlns:p14="http://schemas.microsoft.com/office/powerpoint/2010/main" val="66152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08AD4EE-386C-E17C-FA27-744BB08D11B0}"/>
              </a:ext>
            </a:extLst>
          </p:cNvPr>
          <p:cNvPicPr>
            <a:picLocks noChangeAspect="1"/>
          </p:cNvPicPr>
          <p:nvPr/>
        </p:nvPicPr>
        <p:blipFill>
          <a:blip r:embed="rId2"/>
          <a:stretch>
            <a:fillRect/>
          </a:stretch>
        </p:blipFill>
        <p:spPr>
          <a:xfrm>
            <a:off x="3289781" y="652522"/>
            <a:ext cx="4766197" cy="3860620"/>
          </a:xfrm>
          <a:prstGeom prst="rect">
            <a:avLst/>
          </a:prstGeom>
        </p:spPr>
      </p:pic>
      <p:sp>
        <p:nvSpPr>
          <p:cNvPr id="4" name="CuadroTexto 3">
            <a:extLst>
              <a:ext uri="{FF2B5EF4-FFF2-40B4-BE49-F238E27FC236}">
                <a16:creationId xmlns:a16="http://schemas.microsoft.com/office/drawing/2014/main" id="{260C1747-4106-E0F1-54EA-58DD881BEB23}"/>
              </a:ext>
            </a:extLst>
          </p:cNvPr>
          <p:cNvSpPr txBox="1"/>
          <p:nvPr/>
        </p:nvSpPr>
        <p:spPr>
          <a:xfrm>
            <a:off x="2685327" y="5810491"/>
            <a:ext cx="3727048" cy="381965"/>
          </a:xfrm>
          <a:prstGeom prst="rect">
            <a:avLst/>
          </a:prstGeom>
          <a:noFill/>
        </p:spPr>
        <p:txBody>
          <a:bodyPr wrap="square" rtlCol="0">
            <a:spAutoFit/>
          </a:bodyPr>
          <a:lstStyle/>
          <a:p>
            <a:r>
              <a:rPr lang="es-GT" dirty="0">
                <a:solidFill>
                  <a:schemeClr val="bg1"/>
                </a:solidFill>
              </a:rPr>
              <a:t>MODELO DE KINGDON</a:t>
            </a:r>
          </a:p>
        </p:txBody>
      </p:sp>
    </p:spTree>
    <p:extLst>
      <p:ext uri="{BB962C8B-B14F-4D97-AF65-F5344CB8AC3E}">
        <p14:creationId xmlns:p14="http://schemas.microsoft.com/office/powerpoint/2010/main" val="1579848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FC7E9BA-9FA6-6B4D-5F51-EC4AD13C890F}"/>
              </a:ext>
            </a:extLst>
          </p:cNvPr>
          <p:cNvPicPr>
            <a:picLocks noChangeAspect="1"/>
          </p:cNvPicPr>
          <p:nvPr/>
        </p:nvPicPr>
        <p:blipFill>
          <a:blip r:embed="rId2"/>
          <a:stretch>
            <a:fillRect/>
          </a:stretch>
        </p:blipFill>
        <p:spPr>
          <a:xfrm>
            <a:off x="3333750" y="724072"/>
            <a:ext cx="5524500" cy="4025900"/>
          </a:xfrm>
          <a:prstGeom prst="rect">
            <a:avLst/>
          </a:prstGeom>
        </p:spPr>
      </p:pic>
    </p:spTree>
    <p:extLst>
      <p:ext uri="{BB962C8B-B14F-4D97-AF65-F5344CB8AC3E}">
        <p14:creationId xmlns:p14="http://schemas.microsoft.com/office/powerpoint/2010/main" val="1541636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9328B9C-B660-C274-8FB2-946A59EDC4A7}"/>
              </a:ext>
            </a:extLst>
          </p:cNvPr>
          <p:cNvSpPr txBox="1"/>
          <p:nvPr/>
        </p:nvSpPr>
        <p:spPr>
          <a:xfrm>
            <a:off x="798653" y="934805"/>
            <a:ext cx="8164766" cy="1754326"/>
          </a:xfrm>
          <a:prstGeom prst="rect">
            <a:avLst/>
          </a:prstGeom>
          <a:noFill/>
        </p:spPr>
        <p:txBody>
          <a:bodyPr wrap="square">
            <a:spAutoFit/>
          </a:bodyPr>
          <a:lstStyle/>
          <a:p>
            <a:r>
              <a:rPr lang="es-GT" sz="3600" dirty="0">
                <a:effectLst/>
                <a:latin typeface="Helvetica" pitchFamily="2" charset="0"/>
              </a:rPr>
              <a:t>Según Schattschneider (1960): «La definición de soluciones alternativas es el instrumento supremo del poder.»</a:t>
            </a:r>
          </a:p>
        </p:txBody>
      </p:sp>
    </p:spTree>
    <p:extLst>
      <p:ext uri="{BB962C8B-B14F-4D97-AF65-F5344CB8AC3E}">
        <p14:creationId xmlns:p14="http://schemas.microsoft.com/office/powerpoint/2010/main" val="245339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679E24-B442-48DA-91F5-D20C35276B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a:extLst>
              <a:ext uri="{FF2B5EF4-FFF2-40B4-BE49-F238E27FC236}">
                <a16:creationId xmlns:a16="http://schemas.microsoft.com/office/drawing/2014/main" id="{47FFD68E-AD03-4180-8BBB-B3E7DE0D1C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1" name="Rectangle 10">
              <a:extLst>
                <a:ext uri="{FF2B5EF4-FFF2-40B4-BE49-F238E27FC236}">
                  <a16:creationId xmlns:a16="http://schemas.microsoft.com/office/drawing/2014/main" id="{B36C81B8-0929-4B46-BCB0-00954C0E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12" name="Freeform 11">
              <a:extLst>
                <a:ext uri="{FF2B5EF4-FFF2-40B4-BE49-F238E27FC236}">
                  <a16:creationId xmlns:a16="http://schemas.microsoft.com/office/drawing/2014/main" id="{A771D040-DA75-4CDB-859B-07D4C8094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s-GT"/>
            </a:p>
          </p:txBody>
        </p:sp>
        <p:sp>
          <p:nvSpPr>
            <p:cNvPr id="13" name="Rectangle 12">
              <a:extLst>
                <a:ext uri="{FF2B5EF4-FFF2-40B4-BE49-F238E27FC236}">
                  <a16:creationId xmlns:a16="http://schemas.microsoft.com/office/drawing/2014/main" id="{4C97C64C-CFCE-45F6-B8D4-4B46AB898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grpSp>
      <p:sp>
        <p:nvSpPr>
          <p:cNvPr id="15" name="Rectangle 14">
            <a:extLst>
              <a:ext uri="{FF2B5EF4-FFF2-40B4-BE49-F238E27FC236}">
                <a16:creationId xmlns:a16="http://schemas.microsoft.com/office/drawing/2014/main" id="{0276CF47-78D1-45D4-B8A5-05DD68D9F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240" y="457200"/>
            <a:ext cx="5589425" cy="4686138"/>
          </a:xfrm>
          <a:prstGeom prst="rect">
            <a:avLst/>
          </a:prstGeom>
          <a:solidFill>
            <a:schemeClr val="bg1"/>
          </a:solidFill>
          <a:ln w="57150" cmpd="thinThick">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78F29A5B-8A76-D6F1-B3E0-13C1ECE9175D}"/>
              </a:ext>
            </a:extLst>
          </p:cNvPr>
          <p:cNvPicPr>
            <a:picLocks noChangeAspect="1"/>
          </p:cNvPicPr>
          <p:nvPr/>
        </p:nvPicPr>
        <p:blipFill>
          <a:blip r:embed="rId4"/>
          <a:stretch>
            <a:fillRect/>
          </a:stretch>
        </p:blipFill>
        <p:spPr>
          <a:xfrm>
            <a:off x="750708" y="1154469"/>
            <a:ext cx="5099864" cy="3289411"/>
          </a:xfrm>
          <a:prstGeom prst="rect">
            <a:avLst/>
          </a:prstGeom>
        </p:spPr>
      </p:pic>
      <p:sp>
        <p:nvSpPr>
          <p:cNvPr id="3" name="CuadroTexto 2">
            <a:extLst>
              <a:ext uri="{FF2B5EF4-FFF2-40B4-BE49-F238E27FC236}">
                <a16:creationId xmlns:a16="http://schemas.microsoft.com/office/drawing/2014/main" id="{86AEFFD2-B6E3-1B26-9E26-5752A42E1129}"/>
              </a:ext>
            </a:extLst>
          </p:cNvPr>
          <p:cNvSpPr txBox="1"/>
          <p:nvPr/>
        </p:nvSpPr>
        <p:spPr>
          <a:xfrm>
            <a:off x="6551610" y="2071048"/>
            <a:ext cx="4531072" cy="3072290"/>
          </a:xfrm>
          <a:prstGeom prst="rect">
            <a:avLst/>
          </a:prstGeom>
        </p:spPr>
        <p:txBody>
          <a:bodyPr vert="horz" lIns="91440" tIns="45720" rIns="91440" bIns="45720" rtlCol="0" anchor="t">
            <a:normAutofit/>
          </a:bodyPr>
          <a:lstStyle/>
          <a:p>
            <a:pPr algn="ctr" defTabSz="914400">
              <a:lnSpc>
                <a:spcPct val="120000"/>
              </a:lnSpc>
              <a:spcAft>
                <a:spcPts val="600"/>
              </a:spcAft>
              <a:buClr>
                <a:schemeClr val="accent1"/>
              </a:buClr>
              <a:buSzPct val="160000"/>
            </a:pPr>
            <a:r>
              <a:rPr lang="en-US" sz="2800" cap="all" dirty="0"/>
              <a:t>CICLO DE ATENCION DEL PÚBLICO</a:t>
            </a:r>
          </a:p>
        </p:txBody>
      </p:sp>
    </p:spTree>
    <p:extLst>
      <p:ext uri="{BB962C8B-B14F-4D97-AF65-F5344CB8AC3E}">
        <p14:creationId xmlns:p14="http://schemas.microsoft.com/office/powerpoint/2010/main" val="3628505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B4CB62-22A2-3137-7DE9-61BECDEA76C4}"/>
              </a:ext>
            </a:extLst>
          </p:cNvPr>
          <p:cNvSpPr>
            <a:spLocks noGrp="1"/>
          </p:cNvSpPr>
          <p:nvPr>
            <p:ph type="title"/>
          </p:nvPr>
        </p:nvSpPr>
        <p:spPr/>
        <p:txBody>
          <a:bodyPr/>
          <a:lstStyle/>
          <a:p>
            <a:r>
              <a:rPr lang="es-GT" dirty="0"/>
              <a:t>RECESO 2: ******15 minutos*******</a:t>
            </a:r>
          </a:p>
        </p:txBody>
      </p:sp>
      <p:pic>
        <p:nvPicPr>
          <p:cNvPr id="5" name="Marcador de contenido 4">
            <a:extLst>
              <a:ext uri="{FF2B5EF4-FFF2-40B4-BE49-F238E27FC236}">
                <a16:creationId xmlns:a16="http://schemas.microsoft.com/office/drawing/2014/main" id="{7477D209-7B34-ABA1-02B9-6C97282CD342}"/>
              </a:ext>
            </a:extLst>
          </p:cNvPr>
          <p:cNvPicPr>
            <a:picLocks noGrp="1" noChangeAspect="1"/>
          </p:cNvPicPr>
          <p:nvPr>
            <p:ph sz="quarter" idx="13"/>
          </p:nvPr>
        </p:nvPicPr>
        <p:blipFill>
          <a:blip r:embed="rId2">
            <a:extLst>
              <a:ext uri="{837473B0-CC2E-450A-ABE3-18F120FF3D39}">
                <a1611:picAttrSrcUrl xmlns:a1611="http://schemas.microsoft.com/office/drawing/2016/11/main" r:id="rId3"/>
              </a:ext>
            </a:extLst>
          </a:blip>
          <a:stretch>
            <a:fillRect/>
          </a:stretch>
        </p:blipFill>
        <p:spPr>
          <a:xfrm>
            <a:off x="3402659" y="1989438"/>
            <a:ext cx="5072563" cy="3385837"/>
          </a:xfrm>
        </p:spPr>
      </p:pic>
    </p:spTree>
    <p:extLst>
      <p:ext uri="{BB962C8B-B14F-4D97-AF65-F5344CB8AC3E}">
        <p14:creationId xmlns:p14="http://schemas.microsoft.com/office/powerpoint/2010/main" val="256016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610F58-2550-4BED-5AF3-7397C5C66E6B}"/>
              </a:ext>
            </a:extLst>
          </p:cNvPr>
          <p:cNvSpPr>
            <a:spLocks noGrp="1"/>
          </p:cNvSpPr>
          <p:nvPr>
            <p:ph type="title"/>
          </p:nvPr>
        </p:nvSpPr>
        <p:spPr/>
        <p:txBody>
          <a:bodyPr/>
          <a:lstStyle/>
          <a:p>
            <a:r>
              <a:rPr lang="es-GT" dirty="0"/>
              <a:t>PRESENTACIONES PERSONALES</a:t>
            </a:r>
          </a:p>
        </p:txBody>
      </p:sp>
      <p:sp>
        <p:nvSpPr>
          <p:cNvPr id="3" name="Marcador de texto 2">
            <a:extLst>
              <a:ext uri="{FF2B5EF4-FFF2-40B4-BE49-F238E27FC236}">
                <a16:creationId xmlns:a16="http://schemas.microsoft.com/office/drawing/2014/main" id="{CE38C596-0757-17AB-10E8-C9A0B622B26A}"/>
              </a:ext>
            </a:extLst>
          </p:cNvPr>
          <p:cNvSpPr>
            <a:spLocks noGrp="1"/>
          </p:cNvSpPr>
          <p:nvPr>
            <p:ph type="body" idx="1"/>
          </p:nvPr>
        </p:nvSpPr>
        <p:spPr/>
        <p:txBody>
          <a:bodyPr/>
          <a:lstStyle/>
          <a:p>
            <a:endParaRPr lang="es-GT"/>
          </a:p>
        </p:txBody>
      </p:sp>
    </p:spTree>
    <p:extLst>
      <p:ext uri="{BB962C8B-B14F-4D97-AF65-F5344CB8AC3E}">
        <p14:creationId xmlns:p14="http://schemas.microsoft.com/office/powerpoint/2010/main" val="3454373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E71F9B-0DAA-5D30-FEAE-26E5B5DB6486}"/>
              </a:ext>
            </a:extLst>
          </p:cNvPr>
          <p:cNvSpPr>
            <a:spLocks noGrp="1"/>
          </p:cNvSpPr>
          <p:nvPr>
            <p:ph type="title"/>
          </p:nvPr>
        </p:nvSpPr>
        <p:spPr/>
        <p:txBody>
          <a:bodyPr/>
          <a:lstStyle/>
          <a:p>
            <a:r>
              <a:rPr lang="es-GT" dirty="0"/>
              <a:t>TAREA 1 DE LA SEMANA</a:t>
            </a:r>
          </a:p>
        </p:txBody>
      </p:sp>
      <p:sp>
        <p:nvSpPr>
          <p:cNvPr id="3" name="Marcador de contenido 2">
            <a:extLst>
              <a:ext uri="{FF2B5EF4-FFF2-40B4-BE49-F238E27FC236}">
                <a16:creationId xmlns:a16="http://schemas.microsoft.com/office/drawing/2014/main" id="{F86C5478-C66C-9952-B9D0-7C7D15E49FC5}"/>
              </a:ext>
            </a:extLst>
          </p:cNvPr>
          <p:cNvSpPr>
            <a:spLocks noGrp="1"/>
          </p:cNvSpPr>
          <p:nvPr>
            <p:ph sz="quarter" idx="13"/>
          </p:nvPr>
        </p:nvSpPr>
        <p:spPr/>
        <p:txBody>
          <a:bodyPr>
            <a:normAutofit lnSpcReduction="10000"/>
          </a:bodyPr>
          <a:lstStyle/>
          <a:p>
            <a:r>
              <a:rPr lang="es-GT" dirty="0">
                <a:latin typeface="Arial" panose="020B0604020202020204" pitchFamily="34" charset="0"/>
                <a:cs typeface="Arial" panose="020B0604020202020204" pitchFamily="34" charset="0"/>
              </a:rPr>
              <a:t>A partir de la politica publica personal:</a:t>
            </a:r>
          </a:p>
          <a:p>
            <a:pPr lvl="1"/>
            <a:r>
              <a:rPr lang="es-GT" dirty="0">
                <a:latin typeface="Arial" panose="020B0604020202020204" pitchFamily="34" charset="0"/>
                <a:cs typeface="Arial" panose="020B0604020202020204" pitchFamily="34" charset="0"/>
              </a:rPr>
              <a:t> ¿Cuál es el problema o situación que esa politica intenta resolver o mejorar?</a:t>
            </a:r>
          </a:p>
          <a:p>
            <a:pPr lvl="1"/>
            <a:r>
              <a:rPr lang="es-GT" dirty="0">
                <a:latin typeface="Arial" panose="020B0604020202020204" pitchFamily="34" charset="0"/>
                <a:cs typeface="Arial" panose="020B0604020202020204" pitchFamily="34" charset="0"/>
              </a:rPr>
              <a:t> APLIQUE EL MODELO DEL CICLO (real o imaginado) a esa politica?</a:t>
            </a:r>
          </a:p>
          <a:p>
            <a:pPr lvl="1"/>
            <a:r>
              <a:rPr lang="es-GT" dirty="0">
                <a:latin typeface="Arial" panose="020B0604020202020204" pitchFamily="34" charset="0"/>
                <a:cs typeface="Arial" panose="020B0604020202020204" pitchFamily="34" charset="0"/>
              </a:rPr>
              <a:t> ¿QUÉ MÉTODO Y RECURSOS UTILIZARIA PARA SU EVALUACION?</a:t>
            </a:r>
          </a:p>
          <a:p>
            <a:r>
              <a:rPr lang="es-GT" dirty="0">
                <a:latin typeface="Arial" panose="020B0604020202020204" pitchFamily="34" charset="0"/>
                <a:cs typeface="Arial" panose="020B0604020202020204" pitchFamily="34" charset="0"/>
              </a:rPr>
              <a:t> 2-3 páginas arial 11, fecha máxima de </a:t>
            </a:r>
            <a:r>
              <a:rPr lang="es-GT">
                <a:latin typeface="Arial" panose="020B0604020202020204" pitchFamily="34" charset="0"/>
                <a:cs typeface="Arial" panose="020B0604020202020204" pitchFamily="34" charset="0"/>
              </a:rPr>
              <a:t>entrega POR LA PLATAFORMA viernes </a:t>
            </a:r>
            <a:r>
              <a:rPr lang="es-GT" dirty="0">
                <a:latin typeface="Arial" panose="020B0604020202020204" pitchFamily="34" charset="0"/>
                <a:cs typeface="Arial" panose="020B0604020202020204" pitchFamily="34" charset="0"/>
              </a:rPr>
              <a:t>9 febrero</a:t>
            </a:r>
          </a:p>
          <a:p>
            <a:r>
              <a:rPr lang="es-GT" dirty="0">
                <a:latin typeface="Arial" panose="020B0604020202020204" pitchFamily="34" charset="0"/>
                <a:cs typeface="Arial" panose="020B0604020202020204" pitchFamily="34" charset="0"/>
              </a:rPr>
              <a:t> puntuación máxima 15 PUNTOS </a:t>
            </a:r>
          </a:p>
          <a:p>
            <a:pPr lvl="1"/>
            <a:endParaRPr lang="es-G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939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1518F0-A7F3-D36A-CC1C-EA3AD6710E1F}"/>
              </a:ext>
            </a:extLst>
          </p:cNvPr>
          <p:cNvSpPr>
            <a:spLocks noGrp="1"/>
          </p:cNvSpPr>
          <p:nvPr>
            <p:ph type="title"/>
          </p:nvPr>
        </p:nvSpPr>
        <p:spPr/>
        <p:txBody>
          <a:bodyPr>
            <a:normAutofit fontScale="90000"/>
          </a:bodyPr>
          <a:lstStyle/>
          <a:p>
            <a:pPr algn="ctr"/>
            <a:r>
              <a:rPr lang="es-GT" dirty="0"/>
              <a:t>PLAN DE ESTUDIOS Y TAREA 2 DE LA SEMANA</a:t>
            </a:r>
            <a:br>
              <a:rPr lang="es-GT" dirty="0"/>
            </a:br>
            <a:r>
              <a:rPr lang="es-GT" dirty="0"/>
              <a:t>12-16 FEBRERO </a:t>
            </a:r>
          </a:p>
        </p:txBody>
      </p:sp>
      <p:sp>
        <p:nvSpPr>
          <p:cNvPr id="3" name="Marcador de contenido 2">
            <a:extLst>
              <a:ext uri="{FF2B5EF4-FFF2-40B4-BE49-F238E27FC236}">
                <a16:creationId xmlns:a16="http://schemas.microsoft.com/office/drawing/2014/main" id="{17E378A2-5E04-A671-A6F4-CF257CD72F7D}"/>
              </a:ext>
            </a:extLst>
          </p:cNvPr>
          <p:cNvSpPr>
            <a:spLocks noGrp="1"/>
          </p:cNvSpPr>
          <p:nvPr>
            <p:ph sz="quarter" idx="13"/>
          </p:nvPr>
        </p:nvSpPr>
        <p:spPr>
          <a:xfrm>
            <a:off x="685800" y="2303362"/>
            <a:ext cx="10394707" cy="3071223"/>
          </a:xfrm>
        </p:spPr>
        <p:txBody>
          <a:bodyPr>
            <a:normAutofit fontScale="92500" lnSpcReduction="20000"/>
          </a:bodyPr>
          <a:lstStyle/>
          <a:p>
            <a:r>
              <a:rPr lang="es-GT" dirty="0">
                <a:solidFill>
                  <a:srgbClr val="C00000"/>
                </a:solidFill>
                <a:latin typeface="Arial" panose="020B0604020202020204" pitchFamily="34" charset="0"/>
                <a:cs typeface="Arial" panose="020B0604020202020204" pitchFamily="34" charset="0"/>
              </a:rPr>
              <a:t>PLAN DE ESTUDIOS DE LA SEMANA</a:t>
            </a:r>
          </a:p>
          <a:p>
            <a:pPr lvl="1"/>
            <a:r>
              <a:rPr lang="es-GT" dirty="0">
                <a:solidFill>
                  <a:srgbClr val="C00000"/>
                </a:solidFill>
                <a:latin typeface="Arial" panose="020B0604020202020204" pitchFamily="34" charset="0"/>
                <a:cs typeface="Arial" panose="020B0604020202020204" pitchFamily="34" charset="0"/>
              </a:rPr>
              <a:t> Estudiar los capitulos 2 y 3 del texto de jean+B</a:t>
            </a:r>
          </a:p>
          <a:p>
            <a:pPr lvl="1"/>
            <a:r>
              <a:rPr lang="es-GT" dirty="0">
                <a:solidFill>
                  <a:srgbClr val="C00000"/>
                </a:solidFill>
                <a:latin typeface="Arial" panose="020B0604020202020204" pitchFamily="34" charset="0"/>
                <a:cs typeface="Arial" panose="020B0604020202020204" pitchFamily="34" charset="0"/>
              </a:rPr>
              <a:t> estudiar y aplicar a su politica el modelo de kingdon</a:t>
            </a:r>
          </a:p>
          <a:p>
            <a:pPr marL="457200" lvl="1" indent="0">
              <a:buNone/>
            </a:pPr>
            <a:r>
              <a:rPr lang="es-GT" dirty="0">
                <a:solidFill>
                  <a:srgbClr val="C00000"/>
                </a:solidFill>
                <a:latin typeface="Arial" panose="020B0604020202020204" pitchFamily="34" charset="0"/>
                <a:cs typeface="Arial" panose="020B0604020202020204" pitchFamily="34" charset="0"/>
              </a:rPr>
              <a:t>--------------------------------------------------------------------------------------</a:t>
            </a:r>
          </a:p>
          <a:p>
            <a:pPr lvl="1"/>
            <a:r>
              <a:rPr lang="es-GT" dirty="0">
                <a:solidFill>
                  <a:srgbClr val="C00000"/>
                </a:solidFill>
                <a:latin typeface="Arial" panose="020B0604020202020204" pitchFamily="34" charset="0"/>
                <a:cs typeface="Arial" panose="020B0604020202020204" pitchFamily="34" charset="0"/>
              </a:rPr>
              <a:t> TAREA 2</a:t>
            </a:r>
          </a:p>
          <a:p>
            <a:pPr marL="457200" lvl="1" indent="0">
              <a:buNone/>
            </a:pPr>
            <a:r>
              <a:rPr lang="es-GT" dirty="0">
                <a:solidFill>
                  <a:srgbClr val="C00000"/>
                </a:solidFill>
                <a:latin typeface="Arial" panose="020B0604020202020204" pitchFamily="34" charset="0"/>
                <a:cs typeface="Arial" panose="020B0604020202020204" pitchFamily="34" charset="0"/>
              </a:rPr>
              <a:t>A partir de la politica personal::</a:t>
            </a:r>
          </a:p>
          <a:p>
            <a:pPr marL="457200" lvl="1" indent="0">
              <a:buNone/>
            </a:pPr>
            <a:r>
              <a:rPr lang="es-GT" dirty="0">
                <a:solidFill>
                  <a:srgbClr val="C00000"/>
                </a:solidFill>
                <a:latin typeface="Arial" panose="020B0604020202020204" pitchFamily="34" charset="0"/>
                <a:cs typeface="Arial" panose="020B0604020202020204" pitchFamily="34" charset="0"/>
              </a:rPr>
              <a:t>Considere  el modelo de kingdon para explicar cómo esa política se incorporó en la agenda  de politicas pública</a:t>
            </a:r>
          </a:p>
          <a:p>
            <a:pPr marL="457200" lvl="1" indent="0">
              <a:buNone/>
            </a:pPr>
            <a:r>
              <a:rPr lang="es-GT" dirty="0">
                <a:solidFill>
                  <a:srgbClr val="C00000"/>
                </a:solidFill>
                <a:latin typeface="Arial" panose="020B0604020202020204" pitchFamily="34" charset="0"/>
                <a:cs typeface="Arial" panose="020B0604020202020204" pitchFamily="34" charset="0"/>
              </a:rPr>
              <a:t> 2-3 Págs Arial 12</a:t>
            </a:r>
          </a:p>
          <a:p>
            <a:pPr lvl="1"/>
            <a:endParaRPr lang="es-GT" dirty="0"/>
          </a:p>
        </p:txBody>
      </p:sp>
    </p:spTree>
    <p:extLst>
      <p:ext uri="{BB962C8B-B14F-4D97-AF65-F5344CB8AC3E}">
        <p14:creationId xmlns:p14="http://schemas.microsoft.com/office/powerpoint/2010/main" val="4167809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D27A808-9292-796D-F84F-E28EA1DCC08D}"/>
              </a:ext>
            </a:extLst>
          </p:cNvPr>
          <p:cNvPicPr>
            <a:picLocks noChangeAspect="1"/>
          </p:cNvPicPr>
          <p:nvPr/>
        </p:nvPicPr>
        <p:blipFill>
          <a:blip r:embed="rId2"/>
          <a:stretch>
            <a:fillRect/>
          </a:stretch>
        </p:blipFill>
        <p:spPr>
          <a:xfrm>
            <a:off x="3215966" y="321733"/>
            <a:ext cx="5294217" cy="4963329"/>
          </a:xfrm>
          <a:prstGeom prst="rect">
            <a:avLst/>
          </a:prstGeom>
        </p:spPr>
      </p:pic>
    </p:spTree>
    <p:extLst>
      <p:ext uri="{BB962C8B-B14F-4D97-AF65-F5344CB8AC3E}">
        <p14:creationId xmlns:p14="http://schemas.microsoft.com/office/powerpoint/2010/main" val="738270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E39CB00-7189-E127-2AF8-14F054FA6FFC}"/>
              </a:ext>
            </a:extLst>
          </p:cNvPr>
          <p:cNvPicPr>
            <a:picLocks noChangeAspect="1"/>
          </p:cNvPicPr>
          <p:nvPr/>
        </p:nvPicPr>
        <p:blipFill>
          <a:blip r:embed="rId2"/>
          <a:stretch>
            <a:fillRect/>
          </a:stretch>
        </p:blipFill>
        <p:spPr>
          <a:xfrm>
            <a:off x="1406768" y="-246734"/>
            <a:ext cx="9835661" cy="5686241"/>
          </a:xfrm>
          <a:prstGeom prst="rect">
            <a:avLst/>
          </a:prstGeom>
        </p:spPr>
      </p:pic>
    </p:spTree>
    <p:extLst>
      <p:ext uri="{BB962C8B-B14F-4D97-AF65-F5344CB8AC3E}">
        <p14:creationId xmlns:p14="http://schemas.microsoft.com/office/powerpoint/2010/main" val="2089863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7818C9-B86F-C90A-CB85-97FA0BE2BA97}"/>
              </a:ext>
            </a:extLst>
          </p:cNvPr>
          <p:cNvSpPr>
            <a:spLocks noGrp="1"/>
          </p:cNvSpPr>
          <p:nvPr>
            <p:ph type="title"/>
          </p:nvPr>
        </p:nvSpPr>
        <p:spPr/>
        <p:txBody>
          <a:bodyPr/>
          <a:lstStyle/>
          <a:p>
            <a:r>
              <a:rPr lang="es-GT" dirty="0"/>
              <a:t>Algunos principios del análisis</a:t>
            </a:r>
          </a:p>
        </p:txBody>
      </p:sp>
      <p:sp>
        <p:nvSpPr>
          <p:cNvPr id="3" name="Marcador de contenido 2">
            <a:extLst>
              <a:ext uri="{FF2B5EF4-FFF2-40B4-BE49-F238E27FC236}">
                <a16:creationId xmlns:a16="http://schemas.microsoft.com/office/drawing/2014/main" id="{C2C17DEB-16BC-CDEC-E378-AFD4C9B41E6F}"/>
              </a:ext>
            </a:extLst>
          </p:cNvPr>
          <p:cNvSpPr>
            <a:spLocks noGrp="1"/>
          </p:cNvSpPr>
          <p:nvPr>
            <p:ph sz="quarter" idx="13"/>
          </p:nvPr>
        </p:nvSpPr>
        <p:spPr/>
        <p:txBody>
          <a:bodyPr/>
          <a:lstStyle/>
          <a:p>
            <a:r>
              <a:rPr lang="es-GT" dirty="0"/>
              <a:t> Cualquier pp se basa en una teoria del cambio</a:t>
            </a:r>
          </a:p>
          <a:p>
            <a:r>
              <a:rPr lang="es-GT" dirty="0"/>
              <a:t> la evaluación es continua</a:t>
            </a:r>
          </a:p>
          <a:p>
            <a:r>
              <a:rPr lang="es-GT" dirty="0"/>
              <a:t> toda pp conlleva costos. Es decir beneficiados y perjudicados (costo de oportunidad)</a:t>
            </a:r>
          </a:p>
          <a:p>
            <a:r>
              <a:rPr lang="es-GT" dirty="0"/>
              <a:t> toda pp conlleva un factor de coerción</a:t>
            </a:r>
          </a:p>
          <a:p>
            <a:r>
              <a:rPr lang="es-GT" dirty="0"/>
              <a:t> toda pp conlleva un marco interpretativo</a:t>
            </a:r>
          </a:p>
        </p:txBody>
      </p:sp>
    </p:spTree>
    <p:extLst>
      <p:ext uri="{BB962C8B-B14F-4D97-AF65-F5344CB8AC3E}">
        <p14:creationId xmlns:p14="http://schemas.microsoft.com/office/powerpoint/2010/main" val="596488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5B9053-ADD1-DBC0-FB7F-26795F756A96}"/>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6754361B-15BB-B7F0-7EED-167B2FBFD0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CD8C0683-2CE8-02F3-7FE9-80EA114DB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13" name="Freeform 13">
            <a:extLst>
              <a:ext uri="{FF2B5EF4-FFF2-40B4-BE49-F238E27FC236}">
                <a16:creationId xmlns:a16="http://schemas.microsoft.com/office/drawing/2014/main" id="{FCCA38A7-386F-9806-3421-264F12BD3D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15" name="Freeform 25">
            <a:extLst>
              <a:ext uri="{FF2B5EF4-FFF2-40B4-BE49-F238E27FC236}">
                <a16:creationId xmlns:a16="http://schemas.microsoft.com/office/drawing/2014/main" id="{F1D7665A-07C8-B3D9-1A25-68C36E9A7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sp>
        <p:nvSpPr>
          <p:cNvPr id="17" name="Freeform 14">
            <a:extLst>
              <a:ext uri="{FF2B5EF4-FFF2-40B4-BE49-F238E27FC236}">
                <a16:creationId xmlns:a16="http://schemas.microsoft.com/office/drawing/2014/main" id="{F964291A-32F0-FC28-15F8-108859C98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s-GT"/>
          </a:p>
        </p:txBody>
      </p:sp>
      <p:sp>
        <p:nvSpPr>
          <p:cNvPr id="19" name="5-Point Star 24">
            <a:extLst>
              <a:ext uri="{FF2B5EF4-FFF2-40B4-BE49-F238E27FC236}">
                <a16:creationId xmlns:a16="http://schemas.microsoft.com/office/drawing/2014/main" id="{7B0E155A-C40C-C912-ACDC-7997A38872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s-GT"/>
          </a:p>
        </p:txBody>
      </p:sp>
      <p:pic>
        <p:nvPicPr>
          <p:cNvPr id="5" name="Picture 4">
            <a:extLst>
              <a:ext uri="{FF2B5EF4-FFF2-40B4-BE49-F238E27FC236}">
                <a16:creationId xmlns:a16="http://schemas.microsoft.com/office/drawing/2014/main" id="{A5DFFC0A-C11E-0253-0400-2706EB78AFD0}"/>
              </a:ext>
            </a:extLst>
          </p:cNvPr>
          <p:cNvPicPr>
            <a:picLocks noChangeAspect="1"/>
          </p:cNvPicPr>
          <p:nvPr/>
        </p:nvPicPr>
        <p:blipFill rotWithShape="1">
          <a:blip r:embed="rId3"/>
          <a:srcRect t="6956" b="8774"/>
          <a:stretch/>
        </p:blipFill>
        <p:spPr>
          <a:xfrm>
            <a:off x="20" y="10"/>
            <a:ext cx="12191980" cy="6857990"/>
          </a:xfrm>
          <a:prstGeom prst="rect">
            <a:avLst/>
          </a:prstGeom>
        </p:spPr>
      </p:pic>
      <p:sp>
        <p:nvSpPr>
          <p:cNvPr id="21" name="Rectangle 20">
            <a:extLst>
              <a:ext uri="{FF2B5EF4-FFF2-40B4-BE49-F238E27FC236}">
                <a16:creationId xmlns:a16="http://schemas.microsoft.com/office/drawing/2014/main" id="{D8D489FF-09AA-B947-C90A-0987B42FE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0505"/>
            <a:ext cx="9232232" cy="241668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1F4F622-E602-3FC4-3DF8-5D19169F97C0}"/>
              </a:ext>
            </a:extLst>
          </p:cNvPr>
          <p:cNvSpPr>
            <a:spLocks noGrp="1"/>
          </p:cNvSpPr>
          <p:nvPr>
            <p:ph type="title"/>
          </p:nvPr>
        </p:nvSpPr>
        <p:spPr>
          <a:xfrm>
            <a:off x="1303737" y="3593432"/>
            <a:ext cx="7768073" cy="1195136"/>
          </a:xfrm>
        </p:spPr>
        <p:txBody>
          <a:bodyPr vert="horz" lIns="91440" tIns="45720" rIns="91440" bIns="45720" rtlCol="0" anchor="b">
            <a:normAutofit/>
          </a:bodyPr>
          <a:lstStyle/>
          <a:p>
            <a:pPr algn="r"/>
            <a:r>
              <a:rPr lang="en-US" sz="6000" dirty="0">
                <a:solidFill>
                  <a:schemeClr val="tx1"/>
                </a:solidFill>
              </a:rPr>
              <a:t>EL PROBLEMA PÚBLICO</a:t>
            </a:r>
          </a:p>
        </p:txBody>
      </p:sp>
      <p:sp>
        <p:nvSpPr>
          <p:cNvPr id="3" name="Marcador de texto 2">
            <a:extLst>
              <a:ext uri="{FF2B5EF4-FFF2-40B4-BE49-F238E27FC236}">
                <a16:creationId xmlns:a16="http://schemas.microsoft.com/office/drawing/2014/main" id="{B755F10C-7185-638F-D94A-07DFFCC74F88}"/>
              </a:ext>
            </a:extLst>
          </p:cNvPr>
          <p:cNvSpPr>
            <a:spLocks noGrp="1"/>
          </p:cNvSpPr>
          <p:nvPr>
            <p:ph type="body" idx="1"/>
          </p:nvPr>
        </p:nvSpPr>
        <p:spPr>
          <a:xfrm>
            <a:off x="1315453" y="4788568"/>
            <a:ext cx="7756356" cy="400939"/>
          </a:xfrm>
        </p:spPr>
        <p:txBody>
          <a:bodyPr vert="horz" lIns="91440" tIns="45720" rIns="91440" bIns="45720" rtlCol="0" anchor="t">
            <a:normAutofit lnSpcReduction="10000"/>
          </a:bodyPr>
          <a:lstStyle/>
          <a:p>
            <a:pPr algn="r"/>
            <a:endParaRPr lang="en-US">
              <a:solidFill>
                <a:schemeClr val="tx1"/>
              </a:solidFill>
            </a:endParaRPr>
          </a:p>
        </p:txBody>
      </p:sp>
      <p:sp>
        <p:nvSpPr>
          <p:cNvPr id="23" name="5-Point Star 12">
            <a:extLst>
              <a:ext uri="{FF2B5EF4-FFF2-40B4-BE49-F238E27FC236}">
                <a16:creationId xmlns:a16="http://schemas.microsoft.com/office/drawing/2014/main" id="{1E75F642-3208-3500-3FB9-192226E48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590" y="3874678"/>
            <a:ext cx="788274" cy="730476"/>
          </a:xfrm>
          <a:prstGeom prst="star5">
            <a:avLst>
              <a:gd name="adj" fmla="val 25889"/>
              <a:gd name="hf" fmla="val 105146"/>
              <a:gd name="vf" fmla="val 110557"/>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7735615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5E73551-16A1-7A56-B5B6-43698EF9ACC4}"/>
              </a:ext>
            </a:extLst>
          </p:cNvPr>
          <p:cNvPicPr>
            <a:picLocks noChangeAspect="1"/>
          </p:cNvPicPr>
          <p:nvPr/>
        </p:nvPicPr>
        <p:blipFill>
          <a:blip r:embed="rId2"/>
          <a:stretch>
            <a:fillRect/>
          </a:stretch>
        </p:blipFill>
        <p:spPr>
          <a:xfrm>
            <a:off x="1182130" y="475735"/>
            <a:ext cx="8542638" cy="4805234"/>
          </a:xfrm>
          <a:prstGeom prst="rect">
            <a:avLst/>
          </a:prstGeom>
        </p:spPr>
      </p:pic>
    </p:spTree>
    <p:extLst>
      <p:ext uri="{BB962C8B-B14F-4D97-AF65-F5344CB8AC3E}">
        <p14:creationId xmlns:p14="http://schemas.microsoft.com/office/powerpoint/2010/main" val="2432494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A168FE-B4A9-BBCE-11FB-C46F73887CA4}"/>
              </a:ext>
            </a:extLst>
          </p:cNvPr>
          <p:cNvSpPr>
            <a:spLocks noGrp="1"/>
          </p:cNvSpPr>
          <p:nvPr>
            <p:ph type="title"/>
          </p:nvPr>
        </p:nvSpPr>
        <p:spPr/>
        <p:txBody>
          <a:bodyPr/>
          <a:lstStyle/>
          <a:p>
            <a:r>
              <a:rPr lang="es-GT" dirty="0"/>
              <a:t>Concepto de problema público</a:t>
            </a:r>
          </a:p>
        </p:txBody>
      </p:sp>
      <p:sp>
        <p:nvSpPr>
          <p:cNvPr id="3" name="Marcador de contenido 2">
            <a:extLst>
              <a:ext uri="{FF2B5EF4-FFF2-40B4-BE49-F238E27FC236}">
                <a16:creationId xmlns:a16="http://schemas.microsoft.com/office/drawing/2014/main" id="{8816FDBD-0276-74B6-EE7F-7B9F85D6E166}"/>
              </a:ext>
            </a:extLst>
          </p:cNvPr>
          <p:cNvSpPr>
            <a:spLocks noGrp="1"/>
          </p:cNvSpPr>
          <p:nvPr>
            <p:ph sz="quarter" idx="13"/>
          </p:nvPr>
        </p:nvSpPr>
        <p:spPr/>
        <p:txBody>
          <a:bodyPr/>
          <a:lstStyle/>
          <a:p>
            <a:pPr marL="0" indent="0" algn="ctr">
              <a:buNone/>
            </a:pPr>
            <a:r>
              <a:rPr lang="es-GT" dirty="0"/>
              <a:t> </a:t>
            </a:r>
            <a:r>
              <a:rPr lang="es-GT" sz="3600" dirty="0"/>
              <a:t>“Construccion social…basada en valores”</a:t>
            </a:r>
          </a:p>
        </p:txBody>
      </p:sp>
    </p:spTree>
    <p:extLst>
      <p:ext uri="{BB962C8B-B14F-4D97-AF65-F5344CB8AC3E}">
        <p14:creationId xmlns:p14="http://schemas.microsoft.com/office/powerpoint/2010/main" val="233897142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Evento principal</Template>
  <TotalTime>352</TotalTime>
  <Words>931</Words>
  <Application>Microsoft Macintosh PowerPoint</Application>
  <PresentationFormat>Panorámica</PresentationFormat>
  <Paragraphs>85</Paragraphs>
  <Slides>30</Slides>
  <Notes>0</Notes>
  <HiddenSlides>0</HiddenSlides>
  <MMClips>2</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30</vt:i4>
      </vt:variant>
    </vt:vector>
  </HeadingPairs>
  <TitlesOfParts>
    <vt:vector size="36" baseType="lpstr">
      <vt:lpstr>Abadi MT Condensed Light</vt:lpstr>
      <vt:lpstr>Arial</vt:lpstr>
      <vt:lpstr>Helvetica</vt:lpstr>
      <vt:lpstr>Impact</vt:lpstr>
      <vt:lpstr>Poppins</vt:lpstr>
      <vt:lpstr>Evento principal</vt:lpstr>
      <vt:lpstr>FORMULACIÓN DE LA AGENDA</vt:lpstr>
      <vt:lpstr>AgenDa para hoy</vt:lpstr>
      <vt:lpstr>TAREA 1 DE LA SEMANA</vt:lpstr>
      <vt:lpstr>Presentación de PowerPoint</vt:lpstr>
      <vt:lpstr>Presentación de PowerPoint</vt:lpstr>
      <vt:lpstr>Algunos principios del análisis</vt:lpstr>
      <vt:lpstr>EL PROBLEMA PÚBLICO</vt:lpstr>
      <vt:lpstr>Presentación de PowerPoint</vt:lpstr>
      <vt:lpstr>Concepto de problema público</vt:lpstr>
      <vt:lpstr>La construcción del problema</vt:lpstr>
      <vt:lpstr> «Sueño que un día, en las rojas colinas de Georgia, los hijos de los antiguos esclavos y los hijos de los antiguos dueños de esclavos se puedan sentar juntos a la mesa de la hermandad. Sueño que un día, incluso el estado de Misisipí, un estado que se sofoca con el calor de la injusticia y de la opresión, se convertirá en un oasis de libertad y justicia. Sueño que mis cuatro hijos vivirán un día en un país en el cual no serán juzgados por el color de su piel, sino por los rasgos de su personalidad. ¡Hoy tengo un sueño!»  Martin Luther King Jr., «Tengo un sueño» (I have a dream), Washington DC, 28 de agosto de 1963 </vt:lpstr>
      <vt:lpstr>Presentación de PowerPoint</vt:lpstr>
      <vt:lpstr>LA FORMACIÓN DE LA AGENDA</vt:lpstr>
      <vt:lpstr>Presentación de PowerPoint</vt:lpstr>
      <vt:lpstr>Presentación de PowerPoint</vt:lpstr>
      <vt:lpstr>Presentación de PowerPoint</vt:lpstr>
      <vt:lpstr>Tupos de agenda</vt:lpstr>
      <vt:lpstr>EJERCICIO PERSONAL  ******15 minutos******</vt:lpstr>
      <vt:lpstr>RECESO 1: ******15 minutos*******</vt:lpstr>
      <vt:lpstr>MODELO DE KINGDON</vt:lpstr>
      <vt:lpstr>Presentación de PowerPoint</vt:lpstr>
      <vt:lpstr>Elementoss  DEL MODELO DE KINGDON</vt:lpstr>
      <vt:lpstr>Presentación de PowerPoint</vt:lpstr>
      <vt:lpstr>Presentación de PowerPoint</vt:lpstr>
      <vt:lpstr>Presentación de PowerPoint</vt:lpstr>
      <vt:lpstr>Presentación de PowerPoint</vt:lpstr>
      <vt:lpstr>Presentación de PowerPoint</vt:lpstr>
      <vt:lpstr>RECESO 2: ******15 minutos*******</vt:lpstr>
      <vt:lpstr>PRESENTACIONES PERSONALES</vt:lpstr>
      <vt:lpstr>PLAN DE ESTUDIOS Y TAREA 2 DE LA SEMANA 12-16 FEBRERO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FORMULACIÓN DE LA AGENDA</dc:title>
  <dc:creator>Marco Cajas</dc:creator>
  <cp:lastModifiedBy>Marco Cajas</cp:lastModifiedBy>
  <cp:revision>2</cp:revision>
  <dcterms:created xsi:type="dcterms:W3CDTF">2024-02-09T23:48:50Z</dcterms:created>
  <dcterms:modified xsi:type="dcterms:W3CDTF">2024-02-10T12:37:29Z</dcterms:modified>
</cp:coreProperties>
</file>