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75" r:id="rId5"/>
    <p:sldId id="261" r:id="rId6"/>
    <p:sldId id="284" r:id="rId7"/>
    <p:sldId id="274" r:id="rId8"/>
    <p:sldId id="258" r:id="rId9"/>
    <p:sldId id="264" r:id="rId10"/>
    <p:sldId id="282" r:id="rId11"/>
    <p:sldId id="262" r:id="rId12"/>
    <p:sldId id="260" r:id="rId13"/>
    <p:sldId id="268" r:id="rId14"/>
    <p:sldId id="265" r:id="rId15"/>
    <p:sldId id="273" r:id="rId16"/>
    <p:sldId id="270" r:id="rId17"/>
    <p:sldId id="267" r:id="rId18"/>
    <p:sldId id="278" r:id="rId19"/>
    <p:sldId id="277" r:id="rId20"/>
    <p:sldId id="269" r:id="rId21"/>
    <p:sldId id="276" r:id="rId22"/>
    <p:sldId id="279" r:id="rId23"/>
    <p:sldId id="271" r:id="rId24"/>
    <p:sldId id="266" r:id="rId25"/>
    <p:sldId id="272"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5846"/>
  </p:normalViewPr>
  <p:slideViewPr>
    <p:cSldViewPr snapToGrid="0">
      <p:cViewPr varScale="1">
        <p:scale>
          <a:sx n="108" d="100"/>
          <a:sy n="108" d="100"/>
        </p:scale>
        <p:origin x="1048"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MX"/>
              <a:t>Haz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2/16/24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341D2AC3-6A0B-4169-B1EA-E3AE8B351BDD}" type="datetimeFigureOut">
              <a:rPr lang="en-US" dirty="0"/>
              <a:t>2/16/24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DD4B9363-8B87-41B7-9F8E-64519CBB8F34}" type="datetimeFigureOut">
              <a:rPr lang="en-US" dirty="0"/>
              <a:t>2/16/24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MX"/>
              <a:t>Haz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EAEF5746-5284-4951-9F37-7AE924EDBCB7}" type="datetimeFigureOut">
              <a:rPr lang="en-US" dirty="0"/>
              <a:t>2/16/24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02398B29-7265-4A65-A2A4-6703C057B7C1}" type="datetimeFigureOut">
              <a:rPr lang="en-US" dirty="0"/>
              <a:t>2/16/24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MX"/>
              <a:t>Haz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28FBA082-94DF-4C4B-A041-6624924AB0A8}" type="datetimeFigureOut">
              <a:rPr lang="en-US" dirty="0"/>
              <a:t>2/16/24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MX"/>
              <a:t>Haz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B27686C4-3AB5-4E0C-86CA-FB108C350AA9}" type="datetimeFigureOut">
              <a:rPr lang="en-US" dirty="0"/>
              <a:t>2/16/24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MX"/>
              <a:t>Haz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MX"/>
              <a:t>Haz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0F7F47CF-67C9-420C-80A5-E2069FF0C2DF}" type="datetimeFigureOut">
              <a:rPr lang="en-US" dirty="0"/>
              <a:t>2/16/24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MX"/>
              <a:t>Haz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2/16/24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2/16/24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MX"/>
              <a:t>Haz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0C3BFE2-83B7-4B0A-B9D3-AB28331082B3}" type="datetimeFigureOut">
              <a:rPr lang="en-US" dirty="0"/>
              <a:t>2/16/24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12EF78E3-FDA3-4D28-AAA2-0B81F349A39D}" type="datetimeFigureOut">
              <a:rPr lang="en-US" dirty="0"/>
              <a:t>2/16/24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2/16/24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W_e7C5L3n98?feature=oembed" TargetMode="External"/><Relationship Id="rId5" Type="http://schemas.openxmlformats.org/officeDocument/2006/relationships/image" Target="../media/image16.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rex0QzNbzSo?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etkspvRvyjE?feature=oembed"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4E54F6-5742-F883-8CB5-FF51D37BC59D}"/>
              </a:ext>
            </a:extLst>
          </p:cNvPr>
          <p:cNvSpPr>
            <a:spLocks noGrp="1"/>
          </p:cNvSpPr>
          <p:nvPr>
            <p:ph type="ctrTitle"/>
          </p:nvPr>
        </p:nvSpPr>
        <p:spPr/>
        <p:txBody>
          <a:bodyPr/>
          <a:lstStyle/>
          <a:p>
            <a:r>
              <a:rPr lang="es-GT" dirty="0"/>
              <a:t>IMPLEMENTACIÓN DE LA POLÍTICA</a:t>
            </a:r>
          </a:p>
        </p:txBody>
      </p:sp>
      <p:sp>
        <p:nvSpPr>
          <p:cNvPr id="3" name="Subtítulo 2">
            <a:extLst>
              <a:ext uri="{FF2B5EF4-FFF2-40B4-BE49-F238E27FC236}">
                <a16:creationId xmlns:a16="http://schemas.microsoft.com/office/drawing/2014/main" id="{66328983-6B16-0944-666F-7C0C57254F51}"/>
              </a:ext>
            </a:extLst>
          </p:cNvPr>
          <p:cNvSpPr>
            <a:spLocks noGrp="1"/>
          </p:cNvSpPr>
          <p:nvPr>
            <p:ph type="subTitle" idx="1"/>
          </p:nvPr>
        </p:nvSpPr>
        <p:spPr/>
        <p:txBody>
          <a:bodyPr/>
          <a:lstStyle/>
          <a:p>
            <a:r>
              <a:rPr lang="es-GT" dirty="0"/>
              <a:t>ALGUNOS ENFOQUES Y Modelos teóricos</a:t>
            </a:r>
          </a:p>
        </p:txBody>
      </p:sp>
    </p:spTree>
    <p:extLst>
      <p:ext uri="{BB962C8B-B14F-4D97-AF65-F5344CB8AC3E}">
        <p14:creationId xmlns:p14="http://schemas.microsoft.com/office/powerpoint/2010/main" val="144787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D6F3DC-2211-5761-56DF-B60D083B27A7}"/>
              </a:ext>
            </a:extLst>
          </p:cNvPr>
          <p:cNvSpPr>
            <a:spLocks noGrp="1"/>
          </p:cNvSpPr>
          <p:nvPr>
            <p:ph type="title"/>
          </p:nvPr>
        </p:nvSpPr>
        <p:spPr/>
        <p:txBody>
          <a:bodyPr/>
          <a:lstStyle/>
          <a:p>
            <a:r>
              <a:rPr lang="es-GT" dirty="0"/>
              <a:t>MODELO DE GESTION DE LA POLITICA PÚBLICA (subirats) Texto Jean-B capitulo 5</a:t>
            </a:r>
          </a:p>
        </p:txBody>
      </p:sp>
      <p:sp>
        <p:nvSpPr>
          <p:cNvPr id="3" name="Marcador de texto 2">
            <a:extLst>
              <a:ext uri="{FF2B5EF4-FFF2-40B4-BE49-F238E27FC236}">
                <a16:creationId xmlns:a16="http://schemas.microsoft.com/office/drawing/2014/main" id="{5F6911E1-8DD3-1302-EE58-1A695346173E}"/>
              </a:ext>
            </a:extLst>
          </p:cNvPr>
          <p:cNvSpPr>
            <a:spLocks noGrp="1"/>
          </p:cNvSpPr>
          <p:nvPr>
            <p:ph type="body" idx="1"/>
          </p:nvPr>
        </p:nvSpPr>
        <p:spPr/>
        <p:txBody>
          <a:bodyPr/>
          <a:lstStyle/>
          <a:p>
            <a:endParaRPr lang="es-GT"/>
          </a:p>
        </p:txBody>
      </p:sp>
    </p:spTree>
    <p:extLst>
      <p:ext uri="{BB962C8B-B14F-4D97-AF65-F5344CB8AC3E}">
        <p14:creationId xmlns:p14="http://schemas.microsoft.com/office/powerpoint/2010/main" val="407944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558A58F-9E77-1C07-456C-2DD58CA5D811}"/>
              </a:ext>
            </a:extLst>
          </p:cNvPr>
          <p:cNvPicPr>
            <a:picLocks noChangeAspect="1"/>
          </p:cNvPicPr>
          <p:nvPr/>
        </p:nvPicPr>
        <p:blipFill>
          <a:blip r:embed="rId2"/>
          <a:stretch>
            <a:fillRect/>
          </a:stretch>
        </p:blipFill>
        <p:spPr>
          <a:xfrm>
            <a:off x="1946364" y="418011"/>
            <a:ext cx="8964023" cy="5042263"/>
          </a:xfrm>
          <a:prstGeom prst="rect">
            <a:avLst/>
          </a:prstGeom>
        </p:spPr>
      </p:pic>
    </p:spTree>
    <p:extLst>
      <p:ext uri="{BB962C8B-B14F-4D97-AF65-F5344CB8AC3E}">
        <p14:creationId xmlns:p14="http://schemas.microsoft.com/office/powerpoint/2010/main" val="231889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1A1CB46-7A74-D38F-1186-97363DF92051}"/>
              </a:ext>
            </a:extLst>
          </p:cNvPr>
          <p:cNvPicPr>
            <a:picLocks noChangeAspect="1"/>
          </p:cNvPicPr>
          <p:nvPr/>
        </p:nvPicPr>
        <p:blipFill>
          <a:blip r:embed="rId2"/>
          <a:stretch>
            <a:fillRect/>
          </a:stretch>
        </p:blipFill>
        <p:spPr>
          <a:xfrm>
            <a:off x="705394" y="0"/>
            <a:ext cx="9802946" cy="5514157"/>
          </a:xfrm>
          <a:prstGeom prst="rect">
            <a:avLst/>
          </a:prstGeom>
        </p:spPr>
      </p:pic>
    </p:spTree>
    <p:extLst>
      <p:ext uri="{BB962C8B-B14F-4D97-AF65-F5344CB8AC3E}">
        <p14:creationId xmlns:p14="http://schemas.microsoft.com/office/powerpoint/2010/main" val="186915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1"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33"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35"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37"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s-GT"/>
          </a:p>
        </p:txBody>
      </p:sp>
      <p:sp>
        <p:nvSpPr>
          <p:cNvPr id="39"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pic>
        <p:nvPicPr>
          <p:cNvPr id="41" name="Picture 40">
            <a:extLst>
              <a:ext uri="{FF2B5EF4-FFF2-40B4-BE49-F238E27FC236}">
                <a16:creationId xmlns:a16="http://schemas.microsoft.com/office/drawing/2014/main" id="{E6DE73DA-22B4-4308-A437-AE1EF4D914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3" name="Freeform 17">
            <a:extLst>
              <a:ext uri="{FF2B5EF4-FFF2-40B4-BE49-F238E27FC236}">
                <a16:creationId xmlns:a16="http://schemas.microsoft.com/office/drawing/2014/main" id="{780D251F-2F70-40A0-B5F0-B2A2E1B1F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45" name="Freeform 21">
            <a:extLst>
              <a:ext uri="{FF2B5EF4-FFF2-40B4-BE49-F238E27FC236}">
                <a16:creationId xmlns:a16="http://schemas.microsoft.com/office/drawing/2014/main" id="{810726E9-2111-4F8D-8071-36213C392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47" name="Freeform 20">
            <a:extLst>
              <a:ext uri="{FF2B5EF4-FFF2-40B4-BE49-F238E27FC236}">
                <a16:creationId xmlns:a16="http://schemas.microsoft.com/office/drawing/2014/main" id="{3BE7FA00-64EF-4148-A660-87E685A7E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8288"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pic>
        <p:nvPicPr>
          <p:cNvPr id="10" name="Picture 9">
            <a:extLst>
              <a:ext uri="{FF2B5EF4-FFF2-40B4-BE49-F238E27FC236}">
                <a16:creationId xmlns:a16="http://schemas.microsoft.com/office/drawing/2014/main" id="{0B9414FA-BF84-DCBE-B972-FF0023847463}"/>
              </a:ext>
            </a:extLst>
          </p:cNvPr>
          <p:cNvPicPr>
            <a:picLocks noChangeAspect="1"/>
          </p:cNvPicPr>
          <p:nvPr/>
        </p:nvPicPr>
        <p:blipFill rotWithShape="1">
          <a:blip r:embed="rId4"/>
          <a:srcRect t="21737" b="43149"/>
          <a:stretch/>
        </p:blipFill>
        <p:spPr>
          <a:xfrm rot="43020000">
            <a:off x="367100" y="389334"/>
            <a:ext cx="10268396" cy="2406798"/>
          </a:xfrm>
          <a:prstGeom prst="rect">
            <a:avLst/>
          </a:prstGeom>
        </p:spPr>
      </p:pic>
      <p:sp>
        <p:nvSpPr>
          <p:cNvPr id="49" name="Freeform 19">
            <a:extLst>
              <a:ext uri="{FF2B5EF4-FFF2-40B4-BE49-F238E27FC236}">
                <a16:creationId xmlns:a16="http://schemas.microsoft.com/office/drawing/2014/main" id="{CEF5F7E6-DBA5-4D9A-AEF9-5A2DA9991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s-GT"/>
          </a:p>
        </p:txBody>
      </p:sp>
      <p:sp>
        <p:nvSpPr>
          <p:cNvPr id="6" name="Título 5">
            <a:extLst>
              <a:ext uri="{FF2B5EF4-FFF2-40B4-BE49-F238E27FC236}">
                <a16:creationId xmlns:a16="http://schemas.microsoft.com/office/drawing/2014/main" id="{D2A8CEFA-B4DF-5C30-67E6-3A4FDB06C48A}"/>
              </a:ext>
            </a:extLst>
          </p:cNvPr>
          <p:cNvSpPr>
            <a:spLocks noGrp="1"/>
          </p:cNvSpPr>
          <p:nvPr>
            <p:ph type="title"/>
          </p:nvPr>
        </p:nvSpPr>
        <p:spPr>
          <a:xfrm rot="21420000">
            <a:off x="496980" y="3221623"/>
            <a:ext cx="10264470" cy="1250066"/>
          </a:xfrm>
        </p:spPr>
        <p:txBody>
          <a:bodyPr vert="horz" lIns="91440" tIns="45720" rIns="91440" bIns="45720" rtlCol="0" anchor="b">
            <a:normAutofit/>
          </a:bodyPr>
          <a:lstStyle/>
          <a:p>
            <a:pPr algn="r"/>
            <a:r>
              <a:rPr lang="en-US" sz="8000" b="1" spc="0">
                <a:ln w="12700">
                  <a:solidFill>
                    <a:schemeClr val="accent1"/>
                  </a:solidFill>
                  <a:prstDash val="solid"/>
                </a:ln>
                <a:solidFill>
                  <a:schemeClr val="bg1"/>
                </a:solidFill>
              </a:rPr>
              <a:t>RECESO 1 : 15 MINUTOS</a:t>
            </a:r>
          </a:p>
        </p:txBody>
      </p:sp>
      <p:sp>
        <p:nvSpPr>
          <p:cNvPr id="51" name="5-Point Star 12">
            <a:extLst>
              <a:ext uri="{FF2B5EF4-FFF2-40B4-BE49-F238E27FC236}">
                <a16:creationId xmlns:a16="http://schemas.microsoft.com/office/drawing/2014/main" id="{EE522866-FC2D-416B-98CF-378696558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7" name="Marcador de texto 6">
            <a:extLst>
              <a:ext uri="{FF2B5EF4-FFF2-40B4-BE49-F238E27FC236}">
                <a16:creationId xmlns:a16="http://schemas.microsoft.com/office/drawing/2014/main" id="{2AF20E8C-941E-0DEE-F58F-6D92469FCEFE}"/>
              </a:ext>
            </a:extLst>
          </p:cNvPr>
          <p:cNvSpPr>
            <a:spLocks noGrp="1"/>
          </p:cNvSpPr>
          <p:nvPr>
            <p:ph type="body" idx="1"/>
          </p:nvPr>
        </p:nvSpPr>
        <p:spPr>
          <a:xfrm rot="21420000">
            <a:off x="538344" y="4356657"/>
            <a:ext cx="10271534" cy="494162"/>
          </a:xfrm>
        </p:spPr>
        <p:txBody>
          <a:bodyPr vert="horz" lIns="91440" tIns="45720" rIns="91440" bIns="45720" rtlCol="0" anchor="t">
            <a:normAutofit fontScale="92500" lnSpcReduction="10000"/>
          </a:bodyPr>
          <a:lstStyle/>
          <a:p>
            <a:pPr algn="r"/>
            <a:endParaRPr lang="en-US" sz="2800">
              <a:solidFill>
                <a:schemeClr val="bg1"/>
              </a:solidFill>
            </a:endParaRPr>
          </a:p>
        </p:txBody>
      </p:sp>
    </p:spTree>
    <p:extLst>
      <p:ext uri="{BB962C8B-B14F-4D97-AF65-F5344CB8AC3E}">
        <p14:creationId xmlns:p14="http://schemas.microsoft.com/office/powerpoint/2010/main" val="99475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E601D2-BCFC-16C7-1AB2-65A60071C484}"/>
              </a:ext>
            </a:extLst>
          </p:cNvPr>
          <p:cNvSpPr>
            <a:spLocks noGrp="1"/>
          </p:cNvSpPr>
          <p:nvPr>
            <p:ph type="title"/>
          </p:nvPr>
        </p:nvSpPr>
        <p:spPr/>
        <p:txBody>
          <a:bodyPr/>
          <a:lstStyle/>
          <a:p>
            <a:r>
              <a:rPr lang="es-GT" dirty="0"/>
              <a:t>MODELO ”REDES DE POLÍTICA PÚBLICA”</a:t>
            </a:r>
          </a:p>
        </p:txBody>
      </p:sp>
      <p:sp>
        <p:nvSpPr>
          <p:cNvPr id="3" name="Marcador de texto 2">
            <a:extLst>
              <a:ext uri="{FF2B5EF4-FFF2-40B4-BE49-F238E27FC236}">
                <a16:creationId xmlns:a16="http://schemas.microsoft.com/office/drawing/2014/main" id="{60F22D0F-A21D-6F68-BBDB-E53F2782D0CA}"/>
              </a:ext>
            </a:extLst>
          </p:cNvPr>
          <p:cNvSpPr>
            <a:spLocks noGrp="1"/>
          </p:cNvSpPr>
          <p:nvPr>
            <p:ph type="body" idx="1"/>
          </p:nvPr>
        </p:nvSpPr>
        <p:spPr/>
        <p:txBody>
          <a:bodyPr/>
          <a:lstStyle/>
          <a:p>
            <a:r>
              <a:rPr lang="es-GT" dirty="0"/>
              <a:t>Una Aproximación teórica </a:t>
            </a:r>
          </a:p>
        </p:txBody>
      </p:sp>
    </p:spTree>
    <p:extLst>
      <p:ext uri="{BB962C8B-B14F-4D97-AF65-F5344CB8AC3E}">
        <p14:creationId xmlns:p14="http://schemas.microsoft.com/office/powerpoint/2010/main" val="1694489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4D454FE-7747-8CD8-2D8D-0389E70127A3}"/>
              </a:ext>
            </a:extLst>
          </p:cNvPr>
          <p:cNvPicPr>
            <a:picLocks noChangeAspect="1"/>
          </p:cNvPicPr>
          <p:nvPr/>
        </p:nvPicPr>
        <p:blipFill>
          <a:blip r:embed="rId2"/>
          <a:stretch>
            <a:fillRect/>
          </a:stretch>
        </p:blipFill>
        <p:spPr>
          <a:xfrm>
            <a:off x="2057502" y="0"/>
            <a:ext cx="7772400" cy="5826656"/>
          </a:xfrm>
          <a:prstGeom prst="rect">
            <a:avLst/>
          </a:prstGeom>
        </p:spPr>
      </p:pic>
    </p:spTree>
    <p:extLst>
      <p:ext uri="{BB962C8B-B14F-4D97-AF65-F5344CB8AC3E}">
        <p14:creationId xmlns:p14="http://schemas.microsoft.com/office/powerpoint/2010/main" val="3592919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B8D62A3-7BD2-ED9E-78DF-7DDB432747DC}"/>
              </a:ext>
            </a:extLst>
          </p:cNvPr>
          <p:cNvSpPr>
            <a:spLocks noGrp="1"/>
          </p:cNvSpPr>
          <p:nvPr>
            <p:ph type="title"/>
          </p:nvPr>
        </p:nvSpPr>
        <p:spPr/>
        <p:txBody>
          <a:bodyPr/>
          <a:lstStyle/>
          <a:p>
            <a:r>
              <a:rPr lang="es-GT" dirty="0"/>
              <a:t>REDES DE ACTORES</a:t>
            </a:r>
          </a:p>
        </p:txBody>
      </p:sp>
      <p:sp>
        <p:nvSpPr>
          <p:cNvPr id="5" name="Marcador de contenido 4">
            <a:extLst>
              <a:ext uri="{FF2B5EF4-FFF2-40B4-BE49-F238E27FC236}">
                <a16:creationId xmlns:a16="http://schemas.microsoft.com/office/drawing/2014/main" id="{DC63B764-C10D-9583-8D80-2944EF3B29A2}"/>
              </a:ext>
            </a:extLst>
          </p:cNvPr>
          <p:cNvSpPr>
            <a:spLocks noGrp="1"/>
          </p:cNvSpPr>
          <p:nvPr>
            <p:ph sz="quarter" idx="13"/>
          </p:nvPr>
        </p:nvSpPr>
        <p:spPr/>
        <p:txBody>
          <a:bodyPr/>
          <a:lstStyle/>
          <a:p>
            <a:pPr marL="0" indent="0">
              <a:buNone/>
            </a:pPr>
            <a:r>
              <a:rPr lang="es-GT" b="0" i="0" dirty="0">
                <a:solidFill>
                  <a:srgbClr val="000000"/>
                </a:solidFill>
                <a:effectLst/>
                <a:latin typeface="ff0"/>
              </a:rPr>
              <a:t>es falso afirmar que en un proceso colectivo como un programa gubernamentaltodos los actores tienen el mismo objetivo y actúan como si fueran un único actor. En realidad, algunos individuos se alían temporalmente en torno a unos intereses comunes antes de distanciarse progresivamente para centrarse en otros tipos de objetivos. La gran ventaja del análisis en términos de «redes de actores de políticas públicas» es que permite ir más allá del enfoque centrado en las instituciones oficiales que implementanun programa concreto.</a:t>
            </a:r>
            <a:endParaRPr lang="es-GT" dirty="0"/>
          </a:p>
        </p:txBody>
      </p:sp>
    </p:spTree>
    <p:extLst>
      <p:ext uri="{BB962C8B-B14F-4D97-AF65-F5344CB8AC3E}">
        <p14:creationId xmlns:p14="http://schemas.microsoft.com/office/powerpoint/2010/main" val="271725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3"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5"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7"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s-GT"/>
          </a:p>
        </p:txBody>
      </p:sp>
      <p:sp>
        <p:nvSpPr>
          <p:cNvPr id="19"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2" name="Título 1">
            <a:extLst>
              <a:ext uri="{FF2B5EF4-FFF2-40B4-BE49-F238E27FC236}">
                <a16:creationId xmlns:a16="http://schemas.microsoft.com/office/drawing/2014/main" id="{F86AAF35-3D5C-6456-F04F-20D6130CCFE1}"/>
              </a:ext>
            </a:extLst>
          </p:cNvPr>
          <p:cNvSpPr>
            <a:spLocks noGrp="1"/>
          </p:cNvSpPr>
          <p:nvPr>
            <p:ph type="title"/>
          </p:nvPr>
        </p:nvSpPr>
        <p:spPr>
          <a:xfrm rot="21420000">
            <a:off x="4959072" y="390182"/>
            <a:ext cx="5683314" cy="3284924"/>
          </a:xfrm>
        </p:spPr>
        <p:txBody>
          <a:bodyPr vert="horz" lIns="91440" tIns="45720" rIns="91440" bIns="45720" rtlCol="0" anchor="b">
            <a:normAutofit/>
          </a:bodyPr>
          <a:lstStyle/>
          <a:p>
            <a:pPr algn="r"/>
            <a:r>
              <a:rPr lang="en-US" sz="5600"/>
              <a:t>IMPLEMENTACION CON ENFOQUE DE GOBERNANZA PÚBLICA</a:t>
            </a:r>
          </a:p>
        </p:txBody>
      </p:sp>
      <p:sp>
        <p:nvSpPr>
          <p:cNvPr id="3" name="Marcador de texto 2">
            <a:extLst>
              <a:ext uri="{FF2B5EF4-FFF2-40B4-BE49-F238E27FC236}">
                <a16:creationId xmlns:a16="http://schemas.microsoft.com/office/drawing/2014/main" id="{3BEBC038-530E-D952-0B45-3076A6263C54}"/>
              </a:ext>
            </a:extLst>
          </p:cNvPr>
          <p:cNvSpPr>
            <a:spLocks noGrp="1"/>
          </p:cNvSpPr>
          <p:nvPr>
            <p:ph type="body" idx="1"/>
          </p:nvPr>
        </p:nvSpPr>
        <p:spPr>
          <a:xfrm rot="21420000">
            <a:off x="5065715" y="3674838"/>
            <a:ext cx="5681180" cy="621792"/>
          </a:xfrm>
        </p:spPr>
        <p:txBody>
          <a:bodyPr vert="horz" lIns="91440" tIns="45720" rIns="91440" bIns="45720" rtlCol="0" anchor="t">
            <a:normAutofit/>
          </a:bodyPr>
          <a:lstStyle/>
          <a:p>
            <a:pPr algn="r"/>
            <a:endParaRPr lang="en-US" sz="2800"/>
          </a:p>
        </p:txBody>
      </p:sp>
      <p:pic>
        <p:nvPicPr>
          <p:cNvPr id="5" name="Picture 4">
            <a:extLst>
              <a:ext uri="{FF2B5EF4-FFF2-40B4-BE49-F238E27FC236}">
                <a16:creationId xmlns:a16="http://schemas.microsoft.com/office/drawing/2014/main" id="{F6937F2A-D737-7F0D-48B0-A352506449DA}"/>
              </a:ext>
            </a:extLst>
          </p:cNvPr>
          <p:cNvPicPr>
            <a:picLocks noChangeAspect="1"/>
          </p:cNvPicPr>
          <p:nvPr/>
        </p:nvPicPr>
        <p:blipFill rotWithShape="1">
          <a:blip r:embed="rId4"/>
          <a:srcRect l="5426" r="17666" b="1"/>
          <a:stretch/>
        </p:blipFill>
        <p:spPr>
          <a:xfrm rot="21420000">
            <a:off x="-118586" y="237518"/>
            <a:ext cx="4633277" cy="4518254"/>
          </a:xfrm>
          <a:custGeom>
            <a:avLst/>
            <a:gdLst/>
            <a:ahLst/>
            <a:cxnLst/>
            <a:rect l="l" t="t" r="r" b="b"/>
            <a:pathLst>
              <a:path w="4633277" h="4410442">
                <a:moveTo>
                  <a:pt x="4633277" y="0"/>
                </a:moveTo>
                <a:lnTo>
                  <a:pt x="4633277" y="4410442"/>
                </a:lnTo>
                <a:lnTo>
                  <a:pt x="0" y="4410442"/>
                </a:lnTo>
                <a:lnTo>
                  <a:pt x="231142" y="0"/>
                </a:lnTo>
                <a:close/>
              </a:path>
            </a:pathLst>
          </a:custGeom>
        </p:spPr>
      </p:pic>
      <p:sp>
        <p:nvSpPr>
          <p:cNvPr id="21" name="Freeform 25">
            <a:extLst>
              <a:ext uri="{FF2B5EF4-FFF2-40B4-BE49-F238E27FC236}">
                <a16:creationId xmlns:a16="http://schemas.microsoft.com/office/drawing/2014/main" id="{07280DB5-560C-4CF6-A5D0-61550AAA6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Tree>
    <p:extLst>
      <p:ext uri="{BB962C8B-B14F-4D97-AF65-F5344CB8AC3E}">
        <p14:creationId xmlns:p14="http://schemas.microsoft.com/office/powerpoint/2010/main" val="768158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88A75D-1219-7E1C-0457-9DDDCC0267AE}"/>
              </a:ext>
            </a:extLst>
          </p:cNvPr>
          <p:cNvSpPr>
            <a:spLocks noGrp="1"/>
          </p:cNvSpPr>
          <p:nvPr>
            <p:ph type="title"/>
          </p:nvPr>
        </p:nvSpPr>
        <p:spPr/>
        <p:txBody>
          <a:bodyPr/>
          <a:lstStyle/>
          <a:p>
            <a:pPr algn="ctr"/>
            <a:r>
              <a:rPr lang="es-GT" dirty="0"/>
              <a:t>GOBERNABILIDAD Y GOBERNANZA </a:t>
            </a:r>
          </a:p>
        </p:txBody>
      </p:sp>
      <p:sp>
        <p:nvSpPr>
          <p:cNvPr id="3" name="Marcador de texto 2">
            <a:extLst>
              <a:ext uri="{FF2B5EF4-FFF2-40B4-BE49-F238E27FC236}">
                <a16:creationId xmlns:a16="http://schemas.microsoft.com/office/drawing/2014/main" id="{A3C1AA42-C4FC-17C4-3F3B-0F5D09589D94}"/>
              </a:ext>
            </a:extLst>
          </p:cNvPr>
          <p:cNvSpPr>
            <a:spLocks noGrp="1"/>
          </p:cNvSpPr>
          <p:nvPr>
            <p:ph type="body" idx="1"/>
          </p:nvPr>
        </p:nvSpPr>
        <p:spPr/>
        <p:txBody>
          <a:bodyPr/>
          <a:lstStyle/>
          <a:p>
            <a:endParaRPr lang="es-GT"/>
          </a:p>
        </p:txBody>
      </p:sp>
    </p:spTree>
    <p:extLst>
      <p:ext uri="{BB962C8B-B14F-4D97-AF65-F5344CB8AC3E}">
        <p14:creationId xmlns:p14="http://schemas.microsoft.com/office/powerpoint/2010/main" val="17358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5E1885-4B77-4930-AF94-83DC34F51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9" name="Rectangle 8">
            <a:extLst>
              <a:ext uri="{FF2B5EF4-FFF2-40B4-BE49-F238E27FC236}">
                <a16:creationId xmlns:a16="http://schemas.microsoft.com/office/drawing/2014/main" id="{12CED8F1-A066-4193-A0C6-FA32AABA2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1" name="Rectangle 10">
            <a:extLst>
              <a:ext uri="{FF2B5EF4-FFF2-40B4-BE49-F238E27FC236}">
                <a16:creationId xmlns:a16="http://schemas.microsoft.com/office/drawing/2014/main" id="{6FC2AD83-6F23-413C-AD90-9F32AF827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8" y="6581"/>
            <a:ext cx="11741281" cy="56002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Elementos multimedia en línea 1" descr="Gobernanza">
            <a:hlinkClick r:id="" action="ppaction://media"/>
            <a:extLst>
              <a:ext uri="{FF2B5EF4-FFF2-40B4-BE49-F238E27FC236}">
                <a16:creationId xmlns:a16="http://schemas.microsoft.com/office/drawing/2014/main" id="{5695C2AF-BAE6-025A-5F77-09B12D24B9B5}"/>
              </a:ext>
            </a:extLst>
          </p:cNvPr>
          <p:cNvPicPr>
            <a:picLocks noRot="1" noChangeAspect="1"/>
          </p:cNvPicPr>
          <p:nvPr>
            <a:videoFile r:link="rId1"/>
          </p:nvPr>
        </p:nvPicPr>
        <p:blipFill>
          <a:blip r:embed="rId5"/>
          <a:stretch>
            <a:fillRect/>
          </a:stretch>
        </p:blipFill>
        <p:spPr>
          <a:xfrm>
            <a:off x="974360" y="274240"/>
            <a:ext cx="9449801" cy="5339138"/>
          </a:xfrm>
          <a:prstGeom prst="rect">
            <a:avLst/>
          </a:prstGeom>
        </p:spPr>
      </p:pic>
      <p:sp>
        <p:nvSpPr>
          <p:cNvPr id="13" name="Rectangle 12">
            <a:extLst>
              <a:ext uri="{FF2B5EF4-FFF2-40B4-BE49-F238E27FC236}">
                <a16:creationId xmlns:a16="http://schemas.microsoft.com/office/drawing/2014/main" id="{7367BE40-CEB0-42C0-A019-83612A9D1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527" y="6581"/>
            <a:ext cx="5051254" cy="5600215"/>
          </a:xfrm>
          <a:prstGeom prst="rect">
            <a:avLst/>
          </a:prstGeom>
          <a:gradFill flip="none" rotWithShape="1">
            <a:gsLst>
              <a:gs pos="0">
                <a:schemeClr val="tx1">
                  <a:alpha val="0"/>
                </a:schemeClr>
              </a:gs>
              <a:gs pos="54900">
                <a:srgbClr val="000000">
                  <a:alpha val="10000"/>
                </a:srgbClr>
              </a:gs>
              <a:gs pos="100000">
                <a:schemeClr val="tx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3A1CF79-E584-4525-AB80-C5E82644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0499" y="0"/>
            <a:ext cx="5051254" cy="5600215"/>
          </a:xfrm>
          <a:prstGeom prst="rect">
            <a:avLst/>
          </a:prstGeom>
          <a:gradFill flip="none" rotWithShape="1">
            <a:gsLst>
              <a:gs pos="0">
                <a:schemeClr val="tx1">
                  <a:alpha val="0"/>
                </a:schemeClr>
              </a:gs>
              <a:gs pos="54900">
                <a:srgbClr val="000000">
                  <a:alpha val="10000"/>
                </a:srgbClr>
              </a:gs>
              <a:gs pos="100000">
                <a:schemeClr val="tx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FF68DC-7619-4C0C-B291-0018372D2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9" name="Freeform 9">
            <a:extLst>
              <a:ext uri="{FF2B5EF4-FFF2-40B4-BE49-F238E27FC236}">
                <a16:creationId xmlns:a16="http://schemas.microsoft.com/office/drawing/2014/main" id="{5003435F-4995-49A0-9B3D-4955D282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s-GT"/>
          </a:p>
        </p:txBody>
      </p:sp>
    </p:spTree>
    <p:extLst>
      <p:ext uri="{BB962C8B-B14F-4D97-AF65-F5344CB8AC3E}">
        <p14:creationId xmlns:p14="http://schemas.microsoft.com/office/powerpoint/2010/main" val="115953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492A138-EC4F-4F03-B497-EBDF2443F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35327E2-3D4D-7303-9298-D456EAFB5EC7}"/>
              </a:ext>
            </a:extLst>
          </p:cNvPr>
          <p:cNvSpPr>
            <a:spLocks noGrp="1"/>
          </p:cNvSpPr>
          <p:nvPr>
            <p:ph type="title"/>
          </p:nvPr>
        </p:nvSpPr>
        <p:spPr>
          <a:xfrm>
            <a:off x="685800" y="685800"/>
            <a:ext cx="10792837" cy="1485900"/>
          </a:xfrm>
        </p:spPr>
        <p:txBody>
          <a:bodyPr>
            <a:normAutofit/>
          </a:bodyPr>
          <a:lstStyle/>
          <a:p>
            <a:r>
              <a:rPr lang="es-GT" dirty="0"/>
              <a:t>Agenda para hoy</a:t>
            </a:r>
          </a:p>
        </p:txBody>
      </p:sp>
      <p:sp>
        <p:nvSpPr>
          <p:cNvPr id="22" name="Marcador de contenido 2">
            <a:extLst>
              <a:ext uri="{FF2B5EF4-FFF2-40B4-BE49-F238E27FC236}">
                <a16:creationId xmlns:a16="http://schemas.microsoft.com/office/drawing/2014/main" id="{B036CF33-18F0-6355-36A7-6E64F54AD8A9}"/>
              </a:ext>
            </a:extLst>
          </p:cNvPr>
          <p:cNvSpPr>
            <a:spLocks noGrp="1"/>
          </p:cNvSpPr>
          <p:nvPr>
            <p:ph sz="quarter" idx="13"/>
          </p:nvPr>
        </p:nvSpPr>
        <p:spPr>
          <a:xfrm>
            <a:off x="685800" y="1851950"/>
            <a:ext cx="6259010" cy="4234744"/>
          </a:xfrm>
        </p:spPr>
        <p:txBody>
          <a:bodyPr anchor="t">
            <a:normAutofit fontScale="85000" lnSpcReduction="10000"/>
          </a:bodyPr>
          <a:lstStyle/>
          <a:p>
            <a:pPr>
              <a:lnSpc>
                <a:spcPct val="110000"/>
              </a:lnSpc>
            </a:pPr>
            <a:r>
              <a:rPr lang="es-GT" sz="1000" b="1" dirty="0">
                <a:latin typeface="Arial" panose="020B0604020202020204" pitchFamily="34" charset="0"/>
                <a:cs typeface="Arial" panose="020B0604020202020204" pitchFamily="34" charset="0"/>
              </a:rPr>
              <a:t> </a:t>
            </a:r>
            <a:r>
              <a:rPr lang="es-GT" sz="1400" b="1" dirty="0">
                <a:latin typeface="Arial" panose="020B0604020202020204" pitchFamily="34" charset="0"/>
                <a:cs typeface="Arial" panose="020B0604020202020204" pitchFamily="34" charset="0"/>
              </a:rPr>
              <a:t>8:00 CONFERENCIA: “</a:t>
            </a:r>
            <a:r>
              <a:rPr lang="es-GT" sz="1400" b="1" i="1" dirty="0">
                <a:latin typeface="Arial" panose="020B0604020202020204" pitchFamily="34" charset="0"/>
                <a:cs typeface="Arial" panose="020B0604020202020204" pitchFamily="34" charset="0"/>
              </a:rPr>
              <a:t>ENTRE EL DISEÑO Y LA EVALUACIÓN</a:t>
            </a:r>
            <a:r>
              <a:rPr lang="es-GT" sz="1400" b="1" dirty="0">
                <a:latin typeface="Arial" panose="020B0604020202020204" pitchFamily="34" charset="0"/>
                <a:cs typeface="Arial" panose="020B0604020202020204" pitchFamily="34" charset="0"/>
              </a:rPr>
              <a:t>”</a:t>
            </a:r>
          </a:p>
          <a:p>
            <a:pPr>
              <a:lnSpc>
                <a:spcPct val="110000"/>
              </a:lnSpc>
            </a:pPr>
            <a:r>
              <a:rPr lang="es-GT" sz="1400" b="1" dirty="0">
                <a:latin typeface="Arial" panose="020B0604020202020204" pitchFamily="34" charset="0"/>
                <a:cs typeface="Arial" panose="020B0604020202020204" pitchFamily="34" charset="0"/>
              </a:rPr>
              <a:t>8:30 VIDEO “</a:t>
            </a:r>
            <a:r>
              <a:rPr lang="es-GT" sz="1400" b="1" i="1" dirty="0">
                <a:latin typeface="Arial" panose="020B0604020202020204" pitchFamily="34" charset="0"/>
                <a:cs typeface="Arial" panose="020B0604020202020204" pitchFamily="34" charset="0"/>
              </a:rPr>
              <a:t>modelos organizacionales de la implementación</a:t>
            </a:r>
            <a:r>
              <a:rPr lang="es-GT" sz="1400" b="1" dirty="0">
                <a:latin typeface="Arial" panose="020B0604020202020204" pitchFamily="34" charset="0"/>
                <a:cs typeface="Arial" panose="020B0604020202020204" pitchFamily="34" charset="0"/>
              </a:rPr>
              <a:t>”</a:t>
            </a:r>
          </a:p>
          <a:p>
            <a:pPr>
              <a:lnSpc>
                <a:spcPct val="110000"/>
              </a:lnSpc>
            </a:pPr>
            <a:r>
              <a:rPr lang="es-GT" sz="1400" b="1" dirty="0">
                <a:latin typeface="Arial" panose="020B0604020202020204" pitchFamily="34" charset="0"/>
                <a:cs typeface="Arial" panose="020B0604020202020204" pitchFamily="34" charset="0"/>
              </a:rPr>
              <a:t>  comentarios del  video </a:t>
            </a:r>
          </a:p>
          <a:p>
            <a:pPr>
              <a:lnSpc>
                <a:spcPct val="110000"/>
              </a:lnSpc>
            </a:pPr>
            <a:r>
              <a:rPr lang="es-GT" sz="1400" b="1" dirty="0">
                <a:solidFill>
                  <a:schemeClr val="accent1"/>
                </a:solidFill>
                <a:latin typeface="Arial" panose="020B0604020202020204" pitchFamily="34" charset="0"/>
                <a:cs typeface="Arial" panose="020B0604020202020204" pitchFamily="34" charset="0"/>
              </a:rPr>
              <a:t>9:15 CONFERENCIA “</a:t>
            </a:r>
            <a:r>
              <a:rPr lang="es-GT" sz="1400" b="1" i="1" dirty="0">
                <a:solidFill>
                  <a:schemeClr val="accent1"/>
                </a:solidFill>
                <a:latin typeface="Arial" panose="020B0604020202020204" pitchFamily="34" charset="0"/>
                <a:cs typeface="Arial" panose="020B0604020202020204" pitchFamily="34" charset="0"/>
              </a:rPr>
              <a:t>BUROCRACIAS PÚBLICAS:¿SOLUCIÓN O PROBLEMA</a:t>
            </a:r>
            <a:r>
              <a:rPr lang="es-GT" sz="1400" b="1" dirty="0">
                <a:solidFill>
                  <a:schemeClr val="accent1"/>
                </a:solidFill>
                <a:latin typeface="Arial" panose="020B0604020202020204" pitchFamily="34" charset="0"/>
                <a:cs typeface="Arial" panose="020B0604020202020204" pitchFamily="34" charset="0"/>
              </a:rPr>
              <a:t>?”</a:t>
            </a:r>
          </a:p>
          <a:p>
            <a:pPr>
              <a:lnSpc>
                <a:spcPct val="110000"/>
              </a:lnSpc>
            </a:pPr>
            <a:r>
              <a:rPr lang="es-GT" sz="1400" b="1" dirty="0">
                <a:latin typeface="Arial" panose="020B0604020202020204" pitchFamily="34" charset="0"/>
                <a:cs typeface="Arial" panose="020B0604020202020204" pitchFamily="34" charset="0"/>
              </a:rPr>
              <a:t>9:45 receso 1</a:t>
            </a:r>
          </a:p>
          <a:p>
            <a:pPr>
              <a:lnSpc>
                <a:spcPct val="110000"/>
              </a:lnSpc>
            </a:pPr>
            <a:r>
              <a:rPr lang="es-GT" sz="1400" b="1" dirty="0">
                <a:latin typeface="Arial" panose="020B0604020202020204" pitchFamily="34" charset="0"/>
                <a:cs typeface="Arial" panose="020B0604020202020204" pitchFamily="34" charset="0"/>
              </a:rPr>
              <a:t>10:00 </a:t>
            </a:r>
            <a:r>
              <a:rPr lang="es-GT" sz="1400" b="1" i="1" dirty="0">
                <a:latin typeface="Arial" panose="020B0604020202020204" pitchFamily="34" charset="0"/>
                <a:cs typeface="Arial" panose="020B0604020202020204" pitchFamily="34" charset="0"/>
              </a:rPr>
              <a:t>Modelo de redes: “interacción estratégica entre actores</a:t>
            </a:r>
            <a:r>
              <a:rPr lang="es-GT" sz="1400" b="1" dirty="0">
                <a:latin typeface="Arial" panose="020B0604020202020204" pitchFamily="34" charset="0"/>
                <a:cs typeface="Arial" panose="020B0604020202020204" pitchFamily="34" charset="0"/>
              </a:rPr>
              <a:t>”</a:t>
            </a:r>
          </a:p>
          <a:p>
            <a:pPr>
              <a:lnSpc>
                <a:spcPct val="110000"/>
              </a:lnSpc>
            </a:pPr>
            <a:r>
              <a:rPr lang="es-GT" sz="1400" b="1" dirty="0">
                <a:latin typeface="Arial" panose="020B0604020202020204" pitchFamily="34" charset="0"/>
                <a:cs typeface="Arial" panose="020B0604020202020204" pitchFamily="34" charset="0"/>
              </a:rPr>
              <a:t>10:30 “implementacion con enfoque de  GOBERNANZA PÚBLICA “ </a:t>
            </a:r>
          </a:p>
          <a:p>
            <a:pPr>
              <a:lnSpc>
                <a:spcPct val="110000"/>
              </a:lnSpc>
            </a:pPr>
            <a:r>
              <a:rPr lang="es-GT" sz="1400" b="1" dirty="0">
                <a:latin typeface="Arial" panose="020B0604020202020204" pitchFamily="34" charset="0"/>
                <a:cs typeface="Arial" panose="020B0604020202020204" pitchFamily="34" charset="0"/>
              </a:rPr>
              <a:t>11:00 PRESENTACION DE CASOS </a:t>
            </a:r>
          </a:p>
          <a:p>
            <a:pPr>
              <a:lnSpc>
                <a:spcPct val="110000"/>
              </a:lnSpc>
            </a:pPr>
            <a:r>
              <a:rPr lang="es-GT" sz="1400" b="1" dirty="0">
                <a:latin typeface="Arial" panose="020B0604020202020204" pitchFamily="34" charset="0"/>
                <a:cs typeface="Arial" panose="020B0604020202020204" pitchFamily="34" charset="0"/>
              </a:rPr>
              <a:t> 11:15 ejercicio personal escrito  en LA  politica personal </a:t>
            </a:r>
          </a:p>
          <a:p>
            <a:pPr>
              <a:lnSpc>
                <a:spcPct val="110000"/>
              </a:lnSpc>
            </a:pPr>
            <a:r>
              <a:rPr lang="es-GT" sz="1400" b="1" dirty="0">
                <a:latin typeface="Arial" panose="020B0604020202020204" pitchFamily="34" charset="0"/>
                <a:cs typeface="Arial" panose="020B0604020202020204" pitchFamily="34" charset="0"/>
              </a:rPr>
              <a:t> 11:30 RECESO 2</a:t>
            </a:r>
          </a:p>
          <a:p>
            <a:pPr>
              <a:lnSpc>
                <a:spcPct val="110000"/>
              </a:lnSpc>
            </a:pPr>
            <a:r>
              <a:rPr lang="es-GT" sz="1400" b="1" dirty="0">
                <a:latin typeface="Arial" panose="020B0604020202020204" pitchFamily="34" charset="0"/>
                <a:cs typeface="Arial" panose="020B0604020202020204" pitchFamily="34" charset="0"/>
              </a:rPr>
              <a:t>12-00  </a:t>
            </a:r>
            <a:r>
              <a:rPr lang="es-GT" sz="1400" b="1" i="1" dirty="0">
                <a:latin typeface="Arial" panose="020B0604020202020204" pitchFamily="34" charset="0"/>
                <a:cs typeface="Arial" panose="020B0604020202020204" pitchFamily="34" charset="0"/>
              </a:rPr>
              <a:t>enfoque gerencial de la implementacion</a:t>
            </a:r>
          </a:p>
          <a:p>
            <a:pPr>
              <a:lnSpc>
                <a:spcPct val="110000"/>
              </a:lnSpc>
            </a:pPr>
            <a:r>
              <a:rPr lang="es-GT" sz="1400" b="1" dirty="0">
                <a:latin typeface="Arial" panose="020B0604020202020204" pitchFamily="34" charset="0"/>
                <a:cs typeface="Arial" panose="020B0604020202020204" pitchFamily="34" charset="0"/>
              </a:rPr>
              <a:t>12:30 </a:t>
            </a:r>
            <a:r>
              <a:rPr lang="es-GT" sz="1400" b="1" i="1" dirty="0">
                <a:latin typeface="Arial" panose="020B0604020202020204" pitchFamily="34" charset="0"/>
                <a:cs typeface="Arial" panose="020B0604020202020204" pitchFamily="34" charset="0"/>
              </a:rPr>
              <a:t>¿CÓMO EVALUAR  una política pública?</a:t>
            </a:r>
          </a:p>
          <a:p>
            <a:pPr>
              <a:lnSpc>
                <a:spcPct val="110000"/>
              </a:lnSpc>
            </a:pPr>
            <a:r>
              <a:rPr lang="es-GT" sz="1400" b="1" dirty="0">
                <a:latin typeface="Arial" panose="020B0604020202020204" pitchFamily="34" charset="0"/>
                <a:cs typeface="Arial" panose="020B0604020202020204" pitchFamily="34" charset="0"/>
              </a:rPr>
              <a:t>13:00 CIERRE </a:t>
            </a:r>
          </a:p>
        </p:txBody>
      </p:sp>
      <p:pic>
        <p:nvPicPr>
          <p:cNvPr id="18" name="Graphic 17" descr="Customer Review">
            <a:extLst>
              <a:ext uri="{FF2B5EF4-FFF2-40B4-BE49-F238E27FC236}">
                <a16:creationId xmlns:a16="http://schemas.microsoft.com/office/drawing/2014/main" id="{B4FB18C5-3515-F241-6705-4C5AE8E6E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57531" y="2286000"/>
            <a:ext cx="3800692" cy="3800692"/>
          </a:xfrm>
          <a:prstGeom prst="rect">
            <a:avLst/>
          </a:prstGeom>
        </p:spPr>
      </p:pic>
    </p:spTree>
    <p:extLst>
      <p:ext uri="{BB962C8B-B14F-4D97-AF65-F5344CB8AC3E}">
        <p14:creationId xmlns:p14="http://schemas.microsoft.com/office/powerpoint/2010/main" val="121491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92A138-EC4F-4F03-B497-EBDF2443F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DFBFF5D-D41F-F0C7-487A-8FB3C73597EF}"/>
              </a:ext>
            </a:extLst>
          </p:cNvPr>
          <p:cNvSpPr>
            <a:spLocks noGrp="1"/>
          </p:cNvSpPr>
          <p:nvPr>
            <p:ph type="title"/>
          </p:nvPr>
        </p:nvSpPr>
        <p:spPr>
          <a:xfrm>
            <a:off x="685800" y="685800"/>
            <a:ext cx="10792837" cy="1485900"/>
          </a:xfrm>
        </p:spPr>
        <p:txBody>
          <a:bodyPr>
            <a:normAutofit/>
          </a:bodyPr>
          <a:lstStyle/>
          <a:p>
            <a:r>
              <a:rPr lang="es-GT" dirty="0"/>
              <a:t>EJERCICIO PERSONAL de hoy</a:t>
            </a:r>
          </a:p>
        </p:txBody>
      </p:sp>
      <p:sp>
        <p:nvSpPr>
          <p:cNvPr id="3" name="Marcador de contenido 2">
            <a:extLst>
              <a:ext uri="{FF2B5EF4-FFF2-40B4-BE49-F238E27FC236}">
                <a16:creationId xmlns:a16="http://schemas.microsoft.com/office/drawing/2014/main" id="{08B0DAF8-293A-5AFF-3832-827CFF6858BC}"/>
              </a:ext>
            </a:extLst>
          </p:cNvPr>
          <p:cNvSpPr>
            <a:spLocks noGrp="1"/>
          </p:cNvSpPr>
          <p:nvPr>
            <p:ph sz="quarter" idx="13"/>
          </p:nvPr>
        </p:nvSpPr>
        <p:spPr>
          <a:xfrm>
            <a:off x="685801" y="2286000"/>
            <a:ext cx="5326380" cy="3800693"/>
          </a:xfrm>
        </p:spPr>
        <p:txBody>
          <a:bodyPr anchor="t">
            <a:normAutofit lnSpcReduction="10000"/>
          </a:bodyPr>
          <a:lstStyle/>
          <a:p>
            <a:pPr marL="0" indent="0">
              <a:buNone/>
            </a:pPr>
            <a:r>
              <a:rPr lang="es-GT" sz="1800" cap="none" dirty="0">
                <a:latin typeface="Chalkboard" panose="03050602040202020205" pitchFamily="66" charset="77"/>
              </a:rPr>
              <a:t>A partir de su política personal responda las siguientes preguntas:</a:t>
            </a:r>
          </a:p>
          <a:p>
            <a:pPr lvl="1"/>
            <a:r>
              <a:rPr lang="es-GT" cap="none" dirty="0">
                <a:latin typeface="Chalkboard" panose="03050602040202020205" pitchFamily="66" charset="77"/>
              </a:rPr>
              <a:t> ¿Cuál es la principal  TEORIA CAUSAL  (varaible estructural)  en esa política que relaciona las estrategias de la politica y los resultados esperados? </a:t>
            </a:r>
          </a:p>
          <a:p>
            <a:pPr lvl="1"/>
            <a:r>
              <a:rPr lang="es-GT" cap="none" dirty="0">
                <a:latin typeface="Chalkboard" panose="03050602040202020205" pitchFamily="66" charset="77"/>
              </a:rPr>
              <a:t> ¿Cómo podría evaluar esa política desde un enfoque de gobernanza?</a:t>
            </a:r>
          </a:p>
          <a:p>
            <a:pPr lvl="1"/>
            <a:endParaRPr lang="es-GT" cap="none" dirty="0">
              <a:latin typeface="Chalkboard" panose="03050602040202020205" pitchFamily="66" charset="77"/>
            </a:endParaRPr>
          </a:p>
          <a:p>
            <a:pPr marL="457200" lvl="1" indent="0">
              <a:buNone/>
            </a:pPr>
            <a:r>
              <a:rPr lang="es-GT" cap="none" dirty="0">
                <a:latin typeface="Chalkboard" panose="03050602040202020205" pitchFamily="66" charset="77"/>
              </a:rPr>
              <a:t>MEDIA PÁGINA. ARIAL 12, ENVIAR POR EL CHAT DE TEAMS. DURANTE EL RECESO.</a:t>
            </a:r>
          </a:p>
        </p:txBody>
      </p:sp>
      <p:pic>
        <p:nvPicPr>
          <p:cNvPr id="7" name="Graphic 6" descr="Seguro para laptop">
            <a:extLst>
              <a:ext uri="{FF2B5EF4-FFF2-40B4-BE49-F238E27FC236}">
                <a16:creationId xmlns:a16="http://schemas.microsoft.com/office/drawing/2014/main" id="{A07F8678-E8DA-3B1B-A13E-26EA6B3C69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57531" y="2286000"/>
            <a:ext cx="3800692" cy="3800692"/>
          </a:xfrm>
          <a:prstGeom prst="rect">
            <a:avLst/>
          </a:prstGeom>
        </p:spPr>
      </p:pic>
    </p:spTree>
    <p:extLst>
      <p:ext uri="{BB962C8B-B14F-4D97-AF65-F5344CB8AC3E}">
        <p14:creationId xmlns:p14="http://schemas.microsoft.com/office/powerpoint/2010/main" val="2577698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a:extLst>
            <a:ext uri="{FF2B5EF4-FFF2-40B4-BE49-F238E27FC236}">
              <a16:creationId xmlns:a16="http://schemas.microsoft.com/office/drawing/2014/main" id="{D2EFE1C0-3146-864B-BB7E-F8307425705E}"/>
            </a:ext>
          </a:extLst>
        </p:cNvPr>
        <p:cNvGrpSpPr/>
        <p:nvPr/>
      </p:nvGrpSpPr>
      <p:grpSpPr>
        <a:xfrm>
          <a:off x="0" y="0"/>
          <a:ext cx="0" cy="0"/>
          <a:chOff x="0" y="0"/>
          <a:chExt cx="0" cy="0"/>
        </a:xfrm>
      </p:grpSpPr>
      <p:pic>
        <p:nvPicPr>
          <p:cNvPr id="29" name="Picture 28">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1"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33"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35"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37"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s-GT"/>
          </a:p>
        </p:txBody>
      </p:sp>
      <p:sp>
        <p:nvSpPr>
          <p:cNvPr id="39"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pic>
        <p:nvPicPr>
          <p:cNvPr id="10" name="Picture 9">
            <a:extLst>
              <a:ext uri="{FF2B5EF4-FFF2-40B4-BE49-F238E27FC236}">
                <a16:creationId xmlns:a16="http://schemas.microsoft.com/office/drawing/2014/main" id="{6E6D2D49-79A2-03B9-E68C-10BED3CD33B7}"/>
              </a:ext>
            </a:extLst>
          </p:cNvPr>
          <p:cNvPicPr>
            <a:picLocks noChangeAspect="1"/>
          </p:cNvPicPr>
          <p:nvPr/>
        </p:nvPicPr>
        <p:blipFill rotWithShape="1">
          <a:blip r:embed="rId4"/>
          <a:srcRect l="9091" t="16974" b="6417"/>
          <a:stretch/>
        </p:blipFill>
        <p:spPr>
          <a:xfrm rot="21600000">
            <a:off x="20" y="10"/>
            <a:ext cx="12191980" cy="6857990"/>
          </a:xfrm>
          <a:prstGeom prst="rect">
            <a:avLst/>
          </a:prstGeom>
        </p:spPr>
      </p:pic>
      <p:sp>
        <p:nvSpPr>
          <p:cNvPr id="41" name="Freeform 9">
            <a:extLst>
              <a:ext uri="{FF2B5EF4-FFF2-40B4-BE49-F238E27FC236}">
                <a16:creationId xmlns:a16="http://schemas.microsoft.com/office/drawing/2014/main" id="{BE135C2E-C781-46AF-BE4C-9B57C07D9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8288"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6" name="Título 5">
            <a:extLst>
              <a:ext uri="{FF2B5EF4-FFF2-40B4-BE49-F238E27FC236}">
                <a16:creationId xmlns:a16="http://schemas.microsoft.com/office/drawing/2014/main" id="{E4C1CE03-F671-9D0F-5FB6-24C292DA1208}"/>
              </a:ext>
            </a:extLst>
          </p:cNvPr>
          <p:cNvSpPr>
            <a:spLocks noGrp="1"/>
          </p:cNvSpPr>
          <p:nvPr>
            <p:ph type="title"/>
          </p:nvPr>
        </p:nvSpPr>
        <p:spPr>
          <a:xfrm rot="21420000">
            <a:off x="496980" y="3221623"/>
            <a:ext cx="10264470" cy="1250066"/>
          </a:xfrm>
        </p:spPr>
        <p:txBody>
          <a:bodyPr vert="horz" lIns="91440" tIns="45720" rIns="91440" bIns="45720" rtlCol="0" anchor="b">
            <a:normAutofit/>
          </a:bodyPr>
          <a:lstStyle/>
          <a:p>
            <a:pPr algn="r"/>
            <a:r>
              <a:rPr lang="en-US" sz="8000" b="1" spc="0" dirty="0">
                <a:ln w="12700">
                  <a:solidFill>
                    <a:schemeClr val="accent1"/>
                  </a:solidFill>
                  <a:prstDash val="solid"/>
                </a:ln>
                <a:solidFill>
                  <a:schemeClr val="bg1"/>
                </a:solidFill>
              </a:rPr>
              <a:t>RECESO 2 : 15 MINUTOS</a:t>
            </a:r>
          </a:p>
        </p:txBody>
      </p:sp>
      <p:sp>
        <p:nvSpPr>
          <p:cNvPr id="43" name="5-Point Star 12">
            <a:extLst>
              <a:ext uri="{FF2B5EF4-FFF2-40B4-BE49-F238E27FC236}">
                <a16:creationId xmlns:a16="http://schemas.microsoft.com/office/drawing/2014/main" id="{EB803A74-8E46-4CF3-B85A-2F618214C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7" name="Marcador de texto 6">
            <a:extLst>
              <a:ext uri="{FF2B5EF4-FFF2-40B4-BE49-F238E27FC236}">
                <a16:creationId xmlns:a16="http://schemas.microsoft.com/office/drawing/2014/main" id="{AFF40CC8-CD4A-5F17-86C3-AD2E6A7FB43F}"/>
              </a:ext>
            </a:extLst>
          </p:cNvPr>
          <p:cNvSpPr>
            <a:spLocks noGrp="1"/>
          </p:cNvSpPr>
          <p:nvPr>
            <p:ph type="body" idx="1"/>
          </p:nvPr>
        </p:nvSpPr>
        <p:spPr>
          <a:xfrm rot="21420000">
            <a:off x="538344" y="4356657"/>
            <a:ext cx="10271534" cy="494162"/>
          </a:xfrm>
        </p:spPr>
        <p:txBody>
          <a:bodyPr vert="horz" lIns="91440" tIns="45720" rIns="91440" bIns="45720" rtlCol="0" anchor="t">
            <a:normAutofit fontScale="92500" lnSpcReduction="10000"/>
          </a:bodyPr>
          <a:lstStyle/>
          <a:p>
            <a:pPr algn="r"/>
            <a:endParaRPr lang="en-US" sz="2800">
              <a:solidFill>
                <a:schemeClr val="bg1"/>
              </a:solidFill>
            </a:endParaRPr>
          </a:p>
        </p:txBody>
      </p:sp>
    </p:spTree>
    <p:extLst>
      <p:ext uri="{BB962C8B-B14F-4D97-AF65-F5344CB8AC3E}">
        <p14:creationId xmlns:p14="http://schemas.microsoft.com/office/powerpoint/2010/main" val="3461530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FF1A9-1C04-9EB6-1394-0A97F06EAA7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40C9026-6FC2-0A3A-37D1-129493908E23}"/>
              </a:ext>
            </a:extLst>
          </p:cNvPr>
          <p:cNvSpPr>
            <a:spLocks noGrp="1"/>
          </p:cNvSpPr>
          <p:nvPr>
            <p:ph type="title"/>
          </p:nvPr>
        </p:nvSpPr>
        <p:spPr/>
        <p:txBody>
          <a:bodyPr>
            <a:normAutofit fontScale="90000"/>
          </a:bodyPr>
          <a:lstStyle/>
          <a:p>
            <a:r>
              <a:rPr lang="es-GT" dirty="0"/>
              <a:t>ALGUNOS ENFOQUES Y MODELOS DE LA IMPLEMENTACIÓN/EVALUACIÓN  DE LA PP</a:t>
            </a:r>
          </a:p>
        </p:txBody>
      </p:sp>
      <p:sp>
        <p:nvSpPr>
          <p:cNvPr id="3" name="Marcador de contenido 2">
            <a:extLst>
              <a:ext uri="{FF2B5EF4-FFF2-40B4-BE49-F238E27FC236}">
                <a16:creationId xmlns:a16="http://schemas.microsoft.com/office/drawing/2014/main" id="{3A01EF04-ABFA-D1EF-9B64-4CE4CF5F35A7}"/>
              </a:ext>
            </a:extLst>
          </p:cNvPr>
          <p:cNvSpPr>
            <a:spLocks noGrp="1"/>
          </p:cNvSpPr>
          <p:nvPr>
            <p:ph sz="quarter" idx="13"/>
          </p:nvPr>
        </p:nvSpPr>
        <p:spPr/>
        <p:txBody>
          <a:bodyPr>
            <a:normAutofit lnSpcReduction="10000"/>
          </a:bodyPr>
          <a:lstStyle/>
          <a:p>
            <a:r>
              <a:rPr lang="es-GT" dirty="0"/>
              <a:t> MODELO RACIONAL LEGALISTA Y BUROCRÁTICO………………… Evaluación de la PP</a:t>
            </a:r>
          </a:p>
          <a:p>
            <a:r>
              <a:rPr lang="es-GT" dirty="0"/>
              <a:t> MODELOS ORGANIZACIONALES…………………………………………………Evaluacion del ecosistema</a:t>
            </a:r>
          </a:p>
          <a:p>
            <a:r>
              <a:rPr lang="es-GT" dirty="0"/>
              <a:t> MODELO DE GESTIÓN (SUBIRATS)…………………………………………….EVALUACION DE VARIABLES</a:t>
            </a:r>
          </a:p>
          <a:p>
            <a:r>
              <a:rPr lang="es-GT" dirty="0"/>
              <a:t> modelo de redes: INTERACCIÓN ESTRATÉGICA………………… evaluación de redes</a:t>
            </a:r>
          </a:p>
          <a:p>
            <a:r>
              <a:rPr lang="es-GT" dirty="0"/>
              <a:t>Enfoque de sistemas………………………………………………………………EVALUACIÓN  DE SISTEMAS</a:t>
            </a:r>
          </a:p>
          <a:p>
            <a:r>
              <a:rPr lang="es-GT" dirty="0"/>
              <a:t> ENFOQUE DE GOBERNANZA PÚBLICa………………………………………… evaluación relación estado-sociedad</a:t>
            </a:r>
          </a:p>
          <a:p>
            <a:r>
              <a:rPr lang="es-GT" dirty="0"/>
              <a:t> enfoque gerencial…………………………………………………………………evaluacion  resultados</a:t>
            </a:r>
          </a:p>
        </p:txBody>
      </p:sp>
    </p:spTree>
    <p:extLst>
      <p:ext uri="{BB962C8B-B14F-4D97-AF65-F5344CB8AC3E}">
        <p14:creationId xmlns:p14="http://schemas.microsoft.com/office/powerpoint/2010/main" val="2059279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3"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5"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7"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s-GT"/>
          </a:p>
        </p:txBody>
      </p:sp>
      <p:sp>
        <p:nvSpPr>
          <p:cNvPr id="19"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2" name="Título 1">
            <a:extLst>
              <a:ext uri="{FF2B5EF4-FFF2-40B4-BE49-F238E27FC236}">
                <a16:creationId xmlns:a16="http://schemas.microsoft.com/office/drawing/2014/main" id="{EB72E6A6-127B-9692-0EC6-CFF6BB670EAC}"/>
              </a:ext>
            </a:extLst>
          </p:cNvPr>
          <p:cNvSpPr>
            <a:spLocks noGrp="1"/>
          </p:cNvSpPr>
          <p:nvPr>
            <p:ph type="title"/>
          </p:nvPr>
        </p:nvSpPr>
        <p:spPr>
          <a:xfrm rot="21420000">
            <a:off x="4959072" y="390182"/>
            <a:ext cx="5683314" cy="3284924"/>
          </a:xfrm>
        </p:spPr>
        <p:txBody>
          <a:bodyPr vert="horz" lIns="91440" tIns="45720" rIns="91440" bIns="45720" rtlCol="0" anchor="b">
            <a:normAutofit/>
          </a:bodyPr>
          <a:lstStyle/>
          <a:p>
            <a:pPr algn="r"/>
            <a:r>
              <a:rPr lang="en-US" sz="6200" dirty="0" err="1"/>
              <a:t>Enfoque</a:t>
            </a:r>
            <a:r>
              <a:rPr lang="en-US" sz="6200" dirty="0"/>
              <a:t> </a:t>
            </a:r>
            <a:r>
              <a:rPr lang="en-US" sz="6200" dirty="0" err="1"/>
              <a:t>gerencial</a:t>
            </a:r>
            <a:r>
              <a:rPr lang="en-US" sz="6200" dirty="0"/>
              <a:t> de la </a:t>
            </a:r>
            <a:r>
              <a:rPr lang="en-US" sz="6200" dirty="0" err="1"/>
              <a:t>implementacion</a:t>
            </a:r>
            <a:endParaRPr lang="en-US" sz="6200" dirty="0"/>
          </a:p>
        </p:txBody>
      </p:sp>
      <p:sp>
        <p:nvSpPr>
          <p:cNvPr id="3" name="Marcador de texto 2">
            <a:extLst>
              <a:ext uri="{FF2B5EF4-FFF2-40B4-BE49-F238E27FC236}">
                <a16:creationId xmlns:a16="http://schemas.microsoft.com/office/drawing/2014/main" id="{BE205EB5-9503-FD04-63E5-1BB7999428D7}"/>
              </a:ext>
            </a:extLst>
          </p:cNvPr>
          <p:cNvSpPr>
            <a:spLocks noGrp="1"/>
          </p:cNvSpPr>
          <p:nvPr>
            <p:ph type="body" idx="1"/>
          </p:nvPr>
        </p:nvSpPr>
        <p:spPr>
          <a:xfrm rot="21420000">
            <a:off x="5065715" y="3674838"/>
            <a:ext cx="5681180" cy="621792"/>
          </a:xfrm>
        </p:spPr>
        <p:txBody>
          <a:bodyPr vert="horz" lIns="91440" tIns="45720" rIns="91440" bIns="45720" rtlCol="0" anchor="t">
            <a:normAutofit/>
          </a:bodyPr>
          <a:lstStyle/>
          <a:p>
            <a:pPr algn="r"/>
            <a:endParaRPr lang="en-US" sz="2800"/>
          </a:p>
        </p:txBody>
      </p:sp>
      <p:pic>
        <p:nvPicPr>
          <p:cNvPr id="5" name="Picture 4" descr="Reflexión ligera en una lente">
            <a:extLst>
              <a:ext uri="{FF2B5EF4-FFF2-40B4-BE49-F238E27FC236}">
                <a16:creationId xmlns:a16="http://schemas.microsoft.com/office/drawing/2014/main" id="{BF15B713-ABAB-7ED9-AD5B-36EC115B35A6}"/>
              </a:ext>
            </a:extLst>
          </p:cNvPr>
          <p:cNvPicPr>
            <a:picLocks noChangeAspect="1"/>
          </p:cNvPicPr>
          <p:nvPr/>
        </p:nvPicPr>
        <p:blipFill rotWithShape="1">
          <a:blip r:embed="rId4"/>
          <a:srcRect l="8934" r="22616" b="-2"/>
          <a:stretch/>
        </p:blipFill>
        <p:spPr>
          <a:xfrm rot="21420000">
            <a:off x="-118586" y="237518"/>
            <a:ext cx="4633277" cy="4518254"/>
          </a:xfrm>
          <a:custGeom>
            <a:avLst/>
            <a:gdLst/>
            <a:ahLst/>
            <a:cxnLst/>
            <a:rect l="l" t="t" r="r" b="b"/>
            <a:pathLst>
              <a:path w="4633277" h="4410442">
                <a:moveTo>
                  <a:pt x="4633277" y="0"/>
                </a:moveTo>
                <a:lnTo>
                  <a:pt x="4633277" y="4410442"/>
                </a:lnTo>
                <a:lnTo>
                  <a:pt x="0" y="4410442"/>
                </a:lnTo>
                <a:lnTo>
                  <a:pt x="231142" y="0"/>
                </a:lnTo>
                <a:close/>
              </a:path>
            </a:pathLst>
          </a:custGeom>
        </p:spPr>
      </p:pic>
      <p:sp>
        <p:nvSpPr>
          <p:cNvPr id="21" name="Freeform 25">
            <a:extLst>
              <a:ext uri="{FF2B5EF4-FFF2-40B4-BE49-F238E27FC236}">
                <a16:creationId xmlns:a16="http://schemas.microsoft.com/office/drawing/2014/main" id="{07280DB5-560C-4CF6-A5D0-61550AAA6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Tree>
    <p:extLst>
      <p:ext uri="{BB962C8B-B14F-4D97-AF65-F5344CB8AC3E}">
        <p14:creationId xmlns:p14="http://schemas.microsoft.com/office/powerpoint/2010/main" val="211497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3"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5"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7"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s-GT"/>
          </a:p>
        </p:txBody>
      </p:sp>
      <p:sp>
        <p:nvSpPr>
          <p:cNvPr id="19"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2" name="Título 1">
            <a:extLst>
              <a:ext uri="{FF2B5EF4-FFF2-40B4-BE49-F238E27FC236}">
                <a16:creationId xmlns:a16="http://schemas.microsoft.com/office/drawing/2014/main" id="{43FDB2FC-A79F-29FC-E62A-EAF3DDABE4E1}"/>
              </a:ext>
            </a:extLst>
          </p:cNvPr>
          <p:cNvSpPr>
            <a:spLocks noGrp="1"/>
          </p:cNvSpPr>
          <p:nvPr>
            <p:ph type="title"/>
          </p:nvPr>
        </p:nvSpPr>
        <p:spPr>
          <a:xfrm rot="21420000">
            <a:off x="4959072" y="390182"/>
            <a:ext cx="5683314" cy="3284924"/>
          </a:xfrm>
        </p:spPr>
        <p:txBody>
          <a:bodyPr vert="horz" lIns="91440" tIns="45720" rIns="91440" bIns="45720" rtlCol="0" anchor="b">
            <a:normAutofit/>
          </a:bodyPr>
          <a:lstStyle/>
          <a:p>
            <a:pPr algn="r"/>
            <a:r>
              <a:rPr lang="en-US" sz="6800"/>
              <a:t>INTERACCIÓN ESTRATÉGICA ENTRE ACTORES</a:t>
            </a:r>
          </a:p>
        </p:txBody>
      </p:sp>
      <p:sp>
        <p:nvSpPr>
          <p:cNvPr id="3" name="Marcador de texto 2">
            <a:extLst>
              <a:ext uri="{FF2B5EF4-FFF2-40B4-BE49-F238E27FC236}">
                <a16:creationId xmlns:a16="http://schemas.microsoft.com/office/drawing/2014/main" id="{C7398AFF-3726-5646-D03A-60AB858A6961}"/>
              </a:ext>
            </a:extLst>
          </p:cNvPr>
          <p:cNvSpPr>
            <a:spLocks noGrp="1"/>
          </p:cNvSpPr>
          <p:nvPr>
            <p:ph type="body" idx="1"/>
          </p:nvPr>
        </p:nvSpPr>
        <p:spPr>
          <a:xfrm rot="21420000">
            <a:off x="5065715" y="3674838"/>
            <a:ext cx="5681180" cy="621792"/>
          </a:xfrm>
        </p:spPr>
        <p:txBody>
          <a:bodyPr vert="horz" lIns="91440" tIns="45720" rIns="91440" bIns="45720" rtlCol="0" anchor="t">
            <a:normAutofit/>
          </a:bodyPr>
          <a:lstStyle/>
          <a:p>
            <a:pPr algn="r"/>
            <a:endParaRPr lang="en-US" sz="2800" dirty="0"/>
          </a:p>
        </p:txBody>
      </p:sp>
      <p:pic>
        <p:nvPicPr>
          <p:cNvPr id="5" name="Picture 4">
            <a:extLst>
              <a:ext uri="{FF2B5EF4-FFF2-40B4-BE49-F238E27FC236}">
                <a16:creationId xmlns:a16="http://schemas.microsoft.com/office/drawing/2014/main" id="{726CD828-5C5B-8BFC-AC2A-5C796871B8F7}"/>
              </a:ext>
            </a:extLst>
          </p:cNvPr>
          <p:cNvPicPr>
            <a:picLocks noChangeAspect="1"/>
          </p:cNvPicPr>
          <p:nvPr/>
        </p:nvPicPr>
        <p:blipFill rotWithShape="1">
          <a:blip r:embed="rId4"/>
          <a:srcRect l="9618" r="20138"/>
          <a:stretch/>
        </p:blipFill>
        <p:spPr>
          <a:xfrm rot="21420000">
            <a:off x="-118586" y="237518"/>
            <a:ext cx="4633277" cy="4518254"/>
          </a:xfrm>
          <a:custGeom>
            <a:avLst/>
            <a:gdLst/>
            <a:ahLst/>
            <a:cxnLst/>
            <a:rect l="l" t="t" r="r" b="b"/>
            <a:pathLst>
              <a:path w="4633277" h="4410442">
                <a:moveTo>
                  <a:pt x="4633277" y="0"/>
                </a:moveTo>
                <a:lnTo>
                  <a:pt x="4633277" y="4410442"/>
                </a:lnTo>
                <a:lnTo>
                  <a:pt x="0" y="4410442"/>
                </a:lnTo>
                <a:lnTo>
                  <a:pt x="231142" y="0"/>
                </a:lnTo>
                <a:close/>
              </a:path>
            </a:pathLst>
          </a:custGeom>
        </p:spPr>
      </p:pic>
      <p:sp>
        <p:nvSpPr>
          <p:cNvPr id="21" name="Freeform 25">
            <a:extLst>
              <a:ext uri="{FF2B5EF4-FFF2-40B4-BE49-F238E27FC236}">
                <a16:creationId xmlns:a16="http://schemas.microsoft.com/office/drawing/2014/main" id="{07280DB5-560C-4CF6-A5D0-61550AAA6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Tree>
    <p:extLst>
      <p:ext uri="{BB962C8B-B14F-4D97-AF65-F5344CB8AC3E}">
        <p14:creationId xmlns:p14="http://schemas.microsoft.com/office/powerpoint/2010/main" val="434162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3"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5"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7"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s-GT"/>
          </a:p>
        </p:txBody>
      </p:sp>
      <p:sp>
        <p:nvSpPr>
          <p:cNvPr id="19"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2" name="Título 1">
            <a:extLst>
              <a:ext uri="{FF2B5EF4-FFF2-40B4-BE49-F238E27FC236}">
                <a16:creationId xmlns:a16="http://schemas.microsoft.com/office/drawing/2014/main" id="{2AA9E72E-D181-E823-5C06-0947FC0FDC43}"/>
              </a:ext>
            </a:extLst>
          </p:cNvPr>
          <p:cNvSpPr>
            <a:spLocks noGrp="1"/>
          </p:cNvSpPr>
          <p:nvPr>
            <p:ph type="title"/>
          </p:nvPr>
        </p:nvSpPr>
        <p:spPr>
          <a:xfrm rot="21420000">
            <a:off x="4959072" y="390182"/>
            <a:ext cx="5683314" cy="3284924"/>
          </a:xfrm>
        </p:spPr>
        <p:txBody>
          <a:bodyPr vert="horz" lIns="91440" tIns="45720" rIns="91440" bIns="45720" rtlCol="0" anchor="b">
            <a:normAutofit/>
          </a:bodyPr>
          <a:lstStyle/>
          <a:p>
            <a:pPr algn="r"/>
            <a:r>
              <a:rPr lang="en-US" sz="5600" dirty="0"/>
              <a:t>Unidad 4  ¿CÓMO EVALUAR UNA POLITICA PÚBLICA?</a:t>
            </a:r>
          </a:p>
        </p:txBody>
      </p:sp>
      <p:pic>
        <p:nvPicPr>
          <p:cNvPr id="5" name="Picture 4" descr="Uno entre la multitud">
            <a:extLst>
              <a:ext uri="{FF2B5EF4-FFF2-40B4-BE49-F238E27FC236}">
                <a16:creationId xmlns:a16="http://schemas.microsoft.com/office/drawing/2014/main" id="{63CA1B3C-55CE-7CAF-74D7-40BFB0BA697C}"/>
              </a:ext>
            </a:extLst>
          </p:cNvPr>
          <p:cNvPicPr>
            <a:picLocks noChangeAspect="1"/>
          </p:cNvPicPr>
          <p:nvPr/>
        </p:nvPicPr>
        <p:blipFill rotWithShape="1">
          <a:blip r:embed="rId4"/>
          <a:srcRect l="15640" r="7451" b="1"/>
          <a:stretch/>
        </p:blipFill>
        <p:spPr>
          <a:xfrm rot="21420000">
            <a:off x="-118586" y="237518"/>
            <a:ext cx="4633277" cy="4518254"/>
          </a:xfrm>
          <a:custGeom>
            <a:avLst/>
            <a:gdLst/>
            <a:ahLst/>
            <a:cxnLst/>
            <a:rect l="l" t="t" r="r" b="b"/>
            <a:pathLst>
              <a:path w="4633277" h="4410442">
                <a:moveTo>
                  <a:pt x="4633277" y="0"/>
                </a:moveTo>
                <a:lnTo>
                  <a:pt x="4633277" y="4410442"/>
                </a:lnTo>
                <a:lnTo>
                  <a:pt x="0" y="4410442"/>
                </a:lnTo>
                <a:lnTo>
                  <a:pt x="231142" y="0"/>
                </a:lnTo>
                <a:close/>
              </a:path>
            </a:pathLst>
          </a:custGeom>
        </p:spPr>
      </p:pic>
      <p:sp>
        <p:nvSpPr>
          <p:cNvPr id="21" name="Freeform 25">
            <a:extLst>
              <a:ext uri="{FF2B5EF4-FFF2-40B4-BE49-F238E27FC236}">
                <a16:creationId xmlns:a16="http://schemas.microsoft.com/office/drawing/2014/main" id="{07280DB5-560C-4CF6-A5D0-61550AAA6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Tree>
    <p:extLst>
      <p:ext uri="{BB962C8B-B14F-4D97-AF65-F5344CB8AC3E}">
        <p14:creationId xmlns:p14="http://schemas.microsoft.com/office/powerpoint/2010/main" val="2375002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95CBA-0623-19AE-E6C8-9C52C50589C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E4140F5-D90E-8D22-FF49-13BFD707FBD1}"/>
              </a:ext>
            </a:extLst>
          </p:cNvPr>
          <p:cNvSpPr>
            <a:spLocks noGrp="1"/>
          </p:cNvSpPr>
          <p:nvPr>
            <p:ph type="title"/>
          </p:nvPr>
        </p:nvSpPr>
        <p:spPr/>
        <p:txBody>
          <a:bodyPr>
            <a:normAutofit fontScale="90000"/>
          </a:bodyPr>
          <a:lstStyle/>
          <a:p>
            <a:r>
              <a:rPr lang="es-GT" dirty="0"/>
              <a:t>ALGUNOS ENFOQUES Y MODELOS DE LA IMPLEMENTACIÓN/EVALUACIÓN  DE LA PP</a:t>
            </a:r>
          </a:p>
        </p:txBody>
      </p:sp>
      <p:sp>
        <p:nvSpPr>
          <p:cNvPr id="3" name="Marcador de contenido 2">
            <a:extLst>
              <a:ext uri="{FF2B5EF4-FFF2-40B4-BE49-F238E27FC236}">
                <a16:creationId xmlns:a16="http://schemas.microsoft.com/office/drawing/2014/main" id="{64BF5437-BE4A-44D7-54AC-36F0CA96D402}"/>
              </a:ext>
            </a:extLst>
          </p:cNvPr>
          <p:cNvSpPr>
            <a:spLocks noGrp="1"/>
          </p:cNvSpPr>
          <p:nvPr>
            <p:ph sz="quarter" idx="13"/>
          </p:nvPr>
        </p:nvSpPr>
        <p:spPr/>
        <p:txBody>
          <a:bodyPr>
            <a:normAutofit lnSpcReduction="10000"/>
          </a:bodyPr>
          <a:lstStyle/>
          <a:p>
            <a:r>
              <a:rPr lang="es-GT" dirty="0"/>
              <a:t> MODELO RACIONAL LEGALISTA Y BUROCRÁTICO………………… Evaluación de la PP</a:t>
            </a:r>
          </a:p>
          <a:p>
            <a:r>
              <a:rPr lang="es-GT" dirty="0"/>
              <a:t> MODELOS ORGANIZACIONALES…………………………………………………Evaluacion del ecosistema</a:t>
            </a:r>
          </a:p>
          <a:p>
            <a:r>
              <a:rPr lang="es-GT" dirty="0"/>
              <a:t> MODELO DE GESTIÓN (SUBIRATS)…………………………………………….EVALUACION DE VARIABLES</a:t>
            </a:r>
          </a:p>
          <a:p>
            <a:r>
              <a:rPr lang="es-GT" dirty="0"/>
              <a:t> modelo de redes: INTERACCIÓN ESTRATÉGICA………………… evaluación de redes</a:t>
            </a:r>
          </a:p>
          <a:p>
            <a:r>
              <a:rPr lang="es-GT" dirty="0"/>
              <a:t>Enfoque de sistemas………………………………………………………………EVALUACIÓN  DE SISTEMAS</a:t>
            </a:r>
          </a:p>
          <a:p>
            <a:r>
              <a:rPr lang="es-GT" dirty="0"/>
              <a:t> ENFOQUE DE GOBERNANZA PÚBLICa………………………………………… evaluación relación estado-sociedad</a:t>
            </a:r>
          </a:p>
          <a:p>
            <a:r>
              <a:rPr lang="es-GT" dirty="0"/>
              <a:t> enfoque gerencial…………………………………………………………………evaluacion  resultados</a:t>
            </a:r>
          </a:p>
        </p:txBody>
      </p:sp>
    </p:spTree>
    <p:extLst>
      <p:ext uri="{BB962C8B-B14F-4D97-AF65-F5344CB8AC3E}">
        <p14:creationId xmlns:p14="http://schemas.microsoft.com/office/powerpoint/2010/main" val="294448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3"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5"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7"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s-GT"/>
          </a:p>
        </p:txBody>
      </p:sp>
      <p:sp>
        <p:nvSpPr>
          <p:cNvPr id="19"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2" name="Título 1">
            <a:extLst>
              <a:ext uri="{FF2B5EF4-FFF2-40B4-BE49-F238E27FC236}">
                <a16:creationId xmlns:a16="http://schemas.microsoft.com/office/drawing/2014/main" id="{9028D8D8-A8BC-585A-7DC9-712B2A306342}"/>
              </a:ext>
            </a:extLst>
          </p:cNvPr>
          <p:cNvSpPr>
            <a:spLocks noGrp="1"/>
          </p:cNvSpPr>
          <p:nvPr>
            <p:ph type="title"/>
          </p:nvPr>
        </p:nvSpPr>
        <p:spPr>
          <a:xfrm rot="21420000">
            <a:off x="4959072" y="390182"/>
            <a:ext cx="5683314" cy="3284924"/>
          </a:xfrm>
        </p:spPr>
        <p:txBody>
          <a:bodyPr vert="horz" lIns="91440" tIns="45720" rIns="91440" bIns="45720" rtlCol="0" anchor="b">
            <a:normAutofit/>
          </a:bodyPr>
          <a:lstStyle/>
          <a:p>
            <a:pPr algn="r"/>
            <a:r>
              <a:rPr lang="en-US" sz="7400" dirty="0"/>
              <a:t>ENTRE EL DISEÑO Y LA EVALUACIÓN</a:t>
            </a:r>
          </a:p>
        </p:txBody>
      </p:sp>
      <p:sp>
        <p:nvSpPr>
          <p:cNvPr id="3" name="Marcador de texto 2">
            <a:extLst>
              <a:ext uri="{FF2B5EF4-FFF2-40B4-BE49-F238E27FC236}">
                <a16:creationId xmlns:a16="http://schemas.microsoft.com/office/drawing/2014/main" id="{6F103189-03B1-6DF6-5D64-5F959322522E}"/>
              </a:ext>
            </a:extLst>
          </p:cNvPr>
          <p:cNvSpPr>
            <a:spLocks noGrp="1"/>
          </p:cNvSpPr>
          <p:nvPr>
            <p:ph type="body" idx="1"/>
          </p:nvPr>
        </p:nvSpPr>
        <p:spPr>
          <a:xfrm rot="21420000">
            <a:off x="5065715" y="3674838"/>
            <a:ext cx="5681180" cy="621792"/>
          </a:xfrm>
        </p:spPr>
        <p:txBody>
          <a:bodyPr vert="horz" lIns="91440" tIns="45720" rIns="91440" bIns="45720" rtlCol="0" anchor="t">
            <a:normAutofit/>
          </a:bodyPr>
          <a:lstStyle/>
          <a:p>
            <a:pPr algn="r"/>
            <a:endParaRPr lang="en-US" sz="2800"/>
          </a:p>
        </p:txBody>
      </p:sp>
      <p:pic>
        <p:nvPicPr>
          <p:cNvPr id="5" name="Picture 4">
            <a:extLst>
              <a:ext uri="{FF2B5EF4-FFF2-40B4-BE49-F238E27FC236}">
                <a16:creationId xmlns:a16="http://schemas.microsoft.com/office/drawing/2014/main" id="{6181C161-6E1D-594F-CFE1-76A3EB8CD161}"/>
              </a:ext>
            </a:extLst>
          </p:cNvPr>
          <p:cNvPicPr>
            <a:picLocks noChangeAspect="1"/>
          </p:cNvPicPr>
          <p:nvPr/>
        </p:nvPicPr>
        <p:blipFill rotWithShape="1">
          <a:blip r:embed="rId4"/>
          <a:srcRect l="10470" r="12621" b="1"/>
          <a:stretch/>
        </p:blipFill>
        <p:spPr>
          <a:xfrm rot="21420000">
            <a:off x="-118586" y="237518"/>
            <a:ext cx="4633277" cy="4518254"/>
          </a:xfrm>
          <a:custGeom>
            <a:avLst/>
            <a:gdLst/>
            <a:ahLst/>
            <a:cxnLst/>
            <a:rect l="l" t="t" r="r" b="b"/>
            <a:pathLst>
              <a:path w="4633277" h="4410442">
                <a:moveTo>
                  <a:pt x="4633277" y="0"/>
                </a:moveTo>
                <a:lnTo>
                  <a:pt x="4633277" y="4410442"/>
                </a:lnTo>
                <a:lnTo>
                  <a:pt x="0" y="4410442"/>
                </a:lnTo>
                <a:lnTo>
                  <a:pt x="231142" y="0"/>
                </a:lnTo>
                <a:close/>
              </a:path>
            </a:pathLst>
          </a:custGeom>
        </p:spPr>
      </p:pic>
      <p:sp>
        <p:nvSpPr>
          <p:cNvPr id="21" name="Freeform 25">
            <a:extLst>
              <a:ext uri="{FF2B5EF4-FFF2-40B4-BE49-F238E27FC236}">
                <a16:creationId xmlns:a16="http://schemas.microsoft.com/office/drawing/2014/main" id="{07280DB5-560C-4CF6-A5D0-61550AAA6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Tree>
    <p:extLst>
      <p:ext uri="{BB962C8B-B14F-4D97-AF65-F5344CB8AC3E}">
        <p14:creationId xmlns:p14="http://schemas.microsoft.com/office/powerpoint/2010/main" val="362666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D2C424-5870-46BF-B77E-0C113783B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05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4B75501-2C4C-44D8-A541-FA33D7EF1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Elementos multimedia en línea 1" descr="Gobernanza   implementación de las políticas públicas pt1">
            <a:hlinkClick r:id="" action="ppaction://media"/>
            <a:extLst>
              <a:ext uri="{FF2B5EF4-FFF2-40B4-BE49-F238E27FC236}">
                <a16:creationId xmlns:a16="http://schemas.microsoft.com/office/drawing/2014/main" id="{5C0B76A6-71F7-69B8-FBD9-5FAAE66477C3}"/>
              </a:ext>
            </a:extLst>
          </p:cNvPr>
          <p:cNvPicPr>
            <a:picLocks noRot="1" noChangeAspect="1"/>
          </p:cNvPicPr>
          <p:nvPr>
            <a:videoFile r:link="rId1"/>
          </p:nvPr>
        </p:nvPicPr>
        <p:blipFill>
          <a:blip r:embed="rId4"/>
          <a:stretch>
            <a:fillRect/>
          </a:stretch>
        </p:blipFill>
        <p:spPr>
          <a:xfrm>
            <a:off x="1165853" y="643467"/>
            <a:ext cx="9860293" cy="5571066"/>
          </a:xfrm>
          <a:prstGeom prst="rect">
            <a:avLst/>
          </a:prstGeom>
        </p:spPr>
      </p:pic>
    </p:spTree>
    <p:extLst>
      <p:ext uri="{BB962C8B-B14F-4D97-AF65-F5344CB8AC3E}">
        <p14:creationId xmlns:p14="http://schemas.microsoft.com/office/powerpoint/2010/main" val="115598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DDB9045-82E6-4A3B-E4E9-296D4C304E6B}"/>
              </a:ext>
            </a:extLst>
          </p:cNvPr>
          <p:cNvPicPr>
            <a:picLocks noChangeAspect="1"/>
          </p:cNvPicPr>
          <p:nvPr/>
        </p:nvPicPr>
        <p:blipFill>
          <a:blip r:embed="rId2"/>
          <a:stretch>
            <a:fillRect/>
          </a:stretch>
        </p:blipFill>
        <p:spPr>
          <a:xfrm>
            <a:off x="0" y="0"/>
            <a:ext cx="7772400" cy="4371975"/>
          </a:xfrm>
          <a:prstGeom prst="rect">
            <a:avLst/>
          </a:prstGeom>
        </p:spPr>
      </p:pic>
    </p:spTree>
    <p:extLst>
      <p:ext uri="{BB962C8B-B14F-4D97-AF65-F5344CB8AC3E}">
        <p14:creationId xmlns:p14="http://schemas.microsoft.com/office/powerpoint/2010/main" val="258047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EA4BC-14AB-38D8-BC50-F26DE3A5485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202E2CE-94E5-33AA-19C2-6955CA01B6F4}"/>
              </a:ext>
            </a:extLst>
          </p:cNvPr>
          <p:cNvSpPr>
            <a:spLocks noGrp="1"/>
          </p:cNvSpPr>
          <p:nvPr>
            <p:ph type="title"/>
          </p:nvPr>
        </p:nvSpPr>
        <p:spPr/>
        <p:txBody>
          <a:bodyPr>
            <a:normAutofit fontScale="90000"/>
          </a:bodyPr>
          <a:lstStyle/>
          <a:p>
            <a:r>
              <a:rPr lang="es-GT" dirty="0"/>
              <a:t>ALGUNOS ENFOQUES Y MODELOS DE LA IMPLEMENTACIÓN/EVALUACIÓN  DE LA PP</a:t>
            </a:r>
          </a:p>
        </p:txBody>
      </p:sp>
      <p:sp>
        <p:nvSpPr>
          <p:cNvPr id="3" name="Marcador de contenido 2">
            <a:extLst>
              <a:ext uri="{FF2B5EF4-FFF2-40B4-BE49-F238E27FC236}">
                <a16:creationId xmlns:a16="http://schemas.microsoft.com/office/drawing/2014/main" id="{C012CB20-930C-B01A-1E5E-24F8A24AD3E6}"/>
              </a:ext>
            </a:extLst>
          </p:cNvPr>
          <p:cNvSpPr>
            <a:spLocks noGrp="1"/>
          </p:cNvSpPr>
          <p:nvPr>
            <p:ph sz="quarter" idx="13"/>
          </p:nvPr>
        </p:nvSpPr>
        <p:spPr/>
        <p:txBody>
          <a:bodyPr>
            <a:normAutofit lnSpcReduction="10000"/>
          </a:bodyPr>
          <a:lstStyle/>
          <a:p>
            <a:r>
              <a:rPr lang="es-GT" dirty="0"/>
              <a:t> MODELO RACIONAL LEGALISTA Y BUROCRÁTICO………………… Evaluación de la PP</a:t>
            </a:r>
          </a:p>
          <a:p>
            <a:r>
              <a:rPr lang="es-GT" dirty="0"/>
              <a:t> MODELOS ORGANIZACIONALES…………………………………………………Evaluacion del ecosistema</a:t>
            </a:r>
          </a:p>
          <a:p>
            <a:r>
              <a:rPr lang="es-GT" dirty="0"/>
              <a:t> MODELO DE GESTIÓN (SUBIRATS)…………………………………………….EVALUACION DE VARIABLES</a:t>
            </a:r>
          </a:p>
          <a:p>
            <a:r>
              <a:rPr lang="es-GT" dirty="0"/>
              <a:t> modelo de redes: INTERACCIÓN ESTRATÉGICA………………… evaluación de redes</a:t>
            </a:r>
          </a:p>
          <a:p>
            <a:r>
              <a:rPr lang="es-GT" dirty="0"/>
              <a:t>Enfoque de sistemas………………………………………………………………EVALUACIÓN  DE SISTEMAS</a:t>
            </a:r>
          </a:p>
          <a:p>
            <a:r>
              <a:rPr lang="es-GT" dirty="0"/>
              <a:t> ENFOQUE DE GOBERNANZA PÚBLICa………………………………………… evaluación relación estado-sociedad</a:t>
            </a:r>
          </a:p>
          <a:p>
            <a:r>
              <a:rPr lang="es-GT" dirty="0"/>
              <a:t> enfoque gerencial…………………………………………………………………evaluacion  resultados</a:t>
            </a:r>
          </a:p>
        </p:txBody>
      </p:sp>
    </p:spTree>
    <p:extLst>
      <p:ext uri="{BB962C8B-B14F-4D97-AF65-F5344CB8AC3E}">
        <p14:creationId xmlns:p14="http://schemas.microsoft.com/office/powerpoint/2010/main" val="2026454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7F754D-33E9-12DC-DE13-169D7AB0EBA0}"/>
              </a:ext>
            </a:extLst>
          </p:cNvPr>
          <p:cNvSpPr>
            <a:spLocks noGrp="1"/>
          </p:cNvSpPr>
          <p:nvPr>
            <p:ph type="title"/>
          </p:nvPr>
        </p:nvSpPr>
        <p:spPr/>
        <p:txBody>
          <a:bodyPr/>
          <a:lstStyle/>
          <a:p>
            <a:r>
              <a:rPr lang="es-GT" dirty="0"/>
              <a:t>MODELOS ORGANIZACIONALES</a:t>
            </a:r>
          </a:p>
        </p:txBody>
      </p:sp>
      <p:sp>
        <p:nvSpPr>
          <p:cNvPr id="3" name="Marcador de contenido 2">
            <a:extLst>
              <a:ext uri="{FF2B5EF4-FFF2-40B4-BE49-F238E27FC236}">
                <a16:creationId xmlns:a16="http://schemas.microsoft.com/office/drawing/2014/main" id="{F5A07232-8B55-870D-C1D1-13B75768D059}"/>
              </a:ext>
            </a:extLst>
          </p:cNvPr>
          <p:cNvSpPr>
            <a:spLocks noGrp="1"/>
          </p:cNvSpPr>
          <p:nvPr>
            <p:ph sz="quarter" idx="13"/>
          </p:nvPr>
        </p:nvSpPr>
        <p:spPr/>
        <p:txBody>
          <a:bodyPr/>
          <a:lstStyle/>
          <a:p>
            <a:r>
              <a:rPr lang="es-GT" dirty="0"/>
              <a:t> MODELO DE ADMINISRACION DEL SISTEMA: JERARQUIAS Y CONTROL</a:t>
            </a:r>
          </a:p>
          <a:p>
            <a:r>
              <a:rPr lang="es-GT" dirty="0"/>
              <a:t> </a:t>
            </a:r>
          </a:p>
        </p:txBody>
      </p:sp>
    </p:spTree>
    <p:extLst>
      <p:ext uri="{BB962C8B-B14F-4D97-AF65-F5344CB8AC3E}">
        <p14:creationId xmlns:p14="http://schemas.microsoft.com/office/powerpoint/2010/main" val="1578549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ED2C424-5870-46BF-B77E-0C113783B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4B75501-2C4C-44D8-A541-FA33D7EF1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Elementos multimedia en línea 1" descr="Modelos organizacionales de implementación de políticas públicas.">
            <a:hlinkClick r:id="" action="ppaction://media"/>
            <a:extLst>
              <a:ext uri="{FF2B5EF4-FFF2-40B4-BE49-F238E27FC236}">
                <a16:creationId xmlns:a16="http://schemas.microsoft.com/office/drawing/2014/main" id="{E5B4C325-CFF2-E275-8B70-20E0840ABB7A}"/>
              </a:ext>
            </a:extLst>
          </p:cNvPr>
          <p:cNvPicPr>
            <a:picLocks noRot="1" noChangeAspect="1"/>
          </p:cNvPicPr>
          <p:nvPr>
            <a:videoFile r:link="rId1"/>
          </p:nvPr>
        </p:nvPicPr>
        <p:blipFill>
          <a:blip r:embed="rId4"/>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168392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8"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30"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32"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34"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s-GT"/>
          </a:p>
        </p:txBody>
      </p:sp>
      <p:sp>
        <p:nvSpPr>
          <p:cNvPr id="36"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pic>
        <p:nvPicPr>
          <p:cNvPr id="5" name="Picture 4" descr="Lente de cámara">
            <a:extLst>
              <a:ext uri="{FF2B5EF4-FFF2-40B4-BE49-F238E27FC236}">
                <a16:creationId xmlns:a16="http://schemas.microsoft.com/office/drawing/2014/main" id="{AC981BCA-CCCC-8CEE-51B7-55F944FC5DCE}"/>
              </a:ext>
            </a:extLst>
          </p:cNvPr>
          <p:cNvPicPr>
            <a:picLocks noChangeAspect="1"/>
          </p:cNvPicPr>
          <p:nvPr/>
        </p:nvPicPr>
        <p:blipFill rotWithShape="1">
          <a:blip r:embed="rId4">
            <a:duotone>
              <a:prstClr val="black"/>
              <a:prstClr val="white"/>
            </a:duotone>
          </a:blip>
          <a:srcRect l="9091" t="23391"/>
          <a:stretch/>
        </p:blipFill>
        <p:spPr>
          <a:xfrm>
            <a:off x="20" y="10"/>
            <a:ext cx="12191980" cy="6857990"/>
          </a:xfrm>
          <a:prstGeom prst="rect">
            <a:avLst/>
          </a:prstGeom>
        </p:spPr>
      </p:pic>
      <p:sp>
        <p:nvSpPr>
          <p:cNvPr id="38" name="Freeform 9">
            <a:extLst>
              <a:ext uri="{FF2B5EF4-FFF2-40B4-BE49-F238E27FC236}">
                <a16:creationId xmlns:a16="http://schemas.microsoft.com/office/drawing/2014/main" id="{9C1357D8-CFF5-447C-8BC6-2BC7C296A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8288"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2" name="Título 1">
            <a:extLst>
              <a:ext uri="{FF2B5EF4-FFF2-40B4-BE49-F238E27FC236}">
                <a16:creationId xmlns:a16="http://schemas.microsoft.com/office/drawing/2014/main" id="{BC53D133-E444-79D7-C7E7-04EBC39688F2}"/>
              </a:ext>
            </a:extLst>
          </p:cNvPr>
          <p:cNvSpPr>
            <a:spLocks noGrp="1"/>
          </p:cNvSpPr>
          <p:nvPr>
            <p:ph type="title"/>
          </p:nvPr>
        </p:nvSpPr>
        <p:spPr>
          <a:xfrm rot="21420000">
            <a:off x="496980" y="3221623"/>
            <a:ext cx="10264470" cy="1250066"/>
          </a:xfrm>
        </p:spPr>
        <p:txBody>
          <a:bodyPr vert="horz" lIns="91440" tIns="45720" rIns="91440" bIns="45720" rtlCol="0" anchor="b">
            <a:normAutofit/>
          </a:bodyPr>
          <a:lstStyle/>
          <a:p>
            <a:pPr algn="r"/>
            <a:r>
              <a:rPr lang="en-US" sz="8000">
                <a:solidFill>
                  <a:schemeClr val="bg1"/>
                </a:solidFill>
              </a:rPr>
              <a:t>Comentarios del video</a:t>
            </a:r>
          </a:p>
        </p:txBody>
      </p:sp>
      <p:sp>
        <p:nvSpPr>
          <p:cNvPr id="40" name="5-Point Star 12">
            <a:extLst>
              <a:ext uri="{FF2B5EF4-FFF2-40B4-BE49-F238E27FC236}">
                <a16:creationId xmlns:a16="http://schemas.microsoft.com/office/drawing/2014/main" id="{0ECA4D4C-2352-400C-9653-EB58F3512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Tree>
    <p:extLst>
      <p:ext uri="{BB962C8B-B14F-4D97-AF65-F5344CB8AC3E}">
        <p14:creationId xmlns:p14="http://schemas.microsoft.com/office/powerpoint/2010/main" val="30411422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Evento principal</Template>
  <TotalTime>1167</TotalTime>
  <Words>567</Words>
  <Application>Microsoft Macintosh PowerPoint</Application>
  <PresentationFormat>Panorámica</PresentationFormat>
  <Paragraphs>63</Paragraphs>
  <Slides>26</Slides>
  <Notes>0</Notes>
  <HiddenSlides>0</HiddenSlides>
  <MMClips>3</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Chalkboard</vt:lpstr>
      <vt:lpstr>ff0</vt:lpstr>
      <vt:lpstr>Impact</vt:lpstr>
      <vt:lpstr>Evento principal</vt:lpstr>
      <vt:lpstr>IMPLEMENTACIÓN DE LA POLÍTICA</vt:lpstr>
      <vt:lpstr>Agenda para hoy</vt:lpstr>
      <vt:lpstr>ENTRE EL DISEÑO Y LA EVALUACIÓN</vt:lpstr>
      <vt:lpstr>Presentación de PowerPoint</vt:lpstr>
      <vt:lpstr>Presentación de PowerPoint</vt:lpstr>
      <vt:lpstr>ALGUNOS ENFOQUES Y MODELOS DE LA IMPLEMENTACIÓN/EVALUACIÓN  DE LA PP</vt:lpstr>
      <vt:lpstr>MODELOS ORGANIZACIONALES</vt:lpstr>
      <vt:lpstr>Presentación de PowerPoint</vt:lpstr>
      <vt:lpstr>Comentarios del video</vt:lpstr>
      <vt:lpstr>MODELO DE GESTION DE LA POLITICA PÚBLICA (subirats) Texto Jean-B capitulo 5</vt:lpstr>
      <vt:lpstr>Presentación de PowerPoint</vt:lpstr>
      <vt:lpstr>Presentación de PowerPoint</vt:lpstr>
      <vt:lpstr>RECESO 1 : 15 MINUTOS</vt:lpstr>
      <vt:lpstr>MODELO ”REDES DE POLÍTICA PÚBLICA”</vt:lpstr>
      <vt:lpstr>Presentación de PowerPoint</vt:lpstr>
      <vt:lpstr>REDES DE ACTORES</vt:lpstr>
      <vt:lpstr>IMPLEMENTACION CON ENFOQUE DE GOBERNANZA PÚBLICA</vt:lpstr>
      <vt:lpstr>GOBERNABILIDAD Y GOBERNANZA </vt:lpstr>
      <vt:lpstr>Presentación de PowerPoint</vt:lpstr>
      <vt:lpstr>EJERCICIO PERSONAL de hoy</vt:lpstr>
      <vt:lpstr>RECESO 2 : 15 MINUTOS</vt:lpstr>
      <vt:lpstr>ALGUNOS ENFOQUES Y MODELOS DE LA IMPLEMENTACIÓN/EVALUACIÓN  DE LA PP</vt:lpstr>
      <vt:lpstr>Enfoque gerencial de la implementacion</vt:lpstr>
      <vt:lpstr>INTERACCIÓN ESTRATÉGICA ENTRE ACTORES</vt:lpstr>
      <vt:lpstr>Unidad 4  ¿CÓMO EVALUAR UNA POLITICA PÚBLICA?</vt:lpstr>
      <vt:lpstr>ALGUNOS ENFOQUES Y MODELOS DE LA IMPLEMENTACIÓN/EVALUACIÓN  DE LA 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IMPLEMENTACIÓN DE LA POLÍTICA</dc:title>
  <dc:creator>Marco Cajas</dc:creator>
  <cp:lastModifiedBy>Marco Cajas</cp:lastModifiedBy>
  <cp:revision>7</cp:revision>
  <dcterms:created xsi:type="dcterms:W3CDTF">2024-02-14T23:37:48Z</dcterms:created>
  <dcterms:modified xsi:type="dcterms:W3CDTF">2024-02-17T03:35:48Z</dcterms:modified>
</cp:coreProperties>
</file>