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78" r:id="rId4"/>
    <p:sldId id="258" r:id="rId5"/>
    <p:sldId id="260" r:id="rId6"/>
    <p:sldId id="291" r:id="rId7"/>
    <p:sldId id="266" r:id="rId8"/>
    <p:sldId id="289" r:id="rId9"/>
    <p:sldId id="290" r:id="rId10"/>
    <p:sldId id="262" r:id="rId11"/>
    <p:sldId id="297" r:id="rId12"/>
    <p:sldId id="284" r:id="rId13"/>
    <p:sldId id="295" r:id="rId14"/>
    <p:sldId id="285" r:id="rId15"/>
    <p:sldId id="286" r:id="rId16"/>
    <p:sldId id="270" r:id="rId17"/>
    <p:sldId id="259" r:id="rId18"/>
    <p:sldId id="281" r:id="rId19"/>
    <p:sldId id="294" r:id="rId20"/>
    <p:sldId id="283"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68"/>
  </p:normalViewPr>
  <p:slideViewPr>
    <p:cSldViewPr snapToGrid="0">
      <p:cViewPr varScale="1">
        <p:scale>
          <a:sx n="108" d="100"/>
          <a:sy n="108" d="100"/>
        </p:scale>
        <p:origin x="1280" y="2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5:57.594"/>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5:31.94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6:21.310"/>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6:40.010"/>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4:16.251"/>
    </inkml:context>
    <inkml:brush xml:id="br0">
      <inkml:brushProperty name="width" value="0.05" units="cm"/>
      <inkml:brushProperty name="height" value="0.05" units="cm"/>
      <inkml:brushProperty name="color" value="#E71224"/>
    </inkml:brush>
  </inkml:definitions>
  <inkml:trace contextRef="#ctx0" brushRef="#br0">0 1629 24575,'5'3'0,"-1"-1"0,-1-1 0,1-1 0,2 0 0,-2 0 0,2 0 0,0 0 0,2 1 0,0-1 0,-1 1 0,-3 0 0,5-1 0,16-2 0,24 0 0,8 0 0,-6 0 0,-21 1 0,-19 1 0,-6 1 0,10-1 0,27-2 0,23-1 0,9-1 0,-23 1 0,-18 1 0,-22 2 0,3 0 0,2 0 0,-6 0 0,-3 0 0,-4 0 0,2 1 0,3 0 0,16-1 0,30-2 0,12-1 0,-3 0 0,-22 0 0,-28 3 0,-7 0 0,-1 0 0,-1 0 0,3 0 0,23 1 0,-7 0 0,37-1 0,-19 0 0,-1 1 0,-13 0 0,-5-1 0,4 0 0,4 1 0,-5 0 0,-11 0 0,-5 0 0,0 1 0,-1 0 0,1-1 0,3 0 0,5 0 0,2 1 0,1 0 0,-1 1 0,6 2 0,10 1 0,6 0 0,4-1 0,-3-2 0,-11-1 0,-10 0 0,-8-2 0,2 0 0,1-1 0,-4 1 0,0-1 0,6 1 0,17-2 0,22 0 0,9-1 0,-11 2 0,-21 1 0,-12-1 0,-7 1 0,8-1 0,-7 0 0,1 2 0,12 0 0,47 3 0,-20-2 0,6 0 0,10 0 0,2 0 0,-5-1 0,-4 0 0,27 0 0,-38 0 0,-33 0 0,2-1 0,25-1 0,29 0 0,11 1 0,-19 0 0,-29 2 0,-27-1 0,-8-1 0,4 0 0,6 0 0,10 1 0,14 1 0,26 1 0,34 1 0,-32-2 0,5 1 0,5-1 0,1 0 0,-5-1 0,-4 1 0,-12-1 0,-8 1 0,3-1 0,-25 0 0,3-1 0,-15 0 0,19 0 0,-25 1 0,10 0 0,34 0 0,1-1 0,10 0 0,2-2 0,7 0 0,2-1-193,10 0 0,3-1 0,-1-1 193,-9 1 0,-1 0 0,-6 0 0,10-2 0,-12 1 0,-12 1 0,-15-2 0,19-4 0,8-1 0,-11 2 0,-33 5 0,-19 4 579,11 2-579,26 1 0,27 1 0,10-1 0,-18-2 0,-27-1 0,-27 0 0,-6 0 0,-1 0 0,3 0 0,2 0 0,0 0 0,4 1 0,17 0 0,25 0 0,26-1 0,10-1 0,-34-1 0,3 1 0,2 1 0,-10 0 0,5 0 0,5 0 0,0 0 0,36 0 0,-43 0 0,-30 0 0,2 0 0,22 0 0,19 0 0,-2 0-6784,-12 1 6784,-25 0 0,-11 1 0,10 2 0,20 2 0,37 1 0,-25-4 0,3 0 0,-1-1 0,-1-1 6784,38 2-6784,-43-2 0,-27 1 0,26 3 0,-8-3 0,21 2 0,11 0 0,-7-1 0,1 1 0,4 0 0,-2 0 0,-12 0 0,-9-1 0,-12 1 0,-29-2 0,0-1 0,13 0 0,47 3 0,-21-2 0,2 1 0,0-1 0,-1 1 0,30 1 0,-50-2 0,-21-1 0,5-1 0,15 2 0,15 0 0,3 1 0,-12-1 0,-11 0 0,2-2 0,24 1 0,32 0 0,8 0 0,-18 1 0,-28 0 0,-13 1 0,15 3 0,31 1 0,-28-2 0,2-1 0,8 1 0,-1-1-3392,-6 0 0,-4-1 3392,20 1 0,-30-1 0,-16-2 0,17 1 0,44 2 0,-23-2 0,0-1 0,2-1 0,24 0 0,0-1 6784,-24 0-6784,-39 1 0,7 0 0,12 0 0,13 0 0,8 0 0,8 0 0,-17 1 0,18-1 0,-14 1 0,31-2 0,5-2 0,-17 1 0,-27 0 0,-28 1 0,-4 2 0,23-1 0,25 0 0,7-1 0,-15 0 0,-26-1 0,-12 2 0,14 1 0,25 1 0,26 0 0,9 1 0,-19-2 0,-25 1 0,-22-1 0,4 0 0,21 2 0,22-1 0,8 0-6784,-20-2 6784,-23 0 0,-23 0 0,-7 1 0,20 0 0,28 1 0,37-2 0,-37-1 0,1-1 3392,-3-1 0,-3 1-3392,29-3 0,-39 1 0,-26 4 0,13-1 0,26-1 0,18-1 0,4 1 0,-7 0 0,-19 2 0,-14-1 0,-2 0 0,-5 0 0,8-1-6784,11 1 6784,-12 0 0,-8 1 0,6 0 0,16 0 0,-13 0 0,13 0 0,-32 0 6784,-1 0-6784,-2 0 0,-2 1 0,29 1 0,39 1 0,-27-1 0,3-1 0,3 0 0,-1-1-6784,29 0 6784,-36 0 0,-23-1 0,-1 1 0,0 0 0,13 0 0,0-1 0,-4 0 0,-11 1 0,7 0 6784,5 1-6784,20 0 0,-1 2 0,-21-2 0,-14 0 0,-10 1 0,51 4 0,25-2 0,18-1 0,-19 0 0,5-1 0,1-1-275,-17 0 0,1 0 0,0 0 0,-6-1 275,33 0 0,-13-1 0,-37 1 0,-12-2 0,-17-4 0,33-9 0,21-7 0,3 1 0,-24 6 1100,-22 7-1100,26-8-6784,17-7 6784,1 0 0,-20 5 0,-48 14 0,-8 3 0,11-3 0,4-2 0,-1 1 6784,-8 1-6784,-9 3 0,4-2 0,4-2 0,9-4 0,3 0 0,-5 2 0,-5 2 0,-7 2 0,-4 0 0,0 0 0,1 0 0,2-3 0,2-3 0,1 1 0,-2 1 0,-2 2 0,-2 2 0,1-2 0,2-3 0,2-6 0,2-5 0,-2 5 0,1-1 0,-5 9 0,1 0 0,-1 0 0,-1 3 0,1-1 0,-1 0 0,2-4 0,0-2 0,0-1 0,2-4 0,2-6 0,-1 5 0,-1-3 0,-5 14 0,2-13 0,-2 7 0,4-16 0,-2 18 0,1-7 0,-2 10 0,-1 1 0,0 2 0,0 0 0,3-8 0,-1 4 0,3-9 0,-4 11 0,1-2 0,-1-1 0,1 0 0,0-5 0,2-10 0,-1-3 0,1-4 0,-2 7 0,2-20 0,3-11 0,-1-9 0,0 9 0,-5 31 0,-1 6 0,1-3 0,0-9 0,0-3 0,0 8 0,-2 11 0,1 5 0,0-2 0,-1-4 0,1-3 0,-1 5 0,0-1 0,0-1 0,-2-5 0,1 0 0,-1 6 0,1 5 0,-2-8 0,2 7 0,-6-16 0,4 12 0,-5-13 0,2 4 0,0-4 0,3 12 0,0 4 0,1 4 0,-2-5 0,0-3 0,-1 1 0,-3-1 0,0 3 0,-1 0 0,2 3 0,1 2 0,-2-4 0,-3-2 0,-1 1 0,2 3 0,3 2 0,-4-3 0,-6-4 0,-2 0 0,3 4 0,8 5 0,0-2 0,-10-7 0,-6-4 0,-3-2 0,6 6 0,11 7 0,2 2 0,-3-1 0,-5-3 0,4 3 0,-3 0 0,8 4 0,-13-2 0,-4-1 0,4 1 0,1 0 0,1 0 0,-10-1 0,-4-1 0,4 2 0,15 1 0,-7-1 0,-24-4 0,-9-2 0,-2-1 0,20 3 0,22 5 0,5 1 0,-8 1 0,-8 0 0,-1 0 0,3 0 0,0-1 0,-11 0 0,-15 0 0,-11-1 0,25 2 0,-1-1 0,20 0 0,-1 1 0,-12-1 0,-7 1 0,-10 0 0,4 0 0,14 0 0,-6 1 0,3 1 0,-67 2-6784,55-2 6784,-31 2 0,64-4 0,-9 1 0,-9 0 0,-16 0 0,-7-1 0,5 0 6784,10 0-6784,17 0 0,4 0 0,6 0 0,-14 0 0,10 0 0,-12 0 0,5 0 0,-6 0 0,3 0 0,-4 0 0,-1 0 0,-5 0 0,3 0 0,9 0 0,-5 3 0,-23 3 0,-6 1 0,9-1 0,21-4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4:29.146"/>
    </inkml:context>
    <inkml:brush xml:id="br0">
      <inkml:brushProperty name="width" value="0.05" units="cm"/>
      <inkml:brushProperty name="height" value="0.05" units="cm"/>
      <inkml:brushProperty name="color" value="#E71224"/>
    </inkml:brush>
  </inkml:definitions>
  <inkml:trace contextRef="#ctx0" brushRef="#br0">2275 1610 24575,'-13'0'0,"1"-1"0,1 1 0,0-1 0,-3 1 0,-26 0 0,-22 0 0,-7-1 0,15 1 0,27-2 0,15 1 0,-12 0 0,-23 0 0,-6 0 0,7-1 0,13 1 0,-6 0 0,-27-2 0,-11-1 0,12 1 0,29 0 0,26 3 0,-3 0 0,-60 1 0,4-1 0,-10 2 0,12-2 0,-3 1 0,0 0 0,-1 0 0,0-1 0,6 1 0,-1 0 0,9-1 0,-5 0 0,61 0 0,-18-1 0,-34-1 0,-23-2 0,17 1 0,11-2 0,43-5 0,-2-4 0,-1-2 0,2 3 0,4 5 0,2 1 0,-1 2 0,0-3 0,0 2 0,-2-1 0,0 0 0,0 2 0,0 0 0,-1-1 0,0 1 0,-4-3 0,-5 0 0,-3-1 0,-1 0 0,6 3 0,5 1 0,-1-8 0,-1-5 0,-2-4 0,-3 1 0,-2 7 0,-1 2 0,4 1 0,2-11 0,3-8 0,-3-4 0,2 6 0,1 13 0,4 10 0,0-4 0,-7-15 0,-5-13 0,-2-3 0,3 8 0,6 16 0,5 9 0,-1-2 0,-2-8 0,-2-7 0,0-1 0,2 6 0,3 2 0,1 1 0,1-1 0,-1 1 0,1 1 0,0 3 0,0-3 0,1 1 0,-1 2 0,0 3 0,1 5 0,0-6 0,0-5 0,-1-9 0,1-6 0,-1 15 0,1 0 0,0 14 0,0 0 0,0-14 0,0-14 0,1-8 0,0 5 0,-1 13 0,0 15 0,0-1 0,0 0 0,0-5 0,0 2 0,1-2 0,-1 0 0,2 1 0,1-8 0,4-8 0,-3 8 0,2-4 0,-5 17 0,2-4 0,0-3 0,5-6 0,-4 6 0,2 0 0,-5 9 0,3-5 0,1-2 0,3-4 0,1 1 0,-2 5 0,-3 1 0,0-1 0,2-2 0,0-2 0,2 2 0,1 0 0,2 0 0,4-1 0,1-1 0,-3 4 0,-2 2 0,2 0 0,-2 2 0,5-1 0,2 0 0,1 0 0,4-1 0,-5 2 0,5-2 0,-4 0 0,-1 1 0,0 0 0,-1 2 0,8-1 0,-7 1 0,6 0 0,-16 1 0,15 0 0,-5 0 0,4-2 0,12 0 0,-19 1 0,13-1 0,-20 2 0,2 0 0,4-1 0,81-19 0,-46 11 0,11-3 0,1-1 0,-14 6 0,-11 1 0,-6 3 0,-10 2 0,3-1 0,-2 1 0,-8 1 0,-11 1 0,0 0 0,-1-1 0,4 1 0,0-1 0,1 0 0,-1 1 0,-3 0 0,11 0 0,-5 0 0,17-1 0,5-3 0,-14 2 0,6 1 0,-22 1 0,1 1 0,2-1 0,4 2 0,0 0 0,0 0 0,0-1 0,9-1 0,-9 0 0,9 0 0,-16 0 0,0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4:31.996"/>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5:00.495"/>
    </inkml:context>
    <inkml:brush xml:id="br0">
      <inkml:brushProperty name="width" value="0.05" units="cm"/>
      <inkml:brushProperty name="height" value="0.05" units="cm"/>
      <inkml:brushProperty name="color" value="#E71224"/>
    </inkml:brush>
  </inkml:definitions>
  <inkml:trace contextRef="#ctx0" brushRef="#br0">1 1 24575,'15'0'0,"6"0"0,2 0 0,-6 0 0,2 0 0,-7 0 0,5 0 0,1 0 0,-7 0 0,5 1 0,2 0 0,8 0 0,1 0 0,-7 1 0,-8-1 0,-5 0 0,0 0 0,1 0 0,-1-1 0,3 1 0,3-1 0,7 0 0,6 0 0,-4 0 0,-6 0 0,-1 0 0,10 0 0,12 0 0,5 1 0,-8-1 0,-13 1 0,-11 0 0,-5-1 0,1 0 0,1 0 0,0 0 0,4 0 0,-2 0 0,5 1 0,-8-1 0,8 1 0,5-1 0,-5 0 0,10 0 0,-15 0 0,15 0 0,-12 0 0,19 1-6784,-22 0 6784,9 0 0,-14 0 0,5-1 0,1 0 0,2 1 0,9-1 0,13 2 6784,11-1-6784,-1 1 0,-15-1 0,-6 0 0,5-1 0,24 0 0,7 0 0,-6 0 0,-20 1 0,-16 0 0,4-1 0,10 0 0,12 0 0,14 0-6784,-25 0 6784,1 0 0,-30 0 0,-1 0 0,0 0 0,12 0 0,5 1 0,9-1 6784,0 0-6784,-9-1 0,-1 1 0,1 0 0,26-3 0,-14 3 0,18-2 0,-36 2 0,2 0 0,-6 0 0,1 0 0,2 0 0,8 0 0,7 0 0,-7 0 0,6 0 0,-10 0 0,9 1 0,5 1 0,-6-1 0,-1 0 0,15-1 0,20 0 0,16 1 0,-7 1 0,-24-1 0,-23 0 0,-9 0 0,6 0 0,-3-1 0,17 0 0,-18 1 0,18-1 0,2 1 0,-4 0 0,35-1 0,-17 0 0,1 1 0,-8 0 0,-13 0 0,11 0 0,7-1 0,-16 0 0,-2 0 0,-15 0 0,-4 0 0,9 0 0,14 0 0,-5 0 0,46-2 0,-50 1 0,25-1 0,-30 2 0,18 1 0,37 2 0,4 1 0,-13 0 0,-21-1 0,-34-2 0,-1 0 0,1 0 0,1-1 0,-4 0 0,8 0 0,7 1 0,-6-1 0,14 1 0,-15-1 0,3 0 0,-1 0 0,6 0 0,11 0 0,5 1 0,-6 0 0,-9 0 0,1 0 0,-14 0 0,10 0 0,-13 0 0,18 0 0,15 1 0,20 1 0,15 0 0,-11 1 0,-16 0 0,-20-2 0,-16 1 0,7-3 0,4 1 0,9-1 0,8 1 0,-6 0 0,2-1 0,-7 1 0,-10-1 0,-4 1 0,8-1 0,29-2 0,14-1 0,1-1 0,-21 1 0,-30 2 0,-11 1 0,0 0 0,16 0 0,14 0 0,4 0 0,-7 0 0,-11 1 0,0 0 0,11 1 0,7-1 0,-7 1 0,-10-2 0,-5 1 0,17 0 0,47 2 0,-20-1 0,0 0 0,-4 1 0,-20-2 0,41 2 0,-56-2 0,24 0 0,-13-2 0,7 0 0,-6 0 0,-7 0 0,-16 0 0,1 0 0,-5 0 0,45-2 0,-32 3 0,34-3 0,-46 3 0,-1 0 0,-1 1 0,3 0 0,10 1 0,4 0 0,1-1 0,-4-1 0,-5 1 0,-3-1 0,-4 1 0,-1-1 0,-1 1 0,7-1 0,16 2 0,10 1 0,4 1 0,-14-1 0,-9-1 0,4-2 0,8 0 0,8 1 0,-4-1 0,-13 1 0,-3 0 0,-4 0 0,4 0 0,3 0 0,-3-1 0,-5 0 0,-6-1 0,20-2 0,8-2 0,0 1 0,-4-1 0,-25 5 0,1-1 0,-1 1 0,7 0 0,56-2 0,-33 2 0,13-1 0,4 1 0,17 3 0,-19-2 0,-1 3 0,-48-4 0,5 0 0,8 0 0,2 0 0,0 0 0,6 0 0,-7 0 0,27 1 0,8 1 0,3 1 0,11 1 0,18-1 0,-6 0 0,-36-2 0,37 0 0,-35-3 0,20-1 0,5-1 0,-6 2 0,-37 1 0,-9 2 0,5 0 0,18 1 0,21 1 0,-21-1 0,2 1 0,-35-3 0,13 2 0,-5-2 0,1 1 0,0 0 0,7 2 0,25 4 0,45 0 0,-33-4 0,2 0 0,-1-1 0,-4-1 0,22-1 0,-36-1 0,-22 0 0,9 0-6784,1 1 6784,-8-1 0,-12 1 0,18-1 0,-12 0 0,22 1 0,-27 0 0,4 0 6784,3 0-6784,5 0 0,-2 0 0,-1 0 0,-6 1 0,10 1 0,15 2 0,7-1 0,-4 0 0,-14-1 0,-1-1 0,-5-1 0,24 0 0,16-1 0,-12-2 0,4-1 0,7-2 0,-2 0 0,24-3 0,-17 1 0,-33 8 0,20 0 0,6 0 0,31 1 0,-26-1 0,9 0 0,-5 0 0,-6 1 0,-4-1 0,0 0 0,-4 0 0,11 1 0,-64 0 0,-1 0 0,1-1 0,1 0 0,1 0 0,2 0 0,0 0 0,0-1 0,-2 1 0,0-1 0,37 0 0,22 0 0,13 0 0,20 0 0,5 0 0,1 0 0,-4 0 0,-22 1 0,-10 0 0,-11 0 0,-23-1 0,7 1 0,2-1 0,19 0 0,19 0 0,-28-1 0,2 0 0,42-4 0,-33 1 0,-32 2 0,-19 2 0,6 0 0,8 0 0,4-1 0,-2 0 0,-5 2 0,8 3 0,20 5 0,30 1 0,15 1 0,-9-4 0,-26-3 0,-28-1 0,-9 0 0,19 2 0,43 5 0,-26-4 0,4 0 0,4 0 0,-2-1 0,21 1 0,-29-3 0,-52-2 0,4 0 0,3 0 0,-7 0 0,6 0 0,-9 0 0,12 1 0,26 0 0,27 1 0,12-1 0,4-4 0,-11-3 0,-31 2 0,7-1 0,-20 4 0,27 1 0,14 0 0,2 2 0,-8 1 0,-23 1 0,-8 1 0,-1 0 0,12-2 0,17-4 0,6-3 0,-10-1 0,-20 1 0,-15 5 0,4 9 0,10 8 0,-7-5 0,8 0 0,6-13 0,-13-1 0,24-1 0,-35 2 0,6-1 0,28-2 0,-10 1 0,43-5 0,-40 2 0,-3 2 0,-22 3 0,-8 2 0,0 0 0,0-1 0,2-2 0,16-4 0,8-2 0,-3-1 0,-11 2 0,-14 4 0,9 2 0,26-6 0,24-9 0,5-2 0,-18 1 0,-28 7 0,-22 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5:01.978"/>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03:05:17.31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2/17/24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MX"/>
              <a:t>Haz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MX"/>
              <a:t>Haz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2/17/24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MX"/>
              <a:t>Haz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2/17/24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8.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10.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customXml" Target="../ink/ink9.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4.png"/><Relationship Id="rId4" Type="http://schemas.openxmlformats.org/officeDocument/2006/relationships/image" Target="../media/image120.png"/><Relationship Id="rId9" Type="http://schemas.openxmlformats.org/officeDocument/2006/relationships/customXml" Target="../ink/ink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634B3-85D3-F8D9-CD1A-44CCD83C2932}"/>
              </a:ext>
            </a:extLst>
          </p:cNvPr>
          <p:cNvSpPr>
            <a:spLocks noGrp="1"/>
          </p:cNvSpPr>
          <p:nvPr>
            <p:ph type="ctrTitle"/>
          </p:nvPr>
        </p:nvSpPr>
        <p:spPr>
          <a:xfrm>
            <a:off x="1683171" y="1667546"/>
            <a:ext cx="8825658" cy="2677648"/>
          </a:xfrm>
        </p:spPr>
        <p:txBody>
          <a:bodyPr/>
          <a:lstStyle/>
          <a:p>
            <a:r>
              <a:rPr lang="es-GT" dirty="0"/>
              <a:t>Burocracias públicas: ¿solución o problema?</a:t>
            </a:r>
          </a:p>
        </p:txBody>
      </p:sp>
      <p:sp>
        <p:nvSpPr>
          <p:cNvPr id="3" name="Subtítulo 2">
            <a:extLst>
              <a:ext uri="{FF2B5EF4-FFF2-40B4-BE49-F238E27FC236}">
                <a16:creationId xmlns:a16="http://schemas.microsoft.com/office/drawing/2014/main" id="{7B92A608-E8A0-19C6-9C85-9CBB011537C6}"/>
              </a:ext>
            </a:extLst>
          </p:cNvPr>
          <p:cNvSpPr>
            <a:spLocks noGrp="1"/>
          </p:cNvSpPr>
          <p:nvPr>
            <p:ph type="subTitle" idx="1"/>
          </p:nvPr>
        </p:nvSpPr>
        <p:spPr>
          <a:xfrm>
            <a:off x="880171" y="4703586"/>
            <a:ext cx="9628658" cy="651147"/>
          </a:xfrm>
        </p:spPr>
        <p:txBody>
          <a:bodyPr/>
          <a:lstStyle/>
          <a:p>
            <a:pPr algn="ctr"/>
            <a:r>
              <a:rPr lang="es-GT" dirty="0"/>
              <a:t> </a:t>
            </a:r>
            <a:r>
              <a:rPr lang="es-GT" b="1" dirty="0">
                <a:solidFill>
                  <a:schemeClr val="bg2"/>
                </a:solidFill>
              </a:rPr>
              <a:t>MSc. Marco tulio cajas lópez, INVESTIGADOR SENIOR  DEL icap</a:t>
            </a:r>
          </a:p>
        </p:txBody>
      </p:sp>
      <p:pic>
        <p:nvPicPr>
          <p:cNvPr id="4" name="Picture 3">
            <a:extLst>
              <a:ext uri="{FF2B5EF4-FFF2-40B4-BE49-F238E27FC236}">
                <a16:creationId xmlns:a16="http://schemas.microsoft.com/office/drawing/2014/main" id="{E5684405-4DA5-330C-1BE4-5C5DEBB57B3F}"/>
              </a:ext>
            </a:extLst>
          </p:cNvPr>
          <p:cNvPicPr>
            <a:picLocks noChangeAspect="1"/>
          </p:cNvPicPr>
          <p:nvPr/>
        </p:nvPicPr>
        <p:blipFill>
          <a:blip r:embed="rId2"/>
          <a:stretch>
            <a:fillRect/>
          </a:stretch>
        </p:blipFill>
        <p:spPr>
          <a:xfrm>
            <a:off x="8422267" y="886449"/>
            <a:ext cx="1242751" cy="845409"/>
          </a:xfrm>
          <a:prstGeom prst="rect">
            <a:avLst/>
          </a:prstGeom>
        </p:spPr>
      </p:pic>
      <p:pic>
        <p:nvPicPr>
          <p:cNvPr id="6" name="Imagen 5">
            <a:extLst>
              <a:ext uri="{FF2B5EF4-FFF2-40B4-BE49-F238E27FC236}">
                <a16:creationId xmlns:a16="http://schemas.microsoft.com/office/drawing/2014/main" id="{25CAD458-0649-4888-5131-71847E2E8209}"/>
              </a:ext>
            </a:extLst>
          </p:cNvPr>
          <p:cNvPicPr>
            <a:picLocks noChangeAspect="1"/>
          </p:cNvPicPr>
          <p:nvPr/>
        </p:nvPicPr>
        <p:blipFill>
          <a:blip r:embed="rId3"/>
          <a:stretch>
            <a:fillRect/>
          </a:stretch>
        </p:blipFill>
        <p:spPr>
          <a:xfrm>
            <a:off x="7089175" y="799357"/>
            <a:ext cx="1039491" cy="1039491"/>
          </a:xfrm>
          <a:prstGeom prst="rect">
            <a:avLst/>
          </a:prstGeom>
        </p:spPr>
      </p:pic>
      <p:sp>
        <p:nvSpPr>
          <p:cNvPr id="7" name="CuadroTexto 6">
            <a:extLst>
              <a:ext uri="{FF2B5EF4-FFF2-40B4-BE49-F238E27FC236}">
                <a16:creationId xmlns:a16="http://schemas.microsoft.com/office/drawing/2014/main" id="{68D97E1A-0289-E3DA-2898-6346E564AB49}"/>
              </a:ext>
            </a:extLst>
          </p:cNvPr>
          <p:cNvSpPr txBox="1"/>
          <p:nvPr/>
        </p:nvSpPr>
        <p:spPr>
          <a:xfrm>
            <a:off x="4462959" y="5240270"/>
            <a:ext cx="3665707" cy="584775"/>
          </a:xfrm>
          <a:prstGeom prst="rect">
            <a:avLst/>
          </a:prstGeom>
          <a:noFill/>
        </p:spPr>
        <p:txBody>
          <a:bodyPr wrap="square" rtlCol="0">
            <a:spAutoFit/>
          </a:bodyPr>
          <a:lstStyle/>
          <a:p>
            <a:r>
              <a:rPr lang="es-GT" sz="1400" dirty="0">
                <a:solidFill>
                  <a:schemeClr val="bg1"/>
                </a:solidFill>
              </a:rPr>
              <a:t>FORO VIRTUAL ICAP-ASIES 8 FEBRERO 2024 GUATEMALA C.A</a:t>
            </a:r>
            <a:r>
              <a:rPr lang="es-GT" dirty="0"/>
              <a:t>.</a:t>
            </a:r>
          </a:p>
        </p:txBody>
      </p:sp>
    </p:spTree>
    <p:extLst>
      <p:ext uri="{BB962C8B-B14F-4D97-AF65-F5344CB8AC3E}">
        <p14:creationId xmlns:p14="http://schemas.microsoft.com/office/powerpoint/2010/main" val="26005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07253-F726-2CD9-DE0A-2FE64CDF72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DEC56B4-5929-0F29-B322-8CEDF68383A6}"/>
              </a:ext>
            </a:extLst>
          </p:cNvPr>
          <p:cNvSpPr>
            <a:spLocks noGrp="1"/>
          </p:cNvSpPr>
          <p:nvPr>
            <p:ph type="title"/>
          </p:nvPr>
        </p:nvSpPr>
        <p:spPr>
          <a:xfrm>
            <a:off x="316931" y="1606486"/>
            <a:ext cx="8825660" cy="1822514"/>
          </a:xfrm>
        </p:spPr>
        <p:txBody>
          <a:bodyPr/>
          <a:lstStyle/>
          <a:p>
            <a:pPr algn="ctr"/>
            <a:r>
              <a:rPr lang="es-GT" sz="5400" dirty="0"/>
              <a:t>La Revolución Conservadora</a:t>
            </a:r>
            <a:br>
              <a:rPr lang="es-GT" sz="5400" dirty="0"/>
            </a:br>
            <a:r>
              <a:rPr lang="es-GT" sz="3200" i="1" dirty="0"/>
              <a:t>Años 70-80 </a:t>
            </a:r>
            <a:br>
              <a:rPr lang="es-GT" sz="5400" dirty="0"/>
            </a:br>
            <a:r>
              <a:rPr lang="es-GT" sz="3600" dirty="0"/>
              <a:t>(Thacher y Reagan) </a:t>
            </a:r>
          </a:p>
        </p:txBody>
      </p:sp>
      <p:sp>
        <p:nvSpPr>
          <p:cNvPr id="12" name="Marcador de texto 11">
            <a:extLst>
              <a:ext uri="{FF2B5EF4-FFF2-40B4-BE49-F238E27FC236}">
                <a16:creationId xmlns:a16="http://schemas.microsoft.com/office/drawing/2014/main" id="{AA56781C-2A07-F3FD-31D3-7AF2E04C11DD}"/>
              </a:ext>
            </a:extLst>
          </p:cNvPr>
          <p:cNvSpPr>
            <a:spLocks noGrp="1"/>
          </p:cNvSpPr>
          <p:nvPr>
            <p:ph type="body" idx="1"/>
          </p:nvPr>
        </p:nvSpPr>
        <p:spPr/>
        <p:txBody>
          <a:bodyPr/>
          <a:lstStyle/>
          <a:p>
            <a:endParaRPr lang="es-GT"/>
          </a:p>
        </p:txBody>
      </p:sp>
      <mc:AlternateContent xmlns:mc="http://schemas.openxmlformats.org/markup-compatibility/2006" xmlns:p14="http://schemas.microsoft.com/office/powerpoint/2010/main">
        <mc:Choice Requires="p14">
          <p:contentPart p14:bwMode="auto" r:id="rId2">
            <p14:nvContentPartPr>
              <p14:cNvPr id="3" name="Entrada de lápiz 2">
                <a:extLst>
                  <a:ext uri="{FF2B5EF4-FFF2-40B4-BE49-F238E27FC236}">
                    <a16:creationId xmlns:a16="http://schemas.microsoft.com/office/drawing/2014/main" id="{729BA53E-CDE9-3696-B6E4-1C8A0FBF74E9}"/>
                  </a:ext>
                </a:extLst>
              </p14:cNvPr>
              <p14:cNvContentPartPr/>
              <p14:nvPr/>
            </p14:nvContentPartPr>
            <p14:xfrm>
              <a:off x="2275414" y="5395816"/>
              <a:ext cx="360" cy="360"/>
            </p14:xfrm>
          </p:contentPart>
        </mc:Choice>
        <mc:Fallback xmlns="">
          <p:pic>
            <p:nvPicPr>
              <p:cNvPr id="3" name="Entrada de lápiz 2">
                <a:extLst>
                  <a:ext uri="{FF2B5EF4-FFF2-40B4-BE49-F238E27FC236}">
                    <a16:creationId xmlns:a16="http://schemas.microsoft.com/office/drawing/2014/main" id="{729BA53E-CDE9-3696-B6E4-1C8A0FBF74E9}"/>
                  </a:ext>
                </a:extLst>
              </p:cNvPr>
              <p:cNvPicPr/>
              <p:nvPr/>
            </p:nvPicPr>
            <p:blipFill>
              <a:blip r:embed="rId3"/>
              <a:stretch>
                <a:fillRect/>
              </a:stretch>
            </p:blipFill>
            <p:spPr>
              <a:xfrm>
                <a:off x="2266774" y="53871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BEEE1FF1-0EAB-9EBF-C25B-00A010DA54F7}"/>
                  </a:ext>
                </a:extLst>
              </p14:cNvPr>
              <p14:cNvContentPartPr/>
              <p14:nvPr/>
            </p14:nvContentPartPr>
            <p14:xfrm>
              <a:off x="796894" y="4755736"/>
              <a:ext cx="360" cy="360"/>
            </p14:xfrm>
          </p:contentPart>
        </mc:Choice>
        <mc:Fallback xmlns="">
          <p:pic>
            <p:nvPicPr>
              <p:cNvPr id="5" name="Entrada de lápiz 4">
                <a:extLst>
                  <a:ext uri="{FF2B5EF4-FFF2-40B4-BE49-F238E27FC236}">
                    <a16:creationId xmlns:a16="http://schemas.microsoft.com/office/drawing/2014/main" id="{BEEE1FF1-0EAB-9EBF-C25B-00A010DA54F7}"/>
                  </a:ext>
                </a:extLst>
              </p:cNvPr>
              <p:cNvPicPr/>
              <p:nvPr/>
            </p:nvPicPr>
            <p:blipFill>
              <a:blip r:embed="rId5"/>
              <a:stretch>
                <a:fillRect/>
              </a:stretch>
            </p:blipFill>
            <p:spPr>
              <a:xfrm>
                <a:off x="788254" y="47470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trada de lápiz 6">
                <a:extLst>
                  <a:ext uri="{FF2B5EF4-FFF2-40B4-BE49-F238E27FC236}">
                    <a16:creationId xmlns:a16="http://schemas.microsoft.com/office/drawing/2014/main" id="{7BDFD76F-6966-DDD6-F050-B72C01E50B1F}"/>
                  </a:ext>
                </a:extLst>
              </p14:cNvPr>
              <p14:cNvContentPartPr/>
              <p14:nvPr/>
            </p14:nvContentPartPr>
            <p14:xfrm>
              <a:off x="2468014" y="5296456"/>
              <a:ext cx="360" cy="360"/>
            </p14:xfrm>
          </p:contentPart>
        </mc:Choice>
        <mc:Fallback xmlns="">
          <p:pic>
            <p:nvPicPr>
              <p:cNvPr id="7" name="Entrada de lápiz 6">
                <a:extLst>
                  <a:ext uri="{FF2B5EF4-FFF2-40B4-BE49-F238E27FC236}">
                    <a16:creationId xmlns:a16="http://schemas.microsoft.com/office/drawing/2014/main" id="{7BDFD76F-6966-DDD6-F050-B72C01E50B1F}"/>
                  </a:ext>
                </a:extLst>
              </p:cNvPr>
              <p:cNvPicPr/>
              <p:nvPr/>
            </p:nvPicPr>
            <p:blipFill>
              <a:blip r:embed="rId5"/>
              <a:stretch>
                <a:fillRect/>
              </a:stretch>
            </p:blipFill>
            <p:spPr>
              <a:xfrm>
                <a:off x="2459014" y="5287816"/>
                <a:ext cx="18000" cy="18000"/>
              </a:xfrm>
              <a:prstGeom prst="rect">
                <a:avLst/>
              </a:prstGeom>
            </p:spPr>
          </p:pic>
        </mc:Fallback>
      </mc:AlternateContent>
      <p:pic>
        <p:nvPicPr>
          <p:cNvPr id="11" name="Imagen 10">
            <a:extLst>
              <a:ext uri="{FF2B5EF4-FFF2-40B4-BE49-F238E27FC236}">
                <a16:creationId xmlns:a16="http://schemas.microsoft.com/office/drawing/2014/main" id="{2ECD8153-E90A-21F4-5332-A7B5C4A051FE}"/>
              </a:ext>
            </a:extLst>
          </p:cNvPr>
          <p:cNvPicPr>
            <a:picLocks noChangeAspect="1"/>
          </p:cNvPicPr>
          <p:nvPr/>
        </p:nvPicPr>
        <p:blipFill>
          <a:blip r:embed="rId7"/>
          <a:stretch>
            <a:fillRect/>
          </a:stretch>
        </p:blipFill>
        <p:spPr>
          <a:xfrm>
            <a:off x="7924651" y="1281557"/>
            <a:ext cx="3678570" cy="2292284"/>
          </a:xfrm>
          <a:prstGeom prst="rect">
            <a:avLst/>
          </a:prstGeom>
        </p:spPr>
      </p:pic>
    </p:spTree>
    <p:extLst>
      <p:ext uri="{BB962C8B-B14F-4D97-AF65-F5344CB8AC3E}">
        <p14:creationId xmlns:p14="http://schemas.microsoft.com/office/powerpoint/2010/main" val="83062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9A74F2-E73D-5EF9-20FC-66DF65B042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3BAF8A-1AE2-CA77-6979-A88B3587E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8A72082-0FCB-3B96-20CD-A17A778E7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2" name="Freeform: Shape 11">
            <a:extLst>
              <a:ext uri="{FF2B5EF4-FFF2-40B4-BE49-F238E27FC236}">
                <a16:creationId xmlns:a16="http://schemas.microsoft.com/office/drawing/2014/main" id="{D0145925-C0AB-A64C-CC27-E7229DE6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2" name="Imagen 1">
            <a:extLst>
              <a:ext uri="{FF2B5EF4-FFF2-40B4-BE49-F238E27FC236}">
                <a16:creationId xmlns:a16="http://schemas.microsoft.com/office/drawing/2014/main" id="{74E345EC-FEBC-C7DB-EBC2-6051BDDC75A0}"/>
              </a:ext>
            </a:extLst>
          </p:cNvPr>
          <p:cNvPicPr>
            <a:picLocks noChangeAspect="1"/>
          </p:cNvPicPr>
          <p:nvPr/>
        </p:nvPicPr>
        <p:blipFill>
          <a:blip r:embed="rId2"/>
          <a:stretch>
            <a:fillRect/>
          </a:stretch>
        </p:blipFill>
        <p:spPr>
          <a:xfrm>
            <a:off x="4506602" y="687791"/>
            <a:ext cx="4054048" cy="5482417"/>
          </a:xfrm>
          <a:prstGeom prst="rect">
            <a:avLst/>
          </a:prstGeom>
        </p:spPr>
      </p:pic>
    </p:spTree>
    <p:extLst>
      <p:ext uri="{BB962C8B-B14F-4D97-AF65-F5344CB8AC3E}">
        <p14:creationId xmlns:p14="http://schemas.microsoft.com/office/powerpoint/2010/main" val="74884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416AF-66D9-A03A-D925-1190173B65D5}"/>
              </a:ext>
            </a:extLst>
          </p:cNvPr>
          <p:cNvSpPr>
            <a:spLocks noGrp="1"/>
          </p:cNvSpPr>
          <p:nvPr>
            <p:ph type="title"/>
          </p:nvPr>
        </p:nvSpPr>
        <p:spPr/>
        <p:txBody>
          <a:bodyPr/>
          <a:lstStyle/>
          <a:p>
            <a:r>
              <a:rPr lang="es-GT" dirty="0"/>
              <a:t>La Nueva Gestión Pública (NGP)</a:t>
            </a:r>
          </a:p>
        </p:txBody>
      </p:sp>
      <p:sp>
        <p:nvSpPr>
          <p:cNvPr id="3" name="Marcador de contenido 2">
            <a:extLst>
              <a:ext uri="{FF2B5EF4-FFF2-40B4-BE49-F238E27FC236}">
                <a16:creationId xmlns:a16="http://schemas.microsoft.com/office/drawing/2014/main" id="{73ABB13D-F121-AA77-0FFE-D31F88928857}"/>
              </a:ext>
            </a:extLst>
          </p:cNvPr>
          <p:cNvSpPr>
            <a:spLocks noGrp="1"/>
          </p:cNvSpPr>
          <p:nvPr>
            <p:ph idx="1"/>
          </p:nvPr>
        </p:nvSpPr>
        <p:spPr/>
        <p:txBody>
          <a:bodyPr>
            <a:normAutofit/>
          </a:bodyPr>
          <a:lstStyle/>
          <a:p>
            <a:r>
              <a:rPr lang="es-GT" sz="2000" b="1" dirty="0"/>
              <a:t>Desburocratizacion y ruptura de monopolios.</a:t>
            </a:r>
          </a:p>
          <a:p>
            <a:r>
              <a:rPr lang="es-GT" sz="2000" b="1" dirty="0"/>
              <a:t> Descentralización y empoderamiento de la sociedad.</a:t>
            </a:r>
          </a:p>
          <a:p>
            <a:r>
              <a:rPr lang="es-GT" sz="2000" b="1" dirty="0"/>
              <a:t> Desregulación de amplios sectores de actividad: liberalización de mercados. Favorece la privatización de bienes y servicios públicos.</a:t>
            </a:r>
          </a:p>
          <a:p>
            <a:r>
              <a:rPr lang="es-GT" sz="2000" b="1" dirty="0"/>
              <a:t> Desmantelamiento de la estructura estatutaria.</a:t>
            </a:r>
          </a:p>
          <a:p>
            <a:r>
              <a:rPr lang="es-GT" sz="2000" b="1" dirty="0"/>
              <a:t> Confianza en la competencia entre entidades públicas.</a:t>
            </a:r>
          </a:p>
          <a:p>
            <a:r>
              <a:rPr lang="es-GT" sz="2000" b="1" dirty="0"/>
              <a:t> Orientación al gerencialismo.</a:t>
            </a:r>
          </a:p>
        </p:txBody>
      </p:sp>
    </p:spTree>
    <p:extLst>
      <p:ext uri="{BB962C8B-B14F-4D97-AF65-F5344CB8AC3E}">
        <p14:creationId xmlns:p14="http://schemas.microsoft.com/office/powerpoint/2010/main" val="368125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2" name="Freeform: Shape 11">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3" name="Imagen 2">
            <a:extLst>
              <a:ext uri="{FF2B5EF4-FFF2-40B4-BE49-F238E27FC236}">
                <a16:creationId xmlns:a16="http://schemas.microsoft.com/office/drawing/2014/main" id="{DAFC07FE-29EA-C40A-059C-C6CF7D9CBBCC}"/>
              </a:ext>
            </a:extLst>
          </p:cNvPr>
          <p:cNvPicPr>
            <a:picLocks noChangeAspect="1"/>
          </p:cNvPicPr>
          <p:nvPr/>
        </p:nvPicPr>
        <p:blipFill>
          <a:blip r:embed="rId2"/>
          <a:stretch>
            <a:fillRect/>
          </a:stretch>
        </p:blipFill>
        <p:spPr>
          <a:xfrm>
            <a:off x="4506603" y="643466"/>
            <a:ext cx="4338906" cy="5571067"/>
          </a:xfrm>
          <a:prstGeom prst="rect">
            <a:avLst/>
          </a:prstGeom>
        </p:spPr>
      </p:pic>
    </p:spTree>
    <p:extLst>
      <p:ext uri="{BB962C8B-B14F-4D97-AF65-F5344CB8AC3E}">
        <p14:creationId xmlns:p14="http://schemas.microsoft.com/office/powerpoint/2010/main" val="23137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65241-DEB2-08E9-C4A8-CB5F907A9D52}"/>
              </a:ext>
            </a:extLst>
          </p:cNvPr>
          <p:cNvSpPr>
            <a:spLocks noGrp="1"/>
          </p:cNvSpPr>
          <p:nvPr>
            <p:ph type="title"/>
          </p:nvPr>
        </p:nvSpPr>
        <p:spPr/>
        <p:txBody>
          <a:bodyPr/>
          <a:lstStyle/>
          <a:p>
            <a:pPr algn="ctr"/>
            <a:r>
              <a:rPr lang="es-GT" sz="2800" dirty="0"/>
              <a:t>Modelo burocrático vs. Modelo gerencial</a:t>
            </a:r>
          </a:p>
        </p:txBody>
      </p:sp>
      <p:sp>
        <p:nvSpPr>
          <p:cNvPr id="3" name="Marcador de texto 2">
            <a:extLst>
              <a:ext uri="{FF2B5EF4-FFF2-40B4-BE49-F238E27FC236}">
                <a16:creationId xmlns:a16="http://schemas.microsoft.com/office/drawing/2014/main" id="{B7694615-22EE-B360-6786-11E219ACD227}"/>
              </a:ext>
            </a:extLst>
          </p:cNvPr>
          <p:cNvSpPr>
            <a:spLocks noGrp="1"/>
          </p:cNvSpPr>
          <p:nvPr>
            <p:ph type="body" idx="1"/>
          </p:nvPr>
        </p:nvSpPr>
        <p:spPr/>
        <p:txBody>
          <a:bodyPr/>
          <a:lstStyle/>
          <a:p>
            <a:r>
              <a:rPr lang="es-GT" b="1" dirty="0"/>
              <a:t>Paradigma burocrático</a:t>
            </a:r>
          </a:p>
        </p:txBody>
      </p:sp>
      <p:sp>
        <p:nvSpPr>
          <p:cNvPr id="4" name="Marcador de contenido 3">
            <a:extLst>
              <a:ext uri="{FF2B5EF4-FFF2-40B4-BE49-F238E27FC236}">
                <a16:creationId xmlns:a16="http://schemas.microsoft.com/office/drawing/2014/main" id="{79367E0F-E9F1-10ED-1AB9-E0CB1BF33F60}"/>
              </a:ext>
            </a:extLst>
          </p:cNvPr>
          <p:cNvSpPr>
            <a:spLocks noGrp="1"/>
          </p:cNvSpPr>
          <p:nvPr>
            <p:ph sz="half" idx="2"/>
          </p:nvPr>
        </p:nvSpPr>
        <p:spPr/>
        <p:txBody>
          <a:bodyPr/>
          <a:lstStyle/>
          <a:p>
            <a:r>
              <a:rPr lang="es-GT" b="1" dirty="0"/>
              <a:t> Enfoque al interés público</a:t>
            </a:r>
          </a:p>
          <a:p>
            <a:r>
              <a:rPr lang="es-GT" b="1" dirty="0"/>
              <a:t> Enfoque a la administración: cumplir normas y gastar presupuesto.</a:t>
            </a:r>
          </a:p>
          <a:p>
            <a:r>
              <a:rPr lang="es-GT" b="1" dirty="0"/>
              <a:t> Especifica funciones, autoridad y estructura.</a:t>
            </a:r>
          </a:p>
          <a:p>
            <a:r>
              <a:rPr lang="es-GT" b="1" dirty="0"/>
              <a:t> Enfatiza en la separación del político (decisor) y el administrador (ejecutor).</a:t>
            </a:r>
          </a:p>
        </p:txBody>
      </p:sp>
      <p:sp>
        <p:nvSpPr>
          <p:cNvPr id="5" name="Marcador de texto 4">
            <a:extLst>
              <a:ext uri="{FF2B5EF4-FFF2-40B4-BE49-F238E27FC236}">
                <a16:creationId xmlns:a16="http://schemas.microsoft.com/office/drawing/2014/main" id="{F7C9CA17-115A-E567-C20F-64DB04A4F36E}"/>
              </a:ext>
            </a:extLst>
          </p:cNvPr>
          <p:cNvSpPr>
            <a:spLocks noGrp="1"/>
          </p:cNvSpPr>
          <p:nvPr>
            <p:ph type="body" sz="quarter" idx="3"/>
          </p:nvPr>
        </p:nvSpPr>
        <p:spPr/>
        <p:txBody>
          <a:bodyPr/>
          <a:lstStyle/>
          <a:p>
            <a:r>
              <a:rPr lang="es-GT" b="1" dirty="0"/>
              <a:t>Paradigma gerencial</a:t>
            </a:r>
          </a:p>
        </p:txBody>
      </p:sp>
      <p:sp>
        <p:nvSpPr>
          <p:cNvPr id="6" name="Marcador de contenido 5">
            <a:extLst>
              <a:ext uri="{FF2B5EF4-FFF2-40B4-BE49-F238E27FC236}">
                <a16:creationId xmlns:a16="http://schemas.microsoft.com/office/drawing/2014/main" id="{F3090437-BA2D-5767-50C6-28B538C522C3}"/>
              </a:ext>
            </a:extLst>
          </p:cNvPr>
          <p:cNvSpPr>
            <a:spLocks noGrp="1"/>
          </p:cNvSpPr>
          <p:nvPr>
            <p:ph sz="quarter" idx="4"/>
          </p:nvPr>
        </p:nvSpPr>
        <p:spPr/>
        <p:txBody>
          <a:bodyPr/>
          <a:lstStyle/>
          <a:p>
            <a:r>
              <a:rPr lang="es-GT" dirty="0"/>
              <a:t> </a:t>
            </a:r>
            <a:r>
              <a:rPr lang="es-GT" b="1" dirty="0"/>
              <a:t>Resutados que valora el cliente</a:t>
            </a:r>
          </a:p>
          <a:p>
            <a:r>
              <a:rPr lang="es-GT" b="1" dirty="0"/>
              <a:t> Enfoque a la gestión  y a  optimizar recursos (costos).</a:t>
            </a:r>
          </a:p>
          <a:p>
            <a:r>
              <a:rPr lang="es-GT" b="1" dirty="0"/>
              <a:t> Especificar resultados, misión y productos.</a:t>
            </a:r>
          </a:p>
          <a:p>
            <a:r>
              <a:rPr lang="es-GT" b="1" dirty="0"/>
              <a:t> Enfatiza la prestación de servicios acordes a las necesidades de los “clientes”.</a:t>
            </a:r>
          </a:p>
        </p:txBody>
      </p:sp>
    </p:spTree>
    <p:extLst>
      <p:ext uri="{BB962C8B-B14F-4D97-AF65-F5344CB8AC3E}">
        <p14:creationId xmlns:p14="http://schemas.microsoft.com/office/powerpoint/2010/main" val="313189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40EDB-947F-E06C-B1A5-F93FD9628329}"/>
              </a:ext>
            </a:extLst>
          </p:cNvPr>
          <p:cNvSpPr>
            <a:spLocks noGrp="1"/>
          </p:cNvSpPr>
          <p:nvPr>
            <p:ph type="title"/>
          </p:nvPr>
        </p:nvSpPr>
        <p:spPr/>
        <p:txBody>
          <a:bodyPr/>
          <a:lstStyle/>
          <a:p>
            <a:pPr algn="ctr"/>
            <a:r>
              <a:rPr lang="es-GT" sz="3200" dirty="0"/>
              <a:t>Efectos de la NGP en América Latina y Guatemala</a:t>
            </a:r>
          </a:p>
        </p:txBody>
      </p:sp>
      <p:sp>
        <p:nvSpPr>
          <p:cNvPr id="4" name="Marcador de texto 6">
            <a:extLst>
              <a:ext uri="{FF2B5EF4-FFF2-40B4-BE49-F238E27FC236}">
                <a16:creationId xmlns:a16="http://schemas.microsoft.com/office/drawing/2014/main" id="{58977EC5-1DCA-981C-7504-0F80E58D6232}"/>
              </a:ext>
            </a:extLst>
          </p:cNvPr>
          <p:cNvSpPr>
            <a:spLocks noGrp="1"/>
          </p:cNvSpPr>
          <p:nvPr>
            <p:ph idx="1"/>
          </p:nvPr>
        </p:nvSpPr>
        <p:spPr/>
        <p:txBody>
          <a:bodyPr>
            <a:normAutofit/>
          </a:bodyPr>
          <a:lstStyle/>
          <a:p>
            <a:pPr marL="457200" indent="-457200">
              <a:buAutoNum type="arabicPeriod"/>
            </a:pPr>
            <a:r>
              <a:rPr lang="es-GT" b="1" dirty="0"/>
              <a:t>Abandono y desmantelamiento de los sistemas de servicio civil (improvisacion, botín politico y baja calidad de la accion pública)</a:t>
            </a:r>
          </a:p>
          <a:p>
            <a:pPr marL="457200" indent="-457200">
              <a:buAutoNum type="arabicPeriod"/>
            </a:pPr>
            <a:r>
              <a:rPr lang="es-GT" b="1" dirty="0"/>
              <a:t> Aumentó la pobreza y la desigualdad (“</a:t>
            </a:r>
            <a:r>
              <a:rPr lang="es-GT" b="1" i="1" dirty="0"/>
              <a:t>Década perdida de los años ochenta</a:t>
            </a:r>
            <a:r>
              <a:rPr lang="es-GT" b="1" dirty="0"/>
              <a:t>” CEPAL)</a:t>
            </a:r>
          </a:p>
          <a:p>
            <a:pPr marL="457200" indent="-457200">
              <a:buAutoNum type="arabicPeriod"/>
            </a:pPr>
            <a:r>
              <a:rPr lang="es-GT" b="1" dirty="0"/>
              <a:t> Función pública improvisada y pérdida de capacidades técnicas del Estado (Ej. Calidad en la educación pública e infraestructura vial).</a:t>
            </a:r>
          </a:p>
          <a:p>
            <a:pPr marL="457200" indent="-457200">
              <a:buAutoNum type="arabicPeriod"/>
            </a:pPr>
            <a:r>
              <a:rPr lang="es-GT" b="1" dirty="0"/>
              <a:t> Discontinuidad de las politicas públicas y  ausencia de visión a largo plazo</a:t>
            </a:r>
          </a:p>
          <a:p>
            <a:pPr marL="457200" indent="-457200">
              <a:buAutoNum type="arabicPeriod"/>
            </a:pPr>
            <a:r>
              <a:rPr lang="es-GT" b="1" dirty="0"/>
              <a:t> Canibalización del erario público ( sin “guardianes” del interés público) CORRUPCIÓN GALOPANTE</a:t>
            </a:r>
          </a:p>
        </p:txBody>
      </p:sp>
    </p:spTree>
    <p:extLst>
      <p:ext uri="{BB962C8B-B14F-4D97-AF65-F5344CB8AC3E}">
        <p14:creationId xmlns:p14="http://schemas.microsoft.com/office/powerpoint/2010/main" val="387690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4C1A5-5511-9773-0455-81D550769B33}"/>
              </a:ext>
            </a:extLst>
          </p:cNvPr>
          <p:cNvSpPr>
            <a:spLocks noGrp="1"/>
          </p:cNvSpPr>
          <p:nvPr>
            <p:ph type="title"/>
          </p:nvPr>
        </p:nvSpPr>
        <p:spPr>
          <a:xfrm>
            <a:off x="-160337" y="1488935"/>
            <a:ext cx="8825660" cy="1822514"/>
          </a:xfrm>
        </p:spPr>
        <p:txBody>
          <a:bodyPr/>
          <a:lstStyle/>
          <a:p>
            <a:pPr algn="ctr"/>
            <a:r>
              <a:rPr lang="es-GT" sz="5400" dirty="0"/>
              <a:t>El Estado de vuelta </a:t>
            </a:r>
            <a:br>
              <a:rPr lang="es-GT" sz="4800" dirty="0"/>
            </a:br>
            <a:br>
              <a:rPr lang="es-GT" sz="4800" dirty="0"/>
            </a:br>
            <a:r>
              <a:rPr lang="es-GT" sz="3200" dirty="0"/>
              <a:t>(Banco Mundial, 1997)</a:t>
            </a:r>
          </a:p>
        </p:txBody>
      </p:sp>
      <p:sp>
        <p:nvSpPr>
          <p:cNvPr id="7" name="Marcador de texto 6">
            <a:extLst>
              <a:ext uri="{FF2B5EF4-FFF2-40B4-BE49-F238E27FC236}">
                <a16:creationId xmlns:a16="http://schemas.microsoft.com/office/drawing/2014/main" id="{8448227D-7B14-6780-82CA-AAFB8D11313E}"/>
              </a:ext>
            </a:extLst>
          </p:cNvPr>
          <p:cNvSpPr>
            <a:spLocks noGrp="1"/>
          </p:cNvSpPr>
          <p:nvPr>
            <p:ph type="body" idx="1"/>
          </p:nvPr>
        </p:nvSpPr>
        <p:spPr/>
        <p:txBody>
          <a:bodyPr/>
          <a:lstStyle/>
          <a:p>
            <a:endParaRPr lang="es-GT"/>
          </a:p>
        </p:txBody>
      </p:sp>
      <p:pic>
        <p:nvPicPr>
          <p:cNvPr id="6" name="Imagen 5">
            <a:extLst>
              <a:ext uri="{FF2B5EF4-FFF2-40B4-BE49-F238E27FC236}">
                <a16:creationId xmlns:a16="http://schemas.microsoft.com/office/drawing/2014/main" id="{CF948906-E4E2-0467-4CA2-EDC47C41340C}"/>
              </a:ext>
            </a:extLst>
          </p:cNvPr>
          <p:cNvPicPr>
            <a:picLocks noChangeAspect="1"/>
          </p:cNvPicPr>
          <p:nvPr/>
        </p:nvPicPr>
        <p:blipFill>
          <a:blip r:embed="rId2"/>
          <a:stretch>
            <a:fillRect/>
          </a:stretch>
        </p:blipFill>
        <p:spPr>
          <a:xfrm>
            <a:off x="8246408" y="627605"/>
            <a:ext cx="2656944" cy="3542592"/>
          </a:xfrm>
          <a:prstGeom prst="rect">
            <a:avLst/>
          </a:prstGeom>
        </p:spPr>
      </p:pic>
    </p:spTree>
    <p:extLst>
      <p:ext uri="{BB962C8B-B14F-4D97-AF65-F5344CB8AC3E}">
        <p14:creationId xmlns:p14="http://schemas.microsoft.com/office/powerpoint/2010/main" val="41527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GT"/>
          </a:p>
        </p:txBody>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GT"/>
          </a:p>
        </p:txBody>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GT"/>
          </a:p>
        </p:txBody>
      </p:sp>
      <p:sp>
        <p:nvSpPr>
          <p:cNvPr id="2" name="Título 1">
            <a:extLst>
              <a:ext uri="{FF2B5EF4-FFF2-40B4-BE49-F238E27FC236}">
                <a16:creationId xmlns:a16="http://schemas.microsoft.com/office/drawing/2014/main" id="{48EB34E1-A464-3F49-0A3A-8D025AFACAF9}"/>
              </a:ext>
            </a:extLst>
          </p:cNvPr>
          <p:cNvSpPr>
            <a:spLocks noGrp="1"/>
          </p:cNvSpPr>
          <p:nvPr>
            <p:ph type="title"/>
          </p:nvPr>
        </p:nvSpPr>
        <p:spPr>
          <a:xfrm>
            <a:off x="639098" y="629265"/>
            <a:ext cx="6072776" cy="1622322"/>
          </a:xfrm>
        </p:spPr>
        <p:txBody>
          <a:bodyPr>
            <a:normAutofit/>
          </a:bodyPr>
          <a:lstStyle/>
          <a:p>
            <a:r>
              <a:rPr lang="es-GT" dirty="0">
                <a:solidFill>
                  <a:srgbClr val="EBEBEB"/>
                </a:solidFill>
              </a:rPr>
              <a:t>Países ricos, países pobres</a:t>
            </a: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GT"/>
          </a:p>
        </p:txBody>
      </p:sp>
      <p:pic>
        <p:nvPicPr>
          <p:cNvPr id="7" name="Graphic 6" descr="Preguntas">
            <a:extLst>
              <a:ext uri="{FF2B5EF4-FFF2-40B4-BE49-F238E27FC236}">
                <a16:creationId xmlns:a16="http://schemas.microsoft.com/office/drawing/2014/main" id="{89FF428A-AF9F-AD3B-107F-1AFC14DF73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8226" y="1375132"/>
            <a:ext cx="4125317" cy="4125317"/>
          </a:xfrm>
          <a:prstGeom prst="rect">
            <a:avLst/>
          </a:prstGeom>
        </p:spPr>
      </p:pic>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 name="Marcador de contenido 2">
            <a:extLst>
              <a:ext uri="{FF2B5EF4-FFF2-40B4-BE49-F238E27FC236}">
                <a16:creationId xmlns:a16="http://schemas.microsoft.com/office/drawing/2014/main" id="{2F08046A-0719-69C0-DDA2-4A4BE9B683CA}"/>
              </a:ext>
            </a:extLst>
          </p:cNvPr>
          <p:cNvSpPr>
            <a:spLocks noGrp="1"/>
          </p:cNvSpPr>
          <p:nvPr>
            <p:ph idx="1"/>
          </p:nvPr>
        </p:nvSpPr>
        <p:spPr>
          <a:xfrm>
            <a:off x="639098" y="2418735"/>
            <a:ext cx="6072776" cy="3811740"/>
          </a:xfrm>
        </p:spPr>
        <p:txBody>
          <a:bodyPr anchor="ctr">
            <a:normAutofit fontScale="92500" lnSpcReduction="10000"/>
          </a:bodyPr>
          <a:lstStyle/>
          <a:p>
            <a:r>
              <a:rPr lang="es-GT" sz="2800" dirty="0">
                <a:solidFill>
                  <a:srgbClr val="FFFFFF"/>
                </a:solidFill>
              </a:rPr>
              <a:t>”Cuando se pregunta uno: ¿por qué algunas naciones son ricas mientras otras son pobres?. La idea clave es que las naciones producen dentro de sus fronteras no aquello que la dotacion de recursos naturales permite sino aquello que las instituciones y las politicas públicas permiten.”</a:t>
            </a:r>
          </a:p>
          <a:p>
            <a:pPr marL="3657600" lvl="8" indent="0">
              <a:buNone/>
            </a:pPr>
            <a:r>
              <a:rPr lang="es-GT" sz="1300" dirty="0">
                <a:solidFill>
                  <a:srgbClr val="FFFFFF"/>
                </a:solidFill>
              </a:rPr>
              <a:t>Mancur   Olsen</a:t>
            </a:r>
          </a:p>
        </p:txBody>
      </p:sp>
    </p:spTree>
    <p:extLst>
      <p:ext uri="{BB962C8B-B14F-4D97-AF65-F5344CB8AC3E}">
        <p14:creationId xmlns:p14="http://schemas.microsoft.com/office/powerpoint/2010/main" val="421779006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CDE7E3-98BD-63B6-9FA9-CC3FF0027FE7}"/>
              </a:ext>
            </a:extLst>
          </p:cNvPr>
          <p:cNvPicPr>
            <a:picLocks noChangeAspect="1"/>
          </p:cNvPicPr>
          <p:nvPr/>
        </p:nvPicPr>
        <p:blipFill>
          <a:blip r:embed="rId2"/>
          <a:stretch>
            <a:fillRect/>
          </a:stretch>
        </p:blipFill>
        <p:spPr>
          <a:xfrm>
            <a:off x="1521925" y="0"/>
            <a:ext cx="7772400" cy="582665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2ECCCEDF-3C5D-0AAF-8189-4CD71C9DC47B}"/>
                  </a:ext>
                </a:extLst>
              </p14:cNvPr>
              <p14:cNvContentPartPr/>
              <p14:nvPr/>
            </p14:nvContentPartPr>
            <p14:xfrm>
              <a:off x="2344534" y="4323016"/>
              <a:ext cx="6044040" cy="653760"/>
            </p14:xfrm>
          </p:contentPart>
        </mc:Choice>
        <mc:Fallback xmlns="">
          <p:pic>
            <p:nvPicPr>
              <p:cNvPr id="4" name="Entrada de lápiz 3">
                <a:extLst>
                  <a:ext uri="{FF2B5EF4-FFF2-40B4-BE49-F238E27FC236}">
                    <a16:creationId xmlns:a16="http://schemas.microsoft.com/office/drawing/2014/main" id="{2ECCCEDF-3C5D-0AAF-8189-4CD71C9DC47B}"/>
                  </a:ext>
                </a:extLst>
              </p:cNvPr>
              <p:cNvPicPr/>
              <p:nvPr/>
            </p:nvPicPr>
            <p:blipFill>
              <a:blip r:embed="rId4"/>
              <a:stretch>
                <a:fillRect/>
              </a:stretch>
            </p:blipFill>
            <p:spPr>
              <a:xfrm>
                <a:off x="2335534" y="4314016"/>
                <a:ext cx="60616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trada de lápiz 4">
                <a:extLst>
                  <a:ext uri="{FF2B5EF4-FFF2-40B4-BE49-F238E27FC236}">
                    <a16:creationId xmlns:a16="http://schemas.microsoft.com/office/drawing/2014/main" id="{5C6D2B45-A19A-1BA5-7757-4B6460A7E15D}"/>
                  </a:ext>
                </a:extLst>
              </p14:cNvPr>
              <p14:cNvContentPartPr/>
              <p14:nvPr/>
            </p14:nvContentPartPr>
            <p14:xfrm>
              <a:off x="1954654" y="4364776"/>
              <a:ext cx="819360" cy="579960"/>
            </p14:xfrm>
          </p:contentPart>
        </mc:Choice>
        <mc:Fallback xmlns="">
          <p:pic>
            <p:nvPicPr>
              <p:cNvPr id="5" name="Entrada de lápiz 4">
                <a:extLst>
                  <a:ext uri="{FF2B5EF4-FFF2-40B4-BE49-F238E27FC236}">
                    <a16:creationId xmlns:a16="http://schemas.microsoft.com/office/drawing/2014/main" id="{5C6D2B45-A19A-1BA5-7757-4B6460A7E15D}"/>
                  </a:ext>
                </a:extLst>
              </p:cNvPr>
              <p:cNvPicPr/>
              <p:nvPr/>
            </p:nvPicPr>
            <p:blipFill>
              <a:blip r:embed="rId6"/>
              <a:stretch>
                <a:fillRect/>
              </a:stretch>
            </p:blipFill>
            <p:spPr>
              <a:xfrm>
                <a:off x="1945654" y="4356136"/>
                <a:ext cx="83700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id="{3393F774-144F-0AF7-88E7-130565EDEE1F}"/>
                  </a:ext>
                </a:extLst>
              </p14:cNvPr>
              <p14:cNvContentPartPr/>
              <p14:nvPr/>
            </p14:nvContentPartPr>
            <p14:xfrm>
              <a:off x="10060054" y="5409856"/>
              <a:ext cx="360" cy="360"/>
            </p14:xfrm>
          </p:contentPart>
        </mc:Choice>
        <mc:Fallback xmlns="">
          <p:pic>
            <p:nvPicPr>
              <p:cNvPr id="6" name="Entrada de lápiz 5">
                <a:extLst>
                  <a:ext uri="{FF2B5EF4-FFF2-40B4-BE49-F238E27FC236}">
                    <a16:creationId xmlns:a16="http://schemas.microsoft.com/office/drawing/2014/main" id="{3393F774-144F-0AF7-88E7-130565EDEE1F}"/>
                  </a:ext>
                </a:extLst>
              </p:cNvPr>
              <p:cNvPicPr/>
              <p:nvPr/>
            </p:nvPicPr>
            <p:blipFill>
              <a:blip r:embed="rId8"/>
              <a:stretch>
                <a:fillRect/>
              </a:stretch>
            </p:blipFill>
            <p:spPr>
              <a:xfrm>
                <a:off x="10051414" y="54012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Entrada de lápiz 6">
                <a:extLst>
                  <a:ext uri="{FF2B5EF4-FFF2-40B4-BE49-F238E27FC236}">
                    <a16:creationId xmlns:a16="http://schemas.microsoft.com/office/drawing/2014/main" id="{F06F390F-90C3-728E-113D-9312D2AE919A}"/>
                  </a:ext>
                </a:extLst>
              </p14:cNvPr>
              <p14:cNvContentPartPr/>
              <p14:nvPr/>
            </p14:nvContentPartPr>
            <p14:xfrm>
              <a:off x="2344174" y="4345336"/>
              <a:ext cx="5409720" cy="82080"/>
            </p14:xfrm>
          </p:contentPart>
        </mc:Choice>
        <mc:Fallback xmlns="">
          <p:pic>
            <p:nvPicPr>
              <p:cNvPr id="7" name="Entrada de lápiz 6">
                <a:extLst>
                  <a:ext uri="{FF2B5EF4-FFF2-40B4-BE49-F238E27FC236}">
                    <a16:creationId xmlns:a16="http://schemas.microsoft.com/office/drawing/2014/main" id="{F06F390F-90C3-728E-113D-9312D2AE919A}"/>
                  </a:ext>
                </a:extLst>
              </p:cNvPr>
              <p:cNvPicPr/>
              <p:nvPr/>
            </p:nvPicPr>
            <p:blipFill>
              <a:blip r:embed="rId10"/>
              <a:stretch>
                <a:fillRect/>
              </a:stretch>
            </p:blipFill>
            <p:spPr>
              <a:xfrm>
                <a:off x="2335534" y="4336696"/>
                <a:ext cx="5427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Entrada de lápiz 7">
                <a:extLst>
                  <a:ext uri="{FF2B5EF4-FFF2-40B4-BE49-F238E27FC236}">
                    <a16:creationId xmlns:a16="http://schemas.microsoft.com/office/drawing/2014/main" id="{8A77B768-FCE2-6755-FD8A-67907E7858F5}"/>
                  </a:ext>
                </a:extLst>
              </p14:cNvPr>
              <p14:cNvContentPartPr/>
              <p14:nvPr/>
            </p14:nvContentPartPr>
            <p14:xfrm>
              <a:off x="8036494" y="4733776"/>
              <a:ext cx="360" cy="360"/>
            </p14:xfrm>
          </p:contentPart>
        </mc:Choice>
        <mc:Fallback xmlns="">
          <p:pic>
            <p:nvPicPr>
              <p:cNvPr id="8" name="Entrada de lápiz 7">
                <a:extLst>
                  <a:ext uri="{FF2B5EF4-FFF2-40B4-BE49-F238E27FC236}">
                    <a16:creationId xmlns:a16="http://schemas.microsoft.com/office/drawing/2014/main" id="{8A77B768-FCE2-6755-FD8A-67907E7858F5}"/>
                  </a:ext>
                </a:extLst>
              </p:cNvPr>
              <p:cNvPicPr/>
              <p:nvPr/>
            </p:nvPicPr>
            <p:blipFill>
              <a:blip r:embed="rId8"/>
              <a:stretch>
                <a:fillRect/>
              </a:stretch>
            </p:blipFill>
            <p:spPr>
              <a:xfrm>
                <a:off x="8027494" y="4725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Entrada de lápiz 8">
                <a:extLst>
                  <a:ext uri="{FF2B5EF4-FFF2-40B4-BE49-F238E27FC236}">
                    <a16:creationId xmlns:a16="http://schemas.microsoft.com/office/drawing/2014/main" id="{8C999D1E-8CC6-EE7F-D24D-7EE1C7D2D243}"/>
                  </a:ext>
                </a:extLst>
              </p14:cNvPr>
              <p14:cNvContentPartPr/>
              <p14:nvPr/>
            </p14:nvContentPartPr>
            <p14:xfrm>
              <a:off x="379654" y="1529056"/>
              <a:ext cx="360" cy="360"/>
            </p14:xfrm>
          </p:contentPart>
        </mc:Choice>
        <mc:Fallback xmlns="">
          <p:pic>
            <p:nvPicPr>
              <p:cNvPr id="9" name="Entrada de lápiz 8">
                <a:extLst>
                  <a:ext uri="{FF2B5EF4-FFF2-40B4-BE49-F238E27FC236}">
                    <a16:creationId xmlns:a16="http://schemas.microsoft.com/office/drawing/2014/main" id="{8C999D1E-8CC6-EE7F-D24D-7EE1C7D2D243}"/>
                  </a:ext>
                </a:extLst>
              </p:cNvPr>
              <p:cNvPicPr/>
              <p:nvPr/>
            </p:nvPicPr>
            <p:blipFill>
              <a:blip r:embed="rId8"/>
              <a:stretch>
                <a:fillRect/>
              </a:stretch>
            </p:blipFill>
            <p:spPr>
              <a:xfrm>
                <a:off x="371014" y="1520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Entrada de lápiz 9">
                <a:extLst>
                  <a:ext uri="{FF2B5EF4-FFF2-40B4-BE49-F238E27FC236}">
                    <a16:creationId xmlns:a16="http://schemas.microsoft.com/office/drawing/2014/main" id="{A45404F3-F72F-7B4A-5235-CFFC8B07990C}"/>
                  </a:ext>
                </a:extLst>
              </p14:cNvPr>
              <p14:cNvContentPartPr/>
              <p14:nvPr/>
            </p14:nvContentPartPr>
            <p14:xfrm>
              <a:off x="488734" y="726256"/>
              <a:ext cx="360" cy="360"/>
            </p14:xfrm>
          </p:contentPart>
        </mc:Choice>
        <mc:Fallback xmlns="">
          <p:pic>
            <p:nvPicPr>
              <p:cNvPr id="10" name="Entrada de lápiz 9">
                <a:extLst>
                  <a:ext uri="{FF2B5EF4-FFF2-40B4-BE49-F238E27FC236}">
                    <a16:creationId xmlns:a16="http://schemas.microsoft.com/office/drawing/2014/main" id="{A45404F3-F72F-7B4A-5235-CFFC8B07990C}"/>
                  </a:ext>
                </a:extLst>
              </p:cNvPr>
              <p:cNvPicPr/>
              <p:nvPr/>
            </p:nvPicPr>
            <p:blipFill>
              <a:blip r:embed="rId8"/>
              <a:stretch>
                <a:fillRect/>
              </a:stretch>
            </p:blipFill>
            <p:spPr>
              <a:xfrm>
                <a:off x="479734" y="717256"/>
                <a:ext cx="18000" cy="18000"/>
              </a:xfrm>
              <a:prstGeom prst="rect">
                <a:avLst/>
              </a:prstGeom>
            </p:spPr>
          </p:pic>
        </mc:Fallback>
      </mc:AlternateContent>
    </p:spTree>
    <p:extLst>
      <p:ext uri="{BB962C8B-B14F-4D97-AF65-F5344CB8AC3E}">
        <p14:creationId xmlns:p14="http://schemas.microsoft.com/office/powerpoint/2010/main" val="417037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GT"/>
            </a:p>
          </p:txBody>
        </p:sp>
        <p:sp>
          <p:nvSpPr>
            <p:cNvPr id="2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GT"/>
            </a:p>
          </p:txBody>
        </p:sp>
      </p:grpSp>
      <p:sp>
        <p:nvSpPr>
          <p:cNvPr id="25" name="Rectangle 2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GT"/>
          </a:p>
        </p:txBody>
      </p:sp>
      <p:sp>
        <p:nvSpPr>
          <p:cNvPr id="29" name="Rectangle 2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 name="Título 2">
            <a:extLst>
              <a:ext uri="{FF2B5EF4-FFF2-40B4-BE49-F238E27FC236}">
                <a16:creationId xmlns:a16="http://schemas.microsoft.com/office/drawing/2014/main" id="{E47B5BFB-291D-E08F-2DCE-391A9D02DC5A}"/>
              </a:ext>
            </a:extLst>
          </p:cNvPr>
          <p:cNvSpPr>
            <a:spLocks noGrp="1"/>
          </p:cNvSpPr>
          <p:nvPr>
            <p:ph type="title"/>
          </p:nvPr>
        </p:nvSpPr>
        <p:spPr>
          <a:xfrm>
            <a:off x="7993252" y="2159821"/>
            <a:ext cx="3382297" cy="2037448"/>
          </a:xfrm>
        </p:spPr>
        <p:txBody>
          <a:bodyPr vert="horz" lIns="91440" tIns="45720" rIns="91440" bIns="45720" rtlCol="0" anchor="b">
            <a:normAutofit/>
          </a:bodyPr>
          <a:lstStyle/>
          <a:p>
            <a:pPr algn="ctr">
              <a:lnSpc>
                <a:spcPct val="90000"/>
              </a:lnSpc>
            </a:pPr>
            <a:r>
              <a:rPr lang="en-US" sz="4000" b="0" i="0" kern="1200" dirty="0" err="1">
                <a:solidFill>
                  <a:srgbClr val="EBEBEB"/>
                </a:solidFill>
                <a:latin typeface="+mj-lt"/>
                <a:ea typeface="+mj-ea"/>
                <a:cs typeface="+mj-cs"/>
              </a:rPr>
              <a:t>Síntesis</a:t>
            </a:r>
            <a:r>
              <a:rPr lang="en-US" sz="4000" b="0" i="0" kern="1200" dirty="0">
                <a:solidFill>
                  <a:srgbClr val="EBEBEB"/>
                </a:solidFill>
                <a:latin typeface="+mj-lt"/>
                <a:ea typeface="+mj-ea"/>
                <a:cs typeface="+mj-cs"/>
              </a:rPr>
              <a:t> de </a:t>
            </a:r>
            <a:r>
              <a:rPr lang="en-US" sz="4000" b="0" i="0" kern="1200" dirty="0" err="1">
                <a:solidFill>
                  <a:srgbClr val="EBEBEB"/>
                </a:solidFill>
                <a:latin typeface="+mj-lt"/>
                <a:ea typeface="+mj-ea"/>
                <a:cs typeface="+mj-cs"/>
              </a:rPr>
              <a:t>los</a:t>
            </a:r>
            <a:r>
              <a:rPr lang="en-US" sz="4000" b="0" i="0" kern="1200" dirty="0">
                <a:solidFill>
                  <a:srgbClr val="EBEBEB"/>
                </a:solidFill>
                <a:latin typeface="+mj-lt"/>
                <a:ea typeface="+mj-ea"/>
                <a:cs typeface="+mj-cs"/>
              </a:rPr>
              <a:t> dos </a:t>
            </a:r>
            <a:r>
              <a:rPr lang="en-US" sz="4000" b="0" i="0" kern="1200" dirty="0" err="1">
                <a:solidFill>
                  <a:srgbClr val="EBEBEB"/>
                </a:solidFill>
                <a:latin typeface="+mj-lt"/>
                <a:ea typeface="+mj-ea"/>
                <a:cs typeface="+mj-cs"/>
              </a:rPr>
              <a:t>modelos</a:t>
            </a:r>
            <a:endParaRPr lang="en-US" sz="4000" b="0" i="0" kern="1200" dirty="0">
              <a:solidFill>
                <a:srgbClr val="EBEBEB"/>
              </a:solidFill>
              <a:latin typeface="+mj-lt"/>
              <a:ea typeface="+mj-ea"/>
              <a:cs typeface="+mj-cs"/>
            </a:endParaRPr>
          </a:p>
        </p:txBody>
      </p:sp>
      <p:graphicFrame>
        <p:nvGraphicFramePr>
          <p:cNvPr id="2" name="Tabla 1">
            <a:extLst>
              <a:ext uri="{FF2B5EF4-FFF2-40B4-BE49-F238E27FC236}">
                <a16:creationId xmlns:a16="http://schemas.microsoft.com/office/drawing/2014/main" id="{8F018A57-B6EA-B3B5-D692-30476C0E9BAD}"/>
              </a:ext>
            </a:extLst>
          </p:cNvPr>
          <p:cNvGraphicFramePr>
            <a:graphicFrameLocks noGrp="1"/>
          </p:cNvGraphicFramePr>
          <p:nvPr>
            <p:extLst>
              <p:ext uri="{D42A27DB-BD31-4B8C-83A1-F6EECF244321}">
                <p14:modId xmlns:p14="http://schemas.microsoft.com/office/powerpoint/2010/main" val="1366362179"/>
              </p:ext>
            </p:extLst>
          </p:nvPr>
        </p:nvGraphicFramePr>
        <p:xfrm>
          <a:off x="1109763" y="1553598"/>
          <a:ext cx="6883489" cy="3747690"/>
        </p:xfrm>
        <a:graphic>
          <a:graphicData uri="http://schemas.openxmlformats.org/drawingml/2006/table">
            <a:tbl>
              <a:tblPr firstRow="1" bandRow="1">
                <a:tableStyleId>{5C22544A-7EE6-4342-B048-85BDC9FD1C3A}</a:tableStyleId>
              </a:tblPr>
              <a:tblGrid>
                <a:gridCol w="2095989">
                  <a:extLst>
                    <a:ext uri="{9D8B030D-6E8A-4147-A177-3AD203B41FA5}">
                      <a16:colId xmlns:a16="http://schemas.microsoft.com/office/drawing/2014/main" val="3665773340"/>
                    </a:ext>
                  </a:extLst>
                </a:gridCol>
                <a:gridCol w="2273806">
                  <a:extLst>
                    <a:ext uri="{9D8B030D-6E8A-4147-A177-3AD203B41FA5}">
                      <a16:colId xmlns:a16="http://schemas.microsoft.com/office/drawing/2014/main" val="950868163"/>
                    </a:ext>
                  </a:extLst>
                </a:gridCol>
                <a:gridCol w="2513694">
                  <a:extLst>
                    <a:ext uri="{9D8B030D-6E8A-4147-A177-3AD203B41FA5}">
                      <a16:colId xmlns:a16="http://schemas.microsoft.com/office/drawing/2014/main" val="2288876229"/>
                    </a:ext>
                  </a:extLst>
                </a:gridCol>
              </a:tblGrid>
              <a:tr h="744596">
                <a:tc>
                  <a:txBody>
                    <a:bodyPr/>
                    <a:lstStyle/>
                    <a:p>
                      <a:r>
                        <a:rPr lang="es-GT" sz="2000"/>
                        <a:t>Modelo</a:t>
                      </a:r>
                    </a:p>
                    <a:p>
                      <a:r>
                        <a:rPr lang="es-GT" sz="2000"/>
                        <a:t>Weberiano</a:t>
                      </a:r>
                    </a:p>
                  </a:txBody>
                  <a:tcPr marL="102701" marR="102701" marT="51350" marB="51350"/>
                </a:tc>
                <a:tc>
                  <a:txBody>
                    <a:bodyPr/>
                    <a:lstStyle/>
                    <a:p>
                      <a:r>
                        <a:rPr lang="es-GT" sz="2000"/>
                        <a:t>Modelo</a:t>
                      </a:r>
                    </a:p>
                    <a:p>
                      <a:r>
                        <a:rPr lang="es-GT" sz="2000"/>
                        <a:t>Gerencial</a:t>
                      </a:r>
                    </a:p>
                  </a:txBody>
                  <a:tcPr marL="102701" marR="102701" marT="51350" marB="51350"/>
                </a:tc>
                <a:tc>
                  <a:txBody>
                    <a:bodyPr/>
                    <a:lstStyle/>
                    <a:p>
                      <a:r>
                        <a:rPr lang="es-GT" sz="2000"/>
                        <a:t>Modelo</a:t>
                      </a:r>
                    </a:p>
                    <a:p>
                      <a:r>
                        <a:rPr lang="es-GT" sz="2000"/>
                        <a:t>Neoweberiano</a:t>
                      </a:r>
                    </a:p>
                  </a:txBody>
                  <a:tcPr marL="102701" marR="102701" marT="51350" marB="51350"/>
                </a:tc>
                <a:extLst>
                  <a:ext uri="{0D108BD9-81ED-4DB2-BD59-A6C34878D82A}">
                    <a16:rowId xmlns:a16="http://schemas.microsoft.com/office/drawing/2014/main" val="3737585132"/>
                  </a:ext>
                </a:extLst>
              </a:tr>
              <a:tr h="1955718">
                <a:tc>
                  <a:txBody>
                    <a:bodyPr/>
                    <a:lstStyle/>
                    <a:p>
                      <a:endParaRPr lang="es-GT" sz="2000" dirty="0"/>
                    </a:p>
                    <a:p>
                      <a:r>
                        <a:rPr lang="es-GT" sz="2000" dirty="0"/>
                        <a:t>Predominio de las normas</a:t>
                      </a:r>
                    </a:p>
                  </a:txBody>
                  <a:tcPr marL="102701" marR="102701" marT="51350" marB="51350"/>
                </a:tc>
                <a:tc>
                  <a:txBody>
                    <a:bodyPr/>
                    <a:lstStyle/>
                    <a:p>
                      <a:endParaRPr lang="es-GT" sz="2000" dirty="0"/>
                    </a:p>
                    <a:p>
                      <a:r>
                        <a:rPr lang="es-GT" sz="2000" dirty="0"/>
                        <a:t>Uso de técnicas gerenciales para optimizar resultados</a:t>
                      </a:r>
                    </a:p>
                  </a:txBody>
                  <a:tcPr marL="102701" marR="102701" marT="51350" marB="51350"/>
                </a:tc>
                <a:tc>
                  <a:txBody>
                    <a:bodyPr/>
                    <a:lstStyle/>
                    <a:p>
                      <a:r>
                        <a:rPr lang="es-GT" sz="2000" dirty="0"/>
                        <a:t>Cultura de legalidad</a:t>
                      </a:r>
                    </a:p>
                    <a:p>
                      <a:r>
                        <a:rPr lang="es-GT" sz="2000" dirty="0"/>
                        <a:t>-------------------------</a:t>
                      </a:r>
                    </a:p>
                    <a:p>
                      <a:r>
                        <a:rPr lang="es-GT" sz="2000" dirty="0"/>
                        <a:t>Eficacia,eficiencia y equidad</a:t>
                      </a:r>
                    </a:p>
                  </a:txBody>
                  <a:tcPr marL="102701" marR="102701" marT="51350" marB="51350"/>
                </a:tc>
                <a:extLst>
                  <a:ext uri="{0D108BD9-81ED-4DB2-BD59-A6C34878D82A}">
                    <a16:rowId xmlns:a16="http://schemas.microsoft.com/office/drawing/2014/main" val="1771618181"/>
                  </a:ext>
                </a:extLst>
              </a:tr>
              <a:tr h="1047376">
                <a:tc>
                  <a:txBody>
                    <a:bodyPr/>
                    <a:lstStyle/>
                    <a:p>
                      <a:r>
                        <a:rPr lang="es-GT" sz="2000"/>
                        <a:t>Burocracias profesionales</a:t>
                      </a:r>
                    </a:p>
                  </a:txBody>
                  <a:tcPr marL="102701" marR="102701" marT="51350" marB="51350"/>
                </a:tc>
                <a:tc>
                  <a:txBody>
                    <a:bodyPr/>
                    <a:lstStyle/>
                    <a:p>
                      <a:r>
                        <a:rPr lang="es-GT" sz="2000"/>
                        <a:t>Innovación y mejora continua</a:t>
                      </a:r>
                    </a:p>
                  </a:txBody>
                  <a:tcPr marL="102701" marR="102701" marT="51350" marB="51350"/>
                </a:tc>
                <a:tc>
                  <a:txBody>
                    <a:bodyPr/>
                    <a:lstStyle/>
                    <a:p>
                      <a:r>
                        <a:rPr lang="es-GT" sz="2000" dirty="0"/>
                        <a:t> Administración Pública al servicio de la ciudadanía.</a:t>
                      </a:r>
                    </a:p>
                  </a:txBody>
                  <a:tcPr marL="102701" marR="102701" marT="51350" marB="51350"/>
                </a:tc>
                <a:extLst>
                  <a:ext uri="{0D108BD9-81ED-4DB2-BD59-A6C34878D82A}">
                    <a16:rowId xmlns:a16="http://schemas.microsoft.com/office/drawing/2014/main" val="2613468981"/>
                  </a:ext>
                </a:extLst>
              </a:tr>
            </a:tbl>
          </a:graphicData>
        </a:graphic>
      </p:graphicFrame>
    </p:spTree>
    <p:extLst>
      <p:ext uri="{BB962C8B-B14F-4D97-AF65-F5344CB8AC3E}">
        <p14:creationId xmlns:p14="http://schemas.microsoft.com/office/powerpoint/2010/main" val="7262054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GT"/>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GT"/>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s-GT"/>
            </a:p>
          </p:txBody>
        </p:sp>
      </p:grpSp>
      <p:sp>
        <p:nvSpPr>
          <p:cNvPr id="2" name="Título 1">
            <a:extLst>
              <a:ext uri="{FF2B5EF4-FFF2-40B4-BE49-F238E27FC236}">
                <a16:creationId xmlns:a16="http://schemas.microsoft.com/office/drawing/2014/main" id="{E9117FF3-DB58-F749-9712-DA290B206A3B}"/>
              </a:ext>
            </a:extLst>
          </p:cNvPr>
          <p:cNvSpPr>
            <a:spLocks noGrp="1"/>
          </p:cNvSpPr>
          <p:nvPr>
            <p:ph type="title"/>
          </p:nvPr>
        </p:nvSpPr>
        <p:spPr>
          <a:xfrm>
            <a:off x="312519" y="1209957"/>
            <a:ext cx="3722433" cy="4438087"/>
          </a:xfrm>
        </p:spPr>
        <p:txBody>
          <a:bodyPr anchor="ctr">
            <a:normAutofit/>
          </a:bodyPr>
          <a:lstStyle/>
          <a:p>
            <a:pPr algn="ctr"/>
            <a:r>
              <a:rPr lang="es-GT" sz="5400" dirty="0">
                <a:solidFill>
                  <a:schemeClr val="tx1"/>
                </a:solidFill>
                <a:latin typeface="Bradley Hand" pitchFamily="2" charset="77"/>
              </a:rPr>
              <a:t>La burocracia como mal</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1B82A1E3-749F-AE5C-D9EC-61C6C79A52DD}"/>
              </a:ext>
            </a:extLst>
          </p:cNvPr>
          <p:cNvPicPr>
            <a:picLocks noGrp="1" noChangeAspect="1"/>
          </p:cNvPicPr>
          <p:nvPr>
            <p:ph idx="1"/>
          </p:nvPr>
        </p:nvPicPr>
        <p:blipFill>
          <a:blip r:embed="rId2"/>
          <a:stretch>
            <a:fillRect/>
          </a:stretch>
        </p:blipFill>
        <p:spPr>
          <a:xfrm>
            <a:off x="4034952" y="1930986"/>
            <a:ext cx="6270583" cy="3651753"/>
          </a:xfrm>
        </p:spPr>
      </p:pic>
    </p:spTree>
    <p:extLst>
      <p:ext uri="{BB962C8B-B14F-4D97-AF65-F5344CB8AC3E}">
        <p14:creationId xmlns:p14="http://schemas.microsoft.com/office/powerpoint/2010/main" val="194895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5F7B2-2FED-CC4F-1F96-0DCF26033DE8}"/>
              </a:ext>
            </a:extLst>
          </p:cNvPr>
          <p:cNvSpPr>
            <a:spLocks noGrp="1"/>
          </p:cNvSpPr>
          <p:nvPr>
            <p:ph type="title"/>
          </p:nvPr>
        </p:nvSpPr>
        <p:spPr/>
        <p:txBody>
          <a:bodyPr/>
          <a:lstStyle/>
          <a:p>
            <a:pPr algn="ctr"/>
            <a:br>
              <a:rPr lang="es-GT" b="1" dirty="0"/>
            </a:br>
            <a:r>
              <a:rPr lang="es-GT" b="1" dirty="0"/>
              <a:t>Resumen de ideas expuestas</a:t>
            </a:r>
          </a:p>
        </p:txBody>
      </p:sp>
      <p:sp>
        <p:nvSpPr>
          <p:cNvPr id="3" name="Marcador de contenido 2">
            <a:extLst>
              <a:ext uri="{FF2B5EF4-FFF2-40B4-BE49-F238E27FC236}">
                <a16:creationId xmlns:a16="http://schemas.microsoft.com/office/drawing/2014/main" id="{BEA390D0-66E2-B90F-5749-CEC58A5988A7}"/>
              </a:ext>
            </a:extLst>
          </p:cNvPr>
          <p:cNvSpPr>
            <a:spLocks noGrp="1"/>
          </p:cNvSpPr>
          <p:nvPr>
            <p:ph idx="1"/>
          </p:nvPr>
        </p:nvSpPr>
        <p:spPr/>
        <p:txBody>
          <a:bodyPr>
            <a:normAutofit fontScale="92500" lnSpcReduction="10000"/>
          </a:bodyPr>
          <a:lstStyle/>
          <a:p>
            <a:r>
              <a:rPr lang="es-GT" b="1" dirty="0"/>
              <a:t>La Burocracia no es una enfermedad del gobierno ni una carga para la sociedad. Es un modelo racional y legitimo aunque no perfecto.</a:t>
            </a:r>
          </a:p>
          <a:p>
            <a:r>
              <a:rPr lang="es-GT" b="1" dirty="0"/>
              <a:t>Todos los paises que se han desarrollado, lo han hecho acompañados de sistemas burocráticos profesionales y de calidad técnica.</a:t>
            </a:r>
          </a:p>
          <a:p>
            <a:r>
              <a:rPr lang="es-GT" b="1" dirty="0"/>
              <a:t>En los paises desarrollados la burocracia weberiana se quedó rezagada  por la evolución de la economía, la insuficiencia del Estado para resolver los problemas públicos y los propios vicios y defectos del modelo.</a:t>
            </a:r>
          </a:p>
          <a:p>
            <a:r>
              <a:rPr lang="es-GT" b="1" dirty="0"/>
              <a:t>El movimiento de reforma administrativa que se inició en Europa y en EE UU trató de introducir métodos de la gestión de negocios en la gestión pública. A este movimiento se le llamó Nueva Gestión Pública que enfatizó el mercado como mecanismo ideal para distribuir recursos y NO la acción unilateral de los gobienos. </a:t>
            </a:r>
          </a:p>
          <a:p>
            <a:pPr marL="0" indent="0">
              <a:buNone/>
            </a:pPr>
            <a:endParaRPr lang="es-GT" dirty="0"/>
          </a:p>
        </p:txBody>
      </p:sp>
    </p:spTree>
    <p:extLst>
      <p:ext uri="{BB962C8B-B14F-4D97-AF65-F5344CB8AC3E}">
        <p14:creationId xmlns:p14="http://schemas.microsoft.com/office/powerpoint/2010/main" val="290209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67E07-9A66-E547-3591-887E5B3C280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217CD1-D57D-6DC2-1DF1-00CD5CE937BB}"/>
              </a:ext>
            </a:extLst>
          </p:cNvPr>
          <p:cNvSpPr>
            <a:spLocks noGrp="1"/>
          </p:cNvSpPr>
          <p:nvPr>
            <p:ph type="title"/>
          </p:nvPr>
        </p:nvSpPr>
        <p:spPr/>
        <p:txBody>
          <a:bodyPr/>
          <a:lstStyle/>
          <a:p>
            <a:pPr algn="ctr"/>
            <a:br>
              <a:rPr lang="es-GT" b="1" dirty="0"/>
            </a:br>
            <a:r>
              <a:rPr lang="es-GT" b="1" dirty="0"/>
              <a:t>Conclusiones</a:t>
            </a:r>
          </a:p>
        </p:txBody>
      </p:sp>
      <p:sp>
        <p:nvSpPr>
          <p:cNvPr id="3" name="Marcador de contenido 2">
            <a:extLst>
              <a:ext uri="{FF2B5EF4-FFF2-40B4-BE49-F238E27FC236}">
                <a16:creationId xmlns:a16="http://schemas.microsoft.com/office/drawing/2014/main" id="{16ED10CD-4E25-8273-876F-41CC176B0FF4}"/>
              </a:ext>
            </a:extLst>
          </p:cNvPr>
          <p:cNvSpPr>
            <a:spLocks noGrp="1"/>
          </p:cNvSpPr>
          <p:nvPr>
            <p:ph idx="1"/>
          </p:nvPr>
        </p:nvSpPr>
        <p:spPr/>
        <p:txBody>
          <a:bodyPr>
            <a:normAutofit/>
          </a:bodyPr>
          <a:lstStyle/>
          <a:p>
            <a:pPr marL="0" indent="0">
              <a:buNone/>
            </a:pPr>
            <a:r>
              <a:rPr lang="es-GT" b="1" dirty="0"/>
              <a:t>El modelo weberiano NUNCA se instaló plenamente en Guatemala ni en ningún país de la región. Es decir: NUNCA HEMOS TENIDO VERDADERAS BUROCRACIAS sino una mezcla de clientelismo, improvisación, desorden e ilegalidades en las Administraciones Públicas.</a:t>
            </a:r>
          </a:p>
          <a:p>
            <a:pPr marL="0" indent="0">
              <a:buNone/>
            </a:pPr>
            <a:r>
              <a:rPr lang="es-GT" b="1" dirty="0"/>
              <a:t>Se ha propuesto la Reforma del Estado en contraposicion al desmantelamiento del Estado latinoamericano (CLAD, CEPAL, BID, BANCO MUNDIAL, etc.)</a:t>
            </a:r>
          </a:p>
          <a:p>
            <a:pPr marL="0" indent="0">
              <a:buNone/>
            </a:pPr>
            <a:r>
              <a:rPr lang="es-GT" b="1" dirty="0"/>
              <a:t>Guatemala nunca podrá desarrollarse sin una Reforma Administrativa. Tenemos la oportunidad de implementar un modelo híbrido que tome lo mejor de los dos mundos: Burocracia weberiana reformada y Gerencia Pública con sentido social. </a:t>
            </a:r>
          </a:p>
          <a:p>
            <a:pPr marL="0" indent="0">
              <a:buNone/>
            </a:pPr>
            <a:endParaRPr lang="es-GT" dirty="0"/>
          </a:p>
        </p:txBody>
      </p:sp>
    </p:spTree>
    <p:extLst>
      <p:ext uri="{BB962C8B-B14F-4D97-AF65-F5344CB8AC3E}">
        <p14:creationId xmlns:p14="http://schemas.microsoft.com/office/powerpoint/2010/main" val="42499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GT"/>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GT"/>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GT"/>
          </a:p>
        </p:txBody>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5B783538-0E33-B40E-4965-67F2208AE00D}"/>
              </a:ext>
            </a:extLst>
          </p:cNvPr>
          <p:cNvSpPr>
            <a:spLocks noGrp="1"/>
          </p:cNvSpPr>
          <p:nvPr>
            <p:ph type="title"/>
          </p:nvPr>
        </p:nvSpPr>
        <p:spPr>
          <a:xfrm>
            <a:off x="8405431" y="1143000"/>
            <a:ext cx="3382297" cy="3281957"/>
          </a:xfrm>
        </p:spPr>
        <p:txBody>
          <a:bodyPr vert="horz" lIns="91440" tIns="45720" rIns="91440" bIns="45720" rtlCol="0" anchor="b">
            <a:normAutofit/>
          </a:bodyPr>
          <a:lstStyle/>
          <a:p>
            <a:pPr algn="ctr">
              <a:lnSpc>
                <a:spcPct val="90000"/>
              </a:lnSpc>
            </a:pPr>
            <a:r>
              <a:rPr lang="en-US" sz="3200" b="0" i="0" kern="1200" dirty="0" err="1">
                <a:solidFill>
                  <a:srgbClr val="EBEBEB"/>
                </a:solidFill>
                <a:latin typeface="+mj-lt"/>
                <a:ea typeface="+mj-ea"/>
                <a:cs typeface="+mj-cs"/>
              </a:rPr>
              <a:t>Hipótesis</a:t>
            </a:r>
            <a:r>
              <a:rPr lang="en-US" sz="3200" b="0" i="0" kern="1200" dirty="0">
                <a:solidFill>
                  <a:srgbClr val="EBEBEB"/>
                </a:solidFill>
                <a:latin typeface="+mj-lt"/>
                <a:ea typeface="+mj-ea"/>
                <a:cs typeface="+mj-cs"/>
              </a:rPr>
              <a:t>: </a:t>
            </a:r>
            <a:r>
              <a:rPr lang="en-US" sz="3200" b="0" i="1" kern="1200" dirty="0" err="1">
                <a:solidFill>
                  <a:srgbClr val="EBEBEB"/>
                </a:solidFill>
                <a:latin typeface="+mj-lt"/>
                <a:ea typeface="+mj-ea"/>
                <a:cs typeface="+mj-cs"/>
              </a:rPr>
              <a:t>Correlación</a:t>
            </a:r>
            <a:r>
              <a:rPr lang="en-US" sz="3200" b="0" i="1" kern="1200" dirty="0">
                <a:solidFill>
                  <a:srgbClr val="EBEBEB"/>
                </a:solidFill>
                <a:latin typeface="+mj-lt"/>
                <a:ea typeface="+mj-ea"/>
                <a:cs typeface="+mj-cs"/>
              </a:rPr>
              <a:t> entre </a:t>
            </a:r>
            <a:r>
              <a:rPr lang="en-US" sz="3200" b="0" i="1" kern="1200" dirty="0" err="1">
                <a:solidFill>
                  <a:srgbClr val="EBEBEB"/>
                </a:solidFill>
                <a:latin typeface="+mj-lt"/>
                <a:ea typeface="+mj-ea"/>
                <a:cs typeface="+mj-cs"/>
              </a:rPr>
              <a:t>calidad</a:t>
            </a:r>
            <a:r>
              <a:rPr lang="en-US" sz="3200" b="0" i="1" kern="1200" dirty="0">
                <a:solidFill>
                  <a:srgbClr val="EBEBEB"/>
                </a:solidFill>
                <a:latin typeface="+mj-lt"/>
                <a:ea typeface="+mj-ea"/>
                <a:cs typeface="+mj-cs"/>
              </a:rPr>
              <a:t> </a:t>
            </a:r>
            <a:r>
              <a:rPr lang="en-US" sz="3200" b="0" i="1" kern="1200" dirty="0" err="1">
                <a:solidFill>
                  <a:srgbClr val="EBEBEB"/>
                </a:solidFill>
                <a:latin typeface="+mj-lt"/>
                <a:ea typeface="+mj-ea"/>
                <a:cs typeface="+mj-cs"/>
              </a:rPr>
              <a:t>burocrática</a:t>
            </a:r>
            <a:r>
              <a:rPr lang="en-US" sz="3200" b="0" i="1" kern="1200" dirty="0">
                <a:solidFill>
                  <a:srgbClr val="EBEBEB"/>
                </a:solidFill>
                <a:latin typeface="+mj-lt"/>
                <a:ea typeface="+mj-ea"/>
                <a:cs typeface="+mj-cs"/>
              </a:rPr>
              <a:t> y </a:t>
            </a:r>
            <a:r>
              <a:rPr lang="en-US" sz="3200" i="1" dirty="0" err="1">
                <a:solidFill>
                  <a:srgbClr val="EBEBEB"/>
                </a:solidFill>
              </a:rPr>
              <a:t>desarrollo</a:t>
            </a:r>
            <a:r>
              <a:rPr lang="en-US" sz="3200" i="1" dirty="0">
                <a:solidFill>
                  <a:srgbClr val="EBEBEB"/>
                </a:solidFill>
              </a:rPr>
              <a:t> </a:t>
            </a:r>
            <a:r>
              <a:rPr lang="en-US" sz="3200" i="1" dirty="0" err="1">
                <a:solidFill>
                  <a:srgbClr val="EBEBEB"/>
                </a:solidFill>
              </a:rPr>
              <a:t>económico</a:t>
            </a:r>
            <a:endParaRPr lang="en-US" sz="3200" b="0" i="1" kern="1200" dirty="0">
              <a:solidFill>
                <a:srgbClr val="EBEBEB"/>
              </a:solidFill>
              <a:latin typeface="+mj-lt"/>
              <a:ea typeface="+mj-ea"/>
              <a:cs typeface="+mj-cs"/>
            </a:endParaRPr>
          </a:p>
        </p:txBody>
      </p:sp>
      <p:pic>
        <p:nvPicPr>
          <p:cNvPr id="5" name="Marcador de contenido 4">
            <a:extLst>
              <a:ext uri="{FF2B5EF4-FFF2-40B4-BE49-F238E27FC236}">
                <a16:creationId xmlns:a16="http://schemas.microsoft.com/office/drawing/2014/main" id="{3C94325C-CDBE-AB44-344C-938F7272882E}"/>
              </a:ext>
            </a:extLst>
          </p:cNvPr>
          <p:cNvPicPr>
            <a:picLocks noGrp="1" noChangeAspect="1"/>
          </p:cNvPicPr>
          <p:nvPr>
            <p:ph idx="1"/>
          </p:nvPr>
        </p:nvPicPr>
        <p:blipFill>
          <a:blip r:embed="rId3"/>
          <a:stretch>
            <a:fillRect/>
          </a:stretch>
        </p:blipFill>
        <p:spPr>
          <a:xfrm>
            <a:off x="1109763" y="1143000"/>
            <a:ext cx="7295668" cy="410483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498908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2F637-2CB2-1E5A-1C2B-52EF2FC58E06}"/>
              </a:ext>
            </a:extLst>
          </p:cNvPr>
          <p:cNvSpPr>
            <a:spLocks noGrp="1"/>
          </p:cNvSpPr>
          <p:nvPr>
            <p:ph type="title"/>
          </p:nvPr>
        </p:nvSpPr>
        <p:spPr/>
        <p:txBody>
          <a:bodyPr/>
          <a:lstStyle/>
          <a:p>
            <a:pPr algn="ctr"/>
            <a:r>
              <a:rPr lang="es-GT" sz="5400" dirty="0"/>
              <a:t>LA BUROCRACIA ES UN MODELO ORGANIZATIVO</a:t>
            </a:r>
          </a:p>
        </p:txBody>
      </p:sp>
      <p:sp>
        <p:nvSpPr>
          <p:cNvPr id="6" name="Marcador de texto 5">
            <a:extLst>
              <a:ext uri="{FF2B5EF4-FFF2-40B4-BE49-F238E27FC236}">
                <a16:creationId xmlns:a16="http://schemas.microsoft.com/office/drawing/2014/main" id="{C0B55AEB-52FE-A042-ABA5-D3E53DC55CCD}"/>
              </a:ext>
            </a:extLst>
          </p:cNvPr>
          <p:cNvSpPr>
            <a:spLocks noGrp="1"/>
          </p:cNvSpPr>
          <p:nvPr>
            <p:ph type="body" sz="half" idx="13"/>
          </p:nvPr>
        </p:nvSpPr>
        <p:spPr/>
        <p:txBody>
          <a:bodyPr/>
          <a:lstStyle/>
          <a:p>
            <a:endParaRPr lang="es-GT"/>
          </a:p>
        </p:txBody>
      </p:sp>
      <p:sp>
        <p:nvSpPr>
          <p:cNvPr id="5" name="Marcador de texto 4">
            <a:extLst>
              <a:ext uri="{FF2B5EF4-FFF2-40B4-BE49-F238E27FC236}">
                <a16:creationId xmlns:a16="http://schemas.microsoft.com/office/drawing/2014/main" id="{88E9270C-E8F9-D248-136C-050AC88F314D}"/>
              </a:ext>
            </a:extLst>
          </p:cNvPr>
          <p:cNvSpPr>
            <a:spLocks noGrp="1"/>
          </p:cNvSpPr>
          <p:nvPr>
            <p:ph type="body" sz="half" idx="2"/>
          </p:nvPr>
        </p:nvSpPr>
        <p:spPr/>
        <p:txBody>
          <a:bodyPr/>
          <a:lstStyle/>
          <a:p>
            <a:endParaRPr lang="es-GT"/>
          </a:p>
        </p:txBody>
      </p:sp>
    </p:spTree>
    <p:extLst>
      <p:ext uri="{BB962C8B-B14F-4D97-AF65-F5344CB8AC3E}">
        <p14:creationId xmlns:p14="http://schemas.microsoft.com/office/powerpoint/2010/main" val="114651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CFF59-C942-66F0-CED4-64E48B9EB8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5C0652-C667-5C5C-8609-F5C11C70661A}"/>
              </a:ext>
            </a:extLst>
          </p:cNvPr>
          <p:cNvSpPr>
            <a:spLocks noGrp="1"/>
          </p:cNvSpPr>
          <p:nvPr>
            <p:ph type="title"/>
          </p:nvPr>
        </p:nvSpPr>
        <p:spPr>
          <a:xfrm>
            <a:off x="838988" y="982134"/>
            <a:ext cx="8453906" cy="2197100"/>
          </a:xfrm>
        </p:spPr>
        <p:txBody>
          <a:bodyPr/>
          <a:lstStyle/>
          <a:p>
            <a:pPr algn="ctr"/>
            <a:r>
              <a:rPr lang="es-GT" sz="4800" dirty="0"/>
              <a:t>Modelo clásico o  weberiano</a:t>
            </a:r>
          </a:p>
        </p:txBody>
      </p:sp>
      <p:sp>
        <p:nvSpPr>
          <p:cNvPr id="4" name="Marcador de texto 3">
            <a:extLst>
              <a:ext uri="{FF2B5EF4-FFF2-40B4-BE49-F238E27FC236}">
                <a16:creationId xmlns:a16="http://schemas.microsoft.com/office/drawing/2014/main" id="{7A42A2D6-4B73-5375-1AFE-D755335380A0}"/>
              </a:ext>
            </a:extLst>
          </p:cNvPr>
          <p:cNvSpPr>
            <a:spLocks noGrp="1"/>
          </p:cNvSpPr>
          <p:nvPr>
            <p:ph type="body" sz="half" idx="2"/>
          </p:nvPr>
        </p:nvSpPr>
        <p:spPr/>
        <p:txBody>
          <a:bodyPr>
            <a:normAutofit/>
          </a:bodyPr>
          <a:lstStyle/>
          <a:p>
            <a:pPr algn="ctr"/>
            <a:r>
              <a:rPr lang="es-GT" sz="2400" b="1" dirty="0">
                <a:solidFill>
                  <a:schemeClr val="bg2">
                    <a:lumMod val="25000"/>
                  </a:schemeClr>
                </a:solidFill>
              </a:rPr>
              <a:t>RACIONALIDAD + LEGALIDAD = LEGITIMIDAD</a:t>
            </a:r>
            <a:endParaRPr lang="es-GT" sz="2400" dirty="0"/>
          </a:p>
        </p:txBody>
      </p:sp>
      <p:sp>
        <p:nvSpPr>
          <p:cNvPr id="6" name="Marcador de texto 5">
            <a:extLst>
              <a:ext uri="{FF2B5EF4-FFF2-40B4-BE49-F238E27FC236}">
                <a16:creationId xmlns:a16="http://schemas.microsoft.com/office/drawing/2014/main" id="{47CB7E32-2377-A393-D0AA-B337B29C4F93}"/>
              </a:ext>
            </a:extLst>
          </p:cNvPr>
          <p:cNvSpPr>
            <a:spLocks noGrp="1"/>
          </p:cNvSpPr>
          <p:nvPr>
            <p:ph type="body" sz="half" idx="13"/>
          </p:nvPr>
        </p:nvSpPr>
        <p:spPr/>
        <p:txBody>
          <a:bodyPr/>
          <a:lstStyle/>
          <a:p>
            <a:endParaRPr lang="es-GT" dirty="0"/>
          </a:p>
        </p:txBody>
      </p:sp>
      <p:pic>
        <p:nvPicPr>
          <p:cNvPr id="5" name="Imagen 4">
            <a:extLst>
              <a:ext uri="{FF2B5EF4-FFF2-40B4-BE49-F238E27FC236}">
                <a16:creationId xmlns:a16="http://schemas.microsoft.com/office/drawing/2014/main" id="{0C8497E7-EAD7-6622-2767-031B239EB36B}"/>
              </a:ext>
            </a:extLst>
          </p:cNvPr>
          <p:cNvPicPr>
            <a:picLocks noChangeAspect="1"/>
          </p:cNvPicPr>
          <p:nvPr/>
        </p:nvPicPr>
        <p:blipFill>
          <a:blip r:embed="rId2"/>
          <a:stretch>
            <a:fillRect/>
          </a:stretch>
        </p:blipFill>
        <p:spPr>
          <a:xfrm>
            <a:off x="8367114" y="1193693"/>
            <a:ext cx="1485779" cy="1985541"/>
          </a:xfrm>
          <a:prstGeom prst="rect">
            <a:avLst/>
          </a:prstGeom>
        </p:spPr>
      </p:pic>
      <p:sp>
        <p:nvSpPr>
          <p:cNvPr id="7" name="CuadroTexto 6">
            <a:extLst>
              <a:ext uri="{FF2B5EF4-FFF2-40B4-BE49-F238E27FC236}">
                <a16:creationId xmlns:a16="http://schemas.microsoft.com/office/drawing/2014/main" id="{45F8020B-3D6F-218B-FE83-9097B731C0DF}"/>
              </a:ext>
            </a:extLst>
          </p:cNvPr>
          <p:cNvSpPr txBox="1"/>
          <p:nvPr/>
        </p:nvSpPr>
        <p:spPr>
          <a:xfrm>
            <a:off x="8545682" y="3236904"/>
            <a:ext cx="1307211" cy="307777"/>
          </a:xfrm>
          <a:prstGeom prst="rect">
            <a:avLst/>
          </a:prstGeom>
          <a:noFill/>
        </p:spPr>
        <p:txBody>
          <a:bodyPr wrap="square" rtlCol="0">
            <a:spAutoFit/>
          </a:bodyPr>
          <a:lstStyle/>
          <a:p>
            <a:r>
              <a:rPr lang="es-GT" sz="1400" dirty="0">
                <a:solidFill>
                  <a:schemeClr val="bg1"/>
                </a:solidFill>
              </a:rPr>
              <a:t>Max Weber</a:t>
            </a:r>
          </a:p>
        </p:txBody>
      </p:sp>
    </p:spTree>
    <p:extLst>
      <p:ext uri="{BB962C8B-B14F-4D97-AF65-F5344CB8AC3E}">
        <p14:creationId xmlns:p14="http://schemas.microsoft.com/office/powerpoint/2010/main" val="54576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9"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GT"/>
            </a:p>
          </p:txBody>
        </p:sp>
        <p:sp>
          <p:nvSpPr>
            <p:cNvPr id="4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GT"/>
            </a:p>
          </p:txBody>
        </p:sp>
      </p:grpSp>
      <p:sp>
        <p:nvSpPr>
          <p:cNvPr id="41"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42"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GT"/>
          </a:p>
        </p:txBody>
      </p:sp>
      <p:sp>
        <p:nvSpPr>
          <p:cNvPr id="43" name="Rectangle 1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4" name="Título 3">
            <a:extLst>
              <a:ext uri="{FF2B5EF4-FFF2-40B4-BE49-F238E27FC236}">
                <a16:creationId xmlns:a16="http://schemas.microsoft.com/office/drawing/2014/main" id="{A70D0625-1369-0A71-7A8B-AC1AD0DF0234}"/>
              </a:ext>
            </a:extLst>
          </p:cNvPr>
          <p:cNvSpPr>
            <a:spLocks noGrp="1"/>
          </p:cNvSpPr>
          <p:nvPr>
            <p:ph type="title"/>
          </p:nvPr>
        </p:nvSpPr>
        <p:spPr>
          <a:xfrm>
            <a:off x="7986015" y="1582619"/>
            <a:ext cx="3382297" cy="3281957"/>
          </a:xfrm>
        </p:spPr>
        <p:txBody>
          <a:bodyPr vert="horz" lIns="91440" tIns="45720" rIns="91440" bIns="45720" rtlCol="0" anchor="b">
            <a:normAutofit/>
          </a:bodyPr>
          <a:lstStyle/>
          <a:p>
            <a:pPr>
              <a:lnSpc>
                <a:spcPct val="90000"/>
              </a:lnSpc>
            </a:pPr>
            <a:r>
              <a:rPr lang="en-US" sz="2600" b="0" i="0" kern="1200" dirty="0">
                <a:solidFill>
                  <a:srgbClr val="EBEBEB"/>
                </a:solidFill>
                <a:latin typeface="+mj-lt"/>
                <a:ea typeface="+mj-ea"/>
                <a:cs typeface="+mj-cs"/>
              </a:rPr>
              <a:t>Forma de </a:t>
            </a:r>
            <a:r>
              <a:rPr lang="en-US" sz="2600" b="0" i="0" kern="1200" dirty="0" err="1">
                <a:solidFill>
                  <a:srgbClr val="EBEBEB"/>
                </a:solidFill>
                <a:latin typeface="+mj-lt"/>
                <a:ea typeface="+mj-ea"/>
                <a:cs typeface="+mj-cs"/>
              </a:rPr>
              <a:t>organización</a:t>
            </a:r>
            <a:r>
              <a:rPr lang="en-US" sz="2600" b="0" i="0" kern="1200" dirty="0">
                <a:solidFill>
                  <a:srgbClr val="EBEBEB"/>
                </a:solidFill>
                <a:latin typeface="+mj-lt"/>
                <a:ea typeface="+mj-ea"/>
                <a:cs typeface="+mj-cs"/>
              </a:rPr>
              <a:t>  </a:t>
            </a:r>
            <a:r>
              <a:rPr lang="en-US" sz="2600" b="0" i="0" kern="1200" dirty="0" err="1">
                <a:solidFill>
                  <a:srgbClr val="EBEBEB"/>
                </a:solidFill>
                <a:latin typeface="+mj-lt"/>
                <a:ea typeface="+mj-ea"/>
                <a:cs typeface="+mj-cs"/>
              </a:rPr>
              <a:t>racional</a:t>
            </a:r>
            <a:r>
              <a:rPr lang="en-US" sz="2600" b="0" i="0" kern="1200" dirty="0">
                <a:solidFill>
                  <a:srgbClr val="EBEBEB"/>
                </a:solidFill>
                <a:latin typeface="+mj-lt"/>
                <a:ea typeface="+mj-ea"/>
                <a:cs typeface="+mj-cs"/>
              </a:rPr>
              <a:t> y </a:t>
            </a:r>
            <a:r>
              <a:rPr lang="en-US" sz="2600" b="0" i="0" kern="1200" dirty="0" err="1">
                <a:solidFill>
                  <a:srgbClr val="EBEBEB"/>
                </a:solidFill>
                <a:latin typeface="+mj-lt"/>
                <a:ea typeface="+mj-ea"/>
                <a:cs typeface="+mj-cs"/>
              </a:rPr>
              <a:t>legítima</a:t>
            </a:r>
            <a:r>
              <a:rPr lang="en-US" sz="2600" b="0" i="0" kern="1200" dirty="0">
                <a:solidFill>
                  <a:srgbClr val="EBEBEB"/>
                </a:solidFill>
                <a:latin typeface="+mj-lt"/>
                <a:ea typeface="+mj-ea"/>
                <a:cs typeface="+mj-cs"/>
              </a:rPr>
              <a:t> para  </a:t>
            </a:r>
            <a:r>
              <a:rPr lang="en-US" sz="2600" b="0" i="0" kern="1200" dirty="0" err="1">
                <a:solidFill>
                  <a:srgbClr val="EBEBEB"/>
                </a:solidFill>
                <a:latin typeface="+mj-lt"/>
                <a:ea typeface="+mj-ea"/>
                <a:cs typeface="+mj-cs"/>
              </a:rPr>
              <a:t>hacer</a:t>
            </a:r>
            <a:r>
              <a:rPr lang="en-US" sz="2600" b="0" i="0" kern="1200" dirty="0">
                <a:solidFill>
                  <a:srgbClr val="EBEBEB"/>
                </a:solidFill>
                <a:latin typeface="+mj-lt"/>
                <a:ea typeface="+mj-ea"/>
                <a:cs typeface="+mj-cs"/>
              </a:rPr>
              <a:t> </a:t>
            </a:r>
            <a:r>
              <a:rPr lang="en-US" sz="2600" b="0" i="0" kern="1200" dirty="0" err="1">
                <a:solidFill>
                  <a:srgbClr val="EBEBEB"/>
                </a:solidFill>
                <a:latin typeface="+mj-lt"/>
                <a:ea typeface="+mj-ea"/>
                <a:cs typeface="+mj-cs"/>
              </a:rPr>
              <a:t>eficiente</a:t>
            </a:r>
            <a:r>
              <a:rPr lang="en-US" sz="2600" b="0" i="0" kern="1200" dirty="0">
                <a:solidFill>
                  <a:srgbClr val="EBEBEB"/>
                </a:solidFill>
                <a:latin typeface="+mj-lt"/>
                <a:ea typeface="+mj-ea"/>
                <a:cs typeface="+mj-cs"/>
              </a:rPr>
              <a:t> la </a:t>
            </a:r>
            <a:r>
              <a:rPr lang="en-US" sz="2600" b="0" i="0" kern="1200" dirty="0" err="1">
                <a:solidFill>
                  <a:srgbClr val="EBEBEB"/>
                </a:solidFill>
                <a:latin typeface="+mj-lt"/>
                <a:ea typeface="+mj-ea"/>
                <a:cs typeface="+mj-cs"/>
              </a:rPr>
              <a:t>administración</a:t>
            </a:r>
            <a:r>
              <a:rPr lang="en-US" sz="2600" b="0" i="0" kern="1200" dirty="0">
                <a:solidFill>
                  <a:srgbClr val="EBEBEB"/>
                </a:solidFill>
                <a:latin typeface="+mj-lt"/>
                <a:ea typeface="+mj-ea"/>
                <a:cs typeface="+mj-cs"/>
              </a:rPr>
              <a:t> </a:t>
            </a:r>
            <a:r>
              <a:rPr lang="en-US" sz="2600" b="0" i="0" kern="1200" dirty="0" err="1">
                <a:solidFill>
                  <a:srgbClr val="EBEBEB"/>
                </a:solidFill>
                <a:latin typeface="+mj-lt"/>
                <a:ea typeface="+mj-ea"/>
                <a:cs typeface="+mj-cs"/>
              </a:rPr>
              <a:t>pública</a:t>
            </a:r>
            <a:br>
              <a:rPr lang="en-US" sz="2600" b="0" i="0" kern="1200" dirty="0">
                <a:solidFill>
                  <a:srgbClr val="EBEBEB"/>
                </a:solidFill>
                <a:latin typeface="+mj-lt"/>
                <a:ea typeface="+mj-ea"/>
                <a:cs typeface="+mj-cs"/>
              </a:rPr>
            </a:br>
            <a:endParaRPr lang="en-US" sz="2600" b="0" i="0" kern="1200" dirty="0">
              <a:solidFill>
                <a:srgbClr val="EBEBEB"/>
              </a:solidFill>
              <a:latin typeface="+mj-lt"/>
              <a:ea typeface="+mj-ea"/>
              <a:cs typeface="+mj-cs"/>
            </a:endParaRPr>
          </a:p>
        </p:txBody>
      </p:sp>
      <p:pic>
        <p:nvPicPr>
          <p:cNvPr id="3" name="Imagen 2">
            <a:extLst>
              <a:ext uri="{FF2B5EF4-FFF2-40B4-BE49-F238E27FC236}">
                <a16:creationId xmlns:a16="http://schemas.microsoft.com/office/drawing/2014/main" id="{534603D2-CCF4-6215-0AD2-4336019810C5}"/>
              </a:ext>
            </a:extLst>
          </p:cNvPr>
          <p:cNvPicPr>
            <a:picLocks noChangeAspect="1"/>
          </p:cNvPicPr>
          <p:nvPr/>
        </p:nvPicPr>
        <p:blipFill>
          <a:blip r:embed="rId3"/>
          <a:stretch>
            <a:fillRect/>
          </a:stretch>
        </p:blipFill>
        <p:spPr>
          <a:xfrm>
            <a:off x="1109763" y="1582619"/>
            <a:ext cx="6470907" cy="354343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316581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FB09B-A642-F735-892A-3CC616C5B1C2}"/>
              </a:ext>
            </a:extLst>
          </p:cNvPr>
          <p:cNvSpPr>
            <a:spLocks noGrp="1"/>
          </p:cNvSpPr>
          <p:nvPr>
            <p:ph type="title"/>
          </p:nvPr>
        </p:nvSpPr>
        <p:spPr/>
        <p:txBody>
          <a:bodyPr/>
          <a:lstStyle/>
          <a:p>
            <a:pPr algn="ctr"/>
            <a:r>
              <a:rPr lang="es-GT" sz="5400" dirty="0"/>
              <a:t>Principios del modelo</a:t>
            </a:r>
          </a:p>
        </p:txBody>
      </p:sp>
      <p:sp>
        <p:nvSpPr>
          <p:cNvPr id="4" name="Marcador de contenido 2">
            <a:extLst>
              <a:ext uri="{FF2B5EF4-FFF2-40B4-BE49-F238E27FC236}">
                <a16:creationId xmlns:a16="http://schemas.microsoft.com/office/drawing/2014/main" id="{5194D6C1-93A0-49CF-019B-18F9A95C60EB}"/>
              </a:ext>
            </a:extLst>
          </p:cNvPr>
          <p:cNvSpPr>
            <a:spLocks noGrp="1"/>
          </p:cNvSpPr>
          <p:nvPr>
            <p:ph idx="1"/>
          </p:nvPr>
        </p:nvSpPr>
        <p:spPr/>
        <p:txBody>
          <a:bodyPr/>
          <a:lstStyle/>
          <a:p>
            <a:r>
              <a:rPr lang="es-GT" dirty="0"/>
              <a:t> </a:t>
            </a:r>
            <a:r>
              <a:rPr lang="es-GT" b="1" dirty="0"/>
              <a:t>Objetivos Y PROCEDIMIENTOS  claros y escritos</a:t>
            </a:r>
          </a:p>
          <a:p>
            <a:r>
              <a:rPr lang="es-GT" b="1" dirty="0"/>
              <a:t>  Valorar el puesto público como diferente a la persona.</a:t>
            </a:r>
          </a:p>
          <a:p>
            <a:r>
              <a:rPr lang="es-GT" b="1" dirty="0"/>
              <a:t>  Especialización profesional</a:t>
            </a:r>
          </a:p>
          <a:p>
            <a:r>
              <a:rPr lang="es-GT" b="1" dirty="0"/>
              <a:t> Selección por méritos (meritocracia)</a:t>
            </a:r>
          </a:p>
          <a:p>
            <a:r>
              <a:rPr lang="es-GT" b="1" dirty="0"/>
              <a:t> Organización estrictamente jerárquica</a:t>
            </a:r>
          </a:p>
          <a:p>
            <a:r>
              <a:rPr lang="es-GT" b="1" dirty="0"/>
              <a:t> Carrera administrativa, respeto a los niveles de autoridad</a:t>
            </a:r>
          </a:p>
          <a:p>
            <a:r>
              <a:rPr lang="es-GT" b="1" dirty="0"/>
              <a:t> Neutralidad politica. Obediencia al gobierno. Lealtad a la Constitucion.</a:t>
            </a:r>
          </a:p>
        </p:txBody>
      </p:sp>
    </p:spTree>
    <p:extLst>
      <p:ext uri="{BB962C8B-B14F-4D97-AF65-F5344CB8AC3E}">
        <p14:creationId xmlns:p14="http://schemas.microsoft.com/office/powerpoint/2010/main" val="293302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1FE20-84EE-D181-A97C-78CC2FAD056D}"/>
              </a:ext>
            </a:extLst>
          </p:cNvPr>
          <p:cNvSpPr>
            <a:spLocks noGrp="1"/>
          </p:cNvSpPr>
          <p:nvPr>
            <p:ph type="title"/>
          </p:nvPr>
        </p:nvSpPr>
        <p:spPr/>
        <p:txBody>
          <a:bodyPr/>
          <a:lstStyle/>
          <a:p>
            <a:pPr algn="ctr"/>
            <a:r>
              <a:rPr lang="es-GT" dirty="0"/>
              <a:t>Ventajas del modelo burocrático</a:t>
            </a:r>
          </a:p>
        </p:txBody>
      </p:sp>
      <p:sp>
        <p:nvSpPr>
          <p:cNvPr id="3" name="Marcador de contenido 2">
            <a:extLst>
              <a:ext uri="{FF2B5EF4-FFF2-40B4-BE49-F238E27FC236}">
                <a16:creationId xmlns:a16="http://schemas.microsoft.com/office/drawing/2014/main" id="{8812EF71-3DED-F9EC-86A1-AE0AD14CD4FC}"/>
              </a:ext>
            </a:extLst>
          </p:cNvPr>
          <p:cNvSpPr>
            <a:spLocks noGrp="1"/>
          </p:cNvSpPr>
          <p:nvPr>
            <p:ph sz="half" idx="1"/>
          </p:nvPr>
        </p:nvSpPr>
        <p:spPr/>
        <p:txBody>
          <a:bodyPr>
            <a:normAutofit lnSpcReduction="10000"/>
          </a:bodyPr>
          <a:lstStyle/>
          <a:p>
            <a:pPr marL="0" indent="0">
              <a:buNone/>
            </a:pPr>
            <a:endParaRPr lang="es-GT" dirty="0"/>
          </a:p>
          <a:p>
            <a:r>
              <a:rPr lang="es-GT" b="1" dirty="0"/>
              <a:t>Países con burocracias  maduras, profesionales y eficientes:</a:t>
            </a:r>
          </a:p>
          <a:p>
            <a:pPr lvl="2"/>
            <a:r>
              <a:rPr lang="es-GT" b="1" dirty="0">
                <a:latin typeface="Chalkboard SE" panose="03050602040202020205" pitchFamily="66" charset="77"/>
              </a:rPr>
              <a:t> Alemania</a:t>
            </a:r>
          </a:p>
          <a:p>
            <a:pPr lvl="2"/>
            <a:r>
              <a:rPr lang="es-GT" b="1" dirty="0">
                <a:latin typeface="Chalkboard SE" panose="03050602040202020205" pitchFamily="66" charset="77"/>
              </a:rPr>
              <a:t> Gran Bretaña</a:t>
            </a:r>
          </a:p>
          <a:p>
            <a:pPr lvl="2"/>
            <a:r>
              <a:rPr lang="es-GT" b="1" dirty="0">
                <a:latin typeface="Chalkboard SE" panose="03050602040202020205" pitchFamily="66" charset="77"/>
              </a:rPr>
              <a:t> Francia</a:t>
            </a:r>
          </a:p>
          <a:p>
            <a:pPr lvl="2"/>
            <a:r>
              <a:rPr lang="es-GT" b="1" dirty="0">
                <a:latin typeface="Chalkboard SE" panose="03050602040202020205" pitchFamily="66" charset="77"/>
              </a:rPr>
              <a:t> Corea del Sur</a:t>
            </a:r>
          </a:p>
          <a:p>
            <a:pPr lvl="2"/>
            <a:r>
              <a:rPr lang="es-GT" b="1" dirty="0">
                <a:latin typeface="Chalkboard SE" panose="03050602040202020205" pitchFamily="66" charset="77"/>
              </a:rPr>
              <a:t> Estados Unidos</a:t>
            </a:r>
          </a:p>
          <a:p>
            <a:pPr lvl="2"/>
            <a:r>
              <a:rPr lang="es-GT" b="1" dirty="0">
                <a:latin typeface="Chalkboard SE" panose="03050602040202020205" pitchFamily="66" charset="77"/>
              </a:rPr>
              <a:t> España</a:t>
            </a:r>
          </a:p>
          <a:p>
            <a:pPr lvl="2"/>
            <a:r>
              <a:rPr lang="es-GT" b="1" dirty="0">
                <a:latin typeface="Chalkboard SE" panose="03050602040202020205" pitchFamily="66" charset="77"/>
              </a:rPr>
              <a:t> Japón</a:t>
            </a:r>
          </a:p>
          <a:p>
            <a:pPr marL="914400" lvl="2" indent="0">
              <a:buNone/>
            </a:pPr>
            <a:endParaRPr lang="es-GT" dirty="0"/>
          </a:p>
        </p:txBody>
      </p:sp>
      <p:sp>
        <p:nvSpPr>
          <p:cNvPr id="4" name="Marcador de contenido 3">
            <a:extLst>
              <a:ext uri="{FF2B5EF4-FFF2-40B4-BE49-F238E27FC236}">
                <a16:creationId xmlns:a16="http://schemas.microsoft.com/office/drawing/2014/main" id="{A6AD3ED3-4958-4363-8BE2-DB42574D15F6}"/>
              </a:ext>
            </a:extLst>
          </p:cNvPr>
          <p:cNvSpPr>
            <a:spLocks noGrp="1"/>
          </p:cNvSpPr>
          <p:nvPr>
            <p:ph sz="half" idx="2"/>
          </p:nvPr>
        </p:nvSpPr>
        <p:spPr/>
        <p:txBody>
          <a:bodyPr>
            <a:normAutofit lnSpcReduction="10000"/>
          </a:bodyPr>
          <a:lstStyle/>
          <a:p>
            <a:r>
              <a:rPr lang="es-GT" b="1" dirty="0"/>
              <a:t>Ventajas del modelo weberiano</a:t>
            </a:r>
          </a:p>
          <a:p>
            <a:pPr lvl="1"/>
            <a:r>
              <a:rPr lang="es-GT" b="1" dirty="0"/>
              <a:t> Apego a la norma: Estado de Derecho</a:t>
            </a:r>
          </a:p>
          <a:p>
            <a:pPr lvl="1"/>
            <a:r>
              <a:rPr lang="es-GT" b="1" dirty="0"/>
              <a:t> Políticas públicas de calidad técnica no improvisaciones ni “ocurrencias”.</a:t>
            </a:r>
          </a:p>
          <a:p>
            <a:pPr lvl="1"/>
            <a:r>
              <a:rPr lang="es-GT" b="1" dirty="0"/>
              <a:t> Seguridad juridica para la inversión.</a:t>
            </a:r>
          </a:p>
          <a:p>
            <a:pPr lvl="1"/>
            <a:r>
              <a:rPr lang="es-GT" b="1" dirty="0"/>
              <a:t> Soluciones  ordenadas de conflictos sociales.</a:t>
            </a:r>
          </a:p>
          <a:p>
            <a:pPr lvl="1"/>
            <a:r>
              <a:rPr lang="es-GT" b="1" dirty="0"/>
              <a:t> Favorece  el desarrollo social y económico.</a:t>
            </a:r>
          </a:p>
        </p:txBody>
      </p:sp>
    </p:spTree>
    <p:extLst>
      <p:ext uri="{BB962C8B-B14F-4D97-AF65-F5344CB8AC3E}">
        <p14:creationId xmlns:p14="http://schemas.microsoft.com/office/powerpoint/2010/main" val="149276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9F9D4-32FF-EBD9-B49C-47B09CF9267C}"/>
              </a:ext>
            </a:extLst>
          </p:cNvPr>
          <p:cNvSpPr>
            <a:spLocks noGrp="1"/>
          </p:cNvSpPr>
          <p:nvPr>
            <p:ph type="title"/>
          </p:nvPr>
        </p:nvSpPr>
        <p:spPr/>
        <p:txBody>
          <a:bodyPr/>
          <a:lstStyle/>
          <a:p>
            <a:pPr algn="ctr"/>
            <a:r>
              <a:rPr lang="es-GT" dirty="0"/>
              <a:t>Desventajas (¿vicios?) del modelo burocrático</a:t>
            </a:r>
          </a:p>
        </p:txBody>
      </p:sp>
      <p:sp>
        <p:nvSpPr>
          <p:cNvPr id="3" name="Marcador de texto 2">
            <a:extLst>
              <a:ext uri="{FF2B5EF4-FFF2-40B4-BE49-F238E27FC236}">
                <a16:creationId xmlns:a16="http://schemas.microsoft.com/office/drawing/2014/main" id="{6361588F-FB38-239E-967B-94E17B457BA4}"/>
              </a:ext>
            </a:extLst>
          </p:cNvPr>
          <p:cNvSpPr>
            <a:spLocks noGrp="1"/>
          </p:cNvSpPr>
          <p:nvPr>
            <p:ph type="body" idx="1"/>
          </p:nvPr>
        </p:nvSpPr>
        <p:spPr/>
        <p:txBody>
          <a:bodyPr/>
          <a:lstStyle/>
          <a:p>
            <a:pPr algn="ctr"/>
            <a:r>
              <a:rPr lang="es-GT" b="1" dirty="0"/>
              <a:t>Síntomas</a:t>
            </a:r>
          </a:p>
        </p:txBody>
      </p:sp>
      <p:sp>
        <p:nvSpPr>
          <p:cNvPr id="4" name="Marcador de contenido 3">
            <a:extLst>
              <a:ext uri="{FF2B5EF4-FFF2-40B4-BE49-F238E27FC236}">
                <a16:creationId xmlns:a16="http://schemas.microsoft.com/office/drawing/2014/main" id="{9337C1F1-E36E-7E95-0AAA-F78439ECCE9D}"/>
              </a:ext>
            </a:extLst>
          </p:cNvPr>
          <p:cNvSpPr>
            <a:spLocks noGrp="1"/>
          </p:cNvSpPr>
          <p:nvPr>
            <p:ph sz="half" idx="2"/>
          </p:nvPr>
        </p:nvSpPr>
        <p:spPr>
          <a:xfrm>
            <a:off x="1154954" y="3179762"/>
            <a:ext cx="4825158" cy="3140015"/>
          </a:xfrm>
        </p:spPr>
        <p:txBody>
          <a:bodyPr>
            <a:normAutofit fontScale="47500" lnSpcReduction="20000"/>
          </a:bodyPr>
          <a:lstStyle/>
          <a:p>
            <a:r>
              <a:rPr lang="es-GT" dirty="0"/>
              <a:t> </a:t>
            </a:r>
            <a:r>
              <a:rPr lang="es-GT" sz="3300" b="1" dirty="0"/>
              <a:t>Conformismo, legalismo  y resistencia al cambio.</a:t>
            </a:r>
          </a:p>
          <a:p>
            <a:r>
              <a:rPr lang="es-GT" sz="3300" b="1" dirty="0"/>
              <a:t> Dilapidación de los recursos públicos.  </a:t>
            </a:r>
          </a:p>
          <a:p>
            <a:r>
              <a:rPr lang="es-GT" sz="3300" b="1" dirty="0"/>
              <a:t> Sentido de “casta”. Opacidad y corrupción.</a:t>
            </a:r>
          </a:p>
          <a:p>
            <a:r>
              <a:rPr lang="es-GT" sz="3300" b="1" dirty="0"/>
              <a:t> Dificultad de coordinación intergubernamental y  trabajo en equipo.</a:t>
            </a:r>
          </a:p>
          <a:p>
            <a:r>
              <a:rPr lang="es-GT" sz="3300" b="1" dirty="0"/>
              <a:t> Impasibilidad frente a  las necesidades cambiantes de la sociedad</a:t>
            </a:r>
          </a:p>
          <a:p>
            <a:r>
              <a:rPr lang="es-GT" sz="3300" b="1" dirty="0"/>
              <a:t> Funciona bajo el principio de “mando y control”</a:t>
            </a:r>
          </a:p>
        </p:txBody>
      </p:sp>
      <p:sp>
        <p:nvSpPr>
          <p:cNvPr id="5" name="Marcador de texto 4">
            <a:extLst>
              <a:ext uri="{FF2B5EF4-FFF2-40B4-BE49-F238E27FC236}">
                <a16:creationId xmlns:a16="http://schemas.microsoft.com/office/drawing/2014/main" id="{050FC108-1E1B-5682-D1F1-BDF62B3639E2}"/>
              </a:ext>
            </a:extLst>
          </p:cNvPr>
          <p:cNvSpPr>
            <a:spLocks noGrp="1"/>
          </p:cNvSpPr>
          <p:nvPr>
            <p:ph type="body" sz="quarter" idx="3"/>
          </p:nvPr>
        </p:nvSpPr>
        <p:spPr/>
        <p:txBody>
          <a:bodyPr/>
          <a:lstStyle/>
          <a:p>
            <a:pPr algn="ctr"/>
            <a:r>
              <a:rPr lang="es-GT" b="1" dirty="0"/>
              <a:t>Resultados</a:t>
            </a:r>
          </a:p>
        </p:txBody>
      </p:sp>
      <p:sp>
        <p:nvSpPr>
          <p:cNvPr id="6" name="Marcador de contenido 5">
            <a:extLst>
              <a:ext uri="{FF2B5EF4-FFF2-40B4-BE49-F238E27FC236}">
                <a16:creationId xmlns:a16="http://schemas.microsoft.com/office/drawing/2014/main" id="{4EFCDF45-568B-A655-C707-22AD190A76D7}"/>
              </a:ext>
            </a:extLst>
          </p:cNvPr>
          <p:cNvSpPr>
            <a:spLocks noGrp="1"/>
          </p:cNvSpPr>
          <p:nvPr>
            <p:ph sz="quarter" idx="4"/>
          </p:nvPr>
        </p:nvSpPr>
        <p:spPr/>
        <p:txBody>
          <a:bodyPr>
            <a:noAutofit/>
          </a:bodyPr>
          <a:lstStyle/>
          <a:p>
            <a:r>
              <a:rPr lang="es-GT" sz="1600" b="1" dirty="0"/>
              <a:t> Enfatiza  el cumplimiento pero no los resultados (Ej. Ejecución presupuestaria)</a:t>
            </a:r>
          </a:p>
          <a:p>
            <a:r>
              <a:rPr lang="es-GT" sz="1600" b="1" dirty="0"/>
              <a:t> Ignora  al ciudadano y su entorno</a:t>
            </a:r>
          </a:p>
          <a:p>
            <a:r>
              <a:rPr lang="es-GT" sz="1600" b="1" dirty="0"/>
              <a:t> Favorece la inmovilidad </a:t>
            </a:r>
          </a:p>
          <a:p>
            <a:r>
              <a:rPr lang="es-GT" sz="1600" b="1" dirty="0"/>
              <a:t> Defensa de los intereses gremiales y olvida los intereses de la sociedad.</a:t>
            </a:r>
          </a:p>
          <a:p>
            <a:r>
              <a:rPr lang="es-GT" sz="1600" b="1" dirty="0"/>
              <a:t> Carencia de neutralidad politica.</a:t>
            </a:r>
            <a:endParaRPr lang="es-GT" b="1" dirty="0"/>
          </a:p>
          <a:p>
            <a:r>
              <a:rPr lang="es-GT" sz="1600" b="1" dirty="0"/>
              <a:t> Menosprecia o ignora la acción colectiva para resolver problemas públicos.</a:t>
            </a:r>
          </a:p>
        </p:txBody>
      </p:sp>
    </p:spTree>
    <p:extLst>
      <p:ext uri="{BB962C8B-B14F-4D97-AF65-F5344CB8AC3E}">
        <p14:creationId xmlns:p14="http://schemas.microsoft.com/office/powerpoint/2010/main" val="3670058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Sala de reuniones Ion</Template>
  <TotalTime>1501</TotalTime>
  <Words>962</Words>
  <Application>Microsoft Macintosh PowerPoint</Application>
  <PresentationFormat>Panorámica</PresentationFormat>
  <Paragraphs>104</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Bradley Hand</vt:lpstr>
      <vt:lpstr>Century Gothic</vt:lpstr>
      <vt:lpstr>Chalkboard SE</vt:lpstr>
      <vt:lpstr>Wingdings 3</vt:lpstr>
      <vt:lpstr>Sala de reuniones Ion</vt:lpstr>
      <vt:lpstr>Burocracias públicas: ¿solución o problema?</vt:lpstr>
      <vt:lpstr>La burocracia como mal</vt:lpstr>
      <vt:lpstr>Hipótesis: Correlación entre calidad burocrática y desarrollo económico</vt:lpstr>
      <vt:lpstr>LA BUROCRACIA ES UN MODELO ORGANIZATIVO</vt:lpstr>
      <vt:lpstr>Modelo clásico o  weberiano</vt:lpstr>
      <vt:lpstr>Forma de organización  racional y legítima para  hacer eficiente la administración pública </vt:lpstr>
      <vt:lpstr>Principios del modelo</vt:lpstr>
      <vt:lpstr>Ventajas del modelo burocrático</vt:lpstr>
      <vt:lpstr>Desventajas (¿vicios?) del modelo burocrático</vt:lpstr>
      <vt:lpstr>La Revolución Conservadora Años 70-80  (Thacher y Reagan) </vt:lpstr>
      <vt:lpstr>Presentación de PowerPoint</vt:lpstr>
      <vt:lpstr>La Nueva Gestión Pública (NGP)</vt:lpstr>
      <vt:lpstr>Presentación de PowerPoint</vt:lpstr>
      <vt:lpstr>Modelo burocrático vs. Modelo gerencial</vt:lpstr>
      <vt:lpstr>Efectos de la NGP en América Latina y Guatemala</vt:lpstr>
      <vt:lpstr>El Estado de vuelta   (Banco Mundial, 1997)</vt:lpstr>
      <vt:lpstr>Países ricos, países pobres</vt:lpstr>
      <vt:lpstr>Presentación de PowerPoint</vt:lpstr>
      <vt:lpstr>Síntesis de los dos modelos</vt:lpstr>
      <vt:lpstr> Resumen de ideas expuestas</vt:lpstr>
      <vt:lpstr> 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Burocracias públicas: ¿solución o problema?</dc:title>
  <dc:creator>Marco Cajas</dc:creator>
  <cp:lastModifiedBy>Marco Cajas</cp:lastModifiedBy>
  <cp:revision>9</cp:revision>
  <cp:lastPrinted>2024-02-04T23:43:11Z</cp:lastPrinted>
  <dcterms:created xsi:type="dcterms:W3CDTF">2024-02-03T22:37:59Z</dcterms:created>
  <dcterms:modified xsi:type="dcterms:W3CDTF">2024-02-17T13:41:34Z</dcterms:modified>
</cp:coreProperties>
</file>