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77" r:id="rId2"/>
    <p:sldId id="378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9" r:id="rId11"/>
    <p:sldId id="311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BD"/>
    <a:srgbClr val="BEBEBE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BD4A8C-67C9-41BF-8936-BCC010468277}" v="1" dt="2022-07-10T22:00:52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0651" autoAdjust="0"/>
  </p:normalViewPr>
  <p:slideViewPr>
    <p:cSldViewPr>
      <p:cViewPr varScale="1">
        <p:scale>
          <a:sx n="81" d="100"/>
          <a:sy n="81" d="100"/>
        </p:scale>
        <p:origin x="17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el Ábrego Campos" userId="95e2b475-8c4e-42f7-82aa-923051b98b91" providerId="ADAL" clId="{5D1FD911-32C2-42DF-9988-3437C63124D1}"/>
    <pc:docChg chg="modSld">
      <pc:chgData name="Leonel Ábrego Campos" userId="95e2b475-8c4e-42f7-82aa-923051b98b91" providerId="ADAL" clId="{5D1FD911-32C2-42DF-9988-3437C63124D1}" dt="2022-03-26T13:47:21.150" v="11" actId="6549"/>
      <pc:docMkLst>
        <pc:docMk/>
      </pc:docMkLst>
      <pc:sldChg chg="modSp mod">
        <pc:chgData name="Leonel Ábrego Campos" userId="95e2b475-8c4e-42f7-82aa-923051b98b91" providerId="ADAL" clId="{5D1FD911-32C2-42DF-9988-3437C63124D1}" dt="2022-03-26T13:47:21.150" v="11" actId="6549"/>
        <pc:sldMkLst>
          <pc:docMk/>
          <pc:sldMk cId="0" sldId="378"/>
        </pc:sldMkLst>
        <pc:spChg chg="mod">
          <ac:chgData name="Leonel Ábrego Campos" userId="95e2b475-8c4e-42f7-82aa-923051b98b91" providerId="ADAL" clId="{5D1FD911-32C2-42DF-9988-3437C63124D1}" dt="2022-03-26T13:47:21.150" v="11" actId="6549"/>
          <ac:spMkLst>
            <pc:docMk/>
            <pc:sldMk cId="0" sldId="378"/>
            <ac:spMk id="6148" creationId="{DB049A63-D263-4189-B162-0FF38C3B59BC}"/>
          </ac:spMkLst>
        </pc:spChg>
      </pc:sldChg>
    </pc:docChg>
  </pc:docChgLst>
  <pc:docChgLst>
    <pc:chgData name="Leonel Ábrego Campos" userId="95e2b475-8c4e-42f7-82aa-923051b98b91" providerId="ADAL" clId="{2EDC2208-23AC-44F3-8776-120F97A4D677}"/>
    <pc:docChg chg="modSld">
      <pc:chgData name="Leonel Ábrego Campos" userId="95e2b475-8c4e-42f7-82aa-923051b98b91" providerId="ADAL" clId="{2EDC2208-23AC-44F3-8776-120F97A4D677}" dt="2022-01-29T08:38:15.142" v="11" actId="6549"/>
      <pc:docMkLst>
        <pc:docMk/>
      </pc:docMkLst>
      <pc:sldChg chg="modSp mod">
        <pc:chgData name="Leonel Ábrego Campos" userId="95e2b475-8c4e-42f7-82aa-923051b98b91" providerId="ADAL" clId="{2EDC2208-23AC-44F3-8776-120F97A4D677}" dt="2022-01-29T08:38:15.142" v="11" actId="6549"/>
        <pc:sldMkLst>
          <pc:docMk/>
          <pc:sldMk cId="0" sldId="378"/>
        </pc:sldMkLst>
        <pc:spChg chg="mod">
          <ac:chgData name="Leonel Ábrego Campos" userId="95e2b475-8c4e-42f7-82aa-923051b98b91" providerId="ADAL" clId="{2EDC2208-23AC-44F3-8776-120F97A4D677}" dt="2022-01-29T08:38:15.142" v="11" actId="6549"/>
          <ac:spMkLst>
            <pc:docMk/>
            <pc:sldMk cId="0" sldId="378"/>
            <ac:spMk id="6146" creationId="{01D9EFD8-D103-46A1-A51E-0E00898C3524}"/>
          </ac:spMkLst>
        </pc:spChg>
      </pc:sldChg>
    </pc:docChg>
  </pc:docChgLst>
  <pc:docChgLst>
    <pc:chgData name="Leonel Ábrego Campos" userId="95e2b475-8c4e-42f7-82aa-923051b98b91" providerId="ADAL" clId="{9FBD4A8C-67C9-41BF-8936-BCC010468277}"/>
    <pc:docChg chg="modSld">
      <pc:chgData name="Leonel Ábrego Campos" userId="95e2b475-8c4e-42f7-82aa-923051b98b91" providerId="ADAL" clId="{9FBD4A8C-67C9-41BF-8936-BCC010468277}" dt="2022-07-10T22:00:52.477" v="0" actId="478"/>
      <pc:docMkLst>
        <pc:docMk/>
      </pc:docMkLst>
      <pc:sldChg chg="delSp">
        <pc:chgData name="Leonel Ábrego Campos" userId="95e2b475-8c4e-42f7-82aa-923051b98b91" providerId="ADAL" clId="{9FBD4A8C-67C9-41BF-8936-BCC010468277}" dt="2022-07-10T22:00:52.477" v="0" actId="478"/>
        <pc:sldMkLst>
          <pc:docMk/>
          <pc:sldMk cId="0" sldId="378"/>
        </pc:sldMkLst>
        <pc:spChg chg="del">
          <ac:chgData name="Leonel Ábrego Campos" userId="95e2b475-8c4e-42f7-82aa-923051b98b91" providerId="ADAL" clId="{9FBD4A8C-67C9-41BF-8936-BCC010468277}" dt="2022-07-10T22:00:52.477" v="0" actId="478"/>
          <ac:spMkLst>
            <pc:docMk/>
            <pc:sldMk cId="0" sldId="378"/>
            <ac:spMk id="6148" creationId="{DB049A63-D263-4189-B162-0FF38C3B59B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3CCF315-35C6-491C-9013-8B5859BE83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216CBB4-A203-42ED-9646-F38CD3BBEF7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01AB1ADD-DA4A-4E2A-8228-0696B57131A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3541F8C-892F-4D97-B34B-AB9090A1361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82811E7-01CA-428E-8A81-8442A152B4EB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4A71289-A127-434A-80D9-274D5DDE20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E0281C1-4BC5-4201-B47D-2ACF489FAB0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9672884-21D1-4DB6-81E5-D14B7752A70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4168EB8-B618-4A98-8F0F-77576038CFF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770FA2AA-F73C-43BE-9530-B107619AA4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F20E8738-ED8E-4D82-A7DB-D5EA7BCF97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3A1C5BD-11E2-4710-942C-1AF67CF34C9E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imagen de diapositiva 1">
            <a:extLst>
              <a:ext uri="{FF2B5EF4-FFF2-40B4-BE49-F238E27FC236}">
                <a16:creationId xmlns:a16="http://schemas.microsoft.com/office/drawing/2014/main" id="{A91B8F41-F934-4A51-AF56-79F701E28C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Marcador de notas 2">
            <a:extLst>
              <a:ext uri="{FF2B5EF4-FFF2-40B4-BE49-F238E27FC236}">
                <a16:creationId xmlns:a16="http://schemas.microsoft.com/office/drawing/2014/main" id="{1DB08192-2108-4B45-85A2-FA5F6157F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altLang="es-CR">
              <a:latin typeface="Times" panose="02020603050405020304" pitchFamily="18" charset="0"/>
            </a:endParaRPr>
          </a:p>
        </p:txBody>
      </p:sp>
      <p:sp>
        <p:nvSpPr>
          <p:cNvPr id="7172" name="Marcador de número de diapositiva 3">
            <a:extLst>
              <a:ext uri="{FF2B5EF4-FFF2-40B4-BE49-F238E27FC236}">
                <a16:creationId xmlns:a16="http://schemas.microsoft.com/office/drawing/2014/main" id="{754CA568-87A4-4141-9D27-41DABDFE9B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fld id="{06492E55-3B35-418B-8B63-54E903113918}" type="slidenum">
              <a:rPr lang="en-US" altLang="es-CR" sz="1200"/>
              <a:pPr/>
              <a:t>2</a:t>
            </a:fld>
            <a:endParaRPr lang="en-US" altLang="es-C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0FC293E-DDCF-4F86-8305-D461EE9D96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16C1976-273C-4CE7-8D04-24C87873B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R" altLang="es-CR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85B3C972-12AF-449A-8805-C86E59EA3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444B120-819F-4D8A-BFA1-85D885C2BB91}" type="datetime1">
              <a:rPr lang="es-ES" altLang="es-CR" sz="180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</a:pPr>
              <a:t>10/07/2022</a:t>
            </a:fld>
            <a:endParaRPr lang="es-ES" altLang="es-CR" sz="180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19F22F44-6D92-45FA-B050-BFA9E4DED1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s-ES" altLang="es-CR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911A7045-02D1-489D-9F55-6E09FA809B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2CA1EA4-63D9-4091-AB6F-C73A1FE51FF9}" type="slidenum">
              <a:rPr lang="es-ES" altLang="es-CR" sz="1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</a:pPr>
              <a:t>10</a:t>
            </a:fld>
            <a:endParaRPr lang="es-ES" altLang="es-CR" sz="180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CE7D1BE-BED3-44F1-9129-03D6B42ED9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s-ES" altLang="es-CR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7002574-D2AE-472B-AA58-6A3B4731A8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6530D6-5555-45A5-81CE-36E5381D8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7D618B-2FC9-419A-8698-2240160A3C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b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49FDFE-4D0A-415C-A31A-9115DF0DE901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358258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E8016C-0967-47C2-8F76-43D7B0A0E8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3F2665-558F-4311-AD27-C0FB31DCC4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EFE32-7225-4572-B647-B829EE5CEE84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52631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0F5A2A-FAFA-4A72-B9A9-A539CACB02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27FCC6-3A29-46C1-80E1-23DC7CA012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FD2-7566-480E-8A5D-E8B306ADA64A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214122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E0C31B-2FB2-4709-ADA2-62F5779935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B309AD-FFD6-4CC5-8BDE-7CA224E5FB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CADD7-5444-497B-ABC0-2D187B304E9A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20227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E03358-25E3-498D-A1E8-FE22E3D678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9B1877-7F8A-496C-802E-C43AFD94A8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F2619-3BF7-49BE-884C-A7C164561AFA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82252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6BD667-558C-4B81-AE7C-E1A8B15C6E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27AC8A-6FAD-4EE6-9665-0744EF2D64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745E-FEA8-4E49-B898-DD57A4AE6CF9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377277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40928DA-0ADC-44FE-90DF-9E1B9C9520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E06BD63-8A50-43B8-ACAB-0B96FEE1C4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F981F-22AB-4CE0-86B0-B4D46FFEA154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356235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D94564-4E2A-4F30-8422-652F1E5CC5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BC1A36-1721-46C6-992D-E5D7FF9F00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13C47-153A-499A-9871-988A18E96F84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18521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D98D734-320E-420E-8034-5EE76D0543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818F30D-875B-4FD5-9B6D-8C6FF927C1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25D0F-43DD-4DEE-82AD-7358E76FEFA6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299428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1EEC1C-5B7D-4D07-A530-E0B1A36D76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8CE862-F867-40B7-AF08-50277CDD94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8C897-1F2B-470A-934A-62DB12B5AC0E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232595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14889A-7BB5-4430-8A77-0D104B1249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9B844-20DB-417B-B4D6-CD6F87204D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257C0-36B2-419C-B8C1-DFB769CD040D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  <p:extLst>
      <p:ext uri="{BB962C8B-B14F-4D97-AF65-F5344CB8AC3E}">
        <p14:creationId xmlns:p14="http://schemas.microsoft.com/office/powerpoint/2010/main" val="365247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logo folio">
            <a:extLst>
              <a:ext uri="{FF2B5EF4-FFF2-40B4-BE49-F238E27FC236}">
                <a16:creationId xmlns:a16="http://schemas.microsoft.com/office/drawing/2014/main" id="{A66CBF95-94ED-4A2E-9C20-880F2CA54F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5842000"/>
            <a:ext cx="1612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51177A8D-3D3F-49A6-A932-0560C2B05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F425B357-DA8A-4E2D-8392-C206ECF3E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/>
              <a:t>Click to edit Master text styles</a:t>
            </a:r>
          </a:p>
          <a:p>
            <a:pPr lvl="1"/>
            <a:r>
              <a:rPr lang="en-US" altLang="es-CR"/>
              <a:t>Second level</a:t>
            </a:r>
          </a:p>
          <a:p>
            <a:pPr lvl="2"/>
            <a:r>
              <a:rPr lang="en-US" altLang="es-CR"/>
              <a:t>Third level</a:t>
            </a:r>
          </a:p>
          <a:p>
            <a:pPr lvl="3"/>
            <a:r>
              <a:rPr lang="en-US" altLang="es-CR"/>
              <a:t>Fourth level</a:t>
            </a:r>
          </a:p>
          <a:p>
            <a:pPr lvl="4"/>
            <a:r>
              <a:rPr lang="en-US" altLang="es-CR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1EF3585-E8C7-42BC-B97C-C8390EB9C2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008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0074B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CE8F20-A430-40A8-AB56-B06C190F9B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74BD"/>
                </a:solidFill>
                <a:latin typeface="Lucida Sans" panose="020B0602030504020204" pitchFamily="34" charset="0"/>
              </a:defRPr>
            </a:lvl1pPr>
          </a:lstStyle>
          <a:p>
            <a:pPr>
              <a:defRPr/>
            </a:pPr>
            <a:fld id="{902BA759-DADD-40CB-B4A1-1756A4A9D335}" type="slidenum">
              <a:rPr lang="en-US" altLang="es-CR"/>
              <a:pPr>
                <a:defRPr/>
              </a:pPr>
              <a:t>‹Nº›</a:t>
            </a:fld>
            <a:endParaRPr lang="en-US" alt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74B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74BD"/>
          </a:solidFill>
          <a:latin typeface="Lucida Sans" charset="0"/>
          <a:ea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74BD"/>
          </a:solidFill>
          <a:latin typeface="Lucida Sans" charset="0"/>
          <a:ea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74BD"/>
          </a:solidFill>
          <a:latin typeface="Lucida Sans" charset="0"/>
          <a:ea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74BD"/>
          </a:solidFill>
          <a:latin typeface="Lucida Sans" charset="0"/>
          <a:ea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74BD"/>
          </a:solidFill>
          <a:latin typeface="Lucida Sans" charset="0"/>
          <a:ea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74BD"/>
          </a:solidFill>
          <a:latin typeface="Lucida Sans" charset="0"/>
          <a:ea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74BD"/>
          </a:solidFill>
          <a:latin typeface="Lucida Sans" charset="0"/>
          <a:ea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74BD"/>
          </a:solidFill>
          <a:latin typeface="Lucida Sans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p.ac.c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p.ac.c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9812A30-4BB0-449F-BCD0-582771783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25538"/>
            <a:ext cx="6697663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2 CuadroTexto">
            <a:extLst>
              <a:ext uri="{FF2B5EF4-FFF2-40B4-BE49-F238E27FC236}">
                <a16:creationId xmlns:a16="http://schemas.microsoft.com/office/drawing/2014/main" id="{B3E8EFD5-412F-4D0E-A835-EFF1A74B1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5661025"/>
            <a:ext cx="4391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s-CR" altLang="es-CR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www.icap.ac.cr</a:t>
            </a:r>
            <a:endParaRPr lang="es-CR" altLang="es-C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s-CR" altLang="es-CR" sz="1500">
                <a:latin typeface="Arial" panose="020B0604020202020204" pitchFamily="34" charset="0"/>
                <a:cs typeface="Arial" panose="020B0604020202020204" pitchFamily="34" charset="0"/>
              </a:rPr>
              <a:t>Teléfonos: (+506) 2234-1011 o (+506) 2225-4616</a:t>
            </a:r>
          </a:p>
          <a:p>
            <a:pPr algn="ctr">
              <a:spcBef>
                <a:spcPct val="0"/>
              </a:spcBef>
            </a:pPr>
            <a:r>
              <a:rPr lang="es-CR" altLang="es-CR" sz="1500">
                <a:latin typeface="Arial" panose="020B0604020202020204" pitchFamily="34" charset="0"/>
                <a:cs typeface="Arial" panose="020B0604020202020204" pitchFamily="34" charset="0"/>
              </a:rPr>
              <a:t>Curridabat, San José, Costa Rica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ub cat contabilidad.jpg">
            <a:extLst>
              <a:ext uri="{FF2B5EF4-FFF2-40B4-BE49-F238E27FC236}">
                <a16:creationId xmlns:a16="http://schemas.microsoft.com/office/drawing/2014/main" id="{7CA2DC3C-B67E-4F14-8379-FE6E4BF4E7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520" y="1"/>
            <a:ext cx="3771900" cy="3595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E7D4190-26FF-460A-934A-B2022EB5921C}"/>
              </a:ext>
            </a:extLst>
          </p:cNvPr>
          <p:cNvSpPr txBox="1">
            <a:spLocks/>
          </p:cNvSpPr>
          <p:nvPr/>
        </p:nvSpPr>
        <p:spPr bwMode="auto">
          <a:xfrm>
            <a:off x="3873658" y="5158314"/>
            <a:ext cx="5263123" cy="841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4B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4BD"/>
                </a:solidFill>
                <a:latin typeface="Lucida Sans" charset="0"/>
                <a:ea typeface="Osak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4BD"/>
                </a:solidFill>
                <a:latin typeface="Lucida Sans" charset="0"/>
                <a:ea typeface="Osak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4BD"/>
                </a:solidFill>
                <a:latin typeface="Lucida Sans" charset="0"/>
                <a:ea typeface="Osak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4BD"/>
                </a:solidFill>
                <a:latin typeface="Lucida Sans" charset="0"/>
                <a:ea typeface="Osaka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4BD"/>
                </a:solidFill>
                <a:latin typeface="Lucida Sans" charset="0"/>
                <a:ea typeface="Osaka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4BD"/>
                </a:solidFill>
                <a:latin typeface="Lucida Sans" charset="0"/>
                <a:ea typeface="Osaka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4BD"/>
                </a:solidFill>
                <a:latin typeface="Lucida Sans" charset="0"/>
                <a:ea typeface="Osaka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74BD"/>
                </a:solidFill>
                <a:latin typeface="Lucida Sans" charset="0"/>
                <a:ea typeface="Osaka" charset="-128"/>
              </a:defRPr>
            </a:lvl9pPr>
          </a:lstStyle>
          <a:p>
            <a:pPr algn="ctr">
              <a:defRPr/>
            </a:pPr>
            <a:r>
              <a:rPr lang="es-ES" sz="5400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GRACIAS</a:t>
            </a:r>
          </a:p>
        </p:txBody>
      </p:sp>
      <p:pic>
        <p:nvPicPr>
          <p:cNvPr id="9" name="Picture 5" descr="7795022-concepto-de-contabilidad-con-calculadora-y-l-piz-en-la-oficina-de-negocios.jpg">
            <a:extLst>
              <a:ext uri="{FF2B5EF4-FFF2-40B4-BE49-F238E27FC236}">
                <a16:creationId xmlns:a16="http://schemas.microsoft.com/office/drawing/2014/main" id="{4BAC1D80-33D2-4DF2-B44C-AC8ECC365EC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3658" y="0"/>
            <a:ext cx="5270342" cy="5013176"/>
          </a:xfrm>
          <a:prstGeom prst="rect">
            <a:avLst/>
          </a:prstGeom>
          <a:ln w="7620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10" name="Picture 4" descr="kalkulator.jpg">
            <a:extLst>
              <a:ext uri="{FF2B5EF4-FFF2-40B4-BE49-F238E27FC236}">
                <a16:creationId xmlns:a16="http://schemas.microsoft.com/office/drawing/2014/main" id="{0D53DB70-5C62-4628-8F83-9C6D362C14E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595336"/>
            <a:ext cx="3773373" cy="3262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5AEF0B41-9213-4F45-8D66-D75CAA4BA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25538"/>
            <a:ext cx="6697663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2 CuadroTexto">
            <a:extLst>
              <a:ext uri="{FF2B5EF4-FFF2-40B4-BE49-F238E27FC236}">
                <a16:creationId xmlns:a16="http://schemas.microsoft.com/office/drawing/2014/main" id="{D6D6F330-E480-4D7B-866A-9818C5183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5661025"/>
            <a:ext cx="4391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s-CR" altLang="es-CR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www.icap.ac.cr</a:t>
            </a:r>
            <a:endParaRPr lang="es-CR" altLang="es-C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s-CR" altLang="es-CR" sz="1500">
                <a:latin typeface="Arial" panose="020B0604020202020204" pitchFamily="34" charset="0"/>
                <a:cs typeface="Arial" panose="020B0604020202020204" pitchFamily="34" charset="0"/>
              </a:rPr>
              <a:t>Teléfonos: (+506) 2234-1011 o (+506) 2225-4616</a:t>
            </a:r>
          </a:p>
          <a:p>
            <a:pPr algn="ctr">
              <a:spcBef>
                <a:spcPct val="0"/>
              </a:spcBef>
            </a:pPr>
            <a:r>
              <a:rPr lang="es-CR" altLang="es-CR" sz="1500">
                <a:latin typeface="Arial" panose="020B0604020202020204" pitchFamily="34" charset="0"/>
                <a:cs typeface="Arial" panose="020B0604020202020204" pitchFamily="34" charset="0"/>
              </a:rPr>
              <a:t>Curridabat, San José, Costa Rica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1D9EFD8-D103-46A1-A51E-0E00898C3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692150"/>
            <a:ext cx="6624638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endParaRPr lang="es-CR" altLang="es-CR" sz="28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es-CR" altLang="es-CR" sz="2800" b="1" dirty="0">
                <a:solidFill>
                  <a:schemeClr val="bg1"/>
                </a:solidFill>
              </a:rPr>
              <a:t>Maestría</a:t>
            </a:r>
            <a:r>
              <a:rPr lang="en-US" altLang="es-CR" sz="2800" b="1" dirty="0">
                <a:solidFill>
                  <a:schemeClr val="bg1"/>
                </a:solidFill>
              </a:rPr>
              <a:t> </a:t>
            </a:r>
            <a:r>
              <a:rPr lang="es-CR" altLang="es-CR" sz="2800" b="1" dirty="0">
                <a:solidFill>
                  <a:schemeClr val="bg1"/>
                </a:solidFill>
              </a:rPr>
              <a:t>en</a:t>
            </a:r>
            <a:r>
              <a:rPr lang="en-US" altLang="es-CR" sz="2800" b="1" dirty="0">
                <a:solidFill>
                  <a:schemeClr val="bg1"/>
                </a:solidFill>
              </a:rPr>
              <a:t> </a:t>
            </a:r>
            <a:r>
              <a:rPr lang="en-US" altLang="es-CR" sz="2800" b="1" dirty="0" err="1">
                <a:solidFill>
                  <a:schemeClr val="bg1"/>
                </a:solidFill>
              </a:rPr>
              <a:t>Gerencia</a:t>
            </a:r>
            <a:r>
              <a:rPr lang="en-US" altLang="es-CR" sz="2800" b="1" dirty="0">
                <a:solidFill>
                  <a:schemeClr val="bg1"/>
                </a:solidFill>
              </a:rPr>
              <a:t> de la </a:t>
            </a:r>
            <a:r>
              <a:rPr lang="en-US" altLang="es-CR" sz="2800" b="1" dirty="0" err="1">
                <a:solidFill>
                  <a:schemeClr val="bg1"/>
                </a:solidFill>
              </a:rPr>
              <a:t>Salud</a:t>
            </a:r>
            <a:endParaRPr lang="en-US" altLang="es-CR" sz="28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endParaRPr lang="en-US" altLang="es-CR" sz="2800" b="1" dirty="0">
              <a:solidFill>
                <a:schemeClr val="bg1"/>
              </a:solidFill>
            </a:endParaRPr>
          </a:p>
        </p:txBody>
      </p:sp>
      <p:sp>
        <p:nvSpPr>
          <p:cNvPr id="6147" name="Rectangle 8">
            <a:extLst>
              <a:ext uri="{FF2B5EF4-FFF2-40B4-BE49-F238E27FC236}">
                <a16:creationId xmlns:a16="http://schemas.microsoft.com/office/drawing/2014/main" id="{8DCFA2A1-DFAC-4DED-A207-ADE440C86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844675"/>
            <a:ext cx="72009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9pPr>
          </a:lstStyle>
          <a:p>
            <a:pPr algn="r" eaLnBrk="1" hangingPunct="1"/>
            <a:endParaRPr lang="es-CR" altLang="es-CR" sz="22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s-CR" altLang="es-CR" sz="2800" b="1" dirty="0">
                <a:solidFill>
                  <a:schemeClr val="bg1"/>
                </a:solidFill>
              </a:rPr>
              <a:t>Gerencia Financiera</a:t>
            </a:r>
          </a:p>
          <a:p>
            <a:pPr algn="ctr" eaLnBrk="1" hangingPunct="1"/>
            <a:endParaRPr lang="es-CR" altLang="es-CR" sz="1800" dirty="0">
              <a:solidFill>
                <a:schemeClr val="bg1"/>
              </a:solidFill>
            </a:endParaRPr>
          </a:p>
          <a:p>
            <a:pPr algn="ctr" eaLnBrk="1" hangingPunct="1"/>
            <a:endParaRPr lang="es-CR" altLang="es-CR" sz="18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s-CR" altLang="es-CR" sz="1800" dirty="0">
                <a:solidFill>
                  <a:schemeClr val="bg1"/>
                </a:solidFill>
              </a:rPr>
              <a:t>Continuación unidad 4.  Incidencia de Apalancamiento (IAP)</a:t>
            </a:r>
          </a:p>
          <a:p>
            <a:pPr algn="ctr" eaLnBrk="1" hangingPunct="1"/>
            <a:endParaRPr lang="es-CR" altLang="es-CR" sz="1800" dirty="0">
              <a:solidFill>
                <a:schemeClr val="bg1"/>
              </a:solidFill>
            </a:endParaRPr>
          </a:p>
          <a:p>
            <a:pPr algn="ctr" eaLnBrk="1" hangingPunct="1"/>
            <a:endParaRPr lang="es-CR" altLang="es-CR" sz="18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s-CR" altLang="es-CR" sz="1800" dirty="0">
                <a:solidFill>
                  <a:schemeClr val="bg1"/>
                </a:solidFill>
              </a:rPr>
              <a:t>Prof.: Lic. Leonel Ábrego Campos, MAE</a:t>
            </a:r>
          </a:p>
          <a:p>
            <a:pPr algn="ctr" eaLnBrk="1" hangingPunct="1"/>
            <a:r>
              <a:rPr lang="es-CR" altLang="es-CR" sz="1800" dirty="0">
                <a:solidFill>
                  <a:schemeClr val="bg1"/>
                </a:solidFill>
              </a:rPr>
              <a:t>Contador Público Autorizado, CPA </a:t>
            </a:r>
          </a:p>
        </p:txBody>
      </p:sp>
      <p:pic>
        <p:nvPicPr>
          <p:cNvPr id="7" name="Picture 5" descr="7795022-concepto-de-contabilidad-con-calculadora-y-l-piz-en-la-oficina-de-negocios.jpg">
            <a:extLst>
              <a:ext uri="{FF2B5EF4-FFF2-40B4-BE49-F238E27FC236}">
                <a16:creationId xmlns:a16="http://schemas.microsoft.com/office/drawing/2014/main" id="{33C2F754-8A48-4E3E-A3FC-F5F67251E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4368800"/>
            <a:ext cx="1844675" cy="2489200"/>
          </a:xfrm>
          <a:prstGeom prst="rect">
            <a:avLst/>
          </a:prstGeom>
          <a:ln w="7620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8081ACE5-CC2B-487C-8D22-E006A9B01ADC}"/>
              </a:ext>
            </a:extLst>
          </p:cNvPr>
          <p:cNvSpPr/>
          <p:nvPr/>
        </p:nvSpPr>
        <p:spPr bwMode="auto">
          <a:xfrm>
            <a:off x="1132793" y="1968401"/>
            <a:ext cx="6984776" cy="172819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es-CR">
              <a:latin typeface="Times" charset="0"/>
            </a:endParaRPr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10702659-CB92-42CD-B196-BE01C8AA1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0"/>
            <a:ext cx="8027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R" sz="2800" b="1">
                <a:solidFill>
                  <a:schemeClr val="bg1"/>
                </a:solidFill>
                <a:latin typeface="Calibri" panose="020F0502020204030204" pitchFamily="34" charset="0"/>
              </a:rPr>
              <a:t>I A P</a:t>
            </a:r>
            <a:endParaRPr lang="es-ES" altLang="es-CR" sz="2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8198" name="Grupo 1">
            <a:extLst>
              <a:ext uri="{FF2B5EF4-FFF2-40B4-BE49-F238E27FC236}">
                <a16:creationId xmlns:a16="http://schemas.microsoft.com/office/drawing/2014/main" id="{C2A6A794-2112-4287-820C-BE60A032D87C}"/>
              </a:ext>
            </a:extLst>
          </p:cNvPr>
          <p:cNvGrpSpPr>
            <a:grpSpLocks/>
          </p:cNvGrpSpPr>
          <p:nvPr/>
        </p:nvGrpSpPr>
        <p:grpSpPr bwMode="auto">
          <a:xfrm>
            <a:off x="1457325" y="2276475"/>
            <a:ext cx="6335713" cy="1201738"/>
            <a:chOff x="1476375" y="2708275"/>
            <a:chExt cx="6335713" cy="1201738"/>
          </a:xfrm>
        </p:grpSpPr>
        <p:sp>
          <p:nvSpPr>
            <p:cNvPr id="8199" name="18 CuadroTexto">
              <a:extLst>
                <a:ext uri="{FF2B5EF4-FFF2-40B4-BE49-F238E27FC236}">
                  <a16:creationId xmlns:a16="http://schemas.microsoft.com/office/drawing/2014/main" id="{132E5E40-6550-40FA-B1E4-0BEB4EE0D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6375" y="2924175"/>
              <a:ext cx="22320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s-ES" altLang="es-CR" sz="3600" b="1">
                  <a:latin typeface="Bodoni MT Black" panose="02070A03080606020203" pitchFamily="18" charset="0"/>
                </a:rPr>
                <a:t>I A P  </a:t>
              </a:r>
              <a:r>
                <a:rPr lang="es-ES" altLang="es-CR" sz="3600" b="1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8200" name="19 CuadroTexto">
              <a:extLst>
                <a:ext uri="{FF2B5EF4-FFF2-40B4-BE49-F238E27FC236}">
                  <a16:creationId xmlns:a16="http://schemas.microsoft.com/office/drawing/2014/main" id="{81D48581-2C96-44C9-9840-0EBE6646F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400" y="2708275"/>
              <a:ext cx="3959225" cy="1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s-ES" altLang="es-CR" sz="3600" b="1">
                  <a:latin typeface="Arial" panose="020B0604020202020204" pitchFamily="34" charset="0"/>
                </a:rPr>
                <a:t>ACTIVO TOTAL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s-ES" altLang="es-CR" sz="3600" b="1">
                  <a:latin typeface="Arial" panose="020B0604020202020204" pitchFamily="34" charset="0"/>
                </a:rPr>
                <a:t>PATRIMONIO</a:t>
              </a:r>
            </a:p>
          </p:txBody>
        </p:sp>
        <p:cxnSp>
          <p:nvCxnSpPr>
            <p:cNvPr id="22" name="21 Conector recto">
              <a:extLst>
                <a:ext uri="{FF2B5EF4-FFF2-40B4-BE49-F238E27FC236}">
                  <a16:creationId xmlns:a16="http://schemas.microsoft.com/office/drawing/2014/main" id="{926B4538-B811-4933-9872-897F8172A027}"/>
                </a:ext>
              </a:extLst>
            </p:cNvPr>
            <p:cNvCxnSpPr/>
            <p:nvPr/>
          </p:nvCxnSpPr>
          <p:spPr>
            <a:xfrm>
              <a:off x="3635375" y="3263900"/>
              <a:ext cx="417671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0DDE294A-7B9E-4154-B077-E2CFBC492483}"/>
              </a:ext>
            </a:extLst>
          </p:cNvPr>
          <p:cNvSpPr/>
          <p:nvPr/>
        </p:nvSpPr>
        <p:spPr bwMode="auto">
          <a:xfrm>
            <a:off x="802761" y="1273940"/>
            <a:ext cx="6984776" cy="172819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es-CR">
              <a:latin typeface="Times" charset="0"/>
            </a:endParaRPr>
          </a:p>
        </p:txBody>
      </p:sp>
      <p:grpSp>
        <p:nvGrpSpPr>
          <p:cNvPr id="9221" name="6 Grupo">
            <a:extLst>
              <a:ext uri="{FF2B5EF4-FFF2-40B4-BE49-F238E27FC236}">
                <a16:creationId xmlns:a16="http://schemas.microsoft.com/office/drawing/2014/main" id="{D9B27F85-7F4C-4285-AAD6-206F58BFEA6D}"/>
              </a:ext>
            </a:extLst>
          </p:cNvPr>
          <p:cNvGrpSpPr>
            <a:grpSpLocks/>
          </p:cNvGrpSpPr>
          <p:nvPr/>
        </p:nvGrpSpPr>
        <p:grpSpPr bwMode="auto">
          <a:xfrm>
            <a:off x="1446213" y="1479550"/>
            <a:ext cx="6192837" cy="1201738"/>
            <a:chOff x="1475656" y="2708920"/>
            <a:chExt cx="6192688" cy="1200329"/>
          </a:xfrm>
        </p:grpSpPr>
        <p:sp>
          <p:nvSpPr>
            <p:cNvPr id="9234" name="18 CuadroTexto">
              <a:extLst>
                <a:ext uri="{FF2B5EF4-FFF2-40B4-BE49-F238E27FC236}">
                  <a16:creationId xmlns:a16="http://schemas.microsoft.com/office/drawing/2014/main" id="{BE92DC13-17FC-4F96-A570-A88CA12A5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5656" y="2924944"/>
              <a:ext cx="22322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s-ES" altLang="es-CR" sz="3600" b="1">
                  <a:latin typeface="Bodoni MT Black" panose="02070A03080606020203" pitchFamily="18" charset="0"/>
                </a:rPr>
                <a:t>I A P  </a:t>
              </a:r>
              <a:r>
                <a:rPr lang="es-ES" altLang="es-CR" sz="3600" b="1">
                  <a:latin typeface="Arial" panose="020B0604020202020204" pitchFamily="34" charset="0"/>
                </a:rPr>
                <a:t>=</a:t>
              </a:r>
            </a:p>
          </p:txBody>
        </p:sp>
        <p:sp>
          <p:nvSpPr>
            <p:cNvPr id="9235" name="19 CuadroTexto">
              <a:extLst>
                <a:ext uri="{FF2B5EF4-FFF2-40B4-BE49-F238E27FC236}">
                  <a16:creationId xmlns:a16="http://schemas.microsoft.com/office/drawing/2014/main" id="{69A05629-C77A-4630-9E17-16A86A24DB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7904" y="2708920"/>
              <a:ext cx="396044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s-ES" altLang="es-CR" sz="3600" b="1">
                  <a:latin typeface="Arial" panose="020B0604020202020204" pitchFamily="34" charset="0"/>
                </a:rPr>
                <a:t>ACTIVO TOTAL</a:t>
              </a:r>
            </a:p>
            <a:p>
              <a:pPr algn="ctr" eaLnBrk="1" hangingPunct="1">
                <a:spcBef>
                  <a:spcPct val="0"/>
                </a:spcBef>
              </a:pPr>
              <a:r>
                <a:rPr lang="es-ES" altLang="es-CR" sz="3600" b="1">
                  <a:latin typeface="Arial" panose="020B0604020202020204" pitchFamily="34" charset="0"/>
                </a:rPr>
                <a:t>PATRIMONIO</a:t>
              </a:r>
            </a:p>
          </p:txBody>
        </p:sp>
      </p:grpSp>
      <p:cxnSp>
        <p:nvCxnSpPr>
          <p:cNvPr id="22" name="21 Conector recto">
            <a:extLst>
              <a:ext uri="{FF2B5EF4-FFF2-40B4-BE49-F238E27FC236}">
                <a16:creationId xmlns:a16="http://schemas.microsoft.com/office/drawing/2014/main" id="{B3B2B98A-0EBD-42ED-A31C-15C4D9FE76BA}"/>
              </a:ext>
            </a:extLst>
          </p:cNvPr>
          <p:cNvCxnSpPr/>
          <p:nvPr/>
        </p:nvCxnSpPr>
        <p:spPr>
          <a:xfrm>
            <a:off x="3562350" y="2049463"/>
            <a:ext cx="417671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223" name="9 Grupo">
            <a:extLst>
              <a:ext uri="{FF2B5EF4-FFF2-40B4-BE49-F238E27FC236}">
                <a16:creationId xmlns:a16="http://schemas.microsoft.com/office/drawing/2014/main" id="{0E34D5F6-6FDB-4BA1-9A21-F874F8E606EC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186238"/>
            <a:ext cx="1511300" cy="1570037"/>
            <a:chOff x="683568" y="3284984"/>
            <a:chExt cx="1512168" cy="1568650"/>
          </a:xfrm>
        </p:grpSpPr>
        <p:sp>
          <p:nvSpPr>
            <p:cNvPr id="9230" name="7 CuadroTexto">
              <a:extLst>
                <a:ext uri="{FF2B5EF4-FFF2-40B4-BE49-F238E27FC236}">
                  <a16:creationId xmlns:a16="http://schemas.microsoft.com/office/drawing/2014/main" id="{5EC802C5-E75E-41DA-8FC1-436C84209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568" y="3284984"/>
              <a:ext cx="1512168" cy="156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s-ES" altLang="es-CR" sz="1800" b="1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s-ES" altLang="es-CR" sz="1800" b="1">
                  <a:latin typeface="Arial" panose="020B0604020202020204" pitchFamily="34" charset="0"/>
                </a:rPr>
                <a:t>       DEUDA</a:t>
              </a:r>
            </a:p>
            <a:p>
              <a:pPr algn="ctr" eaLnBrk="1" hangingPunct="1">
                <a:spcBef>
                  <a:spcPct val="0"/>
                </a:spcBef>
              </a:pPr>
              <a:endParaRPr lang="es-ES" altLang="es-CR" sz="1400" b="1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s-ES" altLang="es-CR" sz="1400" b="1">
                  <a:latin typeface="Arial" panose="020B0604020202020204" pitchFamily="34" charset="0"/>
                </a:rPr>
                <a:t>(para financiar inversiones)</a:t>
              </a:r>
            </a:p>
            <a:p>
              <a:pPr algn="ctr" eaLnBrk="1" hangingPunct="1">
                <a:spcBef>
                  <a:spcPct val="0"/>
                </a:spcBef>
              </a:pPr>
              <a:endParaRPr lang="es-ES" altLang="es-CR" sz="1800" b="1">
                <a:latin typeface="Arial" panose="020B0604020202020204" pitchFamily="34" charset="0"/>
              </a:endParaRPr>
            </a:p>
          </p:txBody>
        </p:sp>
        <p:sp>
          <p:nvSpPr>
            <p:cNvPr id="9" name="8 Flecha arriba">
              <a:extLst>
                <a:ext uri="{FF2B5EF4-FFF2-40B4-BE49-F238E27FC236}">
                  <a16:creationId xmlns:a16="http://schemas.microsoft.com/office/drawing/2014/main" id="{3CE551C8-DDCB-47F3-882C-4BE0A6A87FD3}"/>
                </a:ext>
              </a:extLst>
            </p:cNvPr>
            <p:cNvSpPr/>
            <p:nvPr/>
          </p:nvSpPr>
          <p:spPr>
            <a:xfrm>
              <a:off x="802184" y="3365500"/>
              <a:ext cx="432048" cy="720080"/>
            </a:xfrm>
            <a:prstGeom prst="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cxnSp>
        <p:nvCxnSpPr>
          <p:cNvPr id="12" name="11 Conector recto de flecha">
            <a:extLst>
              <a:ext uri="{FF2B5EF4-FFF2-40B4-BE49-F238E27FC236}">
                <a16:creationId xmlns:a16="http://schemas.microsoft.com/office/drawing/2014/main" id="{0DA23097-E176-4176-ABA9-16332D192BF8}"/>
              </a:ext>
            </a:extLst>
          </p:cNvPr>
          <p:cNvCxnSpPr/>
          <p:nvPr/>
        </p:nvCxnSpPr>
        <p:spPr>
          <a:xfrm>
            <a:off x="2268538" y="4618038"/>
            <a:ext cx="5746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225" name="22 Grupo">
            <a:extLst>
              <a:ext uri="{FF2B5EF4-FFF2-40B4-BE49-F238E27FC236}">
                <a16:creationId xmlns:a16="http://schemas.microsoft.com/office/drawing/2014/main" id="{2EE39339-D1E6-4958-83DF-6208694FF852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4114800"/>
            <a:ext cx="1943100" cy="1200150"/>
            <a:chOff x="2915816" y="4114676"/>
            <a:chExt cx="1944216" cy="1200329"/>
          </a:xfrm>
        </p:grpSpPr>
        <p:sp>
          <p:nvSpPr>
            <p:cNvPr id="9228" name="14 CuadroTexto">
              <a:extLst>
                <a:ext uri="{FF2B5EF4-FFF2-40B4-BE49-F238E27FC236}">
                  <a16:creationId xmlns:a16="http://schemas.microsoft.com/office/drawing/2014/main" id="{17E3692C-4C3B-4166-805A-CF70231B2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5816" y="4114676"/>
              <a:ext cx="194421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Lucida Sans" panose="020B0602030504020204" pitchFamily="34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es-ES" altLang="es-CR" sz="1800" b="1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s-ES" altLang="es-CR" sz="1800" b="1">
                  <a:latin typeface="Arial" panose="020B0604020202020204" pitchFamily="34" charset="0"/>
                </a:rPr>
                <a:t>       ACTIVOS</a:t>
              </a:r>
            </a:p>
            <a:p>
              <a:pPr algn="ctr" eaLnBrk="1" hangingPunct="1">
                <a:spcBef>
                  <a:spcPct val="0"/>
                </a:spcBef>
              </a:pPr>
              <a:endParaRPr lang="es-ES" altLang="es-CR" sz="1800" b="1">
                <a:latin typeface="Arial" panose="020B0604020202020204" pitchFamily="34" charset="0"/>
              </a:endParaRPr>
            </a:p>
          </p:txBody>
        </p:sp>
        <p:sp>
          <p:nvSpPr>
            <p:cNvPr id="17" name="16 Flecha arriba">
              <a:extLst>
                <a:ext uri="{FF2B5EF4-FFF2-40B4-BE49-F238E27FC236}">
                  <a16:creationId xmlns:a16="http://schemas.microsoft.com/office/drawing/2014/main" id="{01B71771-94EC-4D0D-8651-6561DBCD1651}"/>
                </a:ext>
              </a:extLst>
            </p:cNvPr>
            <p:cNvSpPr/>
            <p:nvPr/>
          </p:nvSpPr>
          <p:spPr>
            <a:xfrm>
              <a:off x="3131840" y="4259161"/>
              <a:ext cx="432048" cy="719244"/>
            </a:xfrm>
            <a:prstGeom prst="up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cxnSp>
        <p:nvCxnSpPr>
          <p:cNvPr id="18" name="17 Conector recto de flecha">
            <a:extLst>
              <a:ext uri="{FF2B5EF4-FFF2-40B4-BE49-F238E27FC236}">
                <a16:creationId xmlns:a16="http://schemas.microsoft.com/office/drawing/2014/main" id="{77EEC929-0DA4-4F09-BE7A-0200DB495265}"/>
              </a:ext>
            </a:extLst>
          </p:cNvPr>
          <p:cNvCxnSpPr/>
          <p:nvPr/>
        </p:nvCxnSpPr>
        <p:spPr>
          <a:xfrm>
            <a:off x="5076825" y="4618038"/>
            <a:ext cx="5746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27" name="20 CuadroTexto">
            <a:extLst>
              <a:ext uri="{FF2B5EF4-FFF2-40B4-BE49-F238E27FC236}">
                <a16:creationId xmlns:a16="http://schemas.microsoft.com/office/drawing/2014/main" id="{0F171FE3-087A-4799-B94B-BC9873192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970338"/>
            <a:ext cx="3097212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es-ES" altLang="es-CR" sz="1800" b="1">
                <a:latin typeface="Arial" panose="020B0604020202020204" pitchFamily="34" charset="0"/>
              </a:rPr>
              <a:t>EL ACTIVO ES PROPORCIONALMENTE MAYOR AL PATRIMONIO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>
            <a:extLst>
              <a:ext uri="{FF2B5EF4-FFF2-40B4-BE49-F238E27FC236}">
                <a16:creationId xmlns:a16="http://schemas.microsoft.com/office/drawing/2014/main" id="{DC9F46AA-BF9A-4B71-9537-22BA1BEBA24B}"/>
              </a:ext>
            </a:extLst>
          </p:cNvPr>
          <p:cNvSpPr txBox="1"/>
          <p:nvPr/>
        </p:nvSpPr>
        <p:spPr>
          <a:xfrm>
            <a:off x="899592" y="929712"/>
            <a:ext cx="3313112" cy="341632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dirty="0">
                <a:latin typeface="Imprint MT Shadow" pitchFamily="82" charset="0"/>
              </a:rPr>
              <a:t>SITUACIÓN 1</a:t>
            </a:r>
          </a:p>
          <a:p>
            <a:pPr eaLnBrk="1" hangingPunct="1">
              <a:defRPr/>
            </a:pPr>
            <a:endParaRPr lang="es-ES" dirty="0"/>
          </a:p>
          <a:p>
            <a:pPr eaLnBrk="1" hangingPunct="1">
              <a:defRPr/>
            </a:pPr>
            <a:r>
              <a:rPr lang="es-ES" dirty="0"/>
              <a:t>Activo Total  =    100</a:t>
            </a:r>
          </a:p>
          <a:p>
            <a:pPr eaLnBrk="1" hangingPunct="1">
              <a:defRPr/>
            </a:pPr>
            <a:r>
              <a:rPr lang="es-ES" dirty="0"/>
              <a:t>Patrimonio   =      80</a:t>
            </a:r>
          </a:p>
          <a:p>
            <a:pPr eaLnBrk="1" hangingPunct="1">
              <a:defRPr/>
            </a:pPr>
            <a:r>
              <a:rPr lang="es-ES" dirty="0"/>
              <a:t>Deuda	          =     20</a:t>
            </a:r>
          </a:p>
          <a:p>
            <a:pPr eaLnBrk="1" hangingPunct="1">
              <a:defRPr/>
            </a:pPr>
            <a:endParaRPr lang="es-ES" dirty="0"/>
          </a:p>
          <a:p>
            <a:pPr algn="ctr" eaLnBrk="1" hangingPunct="1">
              <a:defRPr/>
            </a:pPr>
            <a:r>
              <a:rPr lang="es-ES" b="1" dirty="0"/>
              <a:t>IAP = </a:t>
            </a:r>
            <a:r>
              <a:rPr lang="es-ES" b="1" u="sng" dirty="0"/>
              <a:t>100</a:t>
            </a:r>
            <a:r>
              <a:rPr lang="es-ES" b="1" dirty="0"/>
              <a:t> = 1.25</a:t>
            </a:r>
          </a:p>
          <a:p>
            <a:pPr eaLnBrk="1" hangingPunct="1">
              <a:defRPr/>
            </a:pPr>
            <a:r>
              <a:rPr lang="es-ES" b="1" dirty="0"/>
              <a:t>             80</a:t>
            </a:r>
          </a:p>
        </p:txBody>
      </p:sp>
      <p:sp>
        <p:nvSpPr>
          <p:cNvPr id="24" name="23 CuadroTexto">
            <a:extLst>
              <a:ext uri="{FF2B5EF4-FFF2-40B4-BE49-F238E27FC236}">
                <a16:creationId xmlns:a16="http://schemas.microsoft.com/office/drawing/2014/main" id="{8A1ADC52-A41A-4011-A393-AD4933AF72C2}"/>
              </a:ext>
            </a:extLst>
          </p:cNvPr>
          <p:cNvSpPr txBox="1"/>
          <p:nvPr/>
        </p:nvSpPr>
        <p:spPr>
          <a:xfrm>
            <a:off x="4644008" y="908720"/>
            <a:ext cx="3455987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dirty="0">
                <a:latin typeface="Imprint MT Shadow" pitchFamily="82" charset="0"/>
              </a:rPr>
              <a:t>SITUACIÓN 2</a:t>
            </a:r>
          </a:p>
          <a:p>
            <a:pPr eaLnBrk="1" hangingPunct="1">
              <a:defRPr/>
            </a:pPr>
            <a:endParaRPr lang="es-ES" dirty="0"/>
          </a:p>
          <a:p>
            <a:pPr eaLnBrk="1" hangingPunct="1">
              <a:defRPr/>
            </a:pPr>
            <a:r>
              <a:rPr lang="es-ES" dirty="0"/>
              <a:t>Activo Total  =    300</a:t>
            </a:r>
          </a:p>
          <a:p>
            <a:pPr eaLnBrk="1" hangingPunct="1">
              <a:defRPr/>
            </a:pPr>
            <a:r>
              <a:rPr lang="es-ES" dirty="0"/>
              <a:t>Patrimonio   =      80</a:t>
            </a:r>
          </a:p>
          <a:p>
            <a:pPr eaLnBrk="1" hangingPunct="1">
              <a:defRPr/>
            </a:pPr>
            <a:r>
              <a:rPr lang="es-ES" dirty="0"/>
              <a:t>Deuda	          =    220</a:t>
            </a:r>
          </a:p>
          <a:p>
            <a:pPr eaLnBrk="1" hangingPunct="1">
              <a:defRPr/>
            </a:pPr>
            <a:endParaRPr lang="es-ES" dirty="0"/>
          </a:p>
          <a:p>
            <a:pPr algn="ctr" eaLnBrk="1" hangingPunct="1">
              <a:defRPr/>
            </a:pPr>
            <a:r>
              <a:rPr lang="es-ES" b="1" dirty="0"/>
              <a:t>IAP = </a:t>
            </a:r>
            <a:r>
              <a:rPr lang="es-ES" b="1" u="sng" dirty="0"/>
              <a:t>300</a:t>
            </a:r>
            <a:r>
              <a:rPr lang="es-ES" b="1" dirty="0"/>
              <a:t> = 3.75</a:t>
            </a:r>
          </a:p>
          <a:p>
            <a:pPr eaLnBrk="1" hangingPunct="1">
              <a:defRPr/>
            </a:pPr>
            <a:r>
              <a:rPr lang="es-ES" b="1" dirty="0"/>
              <a:t>               80</a:t>
            </a:r>
          </a:p>
        </p:txBody>
      </p:sp>
      <p:sp>
        <p:nvSpPr>
          <p:cNvPr id="25" name="24 CuadroTexto">
            <a:extLst>
              <a:ext uri="{FF2B5EF4-FFF2-40B4-BE49-F238E27FC236}">
                <a16:creationId xmlns:a16="http://schemas.microsoft.com/office/drawing/2014/main" id="{7A4A4654-8D68-4993-B2B5-8CCCCA87F1BD}"/>
              </a:ext>
            </a:extLst>
          </p:cNvPr>
          <p:cNvSpPr txBox="1"/>
          <p:nvPr/>
        </p:nvSpPr>
        <p:spPr>
          <a:xfrm>
            <a:off x="395288" y="5229225"/>
            <a:ext cx="8066087" cy="461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b="1" dirty="0">
                <a:solidFill>
                  <a:schemeClr val="tx1"/>
                </a:solidFill>
              </a:rPr>
              <a:t>Por lo tanto :  ↑  DEUDA  →   ↑ ACTIVOS → ↑ IAP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>
            <a:extLst>
              <a:ext uri="{FF2B5EF4-FFF2-40B4-BE49-F238E27FC236}">
                <a16:creationId xmlns:a16="http://schemas.microsoft.com/office/drawing/2014/main" id="{E1F696A0-79DD-448A-B57C-B20C5A1C359C}"/>
              </a:ext>
            </a:extLst>
          </p:cNvPr>
          <p:cNvSpPr txBox="1"/>
          <p:nvPr/>
        </p:nvSpPr>
        <p:spPr>
          <a:xfrm>
            <a:off x="827584" y="260648"/>
            <a:ext cx="7559675" cy="57008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200000"/>
              </a:lnSpc>
              <a:defRPr/>
            </a:pPr>
            <a:r>
              <a:rPr lang="es-ES" sz="2800" b="1" dirty="0">
                <a:solidFill>
                  <a:schemeClr val="tx1"/>
                </a:solidFill>
              </a:rPr>
              <a:t>El</a:t>
            </a:r>
            <a:r>
              <a:rPr lang="es-ES" sz="2800" b="1" dirty="0">
                <a:solidFill>
                  <a:schemeClr val="tx1"/>
                </a:solidFill>
                <a:latin typeface="Imprint MT Shadow" pitchFamily="82" charset="0"/>
              </a:rPr>
              <a:t> </a:t>
            </a: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  <a:latin typeface="Imprint MT Shadow" pitchFamily="82" charset="0"/>
              </a:rPr>
              <a:t>IAP</a:t>
            </a:r>
            <a:r>
              <a:rPr lang="es-ES" sz="2800" b="1" dirty="0">
                <a:solidFill>
                  <a:schemeClr val="tx1"/>
                </a:solidFill>
                <a:latin typeface="Imprint MT Shadow" pitchFamily="82" charset="0"/>
              </a:rPr>
              <a:t> </a:t>
            </a:r>
            <a:r>
              <a:rPr lang="es-ES" sz="2800" b="1" dirty="0">
                <a:solidFill>
                  <a:schemeClr val="tx1"/>
                </a:solidFill>
              </a:rPr>
              <a:t>indica la relación entre la inversión total en </a:t>
            </a:r>
            <a:r>
              <a:rPr lang="es-ES" sz="4000" b="1" dirty="0">
                <a:solidFill>
                  <a:srgbClr val="C00000"/>
                </a:solidFill>
                <a:latin typeface="Imprint MT Shadow" pitchFamily="82" charset="0"/>
              </a:rPr>
              <a:t>ACTIVOS</a:t>
            </a:r>
            <a:r>
              <a:rPr lang="es-ES" sz="2800" b="1" dirty="0">
                <a:solidFill>
                  <a:schemeClr val="tx1"/>
                </a:solidFill>
              </a:rPr>
              <a:t>  y el financiamiento del </a:t>
            </a:r>
            <a:r>
              <a:rPr lang="es-ES" sz="4000" b="1" dirty="0">
                <a:solidFill>
                  <a:schemeClr val="accent3">
                    <a:lumMod val="50000"/>
                  </a:schemeClr>
                </a:solidFill>
                <a:latin typeface="Imprint MT Shadow" pitchFamily="82" charset="0"/>
              </a:rPr>
              <a:t>PATRIMONIO</a:t>
            </a:r>
            <a:r>
              <a:rPr lang="es-ES" sz="2800" b="1" dirty="0">
                <a:solidFill>
                  <a:schemeClr val="tx1"/>
                </a:solidFill>
              </a:rPr>
              <a:t>, cuya diferencia es justamente cubierta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s-ES" sz="2800" b="1" dirty="0">
                <a:solidFill>
                  <a:schemeClr val="tx1"/>
                </a:solidFill>
              </a:rPr>
              <a:t> por los 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Imprint MT Shadow" pitchFamily="82" charset="0"/>
              </a:rPr>
              <a:t>PASIVOS</a:t>
            </a:r>
            <a:r>
              <a:rPr lang="es-ES" sz="4000" b="1" dirty="0">
                <a:solidFill>
                  <a:schemeClr val="tx1"/>
                </a:solidFill>
                <a:latin typeface="Imprint MT Shadow" pitchFamily="82" charset="0"/>
              </a:rPr>
              <a:t>.</a:t>
            </a:r>
            <a:r>
              <a:rPr lang="es-ES" b="1" dirty="0">
                <a:solidFill>
                  <a:schemeClr val="tx1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>
            <a:extLst>
              <a:ext uri="{FF2B5EF4-FFF2-40B4-BE49-F238E27FC236}">
                <a16:creationId xmlns:a16="http://schemas.microsoft.com/office/drawing/2014/main" id="{31AB69A3-7460-418D-9B73-4C1D6B91C513}"/>
              </a:ext>
            </a:extLst>
          </p:cNvPr>
          <p:cNvSpPr txBox="1"/>
          <p:nvPr/>
        </p:nvSpPr>
        <p:spPr>
          <a:xfrm>
            <a:off x="611188" y="544513"/>
            <a:ext cx="3673475" cy="5078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000" b="1" dirty="0">
                <a:solidFill>
                  <a:schemeClr val="tx1"/>
                </a:solidFill>
                <a:latin typeface="Imprint MT Shadow" pitchFamily="82" charset="0"/>
              </a:rPr>
              <a:t>SITUACIÓN 3</a:t>
            </a:r>
          </a:p>
          <a:p>
            <a:pPr eaLnBrk="1" hangingPunct="1">
              <a:defRPr/>
            </a:pPr>
            <a:endParaRPr lang="es-ES" sz="2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s-ES" sz="2000" dirty="0">
                <a:solidFill>
                  <a:schemeClr val="tx1"/>
                </a:solidFill>
              </a:rPr>
              <a:t>Activo Total  =    100</a:t>
            </a:r>
          </a:p>
          <a:p>
            <a:pPr eaLnBrk="1" hangingPunct="1">
              <a:defRPr/>
            </a:pPr>
            <a:r>
              <a:rPr lang="es-ES" sz="2000" dirty="0">
                <a:solidFill>
                  <a:schemeClr val="tx1"/>
                </a:solidFill>
              </a:rPr>
              <a:t>Patrimonio   =    100</a:t>
            </a:r>
          </a:p>
          <a:p>
            <a:pPr eaLnBrk="1" hangingPunct="1">
              <a:defRPr/>
            </a:pPr>
            <a:r>
              <a:rPr lang="es-ES" sz="2000" dirty="0">
                <a:solidFill>
                  <a:schemeClr val="tx1"/>
                </a:solidFill>
              </a:rPr>
              <a:t>Deuda	       =       0</a:t>
            </a:r>
          </a:p>
          <a:p>
            <a:pPr eaLnBrk="1" hangingPunct="1">
              <a:defRPr/>
            </a:pPr>
            <a:endParaRPr lang="es-ES" sz="20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s-ES" sz="2200" b="1" dirty="0">
                <a:solidFill>
                  <a:schemeClr val="tx1"/>
                </a:solidFill>
              </a:rPr>
              <a:t>IAP = </a:t>
            </a:r>
            <a:r>
              <a:rPr lang="es-ES" sz="2200" b="1" u="sng" dirty="0">
                <a:solidFill>
                  <a:schemeClr val="tx1"/>
                </a:solidFill>
              </a:rPr>
              <a:t>100</a:t>
            </a:r>
            <a:r>
              <a:rPr lang="es-ES" sz="2200" b="1" dirty="0">
                <a:solidFill>
                  <a:schemeClr val="tx1"/>
                </a:solidFill>
              </a:rPr>
              <a:t> = 1</a:t>
            </a:r>
          </a:p>
          <a:p>
            <a:pPr eaLnBrk="1" hangingPunct="1">
              <a:defRPr/>
            </a:pPr>
            <a:r>
              <a:rPr lang="es-ES" sz="2200" b="1" dirty="0">
                <a:solidFill>
                  <a:schemeClr val="tx1"/>
                </a:solidFill>
              </a:rPr>
              <a:t>                  100</a:t>
            </a:r>
          </a:p>
          <a:p>
            <a:pPr eaLnBrk="1" hangingPunct="1">
              <a:defRPr/>
            </a:pPr>
            <a:endParaRPr lang="es-ES" sz="2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s-ES" sz="20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es-ES" sz="2000" dirty="0">
                <a:solidFill>
                  <a:schemeClr val="tx1"/>
                </a:solidFill>
                <a:latin typeface="Arial Narrow" pitchFamily="34" charset="0"/>
              </a:rPr>
              <a:t>Indica que toda la inversión en activos es financiada por el capital de los accionistas.</a:t>
            </a:r>
          </a:p>
          <a:p>
            <a:pPr algn="just" eaLnBrk="1" hangingPunct="1">
              <a:defRPr/>
            </a:pPr>
            <a:endParaRPr lang="es-ES" sz="2000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 eaLnBrk="1" hangingPunct="1">
              <a:defRPr/>
            </a:pPr>
            <a:r>
              <a:rPr lang="es-ES" sz="2000" dirty="0">
                <a:solidFill>
                  <a:schemeClr val="tx1"/>
                </a:solidFill>
                <a:latin typeface="Arial Narrow" pitchFamily="34" charset="0"/>
              </a:rPr>
              <a:t>Cada ¢1 de activos se financia únicamente con patrimonio.</a:t>
            </a:r>
          </a:p>
        </p:txBody>
      </p:sp>
      <p:sp>
        <p:nvSpPr>
          <p:cNvPr id="24" name="23 CuadroTexto">
            <a:extLst>
              <a:ext uri="{FF2B5EF4-FFF2-40B4-BE49-F238E27FC236}">
                <a16:creationId xmlns:a16="http://schemas.microsoft.com/office/drawing/2014/main" id="{466AA51D-0F66-4BFA-9BEE-606A6198AA77}"/>
              </a:ext>
            </a:extLst>
          </p:cNvPr>
          <p:cNvSpPr txBox="1"/>
          <p:nvPr/>
        </p:nvSpPr>
        <p:spPr>
          <a:xfrm>
            <a:off x="4625181" y="544513"/>
            <a:ext cx="3816350" cy="51117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2000" b="1" dirty="0">
                <a:solidFill>
                  <a:schemeClr val="tx1"/>
                </a:solidFill>
                <a:latin typeface="Imprint MT Shadow" pitchFamily="82" charset="0"/>
              </a:rPr>
              <a:t>SITUACIÓN 4</a:t>
            </a:r>
          </a:p>
          <a:p>
            <a:pPr eaLnBrk="1" hangingPunct="1">
              <a:defRPr/>
            </a:pPr>
            <a:endParaRPr lang="es-ES" sz="2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s-ES" sz="2000" dirty="0">
                <a:solidFill>
                  <a:schemeClr val="tx1"/>
                </a:solidFill>
              </a:rPr>
              <a:t>Activo Total  =    150</a:t>
            </a:r>
          </a:p>
          <a:p>
            <a:pPr eaLnBrk="1" hangingPunct="1">
              <a:defRPr/>
            </a:pPr>
            <a:r>
              <a:rPr lang="es-ES" sz="2000" dirty="0">
                <a:solidFill>
                  <a:schemeClr val="tx1"/>
                </a:solidFill>
              </a:rPr>
              <a:t>Patrimonio   =    100</a:t>
            </a:r>
          </a:p>
          <a:p>
            <a:pPr eaLnBrk="1" hangingPunct="1">
              <a:defRPr/>
            </a:pPr>
            <a:r>
              <a:rPr lang="es-ES" sz="2000" dirty="0">
                <a:solidFill>
                  <a:schemeClr val="tx1"/>
                </a:solidFill>
              </a:rPr>
              <a:t>Deuda	       =     50</a:t>
            </a:r>
          </a:p>
          <a:p>
            <a:pPr eaLnBrk="1" hangingPunct="1">
              <a:defRPr/>
            </a:pPr>
            <a:endParaRPr lang="es-ES" sz="20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s-ES" sz="2200" b="1" dirty="0">
                <a:solidFill>
                  <a:schemeClr val="tx1"/>
                </a:solidFill>
              </a:rPr>
              <a:t>IAP = </a:t>
            </a:r>
            <a:r>
              <a:rPr lang="es-ES" sz="2200" b="1" u="sng" dirty="0">
                <a:solidFill>
                  <a:schemeClr val="tx1"/>
                </a:solidFill>
              </a:rPr>
              <a:t>150</a:t>
            </a:r>
            <a:r>
              <a:rPr lang="es-ES" sz="2200" b="1" dirty="0">
                <a:solidFill>
                  <a:schemeClr val="tx1"/>
                </a:solidFill>
              </a:rPr>
              <a:t> = 1.5</a:t>
            </a:r>
          </a:p>
          <a:p>
            <a:pPr eaLnBrk="1" hangingPunct="1">
              <a:defRPr/>
            </a:pPr>
            <a:r>
              <a:rPr lang="es-ES" sz="2200" b="1" dirty="0">
                <a:solidFill>
                  <a:schemeClr val="tx1"/>
                </a:solidFill>
              </a:rPr>
              <a:t>                  100</a:t>
            </a:r>
          </a:p>
          <a:p>
            <a:pPr eaLnBrk="1" hangingPunct="1">
              <a:defRPr/>
            </a:pPr>
            <a:endParaRPr lang="es-ES" sz="2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s-ES" sz="20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es-ES" sz="1900" dirty="0">
                <a:solidFill>
                  <a:schemeClr val="tx1"/>
                </a:solidFill>
                <a:latin typeface="Arial Narrow" pitchFamily="34" charset="0"/>
              </a:rPr>
              <a:t>Indica que el activo total cubre 1.5 veces al patrimonio, es decir, por cada colón de patrimonio se tienen ¢1.5 de activo.</a:t>
            </a:r>
          </a:p>
          <a:p>
            <a:pPr algn="just" eaLnBrk="1" hangingPunct="1">
              <a:defRPr/>
            </a:pPr>
            <a:endParaRPr lang="es-ES" sz="1900" dirty="0">
              <a:solidFill>
                <a:schemeClr val="tx1"/>
              </a:solidFill>
              <a:latin typeface="Arial Narrow" pitchFamily="34" charset="0"/>
            </a:endParaRPr>
          </a:p>
          <a:p>
            <a:pPr algn="just" eaLnBrk="1" hangingPunct="1">
              <a:defRPr/>
            </a:pPr>
            <a:r>
              <a:rPr lang="es-ES" sz="1900" dirty="0">
                <a:solidFill>
                  <a:schemeClr val="tx1"/>
                </a:solidFill>
                <a:latin typeface="Arial Narrow" pitchFamily="34" charset="0"/>
              </a:rPr>
              <a:t>Cada ¢1.5 de activos se financian con ¢1 de patrimonio y ¢0.50 de deuda</a:t>
            </a:r>
            <a:r>
              <a:rPr lang="es-ES" sz="1900" dirty="0"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>
            <a:extLst>
              <a:ext uri="{FF2B5EF4-FFF2-40B4-BE49-F238E27FC236}">
                <a16:creationId xmlns:a16="http://schemas.microsoft.com/office/drawing/2014/main" id="{360E67AD-38E6-4D9C-B806-FED78AE8DE3F}"/>
              </a:ext>
            </a:extLst>
          </p:cNvPr>
          <p:cNvSpPr txBox="1"/>
          <p:nvPr/>
        </p:nvSpPr>
        <p:spPr>
          <a:xfrm>
            <a:off x="2411760" y="476672"/>
            <a:ext cx="4032448" cy="400109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s-ES" sz="2000" dirty="0"/>
              <a:t>   </a:t>
            </a:r>
            <a:r>
              <a:rPr lang="es-ES" sz="2000" b="1" dirty="0">
                <a:solidFill>
                  <a:schemeClr val="tx1"/>
                </a:solidFill>
                <a:latin typeface="Imprint MT Shadow" pitchFamily="82" charset="0"/>
              </a:rPr>
              <a:t>SITUACIÓN 5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s-ES" sz="2000" dirty="0"/>
              <a:t>    	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s-ES" sz="2000" dirty="0"/>
              <a:t>	Activos        =  10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s-ES" sz="2000" dirty="0"/>
              <a:t>           Patrimonio   =   5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s-ES" sz="2000" dirty="0"/>
              <a:t>           Deudas        =   5</a:t>
            </a:r>
          </a:p>
          <a:p>
            <a:pPr eaLnBrk="1" hangingPunct="1">
              <a:defRPr/>
            </a:pPr>
            <a:endParaRPr lang="es-ES" sz="2000" dirty="0"/>
          </a:p>
          <a:p>
            <a:pPr algn="ctr" eaLnBrk="1" hangingPunct="1">
              <a:defRPr/>
            </a:pPr>
            <a:endParaRPr lang="es-ES" sz="2000" dirty="0"/>
          </a:p>
          <a:p>
            <a:pPr algn="ctr" eaLnBrk="1" hangingPunct="1">
              <a:defRPr/>
            </a:pPr>
            <a:r>
              <a:rPr lang="es-ES" sz="2200" b="1" dirty="0"/>
              <a:t>IAP  = </a:t>
            </a:r>
            <a:r>
              <a:rPr lang="es-ES" sz="2200" b="1" u="sng" dirty="0"/>
              <a:t>10</a:t>
            </a:r>
            <a:r>
              <a:rPr lang="es-ES" sz="2200" b="1" dirty="0"/>
              <a:t>  = 2</a:t>
            </a:r>
          </a:p>
          <a:p>
            <a:pPr algn="ctr" eaLnBrk="1" hangingPunct="1">
              <a:defRPr/>
            </a:pPr>
            <a:r>
              <a:rPr lang="es-ES" sz="2200" b="1" dirty="0"/>
              <a:t>    5</a:t>
            </a:r>
          </a:p>
          <a:p>
            <a:pPr algn="ctr" eaLnBrk="1" hangingPunct="1">
              <a:defRPr/>
            </a:pPr>
            <a:endParaRPr lang="es-ES" sz="2000" dirty="0">
              <a:latin typeface="Arial Narrow" pitchFamily="34" charset="0"/>
            </a:endParaRPr>
          </a:p>
        </p:txBody>
      </p:sp>
      <p:pic>
        <p:nvPicPr>
          <p:cNvPr id="13317" name="Imagen 1">
            <a:extLst>
              <a:ext uri="{FF2B5EF4-FFF2-40B4-BE49-F238E27FC236}">
                <a16:creationId xmlns:a16="http://schemas.microsoft.com/office/drawing/2014/main" id="{3D943389-FDF5-4232-A426-89D2E3C6D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013325"/>
            <a:ext cx="70580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D623EAAB-BEC7-4A4A-982F-5B8613FCA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-101600"/>
            <a:ext cx="8027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CR" sz="3600" b="1">
                <a:solidFill>
                  <a:schemeClr val="bg1"/>
                </a:solidFill>
                <a:latin typeface="Calibri" panose="020F0502020204030204" pitchFamily="34" charset="0"/>
              </a:rPr>
              <a:t>I A P</a:t>
            </a:r>
            <a:endParaRPr lang="es-ES" altLang="es-CR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23 CuadroTexto">
            <a:extLst>
              <a:ext uri="{FF2B5EF4-FFF2-40B4-BE49-F238E27FC236}">
                <a16:creationId xmlns:a16="http://schemas.microsoft.com/office/drawing/2014/main" id="{37B5BFB2-34AA-4FDC-856B-89C01ECD354E}"/>
              </a:ext>
            </a:extLst>
          </p:cNvPr>
          <p:cNvSpPr txBox="1"/>
          <p:nvPr/>
        </p:nvSpPr>
        <p:spPr>
          <a:xfrm>
            <a:off x="2555875" y="706438"/>
            <a:ext cx="4032250" cy="3692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s-ES" sz="2000" dirty="0"/>
              <a:t> </a:t>
            </a:r>
            <a:r>
              <a:rPr lang="es-ES" sz="2000" b="1" dirty="0">
                <a:solidFill>
                  <a:schemeClr val="tx1"/>
                </a:solidFill>
                <a:latin typeface="Imprint MT Shadow" pitchFamily="82" charset="0"/>
              </a:rPr>
              <a:t>SITUACIÓN 6</a:t>
            </a:r>
            <a:r>
              <a:rPr lang="es-ES" sz="2000" dirty="0"/>
              <a:t>           </a:t>
            </a:r>
          </a:p>
          <a:p>
            <a:pPr eaLnBrk="1" hangingPunct="1">
              <a:lnSpc>
                <a:spcPct val="150000"/>
              </a:lnSpc>
              <a:defRPr/>
            </a:pPr>
            <a:endParaRPr lang="es-ES" sz="20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s-ES" sz="2000" dirty="0"/>
              <a:t>	   Activos          =  10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s-ES" sz="2000" dirty="0"/>
              <a:t>              Patrimonio   =    2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s-ES" sz="2000" dirty="0"/>
              <a:t>              Deudas          =   8</a:t>
            </a:r>
          </a:p>
          <a:p>
            <a:pPr eaLnBrk="1" hangingPunct="1">
              <a:defRPr/>
            </a:pPr>
            <a:endParaRPr lang="es-ES" sz="2000" dirty="0"/>
          </a:p>
          <a:p>
            <a:pPr algn="ctr" eaLnBrk="1" hangingPunct="1">
              <a:defRPr/>
            </a:pPr>
            <a:r>
              <a:rPr lang="es-ES" sz="2200" b="1" dirty="0"/>
              <a:t>IAP  = </a:t>
            </a:r>
            <a:r>
              <a:rPr lang="es-ES" sz="2200" b="1" u="sng" dirty="0"/>
              <a:t>10</a:t>
            </a:r>
            <a:r>
              <a:rPr lang="es-ES" sz="2200" b="1" dirty="0"/>
              <a:t>  = 5</a:t>
            </a:r>
          </a:p>
          <a:p>
            <a:pPr algn="ctr" eaLnBrk="1" hangingPunct="1">
              <a:defRPr/>
            </a:pPr>
            <a:r>
              <a:rPr lang="es-ES" sz="2200" b="1" dirty="0"/>
              <a:t>    2</a:t>
            </a:r>
          </a:p>
          <a:p>
            <a:pPr algn="ctr" eaLnBrk="1" hangingPunct="1">
              <a:defRPr/>
            </a:pPr>
            <a:endParaRPr lang="es-ES" sz="2000" dirty="0">
              <a:latin typeface="Arial Narrow" pitchFamily="34" charset="0"/>
            </a:endParaRPr>
          </a:p>
        </p:txBody>
      </p:sp>
      <p:sp>
        <p:nvSpPr>
          <p:cNvPr id="14340" name="5 Rectángulo">
            <a:extLst>
              <a:ext uri="{FF2B5EF4-FFF2-40B4-BE49-F238E27FC236}">
                <a16:creationId xmlns:a16="http://schemas.microsoft.com/office/drawing/2014/main" id="{5BF92BDD-DBE6-487F-BAAD-158DA51ED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868863"/>
            <a:ext cx="66976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panose="020B0602030504020204" pitchFamily="34" charset="0"/>
                <a:ea typeface="Osaka" charset="-128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s-ES" altLang="es-CR" sz="1800">
                <a:latin typeface="Arial" panose="020B0604020202020204" pitchFamily="34" charset="0"/>
              </a:rPr>
              <a:t>El Activo Total cubre 5 veces al patrimonio, es decir, por cada colón de patrimonio se tiene ¢5 de activo. </a:t>
            </a:r>
          </a:p>
          <a:p>
            <a:pPr algn="just" eaLnBrk="1" hangingPunct="1">
              <a:spcBef>
                <a:spcPct val="0"/>
              </a:spcBef>
            </a:pPr>
            <a:endParaRPr lang="es-ES" altLang="es-CR" sz="180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s-ES" altLang="es-CR" sz="1800">
                <a:latin typeface="Arial" panose="020B0604020202020204" pitchFamily="34" charset="0"/>
              </a:rPr>
              <a:t>Cada ¢5 de activos se financian con un ¢1 de patrimonio y con ¢4 de deudas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Sans"/>
        <a:ea typeface="Osaka"/>
        <a:cs typeface=""/>
      </a:majorFont>
      <a:minorFont>
        <a:latin typeface="Lucida San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MacPro:Applications:Microsoft Office 2004:Templates:Presentations:Designs:Blank Presentation</Template>
  <TotalTime>788</TotalTime>
  <Words>406</Words>
  <Application>Microsoft Office PowerPoint</Application>
  <PresentationFormat>Presentación en pantalla (4:3)</PresentationFormat>
  <Paragraphs>101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Bodoni MT Black</vt:lpstr>
      <vt:lpstr>Calibri</vt:lpstr>
      <vt:lpstr>Imprint MT Shadow</vt:lpstr>
      <vt:lpstr>Lucida Sans</vt:lpstr>
      <vt:lpstr>Times</vt:lpstr>
      <vt:lpstr>Blank Presentation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Nela Solano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Nela Solano</dc:creator>
  <cp:lastModifiedBy>Leonel Ábrego Campos</cp:lastModifiedBy>
  <cp:revision>90</cp:revision>
  <cp:lastPrinted>2018-03-23T23:06:37Z</cp:lastPrinted>
  <dcterms:created xsi:type="dcterms:W3CDTF">2011-09-19T15:34:16Z</dcterms:created>
  <dcterms:modified xsi:type="dcterms:W3CDTF">2022-07-10T22:00:55Z</dcterms:modified>
</cp:coreProperties>
</file>