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1"/>
  </p:notesMasterIdLst>
  <p:handoutMasterIdLst>
    <p:handoutMasterId r:id="rId52"/>
  </p:handoutMasterIdLst>
  <p:sldIdLst>
    <p:sldId id="359" r:id="rId2"/>
    <p:sldId id="360"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61" r:id="rId49"/>
    <p:sldId id="311" r:id="rId5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sz="2400" kern="1200">
        <a:solidFill>
          <a:schemeClr val="tx1"/>
        </a:solidFill>
        <a:latin typeface="Times" panose="02020603050405020304" pitchFamily="18"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D"/>
    <a:srgbClr val="BEBEBE"/>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5A8548-B165-4AF2-A7E8-D2FB2E927D1D}" v="1" dt="2021-12-22T00:20:44.97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0" autoAdjust="0"/>
    <p:restoredTop sz="90651" autoAdjust="0"/>
  </p:normalViewPr>
  <p:slideViewPr>
    <p:cSldViewPr>
      <p:cViewPr varScale="1">
        <p:scale>
          <a:sx n="81" d="100"/>
          <a:sy n="81" d="100"/>
        </p:scale>
        <p:origin x="17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CD470-5DE1-4172-B4A6-CFF258E38236}" type="doc">
      <dgm:prSet loTypeId="urn:microsoft.com/office/officeart/2005/8/layout/radial3" loCatId="cycle" qsTypeId="urn:microsoft.com/office/officeart/2005/8/quickstyle/3d2" qsCatId="3D" csTypeId="urn:microsoft.com/office/officeart/2005/8/colors/colorful1" csCatId="colorful" phldr="1"/>
      <dgm:spPr/>
      <dgm:t>
        <a:bodyPr/>
        <a:lstStyle/>
        <a:p>
          <a:endParaRPr lang="es-ES"/>
        </a:p>
      </dgm:t>
    </dgm:pt>
    <dgm:pt modelId="{71180D3A-8357-4D08-A152-59918454847A}">
      <dgm:prSet phldrT="[Texto]"/>
      <dgm:spPr/>
      <dgm:t>
        <a:bodyPr/>
        <a:lstStyle/>
        <a:p>
          <a:r>
            <a:rPr lang="es-ES" b="1" i="1" u="sng" dirty="0"/>
            <a:t>Principios del Equilibrio Financiero</a:t>
          </a:r>
        </a:p>
      </dgm:t>
    </dgm:pt>
    <dgm:pt modelId="{D9BDF9E8-348C-4006-A72F-660585EA6851}" type="parTrans" cxnId="{C5C13D41-8FF9-4757-A1D2-2C00EA88FA42}">
      <dgm:prSet/>
      <dgm:spPr/>
      <dgm:t>
        <a:bodyPr/>
        <a:lstStyle/>
        <a:p>
          <a:endParaRPr lang="es-ES"/>
        </a:p>
      </dgm:t>
    </dgm:pt>
    <dgm:pt modelId="{A5E1960B-1670-4C99-AC86-0A0A45699716}" type="sibTrans" cxnId="{C5C13D41-8FF9-4757-A1D2-2C00EA88FA42}">
      <dgm:prSet/>
      <dgm:spPr/>
      <dgm:t>
        <a:bodyPr/>
        <a:lstStyle/>
        <a:p>
          <a:endParaRPr lang="es-ES"/>
        </a:p>
      </dgm:t>
    </dgm:pt>
    <dgm:pt modelId="{49BAE464-AE1B-4AE9-8B87-A310B3B6EB7D}">
      <dgm:prSet phldrT="[Texto]"/>
      <dgm:spPr/>
      <dgm:t>
        <a:bodyPr/>
        <a:lstStyle/>
        <a:p>
          <a:r>
            <a:rPr lang="es-ES" dirty="0"/>
            <a:t>Liquidez del Activo</a:t>
          </a:r>
        </a:p>
      </dgm:t>
    </dgm:pt>
    <dgm:pt modelId="{25D27080-E9D6-4281-AFD7-6A086439F31D}" type="parTrans" cxnId="{BE1D5CBC-AF31-4E05-B456-3A51AB204C74}">
      <dgm:prSet/>
      <dgm:spPr/>
      <dgm:t>
        <a:bodyPr/>
        <a:lstStyle/>
        <a:p>
          <a:endParaRPr lang="es-ES"/>
        </a:p>
      </dgm:t>
    </dgm:pt>
    <dgm:pt modelId="{066012CE-2010-47F0-9FE5-BEA51E7E0DA7}" type="sibTrans" cxnId="{BE1D5CBC-AF31-4E05-B456-3A51AB204C74}">
      <dgm:prSet/>
      <dgm:spPr/>
      <dgm:t>
        <a:bodyPr/>
        <a:lstStyle/>
        <a:p>
          <a:endParaRPr lang="es-ES"/>
        </a:p>
      </dgm:t>
    </dgm:pt>
    <dgm:pt modelId="{7AC9EB88-4938-4A9E-8786-324DD405AFC8}">
      <dgm:prSet phldrT="[Texto]"/>
      <dgm:spPr/>
      <dgm:t>
        <a:bodyPr/>
        <a:lstStyle/>
        <a:p>
          <a:r>
            <a:rPr lang="es-ES" dirty="0"/>
            <a:t>Exigibilidad del pasivo y del Capital Propio</a:t>
          </a:r>
        </a:p>
      </dgm:t>
    </dgm:pt>
    <dgm:pt modelId="{52F1E973-B403-4CC9-B05A-B15F9DAD820F}" type="parTrans" cxnId="{67C828C7-8307-43EF-8F33-2C9B2D8FC286}">
      <dgm:prSet/>
      <dgm:spPr/>
      <dgm:t>
        <a:bodyPr/>
        <a:lstStyle/>
        <a:p>
          <a:endParaRPr lang="es-ES"/>
        </a:p>
      </dgm:t>
    </dgm:pt>
    <dgm:pt modelId="{DE288837-D52D-451E-9E01-B04071A77B53}" type="sibTrans" cxnId="{67C828C7-8307-43EF-8F33-2C9B2D8FC286}">
      <dgm:prSet/>
      <dgm:spPr/>
      <dgm:t>
        <a:bodyPr/>
        <a:lstStyle/>
        <a:p>
          <a:endParaRPr lang="es-ES"/>
        </a:p>
      </dgm:t>
    </dgm:pt>
    <dgm:pt modelId="{D1A8F5B4-1172-4FC8-B3CF-E6A9DE8EA8D1}">
      <dgm:prSet phldrT="[Texto]"/>
      <dgm:spPr/>
      <dgm:t>
        <a:bodyPr/>
        <a:lstStyle/>
        <a:p>
          <a:endParaRPr lang="es-ES" dirty="0"/>
        </a:p>
      </dgm:t>
    </dgm:pt>
    <dgm:pt modelId="{4BF787A6-FE96-4E5E-90E7-B7CDC24C4584}" type="parTrans" cxnId="{856D8C52-8A9A-489B-B9C6-74328AA6C56D}">
      <dgm:prSet/>
      <dgm:spPr/>
      <dgm:t>
        <a:bodyPr/>
        <a:lstStyle/>
        <a:p>
          <a:endParaRPr lang="es-ES"/>
        </a:p>
      </dgm:t>
    </dgm:pt>
    <dgm:pt modelId="{A5BB143D-1523-4938-9100-11D92A9D3132}" type="sibTrans" cxnId="{856D8C52-8A9A-489B-B9C6-74328AA6C56D}">
      <dgm:prSet/>
      <dgm:spPr/>
      <dgm:t>
        <a:bodyPr/>
        <a:lstStyle/>
        <a:p>
          <a:endParaRPr lang="es-ES"/>
        </a:p>
      </dgm:t>
    </dgm:pt>
    <dgm:pt modelId="{1D5DBCBD-E687-43EA-B06F-1D7322DB2B76}">
      <dgm:prSet phldrT="[Texto]"/>
      <dgm:spPr/>
      <dgm:t>
        <a:bodyPr/>
        <a:lstStyle/>
        <a:p>
          <a:endParaRPr lang="es-ES" dirty="0"/>
        </a:p>
      </dgm:t>
    </dgm:pt>
    <dgm:pt modelId="{5304FDDB-4BB4-4B37-85EA-173C4BE6DCDA}" type="parTrans" cxnId="{75F51FF1-3411-4A34-B869-10481AAF71E3}">
      <dgm:prSet/>
      <dgm:spPr/>
      <dgm:t>
        <a:bodyPr/>
        <a:lstStyle/>
        <a:p>
          <a:endParaRPr lang="es-ES"/>
        </a:p>
      </dgm:t>
    </dgm:pt>
    <dgm:pt modelId="{405A7488-B84C-4094-8F47-6FF3F191BBF8}" type="sibTrans" cxnId="{75F51FF1-3411-4A34-B869-10481AAF71E3}">
      <dgm:prSet/>
      <dgm:spPr/>
      <dgm:t>
        <a:bodyPr/>
        <a:lstStyle/>
        <a:p>
          <a:endParaRPr lang="es-ES"/>
        </a:p>
      </dgm:t>
    </dgm:pt>
    <dgm:pt modelId="{05854D5A-5DD2-4A74-95DD-FE7C4DB11B88}" type="pres">
      <dgm:prSet presAssocID="{A6FCD470-5DE1-4172-B4A6-CFF258E38236}" presName="composite" presStyleCnt="0">
        <dgm:presLayoutVars>
          <dgm:chMax val="1"/>
          <dgm:dir/>
          <dgm:resizeHandles val="exact"/>
        </dgm:presLayoutVars>
      </dgm:prSet>
      <dgm:spPr/>
    </dgm:pt>
    <dgm:pt modelId="{558D19BB-7CF4-4EE6-871F-350564D01D2B}" type="pres">
      <dgm:prSet presAssocID="{A6FCD470-5DE1-4172-B4A6-CFF258E38236}" presName="radial" presStyleCnt="0">
        <dgm:presLayoutVars>
          <dgm:animLvl val="ctr"/>
        </dgm:presLayoutVars>
      </dgm:prSet>
      <dgm:spPr/>
    </dgm:pt>
    <dgm:pt modelId="{22DC180E-293B-4E4F-9318-55A932E59739}" type="pres">
      <dgm:prSet presAssocID="{71180D3A-8357-4D08-A152-59918454847A}" presName="centerShape" presStyleLbl="vennNode1" presStyleIdx="0" presStyleCnt="3" custScaleY="86723" custLinFactNeighborX="2569" custLinFactNeighborY="-1723"/>
      <dgm:spPr/>
    </dgm:pt>
    <dgm:pt modelId="{35765383-E255-42D0-A217-FF72E08C8D99}" type="pres">
      <dgm:prSet presAssocID="{49BAE464-AE1B-4AE9-8B87-A310B3B6EB7D}" presName="node" presStyleLbl="vennNode1" presStyleIdx="1" presStyleCnt="3" custScaleY="71589" custRadScaleRad="84110" custRadScaleInc="950">
        <dgm:presLayoutVars>
          <dgm:bulletEnabled val="1"/>
        </dgm:presLayoutVars>
      </dgm:prSet>
      <dgm:spPr/>
    </dgm:pt>
    <dgm:pt modelId="{4211A718-D146-47A0-B11F-50B75735220E}" type="pres">
      <dgm:prSet presAssocID="{7AC9EB88-4938-4A9E-8786-324DD405AFC8}" presName="node" presStyleLbl="vennNode1" presStyleIdx="2" presStyleCnt="3" custRadScaleRad="87392" custRadScaleInc="-3018">
        <dgm:presLayoutVars>
          <dgm:bulletEnabled val="1"/>
        </dgm:presLayoutVars>
      </dgm:prSet>
      <dgm:spPr/>
    </dgm:pt>
  </dgm:ptLst>
  <dgm:cxnLst>
    <dgm:cxn modelId="{2ACD8F09-CFC2-4EA4-BFAA-EDA4AEEFBC52}" type="presOf" srcId="{49BAE464-AE1B-4AE9-8B87-A310B3B6EB7D}" destId="{35765383-E255-42D0-A217-FF72E08C8D99}" srcOrd="0" destOrd="0" presId="urn:microsoft.com/office/officeart/2005/8/layout/radial3"/>
    <dgm:cxn modelId="{C5C13D41-8FF9-4757-A1D2-2C00EA88FA42}" srcId="{A6FCD470-5DE1-4172-B4A6-CFF258E38236}" destId="{71180D3A-8357-4D08-A152-59918454847A}" srcOrd="0" destOrd="0" parTransId="{D9BDF9E8-348C-4006-A72F-660585EA6851}" sibTransId="{A5E1960B-1670-4C99-AC86-0A0A45699716}"/>
    <dgm:cxn modelId="{856D8C52-8A9A-489B-B9C6-74328AA6C56D}" srcId="{A6FCD470-5DE1-4172-B4A6-CFF258E38236}" destId="{D1A8F5B4-1172-4FC8-B3CF-E6A9DE8EA8D1}" srcOrd="1" destOrd="0" parTransId="{4BF787A6-FE96-4E5E-90E7-B7CDC24C4584}" sibTransId="{A5BB143D-1523-4938-9100-11D92A9D3132}"/>
    <dgm:cxn modelId="{B63E2A79-19F4-495B-A9D0-D3EDAEA39E61}" type="presOf" srcId="{71180D3A-8357-4D08-A152-59918454847A}" destId="{22DC180E-293B-4E4F-9318-55A932E59739}" srcOrd="0" destOrd="0" presId="urn:microsoft.com/office/officeart/2005/8/layout/radial3"/>
    <dgm:cxn modelId="{970346B7-BDB7-430C-BDD2-8C7CC7759116}" type="presOf" srcId="{A6FCD470-5DE1-4172-B4A6-CFF258E38236}" destId="{05854D5A-5DD2-4A74-95DD-FE7C4DB11B88}" srcOrd="0" destOrd="0" presId="urn:microsoft.com/office/officeart/2005/8/layout/radial3"/>
    <dgm:cxn modelId="{BE1D5CBC-AF31-4E05-B456-3A51AB204C74}" srcId="{71180D3A-8357-4D08-A152-59918454847A}" destId="{49BAE464-AE1B-4AE9-8B87-A310B3B6EB7D}" srcOrd="0" destOrd="0" parTransId="{25D27080-E9D6-4281-AFD7-6A086439F31D}" sibTransId="{066012CE-2010-47F0-9FE5-BEA51E7E0DA7}"/>
    <dgm:cxn modelId="{315F11BD-09F0-4CD3-A9B5-AB013F5D6A1B}" type="presOf" srcId="{7AC9EB88-4938-4A9E-8786-324DD405AFC8}" destId="{4211A718-D146-47A0-B11F-50B75735220E}" srcOrd="0" destOrd="0" presId="urn:microsoft.com/office/officeart/2005/8/layout/radial3"/>
    <dgm:cxn modelId="{67C828C7-8307-43EF-8F33-2C9B2D8FC286}" srcId="{71180D3A-8357-4D08-A152-59918454847A}" destId="{7AC9EB88-4938-4A9E-8786-324DD405AFC8}" srcOrd="1" destOrd="0" parTransId="{52F1E973-B403-4CC9-B05A-B15F9DAD820F}" sibTransId="{DE288837-D52D-451E-9E01-B04071A77B53}"/>
    <dgm:cxn modelId="{75F51FF1-3411-4A34-B869-10481AAF71E3}" srcId="{A6FCD470-5DE1-4172-B4A6-CFF258E38236}" destId="{1D5DBCBD-E687-43EA-B06F-1D7322DB2B76}" srcOrd="2" destOrd="0" parTransId="{5304FDDB-4BB4-4B37-85EA-173C4BE6DCDA}" sibTransId="{405A7488-B84C-4094-8F47-6FF3F191BBF8}"/>
    <dgm:cxn modelId="{8B89131E-100F-425C-832D-42683FA7E96E}" type="presParOf" srcId="{05854D5A-5DD2-4A74-95DD-FE7C4DB11B88}" destId="{558D19BB-7CF4-4EE6-871F-350564D01D2B}" srcOrd="0" destOrd="0" presId="urn:microsoft.com/office/officeart/2005/8/layout/radial3"/>
    <dgm:cxn modelId="{31ABE346-A348-4BC0-8CAB-3F295AC751D5}" type="presParOf" srcId="{558D19BB-7CF4-4EE6-871F-350564D01D2B}" destId="{22DC180E-293B-4E4F-9318-55A932E59739}" srcOrd="0" destOrd="0" presId="urn:microsoft.com/office/officeart/2005/8/layout/radial3"/>
    <dgm:cxn modelId="{C2D0A499-5418-44B0-8999-58EF80DCEA5A}" type="presParOf" srcId="{558D19BB-7CF4-4EE6-871F-350564D01D2B}" destId="{35765383-E255-42D0-A217-FF72E08C8D99}" srcOrd="1" destOrd="0" presId="urn:microsoft.com/office/officeart/2005/8/layout/radial3"/>
    <dgm:cxn modelId="{424639C1-A571-4CCF-BE45-F4D8A188F086}" type="presParOf" srcId="{558D19BB-7CF4-4EE6-871F-350564D01D2B}" destId="{4211A718-D146-47A0-B11F-50B75735220E}"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lang="es-ES"/>
        </a:p>
      </dgm:t>
    </dgm:pt>
    <dgm:pt modelId="{FE9935D9-8265-49F4-93C2-58F3106748C2}">
      <dgm:prSet phldrT="[Texto]" custT="1"/>
      <dgm:spPr/>
      <dgm:t>
        <a:bodyPr/>
        <a:lstStyle/>
        <a:p>
          <a:pPr algn="ctr"/>
          <a:r>
            <a:rPr lang="es-ES" sz="3200" b="1" dirty="0"/>
            <a:t>Liquidez del Activo de Largo Plazo</a:t>
          </a:r>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0785EA75-ACB0-4150-8704-7A0036994D66}">
      <dgm:prSet phldrT="[Texto]" phldr="1"/>
      <dgm:spPr/>
      <dgm:t>
        <a:bodyPr/>
        <a:lstStyle/>
        <a:p>
          <a:endParaRPr lang="es-ES" dirty="0"/>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Cuanto más consolidado sea el activo menor será su tendencia a la liquidez.</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B6BFB863-4471-4BF5-AE88-B1AF5F5599CA}">
      <dgm:prSet phldrT="[Texto]"/>
      <dgm:spPr/>
      <dgm:t>
        <a:bodyPr/>
        <a:lstStyle/>
        <a:p>
          <a:r>
            <a:rPr lang="es-ES"/>
            <a:t>Los </a:t>
          </a:r>
          <a:r>
            <a:rPr lang="es-ES" b="1" i="1" u="sng"/>
            <a:t>activos de mayor consolidación</a:t>
          </a:r>
          <a:r>
            <a:rPr lang="es-ES"/>
            <a:t> tienen un proceso de </a:t>
          </a:r>
          <a:r>
            <a:rPr lang="es-ES" b="1" i="1" u="sng"/>
            <a:t>liquidez muy lento</a:t>
          </a:r>
          <a:r>
            <a:rPr lang="es-ES"/>
            <a:t>, debido a sus extensos períodos de vida.  Los </a:t>
          </a:r>
          <a:r>
            <a:rPr lang="es-ES" b="1" i="1" u="sng"/>
            <a:t>activos con bajo grado de consolidación</a:t>
          </a:r>
          <a:r>
            <a:rPr lang="es-ES"/>
            <a:t> contribuyen a generar </a:t>
          </a:r>
          <a:r>
            <a:rPr lang="es-ES" b="1" i="1" u="sng"/>
            <a:t>flujos de efectivo más rápido</a:t>
          </a:r>
          <a:r>
            <a:rPr lang="es-ES"/>
            <a:t>, a través de sus vidas cortas de amortización.</a:t>
          </a:r>
          <a:endParaRPr lang="es-ES" dirty="0"/>
        </a:p>
      </dgm:t>
    </dgm:pt>
    <dgm:pt modelId="{DF06DCB4-8A66-4E62-89EB-4B761DD9E3D3}" type="sibTrans" cxnId="{6ABA9F59-96F0-41E0-8677-702D6D6A3EF1}">
      <dgm:prSet/>
      <dgm:spPr/>
      <dgm:t>
        <a:bodyPr/>
        <a:lstStyle/>
        <a:p>
          <a:endParaRPr lang="es-ES"/>
        </a:p>
      </dgm:t>
    </dgm:pt>
    <dgm:pt modelId="{934EA611-9862-48E0-AFD5-8F8B6B31FAF5}" type="parTrans" cxnId="{6ABA9F59-96F0-41E0-8677-702D6D6A3EF1}">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1F880D2D-805B-4385-B8D3-22C5A3A4BEAF}" srcId="{A6FCD470-5DE1-4172-B4A6-CFF258E38236}" destId="{0785EA75-ACB0-4150-8704-7A0036994D66}" srcOrd="2" destOrd="0" parTransId="{8379A491-5138-4120-B360-AB377E5E18AD}" sibTransId="{71B44795-BF3C-4978-8016-AD1D5A907AB5}"/>
    <dgm:cxn modelId="{40D00B62-14A1-4589-9C53-D4923906D502}" srcId="{0785EA75-ACB0-4150-8704-7A0036994D66}" destId="{E5A99907-5FDA-4A17-936A-0542E1B737FC}" srcOrd="0" destOrd="0" parTransId="{59B51D5B-FBD5-4FA1-8837-366B0A5230FD}" sibTransId="{D7FF836F-482F-4A1D-8258-3D610454A844}"/>
    <dgm:cxn modelId="{38DE3A47-FC23-49D6-8A6E-087BFDF38AF3}" type="presOf" srcId="{E5A99907-5FDA-4A17-936A-0542E1B737FC}" destId="{2B0772F9-A9D1-4325-92BC-8960A4A51266}" srcOrd="0" destOrd="0" presId="urn:microsoft.com/office/officeart/2005/8/layout/chevron2"/>
    <dgm:cxn modelId="{32CABD4D-85BF-4C06-A17A-135DA6C99D41}" type="presOf" srcId="{A6FCD470-5DE1-4172-B4A6-CFF258E38236}" destId="{969C32E2-4C70-4E60-A60D-37EEA16B0F14}"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9166C97D-D710-4B6E-9059-9276CE3F8F05}" type="presOf" srcId="{C90F2A51-65DE-45C8-9ECA-D2AFDA34DB64}" destId="{648D98D4-F4BE-4BDA-8F10-7F6276CE7F4A}" srcOrd="0" destOrd="0" presId="urn:microsoft.com/office/officeart/2005/8/layout/chevron2"/>
    <dgm:cxn modelId="{524E7782-10AE-459B-97F6-B405A0C34022}" type="presOf" srcId="{B6BFB863-4471-4BF5-AE88-B1AF5F5599CA}" destId="{56EF5587-2571-4523-BD9A-4D1AE7CD583B}" srcOrd="0" destOrd="0" presId="urn:microsoft.com/office/officeart/2005/8/layout/chevron2"/>
    <dgm:cxn modelId="{081D2A88-B6A4-497C-80EA-1427BC1E8A5F}" type="presOf" srcId="{0785EA75-ACB0-4150-8704-7A0036994D66}" destId="{1A434710-B258-466F-BC39-C17D0E653F8D}" srcOrd="0" destOrd="0" presId="urn:microsoft.com/office/officeart/2005/8/layout/chevron2"/>
    <dgm:cxn modelId="{75321AA1-624E-4C59-9D64-67FFBC9216C1}" type="presOf" srcId="{94167C45-5B85-413F-950F-2CF34403298A}" destId="{19B08C6E-DEA5-4BAF-B510-9256AE802556}"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70E6D8C7-4A30-491F-B625-EF25B2220AEC}" type="presOf" srcId="{FE9935D9-8265-49F4-93C2-58F3106748C2}" destId="{950AFD78-6BDA-4AB2-83C7-22195306E1A9}" srcOrd="0" destOrd="0" presId="urn:microsoft.com/office/officeart/2005/8/layout/chevron2"/>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9AD0A0E6-02BB-4A50-A831-D69F5541B57E}" type="presParOf" srcId="{969C32E2-4C70-4E60-A60D-37EEA16B0F14}" destId="{700E3A2D-41F3-4F58-90CD-5B4D42A1CCE8}" srcOrd="0" destOrd="0" presId="urn:microsoft.com/office/officeart/2005/8/layout/chevron2"/>
    <dgm:cxn modelId="{F6313999-62C5-4962-B959-B17C9731BCF3}" type="presParOf" srcId="{700E3A2D-41F3-4F58-90CD-5B4D42A1CCE8}" destId="{648D98D4-F4BE-4BDA-8F10-7F6276CE7F4A}" srcOrd="0" destOrd="0" presId="urn:microsoft.com/office/officeart/2005/8/layout/chevron2"/>
    <dgm:cxn modelId="{3A730ED1-0E76-4042-BD21-E3191E0FDBF0}" type="presParOf" srcId="{700E3A2D-41F3-4F58-90CD-5B4D42A1CCE8}" destId="{950AFD78-6BDA-4AB2-83C7-22195306E1A9}" srcOrd="1" destOrd="0" presId="urn:microsoft.com/office/officeart/2005/8/layout/chevron2"/>
    <dgm:cxn modelId="{8AC664CD-1E18-4C5C-A758-8C3DC6E18FE0}" type="presParOf" srcId="{969C32E2-4C70-4E60-A60D-37EEA16B0F14}" destId="{88401F3B-6B6C-441F-BDAD-A35E00E04D7E}" srcOrd="1" destOrd="0" presId="urn:microsoft.com/office/officeart/2005/8/layout/chevron2"/>
    <dgm:cxn modelId="{6AF2A8C6-CE51-4E32-84D6-B71EED37873C}" type="presParOf" srcId="{969C32E2-4C70-4E60-A60D-37EEA16B0F14}" destId="{5261E04C-66B2-40E1-9361-6AD429FA62A0}" srcOrd="2" destOrd="0" presId="urn:microsoft.com/office/officeart/2005/8/layout/chevron2"/>
    <dgm:cxn modelId="{42912306-1E3F-4277-B0B0-81B5844B7D53}" type="presParOf" srcId="{5261E04C-66B2-40E1-9361-6AD429FA62A0}" destId="{19B08C6E-DEA5-4BAF-B510-9256AE802556}" srcOrd="0" destOrd="0" presId="urn:microsoft.com/office/officeart/2005/8/layout/chevron2"/>
    <dgm:cxn modelId="{423E79C7-9147-4C64-A347-67C0528C7025}" type="presParOf" srcId="{5261E04C-66B2-40E1-9361-6AD429FA62A0}" destId="{56EF5587-2571-4523-BD9A-4D1AE7CD583B}" srcOrd="1" destOrd="0" presId="urn:microsoft.com/office/officeart/2005/8/layout/chevron2"/>
    <dgm:cxn modelId="{0CDB00FE-A7E6-4C3B-94BE-6F48D8115274}" type="presParOf" srcId="{969C32E2-4C70-4E60-A60D-37EEA16B0F14}" destId="{37349712-05FC-4E2D-8B00-C1E665556508}" srcOrd="3" destOrd="0" presId="urn:microsoft.com/office/officeart/2005/8/layout/chevron2"/>
    <dgm:cxn modelId="{3EACAA1E-FF1D-48A3-BFD3-5D8B3E52D760}" type="presParOf" srcId="{969C32E2-4C70-4E60-A60D-37EEA16B0F14}" destId="{8AEB299B-73CD-40CC-9BF5-552306DD29A1}" srcOrd="4" destOrd="0" presId="urn:microsoft.com/office/officeart/2005/8/layout/chevron2"/>
    <dgm:cxn modelId="{1543E6E9-50FB-436A-B5B6-6C7340141BFE}" type="presParOf" srcId="{8AEB299B-73CD-40CC-9BF5-552306DD29A1}" destId="{1A434710-B258-466F-BC39-C17D0E653F8D}" srcOrd="0" destOrd="0" presId="urn:microsoft.com/office/officeart/2005/8/layout/chevron2"/>
    <dgm:cxn modelId="{64F7B403-62F9-4BA4-935F-D61958506063}"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FE9935D9-8265-49F4-93C2-58F3106748C2}">
      <dgm:prSet phldrT="[Texto]" custT="1"/>
      <dgm:spPr/>
      <dgm:t>
        <a:bodyPr/>
        <a:lstStyle/>
        <a:p>
          <a:pPr algn="ctr"/>
          <a:r>
            <a:rPr lang="es-ES" sz="3200" b="1"/>
            <a:t>Liquidez del Activo Total</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Los </a:t>
          </a:r>
          <a:r>
            <a:rPr lang="es-ES" b="1" i="1" u="sng"/>
            <a:t>activos funcionales </a:t>
          </a:r>
          <a:r>
            <a:rPr lang="es-ES"/>
            <a:t>son aquellos que se dedican o están relacionados con las operaciones normales y típicas del negocio y, por lo tanto, son necesarios para la producción, la comercialización y la administración de la empresa.</a:t>
          </a:r>
          <a:endParaRPr lang="es-ES"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a:t>Los </a:t>
          </a:r>
          <a:r>
            <a:rPr lang="es-ES" b="1" i="1" u="sng"/>
            <a:t>activos extrafuncionales</a:t>
          </a:r>
          <a:r>
            <a:rPr lang="es-ES"/>
            <a:t> son los que no guardan relación con las actividades normales de la empresa.</a:t>
          </a:r>
          <a:endParaRPr lang="es-ES" dirty="0"/>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27F0391C-1458-4B11-8112-C326822BCC3D}" type="presOf" srcId="{B6BFB863-4471-4BF5-AE88-B1AF5F5599CA}" destId="{56EF5587-2571-4523-BD9A-4D1AE7CD583B}"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D9920535-A161-438B-BC9D-1ABDF8E0E1E9}" type="presOf" srcId="{FE9935D9-8265-49F4-93C2-58F3106748C2}" destId="{950AFD78-6BDA-4AB2-83C7-22195306E1A9}" srcOrd="0" destOrd="0" presId="urn:microsoft.com/office/officeart/2005/8/layout/chevron2"/>
    <dgm:cxn modelId="{55C98A39-4A33-4DCE-9539-1C943398498B}" type="presOf" srcId="{E5A99907-5FDA-4A17-936A-0542E1B737FC}" destId="{2B0772F9-A9D1-4325-92BC-8960A4A51266}"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BB9A7F50-8BCD-4250-84BC-B5F17B72E66E}" type="presOf" srcId="{0785EA75-ACB0-4150-8704-7A0036994D66}" destId="{1A434710-B258-466F-BC39-C17D0E653F8D}" srcOrd="0" destOrd="0" presId="urn:microsoft.com/office/officeart/2005/8/layout/chevron2"/>
    <dgm:cxn modelId="{3D466051-AB05-4235-8CC1-CF12F2381C54}" type="presOf" srcId="{94167C45-5B85-413F-950F-2CF34403298A}" destId="{19B08C6E-DEA5-4BAF-B510-9256AE802556}"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86839091-1AFC-4CAE-8523-4FB4FF7F3196}" type="presOf" srcId="{C90F2A51-65DE-45C8-9ECA-D2AFDA34DB64}" destId="{648D98D4-F4BE-4BDA-8F10-7F6276CE7F4A}"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D6BE55E3-D13A-499A-9C62-071ED2A97546}" type="presOf" srcId="{A6FCD470-5DE1-4172-B4A6-CFF258E38236}" destId="{969C32E2-4C70-4E60-A60D-37EEA16B0F14}" srcOrd="0" destOrd="0" presId="urn:microsoft.com/office/officeart/2005/8/layout/chevron2"/>
    <dgm:cxn modelId="{6D041AE1-9D81-40CA-9914-AC2DA33C58C8}" type="presParOf" srcId="{969C32E2-4C70-4E60-A60D-37EEA16B0F14}" destId="{700E3A2D-41F3-4F58-90CD-5B4D42A1CCE8}" srcOrd="0" destOrd="0" presId="urn:microsoft.com/office/officeart/2005/8/layout/chevron2"/>
    <dgm:cxn modelId="{7255CBE7-8993-4E0A-A768-F3EF3F565233}" type="presParOf" srcId="{700E3A2D-41F3-4F58-90CD-5B4D42A1CCE8}" destId="{648D98D4-F4BE-4BDA-8F10-7F6276CE7F4A}" srcOrd="0" destOrd="0" presId="urn:microsoft.com/office/officeart/2005/8/layout/chevron2"/>
    <dgm:cxn modelId="{523E1A72-E0C0-4FB2-AD64-966698037164}" type="presParOf" srcId="{700E3A2D-41F3-4F58-90CD-5B4D42A1CCE8}" destId="{950AFD78-6BDA-4AB2-83C7-22195306E1A9}" srcOrd="1" destOrd="0" presId="urn:microsoft.com/office/officeart/2005/8/layout/chevron2"/>
    <dgm:cxn modelId="{FB6F54A1-7FF6-49B7-98F4-A45B5BE32D42}" type="presParOf" srcId="{969C32E2-4C70-4E60-A60D-37EEA16B0F14}" destId="{88401F3B-6B6C-441F-BDAD-A35E00E04D7E}" srcOrd="1" destOrd="0" presId="urn:microsoft.com/office/officeart/2005/8/layout/chevron2"/>
    <dgm:cxn modelId="{2F50038A-160E-48D7-9EC8-60E8C1F757B7}" type="presParOf" srcId="{969C32E2-4C70-4E60-A60D-37EEA16B0F14}" destId="{5261E04C-66B2-40E1-9361-6AD429FA62A0}" srcOrd="2" destOrd="0" presId="urn:microsoft.com/office/officeart/2005/8/layout/chevron2"/>
    <dgm:cxn modelId="{CBA1614F-7E03-4BAE-9417-F50F9499102D}" type="presParOf" srcId="{5261E04C-66B2-40E1-9361-6AD429FA62A0}" destId="{19B08C6E-DEA5-4BAF-B510-9256AE802556}" srcOrd="0" destOrd="0" presId="urn:microsoft.com/office/officeart/2005/8/layout/chevron2"/>
    <dgm:cxn modelId="{414C9180-A238-4367-A0EE-D378B21220FE}" type="presParOf" srcId="{5261E04C-66B2-40E1-9361-6AD429FA62A0}" destId="{56EF5587-2571-4523-BD9A-4D1AE7CD583B}" srcOrd="1" destOrd="0" presId="urn:microsoft.com/office/officeart/2005/8/layout/chevron2"/>
    <dgm:cxn modelId="{79B959B9-700B-430C-8395-EB6D1C3D8E57}" type="presParOf" srcId="{969C32E2-4C70-4E60-A60D-37EEA16B0F14}" destId="{37349712-05FC-4E2D-8B00-C1E665556508}" srcOrd="3" destOrd="0" presId="urn:microsoft.com/office/officeart/2005/8/layout/chevron2"/>
    <dgm:cxn modelId="{657792C7-C9C6-4E4F-9D31-9A0BC611B3EE}" type="presParOf" srcId="{969C32E2-4C70-4E60-A60D-37EEA16B0F14}" destId="{8AEB299B-73CD-40CC-9BF5-552306DD29A1}" srcOrd="4" destOrd="0" presId="urn:microsoft.com/office/officeart/2005/8/layout/chevron2"/>
    <dgm:cxn modelId="{7A88DB5A-C7FC-4AD5-B5B3-FB360075B592}" type="presParOf" srcId="{8AEB299B-73CD-40CC-9BF5-552306DD29A1}" destId="{1A434710-B258-466F-BC39-C17D0E653F8D}" srcOrd="0" destOrd="0" presId="urn:microsoft.com/office/officeart/2005/8/layout/chevron2"/>
    <dgm:cxn modelId="{7EBE1110-6110-4DC5-8D8C-E9F4ABE53977}"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accent2_3" csCatId="accent2" phldr="1"/>
      <dgm:spPr/>
      <dgm:t>
        <a:bodyPr/>
        <a:lstStyle/>
        <a:p>
          <a:endParaRPr lang="es-ES"/>
        </a:p>
      </dgm:t>
    </dgm:pt>
    <dgm:pt modelId="{FE9935D9-8265-49F4-93C2-58F3106748C2}">
      <dgm:prSet phldrT="[Texto]" custT="1"/>
      <dgm:spPr/>
      <dgm:t>
        <a:bodyPr/>
        <a:lstStyle/>
        <a:p>
          <a:pPr algn="ctr"/>
          <a:r>
            <a:rPr lang="es-ES" sz="3200" b="1"/>
            <a:t>Liquidez del Activo Total</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Los </a:t>
          </a:r>
          <a:r>
            <a:rPr lang="es-ES" b="1" i="1" u="sng"/>
            <a:t>activos funcionales</a:t>
          </a:r>
          <a:r>
            <a:rPr lang="es-ES"/>
            <a:t> contribuyen a generar ventas y flujos de caja directos en las operaciones de la empresa.</a:t>
          </a:r>
          <a:endParaRPr lang="es-ES"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a:t>Los </a:t>
          </a:r>
          <a:r>
            <a:rPr lang="es-ES" b="1" i="1" u="sng"/>
            <a:t>activos extrafuncionales</a:t>
          </a:r>
          <a:r>
            <a:rPr lang="es-ES"/>
            <a:t> no contribuyen a generar ingresos de operación, aunque eventualmente pueden aportar otros ingresos.</a:t>
          </a:r>
          <a:endParaRPr lang="es-ES" dirty="0"/>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1F880D2D-805B-4385-B8D3-22C5A3A4BEAF}" srcId="{A6FCD470-5DE1-4172-B4A6-CFF258E38236}" destId="{0785EA75-ACB0-4150-8704-7A0036994D66}" srcOrd="2" destOrd="0" parTransId="{8379A491-5138-4120-B360-AB377E5E18AD}" sibTransId="{71B44795-BF3C-4978-8016-AD1D5A907AB5}"/>
    <dgm:cxn modelId="{40D00B62-14A1-4589-9C53-D4923906D502}" srcId="{0785EA75-ACB0-4150-8704-7A0036994D66}" destId="{E5A99907-5FDA-4A17-936A-0542E1B737FC}" srcOrd="0" destOrd="0" parTransId="{59B51D5B-FBD5-4FA1-8837-366B0A5230FD}" sibTransId="{D7FF836F-482F-4A1D-8258-3D610454A844}"/>
    <dgm:cxn modelId="{D9EE826D-55B6-4DDD-9607-61E8FBD40FAA}" type="presOf" srcId="{FE9935D9-8265-49F4-93C2-58F3106748C2}" destId="{950AFD78-6BDA-4AB2-83C7-22195306E1A9}" srcOrd="0" destOrd="0" presId="urn:microsoft.com/office/officeart/2005/8/layout/chevron2"/>
    <dgm:cxn modelId="{39289555-8CE9-4357-BDE7-01AD7E73D62A}" type="presOf" srcId="{C90F2A51-65DE-45C8-9ECA-D2AFDA34DB64}" destId="{648D98D4-F4BE-4BDA-8F10-7F6276CE7F4A}" srcOrd="0" destOrd="0" presId="urn:microsoft.com/office/officeart/2005/8/layout/chevron2"/>
    <dgm:cxn modelId="{08C25A76-BDB1-465A-8835-9E3C76B6C350}" type="presOf" srcId="{E5A99907-5FDA-4A17-936A-0542E1B737FC}" destId="{2B0772F9-A9D1-4325-92BC-8960A4A51266}"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E3D52481-8562-4864-BEC1-035E4E93021C}" type="presOf" srcId="{0785EA75-ACB0-4150-8704-7A0036994D66}" destId="{1A434710-B258-466F-BC39-C17D0E653F8D}" srcOrd="0" destOrd="0" presId="urn:microsoft.com/office/officeart/2005/8/layout/chevron2"/>
    <dgm:cxn modelId="{406EC582-284E-426B-A439-5B37218124AE}" type="presOf" srcId="{A6FCD470-5DE1-4172-B4A6-CFF258E38236}" destId="{969C32E2-4C70-4E60-A60D-37EEA16B0F14}" srcOrd="0" destOrd="0" presId="urn:microsoft.com/office/officeart/2005/8/layout/chevron2"/>
    <dgm:cxn modelId="{05761A9A-CBCA-4027-A93A-2F2401ABD401}" type="presOf" srcId="{B6BFB863-4471-4BF5-AE88-B1AF5F5599CA}" destId="{56EF5587-2571-4523-BD9A-4D1AE7CD583B}"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2DAF66D1-42B6-47E2-963F-CB6CB49602DF}" type="presOf" srcId="{94167C45-5B85-413F-950F-2CF34403298A}" destId="{19B08C6E-DEA5-4BAF-B510-9256AE802556}" srcOrd="0" destOrd="0" presId="urn:microsoft.com/office/officeart/2005/8/layout/chevron2"/>
    <dgm:cxn modelId="{A7D69ED8-1D44-4FF6-917D-775427732D6D}" srcId="{A6FCD470-5DE1-4172-B4A6-CFF258E38236}" destId="{94167C45-5B85-413F-950F-2CF34403298A}" srcOrd="1" destOrd="0" parTransId="{DAE8B200-FFAA-4B5D-8AB2-9AACFC124FC3}" sibTransId="{2DCC594F-7B38-431C-931D-145716BAB6C2}"/>
    <dgm:cxn modelId="{7C0B2C7E-D7D4-4BF6-AEC3-1DE5195603DB}" type="presParOf" srcId="{969C32E2-4C70-4E60-A60D-37EEA16B0F14}" destId="{700E3A2D-41F3-4F58-90CD-5B4D42A1CCE8}" srcOrd="0" destOrd="0" presId="urn:microsoft.com/office/officeart/2005/8/layout/chevron2"/>
    <dgm:cxn modelId="{00DE6F4E-341F-4D9C-A587-5F841DEE6ED7}" type="presParOf" srcId="{700E3A2D-41F3-4F58-90CD-5B4D42A1CCE8}" destId="{648D98D4-F4BE-4BDA-8F10-7F6276CE7F4A}" srcOrd="0" destOrd="0" presId="urn:microsoft.com/office/officeart/2005/8/layout/chevron2"/>
    <dgm:cxn modelId="{7CBE6FD5-3EFA-40D7-AD5D-E5CBF2250AA8}" type="presParOf" srcId="{700E3A2D-41F3-4F58-90CD-5B4D42A1CCE8}" destId="{950AFD78-6BDA-4AB2-83C7-22195306E1A9}" srcOrd="1" destOrd="0" presId="urn:microsoft.com/office/officeart/2005/8/layout/chevron2"/>
    <dgm:cxn modelId="{D7973FB5-F0B6-4700-B008-4F3A38F2DE4C}" type="presParOf" srcId="{969C32E2-4C70-4E60-A60D-37EEA16B0F14}" destId="{88401F3B-6B6C-441F-BDAD-A35E00E04D7E}" srcOrd="1" destOrd="0" presId="urn:microsoft.com/office/officeart/2005/8/layout/chevron2"/>
    <dgm:cxn modelId="{A4EECA5C-1AC3-4E5B-B449-073DB8D4ADCE}" type="presParOf" srcId="{969C32E2-4C70-4E60-A60D-37EEA16B0F14}" destId="{5261E04C-66B2-40E1-9361-6AD429FA62A0}" srcOrd="2" destOrd="0" presId="urn:microsoft.com/office/officeart/2005/8/layout/chevron2"/>
    <dgm:cxn modelId="{BFA83AF0-63BE-4AA0-881B-C4E658A789FE}" type="presParOf" srcId="{5261E04C-66B2-40E1-9361-6AD429FA62A0}" destId="{19B08C6E-DEA5-4BAF-B510-9256AE802556}" srcOrd="0" destOrd="0" presId="urn:microsoft.com/office/officeart/2005/8/layout/chevron2"/>
    <dgm:cxn modelId="{6C520095-B150-4636-A051-CDDC09A36B81}" type="presParOf" srcId="{5261E04C-66B2-40E1-9361-6AD429FA62A0}" destId="{56EF5587-2571-4523-BD9A-4D1AE7CD583B}" srcOrd="1" destOrd="0" presId="urn:microsoft.com/office/officeart/2005/8/layout/chevron2"/>
    <dgm:cxn modelId="{FE38E253-270E-4DE8-9F46-27B82EB719AA}" type="presParOf" srcId="{969C32E2-4C70-4E60-A60D-37EEA16B0F14}" destId="{37349712-05FC-4E2D-8B00-C1E665556508}" srcOrd="3" destOrd="0" presId="urn:microsoft.com/office/officeart/2005/8/layout/chevron2"/>
    <dgm:cxn modelId="{D3B384A4-988A-4E25-9667-133BD1EFC2E0}" type="presParOf" srcId="{969C32E2-4C70-4E60-A60D-37EEA16B0F14}" destId="{8AEB299B-73CD-40CC-9BF5-552306DD29A1}" srcOrd="4" destOrd="0" presId="urn:microsoft.com/office/officeart/2005/8/layout/chevron2"/>
    <dgm:cxn modelId="{9FC89F1F-D5FE-484A-8126-AECE7E364E93}" type="presParOf" srcId="{8AEB299B-73CD-40CC-9BF5-552306DD29A1}" destId="{1A434710-B258-466F-BC39-C17D0E653F8D}" srcOrd="0" destOrd="0" presId="urn:microsoft.com/office/officeart/2005/8/layout/chevron2"/>
    <dgm:cxn modelId="{5475EA97-64BC-48E9-8BEB-95DE4FD63E39}"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s-ES"/>
        </a:p>
      </dgm:t>
    </dgm:pt>
    <dgm:pt modelId="{FE9935D9-8265-49F4-93C2-58F3106748C2}">
      <dgm:prSet phldrT="[Texto]" custT="1"/>
      <dgm:spPr/>
      <dgm:t>
        <a:bodyPr/>
        <a:lstStyle/>
        <a:p>
          <a:pPr algn="ctr"/>
          <a:r>
            <a:rPr lang="es-ES" sz="3200" b="1"/>
            <a:t>Liquidez del Activo Total</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Una alta proporción de </a:t>
          </a:r>
          <a:r>
            <a:rPr lang="es-ES" b="1" i="1" u="sng"/>
            <a:t>activos extrafuncionales</a:t>
          </a:r>
          <a:r>
            <a:rPr lang="es-ES"/>
            <a:t> dentro de la estructura de activos totales, señala que la empresa ha invertido una porción significativa de sus recursos en actividades ajenas a la operación normal del negocio (debilidad).</a:t>
          </a:r>
          <a:endParaRPr lang="es-ES"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a:t>Un alto grado de </a:t>
          </a:r>
          <a:r>
            <a:rPr lang="es-ES" b="1" i="1" u="sng"/>
            <a:t>funcionabilidad de los activos totales</a:t>
          </a:r>
          <a:r>
            <a:rPr lang="es-ES"/>
            <a:t> indica que las inversiones de la empresa se concentran en su operación típica y en su giro de negocio (fortaleza).</a:t>
          </a:r>
          <a:endParaRPr lang="es-ES" dirty="0"/>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045BC214-93CC-443C-BC4F-FC8843D912C6}" type="presOf" srcId="{B6BFB863-4471-4BF5-AE88-B1AF5F5599CA}" destId="{56EF5587-2571-4523-BD9A-4D1AE7CD583B}" srcOrd="0" destOrd="0" presId="urn:microsoft.com/office/officeart/2005/8/layout/chevron2"/>
    <dgm:cxn modelId="{4DF4C325-EEB2-4BC5-B517-F62567CD8670}" type="presOf" srcId="{FE9935D9-8265-49F4-93C2-58F3106748C2}" destId="{950AFD78-6BDA-4AB2-83C7-22195306E1A9}"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6910E338-291D-4118-8841-94E2A00F44B1}" type="presOf" srcId="{A6FCD470-5DE1-4172-B4A6-CFF258E38236}" destId="{969C32E2-4C70-4E60-A60D-37EEA16B0F14}" srcOrd="0" destOrd="0" presId="urn:microsoft.com/office/officeart/2005/8/layout/chevron2"/>
    <dgm:cxn modelId="{6687053B-0051-4CAF-8A66-D72E9017E610}" type="presOf" srcId="{0785EA75-ACB0-4150-8704-7A0036994D66}" destId="{1A434710-B258-466F-BC39-C17D0E653F8D}"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CA240A6F-BBF7-4A15-81B7-2F300A776044}" type="presOf" srcId="{C90F2A51-65DE-45C8-9ECA-D2AFDA34DB64}" destId="{648D98D4-F4BE-4BDA-8F10-7F6276CE7F4A}"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6379B795-F717-4130-92C8-B1C956EBD057}" type="presOf" srcId="{E5A99907-5FDA-4A17-936A-0542E1B737FC}" destId="{2B0772F9-A9D1-4325-92BC-8960A4A51266}"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F54A70DD-9D94-4020-B02F-AB08359E95A2}" type="presOf" srcId="{94167C45-5B85-413F-950F-2CF34403298A}" destId="{19B08C6E-DEA5-4BAF-B510-9256AE802556}" srcOrd="0" destOrd="0" presId="urn:microsoft.com/office/officeart/2005/8/layout/chevron2"/>
    <dgm:cxn modelId="{783A5988-9B8E-4935-828D-699A9AA0EDB3}" type="presParOf" srcId="{969C32E2-4C70-4E60-A60D-37EEA16B0F14}" destId="{700E3A2D-41F3-4F58-90CD-5B4D42A1CCE8}" srcOrd="0" destOrd="0" presId="urn:microsoft.com/office/officeart/2005/8/layout/chevron2"/>
    <dgm:cxn modelId="{EA3F97D1-5B44-4B25-824F-44E961EE8974}" type="presParOf" srcId="{700E3A2D-41F3-4F58-90CD-5B4D42A1CCE8}" destId="{648D98D4-F4BE-4BDA-8F10-7F6276CE7F4A}" srcOrd="0" destOrd="0" presId="urn:microsoft.com/office/officeart/2005/8/layout/chevron2"/>
    <dgm:cxn modelId="{DF053FE3-E6C6-4C5C-A61F-47619CEA7270}" type="presParOf" srcId="{700E3A2D-41F3-4F58-90CD-5B4D42A1CCE8}" destId="{950AFD78-6BDA-4AB2-83C7-22195306E1A9}" srcOrd="1" destOrd="0" presId="urn:microsoft.com/office/officeart/2005/8/layout/chevron2"/>
    <dgm:cxn modelId="{35EB0FA3-292C-4BB3-94A2-33FBA4F11173}" type="presParOf" srcId="{969C32E2-4C70-4E60-A60D-37EEA16B0F14}" destId="{88401F3B-6B6C-441F-BDAD-A35E00E04D7E}" srcOrd="1" destOrd="0" presId="urn:microsoft.com/office/officeart/2005/8/layout/chevron2"/>
    <dgm:cxn modelId="{B4F6CD29-5592-440D-9A91-DBB5FE6BCC52}" type="presParOf" srcId="{969C32E2-4C70-4E60-A60D-37EEA16B0F14}" destId="{5261E04C-66B2-40E1-9361-6AD429FA62A0}" srcOrd="2" destOrd="0" presId="urn:microsoft.com/office/officeart/2005/8/layout/chevron2"/>
    <dgm:cxn modelId="{E5A39BE3-21B6-4F13-869E-3E759DD379E1}" type="presParOf" srcId="{5261E04C-66B2-40E1-9361-6AD429FA62A0}" destId="{19B08C6E-DEA5-4BAF-B510-9256AE802556}" srcOrd="0" destOrd="0" presId="urn:microsoft.com/office/officeart/2005/8/layout/chevron2"/>
    <dgm:cxn modelId="{88DE9417-C35C-466A-9C1B-C85C62AC4800}" type="presParOf" srcId="{5261E04C-66B2-40E1-9361-6AD429FA62A0}" destId="{56EF5587-2571-4523-BD9A-4D1AE7CD583B}" srcOrd="1" destOrd="0" presId="urn:microsoft.com/office/officeart/2005/8/layout/chevron2"/>
    <dgm:cxn modelId="{6F64BAAC-BA2C-48B1-91C0-5E5C88E10442}" type="presParOf" srcId="{969C32E2-4C70-4E60-A60D-37EEA16B0F14}" destId="{37349712-05FC-4E2D-8B00-C1E665556508}" srcOrd="3" destOrd="0" presId="urn:microsoft.com/office/officeart/2005/8/layout/chevron2"/>
    <dgm:cxn modelId="{11CF78FF-5EE8-4C54-A7C2-DF258CB12FDF}" type="presParOf" srcId="{969C32E2-4C70-4E60-A60D-37EEA16B0F14}" destId="{8AEB299B-73CD-40CC-9BF5-552306DD29A1}" srcOrd="4" destOrd="0" presId="urn:microsoft.com/office/officeart/2005/8/layout/chevron2"/>
    <dgm:cxn modelId="{04557671-E073-4701-A472-61BA386957D4}" type="presParOf" srcId="{8AEB299B-73CD-40CC-9BF5-552306DD29A1}" destId="{1A434710-B258-466F-BC39-C17D0E653F8D}" srcOrd="0" destOrd="0" presId="urn:microsoft.com/office/officeart/2005/8/layout/chevron2"/>
    <dgm:cxn modelId="{BE0669E5-C14C-4B29-ADA0-1852137D8084}"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s-ES"/>
        </a:p>
      </dgm:t>
    </dgm:pt>
    <dgm:pt modelId="{FE9935D9-8265-49F4-93C2-58F3106748C2}">
      <dgm:prSet phldrT="[Texto]" custT="1"/>
      <dgm:spPr/>
      <dgm:t>
        <a:bodyPr/>
        <a:lstStyle/>
        <a:p>
          <a:pPr algn="ctr"/>
          <a:r>
            <a:rPr lang="es-ES" sz="3200" b="1"/>
            <a:t>Principio de Exigibilidad del Pasivo y Patrimonio</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El concepto de </a:t>
          </a:r>
          <a:r>
            <a:rPr lang="es-ES" b="1" i="1" u="sng"/>
            <a:t>exigibilidad</a:t>
          </a:r>
          <a:r>
            <a:rPr lang="es-ES"/>
            <a:t> se fundamenta en la tendencia exigible que presentan todas las fuentes de financiamiento, compuestas por deudas y partidas patrimoniales.</a:t>
          </a:r>
          <a:endParaRPr lang="es-ES"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La estructura de capital de una empresa se divide en pasivos de corto y largo plazo y por el patrimonio.</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5993B324-DD61-4152-BB6A-EAD4901877CC}" type="presOf" srcId="{E5A99907-5FDA-4A17-936A-0542E1B737FC}" destId="{2B0772F9-A9D1-4325-92BC-8960A4A51266}"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C9726F37-7676-4C29-AD91-4408F5BFE12F}" type="presOf" srcId="{94167C45-5B85-413F-950F-2CF34403298A}" destId="{19B08C6E-DEA5-4BAF-B510-9256AE802556}"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6ABA9F59-96F0-41E0-8677-702D6D6A3EF1}" srcId="{94167C45-5B85-413F-950F-2CF34403298A}" destId="{B6BFB863-4471-4BF5-AE88-B1AF5F5599CA}" srcOrd="0" destOrd="0" parTransId="{934EA611-9862-48E0-AFD5-8F8B6B31FAF5}" sibTransId="{DF06DCB4-8A66-4E62-89EB-4B761DD9E3D3}"/>
    <dgm:cxn modelId="{21493B98-58D2-4AEF-A472-674E4A7E84BE}" type="presOf" srcId="{0785EA75-ACB0-4150-8704-7A0036994D66}" destId="{1A434710-B258-466F-BC39-C17D0E653F8D}" srcOrd="0" destOrd="0" presId="urn:microsoft.com/office/officeart/2005/8/layout/chevron2"/>
    <dgm:cxn modelId="{8A9A68B6-48F0-47FC-9523-A4D6E88A5687}" type="presOf" srcId="{FE9935D9-8265-49F4-93C2-58F3106748C2}" destId="{950AFD78-6BDA-4AB2-83C7-22195306E1A9}"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24C507C4-E2FF-49C4-BD00-91E0CF42FE49}" type="presOf" srcId="{B6BFB863-4471-4BF5-AE88-B1AF5F5599CA}" destId="{56EF5587-2571-4523-BD9A-4D1AE7CD583B}" srcOrd="0" destOrd="0" presId="urn:microsoft.com/office/officeart/2005/8/layout/chevron2"/>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823D0BD9-492F-425D-9A9E-E96CDD7711DC}" type="presOf" srcId="{C90F2A51-65DE-45C8-9ECA-D2AFDA34DB64}" destId="{648D98D4-F4BE-4BDA-8F10-7F6276CE7F4A}" srcOrd="0" destOrd="0" presId="urn:microsoft.com/office/officeart/2005/8/layout/chevron2"/>
    <dgm:cxn modelId="{8AF160F7-70E9-4DD6-84C2-9BF6AD722198}" type="presOf" srcId="{A6FCD470-5DE1-4172-B4A6-CFF258E38236}" destId="{969C32E2-4C70-4E60-A60D-37EEA16B0F14}" srcOrd="0" destOrd="0" presId="urn:microsoft.com/office/officeart/2005/8/layout/chevron2"/>
    <dgm:cxn modelId="{6E904546-BAE4-458E-9E16-B91BF9D2C90C}" type="presParOf" srcId="{969C32E2-4C70-4E60-A60D-37EEA16B0F14}" destId="{700E3A2D-41F3-4F58-90CD-5B4D42A1CCE8}" srcOrd="0" destOrd="0" presId="urn:microsoft.com/office/officeart/2005/8/layout/chevron2"/>
    <dgm:cxn modelId="{3F2D0657-B23A-49AA-A05D-DC25B7063871}" type="presParOf" srcId="{700E3A2D-41F3-4F58-90CD-5B4D42A1CCE8}" destId="{648D98D4-F4BE-4BDA-8F10-7F6276CE7F4A}" srcOrd="0" destOrd="0" presId="urn:microsoft.com/office/officeart/2005/8/layout/chevron2"/>
    <dgm:cxn modelId="{28ED1210-36ED-4BDC-AD83-BE6A758122B3}" type="presParOf" srcId="{700E3A2D-41F3-4F58-90CD-5B4D42A1CCE8}" destId="{950AFD78-6BDA-4AB2-83C7-22195306E1A9}" srcOrd="1" destOrd="0" presId="urn:microsoft.com/office/officeart/2005/8/layout/chevron2"/>
    <dgm:cxn modelId="{AF43D735-1470-4890-BDE4-FA26F198E7CA}" type="presParOf" srcId="{969C32E2-4C70-4E60-A60D-37EEA16B0F14}" destId="{88401F3B-6B6C-441F-BDAD-A35E00E04D7E}" srcOrd="1" destOrd="0" presId="urn:microsoft.com/office/officeart/2005/8/layout/chevron2"/>
    <dgm:cxn modelId="{EE0223B6-6420-46B0-BD9D-1CD82D029CB4}" type="presParOf" srcId="{969C32E2-4C70-4E60-A60D-37EEA16B0F14}" destId="{5261E04C-66B2-40E1-9361-6AD429FA62A0}" srcOrd="2" destOrd="0" presId="urn:microsoft.com/office/officeart/2005/8/layout/chevron2"/>
    <dgm:cxn modelId="{2E6589D2-21F7-41AE-8E94-B66B9E30BC2C}" type="presParOf" srcId="{5261E04C-66B2-40E1-9361-6AD429FA62A0}" destId="{19B08C6E-DEA5-4BAF-B510-9256AE802556}" srcOrd="0" destOrd="0" presId="urn:microsoft.com/office/officeart/2005/8/layout/chevron2"/>
    <dgm:cxn modelId="{A6CF6EB9-4491-4BAD-B3FE-F6B881E80B32}" type="presParOf" srcId="{5261E04C-66B2-40E1-9361-6AD429FA62A0}" destId="{56EF5587-2571-4523-BD9A-4D1AE7CD583B}" srcOrd="1" destOrd="0" presId="urn:microsoft.com/office/officeart/2005/8/layout/chevron2"/>
    <dgm:cxn modelId="{EC4F4DE5-DAC2-4D00-91BF-8C0AF69E11DE}" type="presParOf" srcId="{969C32E2-4C70-4E60-A60D-37EEA16B0F14}" destId="{37349712-05FC-4E2D-8B00-C1E665556508}" srcOrd="3" destOrd="0" presId="urn:microsoft.com/office/officeart/2005/8/layout/chevron2"/>
    <dgm:cxn modelId="{8AB215F2-5657-4EF2-AABD-336FEDBEE45D}" type="presParOf" srcId="{969C32E2-4C70-4E60-A60D-37EEA16B0F14}" destId="{8AEB299B-73CD-40CC-9BF5-552306DD29A1}" srcOrd="4" destOrd="0" presId="urn:microsoft.com/office/officeart/2005/8/layout/chevron2"/>
    <dgm:cxn modelId="{14EFB725-E4BB-4D07-B511-1310C4FAADBF}" type="presParOf" srcId="{8AEB299B-73CD-40CC-9BF5-552306DD29A1}" destId="{1A434710-B258-466F-BC39-C17D0E653F8D}" srcOrd="0" destOrd="0" presId="urn:microsoft.com/office/officeart/2005/8/layout/chevron2"/>
    <dgm:cxn modelId="{CF6A25A3-428C-47EE-A0B0-2F2B17573670}"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FCD470-5DE1-4172-B4A6-CFF258E38236}" type="doc">
      <dgm:prSet loTypeId="urn:microsoft.com/office/officeart/2005/8/layout/hList6" loCatId="list" qsTypeId="urn:microsoft.com/office/officeart/2005/8/quickstyle/3d1" qsCatId="3D" csTypeId="urn:microsoft.com/office/officeart/2005/8/colors/accent1_4" csCatId="accent1" phldr="1"/>
      <dgm:spPr/>
      <dgm:t>
        <a:bodyPr/>
        <a:lstStyle/>
        <a:p>
          <a:endParaRPr lang="es-ES"/>
        </a:p>
      </dgm:t>
    </dgm:pt>
    <dgm:pt modelId="{5AF4CBE8-F399-4B7F-A374-55428E6CB1E5}">
      <dgm:prSet phldrT="[Texto]"/>
      <dgm:spPr/>
      <dgm:t>
        <a:bodyPr/>
        <a:lstStyle/>
        <a:p>
          <a:r>
            <a:rPr lang="es-ES" dirty="0"/>
            <a:t>Nivel de endeudamiento</a:t>
          </a:r>
        </a:p>
      </dgm:t>
    </dgm:pt>
    <dgm:pt modelId="{E57063C8-A95C-49D7-A128-322623706F74}" type="parTrans" cxnId="{81CB20BA-279A-47F8-99EC-6B6B81FF4366}">
      <dgm:prSet/>
      <dgm:spPr/>
      <dgm:t>
        <a:bodyPr/>
        <a:lstStyle/>
        <a:p>
          <a:endParaRPr lang="es-ES"/>
        </a:p>
      </dgm:t>
    </dgm:pt>
    <dgm:pt modelId="{CA6BA5D2-B759-4D6D-8604-72E5AE09B2C2}" type="sibTrans" cxnId="{81CB20BA-279A-47F8-99EC-6B6B81FF4366}">
      <dgm:prSet/>
      <dgm:spPr/>
      <dgm:t>
        <a:bodyPr/>
        <a:lstStyle/>
        <a:p>
          <a:endParaRPr lang="es-ES"/>
        </a:p>
      </dgm:t>
    </dgm:pt>
    <dgm:pt modelId="{DE4BCE93-6110-405E-AD66-857DA00F9C32}">
      <dgm:prSet phldrT="[Texto]"/>
      <dgm:spPr/>
      <dgm:t>
        <a:bodyPr/>
        <a:lstStyle/>
        <a:p>
          <a:r>
            <a:rPr lang="es-ES" dirty="0"/>
            <a:t>Plazos del vencimiento</a:t>
          </a:r>
        </a:p>
      </dgm:t>
    </dgm:pt>
    <dgm:pt modelId="{C5CE9BB4-6FDC-495C-AF40-F8CA5F02D2FA}" type="parTrans" cxnId="{D09E8933-A624-443E-A5EF-39CE54E7A1FE}">
      <dgm:prSet/>
      <dgm:spPr/>
      <dgm:t>
        <a:bodyPr/>
        <a:lstStyle/>
        <a:p>
          <a:endParaRPr lang="es-ES"/>
        </a:p>
      </dgm:t>
    </dgm:pt>
    <dgm:pt modelId="{53F69592-C5CF-4EAC-80BD-3F477B94127C}" type="sibTrans" cxnId="{D09E8933-A624-443E-A5EF-39CE54E7A1FE}">
      <dgm:prSet/>
      <dgm:spPr/>
      <dgm:t>
        <a:bodyPr/>
        <a:lstStyle/>
        <a:p>
          <a:endParaRPr lang="es-ES"/>
        </a:p>
      </dgm:t>
    </dgm:pt>
    <dgm:pt modelId="{8A71DF0A-8F8E-42D4-ADBF-DDF8B0AF4D9A}">
      <dgm:prSet phldrT="[Texto]"/>
      <dgm:spPr/>
      <dgm:t>
        <a:bodyPr/>
        <a:lstStyle/>
        <a:p>
          <a:r>
            <a:rPr lang="es-ES" dirty="0"/>
            <a:t>Naturaleza del Pasivo</a:t>
          </a:r>
        </a:p>
      </dgm:t>
    </dgm:pt>
    <dgm:pt modelId="{6C99850A-5CFC-48C6-931F-8100783B170A}" type="parTrans" cxnId="{D26DE925-FF7B-43B3-918B-3F60A27059C2}">
      <dgm:prSet/>
      <dgm:spPr/>
      <dgm:t>
        <a:bodyPr/>
        <a:lstStyle/>
        <a:p>
          <a:endParaRPr lang="es-ES"/>
        </a:p>
      </dgm:t>
    </dgm:pt>
    <dgm:pt modelId="{5ACA86B9-CEE8-4F1A-97C8-B862420F5B36}" type="sibTrans" cxnId="{D26DE925-FF7B-43B3-918B-3F60A27059C2}">
      <dgm:prSet/>
      <dgm:spPr/>
      <dgm:t>
        <a:bodyPr/>
        <a:lstStyle/>
        <a:p>
          <a:endParaRPr lang="es-ES"/>
        </a:p>
      </dgm:t>
    </dgm:pt>
    <dgm:pt modelId="{7719A1A3-4B4B-46BC-9642-5639C0697200}">
      <dgm:prSet phldrT="[Texto]"/>
      <dgm:spPr/>
      <dgm:t>
        <a:bodyPr/>
        <a:lstStyle/>
        <a:p>
          <a:r>
            <a:rPr lang="es-ES" dirty="0"/>
            <a:t>Tipo de Acreedor</a:t>
          </a:r>
        </a:p>
      </dgm:t>
    </dgm:pt>
    <dgm:pt modelId="{C55F6944-4284-45BA-9EEE-0F49BC4C7D21}" type="parTrans" cxnId="{F477E4CA-2F2E-47E3-81D3-CC0486AE5FDE}">
      <dgm:prSet/>
      <dgm:spPr/>
      <dgm:t>
        <a:bodyPr/>
        <a:lstStyle/>
        <a:p>
          <a:endParaRPr lang="es-ES"/>
        </a:p>
      </dgm:t>
    </dgm:pt>
    <dgm:pt modelId="{97F1FB94-40D2-48EE-A8FF-67FB9FAECA98}" type="sibTrans" cxnId="{F477E4CA-2F2E-47E3-81D3-CC0486AE5FDE}">
      <dgm:prSet/>
      <dgm:spPr/>
      <dgm:t>
        <a:bodyPr/>
        <a:lstStyle/>
        <a:p>
          <a:endParaRPr lang="es-ES"/>
        </a:p>
      </dgm:t>
    </dgm:pt>
    <dgm:pt modelId="{A0A78669-0455-438B-8E51-0AC9461C21AE}" type="pres">
      <dgm:prSet presAssocID="{A6FCD470-5DE1-4172-B4A6-CFF258E38236}" presName="Name0" presStyleCnt="0">
        <dgm:presLayoutVars>
          <dgm:dir/>
          <dgm:resizeHandles val="exact"/>
        </dgm:presLayoutVars>
      </dgm:prSet>
      <dgm:spPr/>
    </dgm:pt>
    <dgm:pt modelId="{1E6664E2-BD99-4254-96E6-585F7089DD1C}" type="pres">
      <dgm:prSet presAssocID="{5AF4CBE8-F399-4B7F-A374-55428E6CB1E5}" presName="node" presStyleLbl="node1" presStyleIdx="0" presStyleCnt="4">
        <dgm:presLayoutVars>
          <dgm:bulletEnabled val="1"/>
        </dgm:presLayoutVars>
      </dgm:prSet>
      <dgm:spPr/>
    </dgm:pt>
    <dgm:pt modelId="{A9946D68-382E-40FA-ADA0-AD557937CD62}" type="pres">
      <dgm:prSet presAssocID="{CA6BA5D2-B759-4D6D-8604-72E5AE09B2C2}" presName="sibTrans" presStyleCnt="0"/>
      <dgm:spPr/>
    </dgm:pt>
    <dgm:pt modelId="{0405FD26-5081-4DBF-AB02-C2712D4C09A4}" type="pres">
      <dgm:prSet presAssocID="{DE4BCE93-6110-405E-AD66-857DA00F9C32}" presName="node" presStyleLbl="node1" presStyleIdx="1" presStyleCnt="4">
        <dgm:presLayoutVars>
          <dgm:bulletEnabled val="1"/>
        </dgm:presLayoutVars>
      </dgm:prSet>
      <dgm:spPr/>
    </dgm:pt>
    <dgm:pt modelId="{0AC65B6A-A075-4E59-9745-02F1C1B2710A}" type="pres">
      <dgm:prSet presAssocID="{53F69592-C5CF-4EAC-80BD-3F477B94127C}" presName="sibTrans" presStyleCnt="0"/>
      <dgm:spPr/>
    </dgm:pt>
    <dgm:pt modelId="{ADC7A6A9-F70F-40D6-9095-FC8527FD5274}" type="pres">
      <dgm:prSet presAssocID="{8A71DF0A-8F8E-42D4-ADBF-DDF8B0AF4D9A}" presName="node" presStyleLbl="node1" presStyleIdx="2" presStyleCnt="4">
        <dgm:presLayoutVars>
          <dgm:bulletEnabled val="1"/>
        </dgm:presLayoutVars>
      </dgm:prSet>
      <dgm:spPr/>
    </dgm:pt>
    <dgm:pt modelId="{D2506885-52DC-4E0B-974A-7B7716D26C9D}" type="pres">
      <dgm:prSet presAssocID="{5ACA86B9-CEE8-4F1A-97C8-B862420F5B36}" presName="sibTrans" presStyleCnt="0"/>
      <dgm:spPr/>
    </dgm:pt>
    <dgm:pt modelId="{F5BD57C7-B2BB-4F45-9579-6DC64745610F}" type="pres">
      <dgm:prSet presAssocID="{7719A1A3-4B4B-46BC-9642-5639C0697200}" presName="node" presStyleLbl="node1" presStyleIdx="3" presStyleCnt="4">
        <dgm:presLayoutVars>
          <dgm:bulletEnabled val="1"/>
        </dgm:presLayoutVars>
      </dgm:prSet>
      <dgm:spPr/>
    </dgm:pt>
  </dgm:ptLst>
  <dgm:cxnLst>
    <dgm:cxn modelId="{D26DE925-FF7B-43B3-918B-3F60A27059C2}" srcId="{A6FCD470-5DE1-4172-B4A6-CFF258E38236}" destId="{8A71DF0A-8F8E-42D4-ADBF-DDF8B0AF4D9A}" srcOrd="2" destOrd="0" parTransId="{6C99850A-5CFC-48C6-931F-8100783B170A}" sibTransId="{5ACA86B9-CEE8-4F1A-97C8-B862420F5B36}"/>
    <dgm:cxn modelId="{D09E8933-A624-443E-A5EF-39CE54E7A1FE}" srcId="{A6FCD470-5DE1-4172-B4A6-CFF258E38236}" destId="{DE4BCE93-6110-405E-AD66-857DA00F9C32}" srcOrd="1" destOrd="0" parTransId="{C5CE9BB4-6FDC-495C-AF40-F8CA5F02D2FA}" sibTransId="{53F69592-C5CF-4EAC-80BD-3F477B94127C}"/>
    <dgm:cxn modelId="{5F6E4243-60F6-479E-BEEE-CA2A0A0A1A0A}" type="presOf" srcId="{DE4BCE93-6110-405E-AD66-857DA00F9C32}" destId="{0405FD26-5081-4DBF-AB02-C2712D4C09A4}" srcOrd="0" destOrd="0" presId="urn:microsoft.com/office/officeart/2005/8/layout/hList6"/>
    <dgm:cxn modelId="{58DA6F4F-6296-44D5-8176-B21DE675C5BD}" type="presOf" srcId="{7719A1A3-4B4B-46BC-9642-5639C0697200}" destId="{F5BD57C7-B2BB-4F45-9579-6DC64745610F}" srcOrd="0" destOrd="0" presId="urn:microsoft.com/office/officeart/2005/8/layout/hList6"/>
    <dgm:cxn modelId="{1676B68B-DA2F-4A03-A573-D8DF75CF263B}" type="presOf" srcId="{8A71DF0A-8F8E-42D4-ADBF-DDF8B0AF4D9A}" destId="{ADC7A6A9-F70F-40D6-9095-FC8527FD5274}" srcOrd="0" destOrd="0" presId="urn:microsoft.com/office/officeart/2005/8/layout/hList6"/>
    <dgm:cxn modelId="{2976B5B1-3C82-4605-AA91-9C40982F71ED}" type="presOf" srcId="{A6FCD470-5DE1-4172-B4A6-CFF258E38236}" destId="{A0A78669-0455-438B-8E51-0AC9461C21AE}" srcOrd="0" destOrd="0" presId="urn:microsoft.com/office/officeart/2005/8/layout/hList6"/>
    <dgm:cxn modelId="{81CB20BA-279A-47F8-99EC-6B6B81FF4366}" srcId="{A6FCD470-5DE1-4172-B4A6-CFF258E38236}" destId="{5AF4CBE8-F399-4B7F-A374-55428E6CB1E5}" srcOrd="0" destOrd="0" parTransId="{E57063C8-A95C-49D7-A128-322623706F74}" sibTransId="{CA6BA5D2-B759-4D6D-8604-72E5AE09B2C2}"/>
    <dgm:cxn modelId="{F477E4CA-2F2E-47E3-81D3-CC0486AE5FDE}" srcId="{A6FCD470-5DE1-4172-B4A6-CFF258E38236}" destId="{7719A1A3-4B4B-46BC-9642-5639C0697200}" srcOrd="3" destOrd="0" parTransId="{C55F6944-4284-45BA-9EEE-0F49BC4C7D21}" sibTransId="{97F1FB94-40D2-48EE-A8FF-67FB9FAECA98}"/>
    <dgm:cxn modelId="{74A65FFA-42F7-41A4-9BEC-AC07AC31F8BF}" type="presOf" srcId="{5AF4CBE8-F399-4B7F-A374-55428E6CB1E5}" destId="{1E6664E2-BD99-4254-96E6-585F7089DD1C}" srcOrd="0" destOrd="0" presId="urn:microsoft.com/office/officeart/2005/8/layout/hList6"/>
    <dgm:cxn modelId="{64B87C28-00DF-4DD2-972C-840769975C74}" type="presParOf" srcId="{A0A78669-0455-438B-8E51-0AC9461C21AE}" destId="{1E6664E2-BD99-4254-96E6-585F7089DD1C}" srcOrd="0" destOrd="0" presId="urn:microsoft.com/office/officeart/2005/8/layout/hList6"/>
    <dgm:cxn modelId="{5B8F7B43-B925-49CF-9054-2953EAF68A6B}" type="presParOf" srcId="{A0A78669-0455-438B-8E51-0AC9461C21AE}" destId="{A9946D68-382E-40FA-ADA0-AD557937CD62}" srcOrd="1" destOrd="0" presId="urn:microsoft.com/office/officeart/2005/8/layout/hList6"/>
    <dgm:cxn modelId="{CB3CB43C-03B2-4A99-B5D8-2155BBF8F13A}" type="presParOf" srcId="{A0A78669-0455-438B-8E51-0AC9461C21AE}" destId="{0405FD26-5081-4DBF-AB02-C2712D4C09A4}" srcOrd="2" destOrd="0" presId="urn:microsoft.com/office/officeart/2005/8/layout/hList6"/>
    <dgm:cxn modelId="{74FCAC23-E36C-49AD-91F6-A9EE64FE8950}" type="presParOf" srcId="{A0A78669-0455-438B-8E51-0AC9461C21AE}" destId="{0AC65B6A-A075-4E59-9745-02F1C1B2710A}" srcOrd="3" destOrd="0" presId="urn:microsoft.com/office/officeart/2005/8/layout/hList6"/>
    <dgm:cxn modelId="{A212963D-9FF7-47ED-AF61-E5C69BD8F902}" type="presParOf" srcId="{A0A78669-0455-438B-8E51-0AC9461C21AE}" destId="{ADC7A6A9-F70F-40D6-9095-FC8527FD5274}" srcOrd="4" destOrd="0" presId="urn:microsoft.com/office/officeart/2005/8/layout/hList6"/>
    <dgm:cxn modelId="{601A5329-B1D7-4768-B99E-1DF7409F8AA9}" type="presParOf" srcId="{A0A78669-0455-438B-8E51-0AC9461C21AE}" destId="{D2506885-52DC-4E0B-974A-7B7716D26C9D}" srcOrd="5" destOrd="0" presId="urn:microsoft.com/office/officeart/2005/8/layout/hList6"/>
    <dgm:cxn modelId="{E0F842F2-E3C5-4281-A58A-3D945B9E4AAF}" type="presParOf" srcId="{A0A78669-0455-438B-8E51-0AC9461C21AE}" destId="{F5BD57C7-B2BB-4F45-9579-6DC64745610F}"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accent1_3" csCatId="accent1" phldr="1"/>
      <dgm:spPr/>
      <dgm:t>
        <a:bodyPr/>
        <a:lstStyle/>
        <a:p>
          <a:endParaRPr lang="es-ES"/>
        </a:p>
      </dgm:t>
    </dgm:pt>
    <dgm:pt modelId="{FE9935D9-8265-49F4-93C2-58F3106748C2}">
      <dgm:prSet phldrT="[Texto]" custT="1"/>
      <dgm:spPr/>
      <dgm:t>
        <a:bodyPr/>
        <a:lstStyle/>
        <a:p>
          <a:pPr algn="ctr"/>
          <a:r>
            <a:rPr lang="es-ES" sz="3200" b="1" dirty="0"/>
            <a:t>Principio de Exigibilidad del Pasivo y Patrimonio</a:t>
          </a:r>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Las deudas que conforman el pasivo se caracterizan por tener una </a:t>
          </a:r>
          <a:r>
            <a:rPr lang="es-ES" b="1" i="1" u="sng"/>
            <a:t>exigibilidad jurídica</a:t>
          </a:r>
          <a:r>
            <a:rPr lang="es-ES"/>
            <a:t>, que nace de la obligación contractual y legal de cumplir con el pago ante el acreedor.</a:t>
          </a:r>
          <a:endParaRPr lang="es-ES"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a:t>Las deudas son totalmente exigibles para la empresa en el </a:t>
          </a:r>
          <a:r>
            <a:rPr lang="es-ES" b="1" i="1" u="sng"/>
            <a:t>momento de su vencimiento.  </a:t>
          </a:r>
          <a:r>
            <a:rPr lang="es-ES"/>
            <a:t>Una deuda de corto plazo es más exigible que una obligación de largo plazo, dado su menor plazo de pago al acreedor.</a:t>
          </a:r>
          <a:endParaRPr lang="es-ES" dirty="0"/>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5B7C7F0F-09CB-4BA0-84A5-33AF32D585AA}" type="presOf" srcId="{B6BFB863-4471-4BF5-AE88-B1AF5F5599CA}" destId="{56EF5587-2571-4523-BD9A-4D1AE7CD583B}"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A44C8833-9679-4DEC-8F4F-A276AA107859}" type="presOf" srcId="{E5A99907-5FDA-4A17-936A-0542E1B737FC}" destId="{2B0772F9-A9D1-4325-92BC-8960A4A51266}" srcOrd="0" destOrd="0" presId="urn:microsoft.com/office/officeart/2005/8/layout/chevron2"/>
    <dgm:cxn modelId="{FC861D61-5F46-474E-9F2E-4AF9294E14F6}" type="presOf" srcId="{0785EA75-ACB0-4150-8704-7A0036994D66}" destId="{1A434710-B258-466F-BC39-C17D0E653F8D}"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37371443-EDE9-4CB5-9485-6BE173378B24}" type="presOf" srcId="{A6FCD470-5DE1-4172-B4A6-CFF258E38236}" destId="{969C32E2-4C70-4E60-A60D-37EEA16B0F14}" srcOrd="0" destOrd="0" presId="urn:microsoft.com/office/officeart/2005/8/layout/chevron2"/>
    <dgm:cxn modelId="{B0D78B71-8699-4F5F-92AF-FDEAE963DBEA}" type="presOf" srcId="{94167C45-5B85-413F-950F-2CF34403298A}" destId="{19B08C6E-DEA5-4BAF-B510-9256AE802556}"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E56D59A0-1128-4A04-918B-4395F1BFE5BD}" type="presOf" srcId="{C90F2A51-65DE-45C8-9ECA-D2AFDA34DB64}" destId="{648D98D4-F4BE-4BDA-8F10-7F6276CE7F4A}"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97041BCA-215E-41BB-8690-BA97515D0BF3}" type="presOf" srcId="{FE9935D9-8265-49F4-93C2-58F3106748C2}" destId="{950AFD78-6BDA-4AB2-83C7-22195306E1A9}" srcOrd="0" destOrd="0" presId="urn:microsoft.com/office/officeart/2005/8/layout/chevron2"/>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EF93A030-C6B9-4682-8B12-A275D0F6D89A}" type="presParOf" srcId="{969C32E2-4C70-4E60-A60D-37EEA16B0F14}" destId="{700E3A2D-41F3-4F58-90CD-5B4D42A1CCE8}" srcOrd="0" destOrd="0" presId="urn:microsoft.com/office/officeart/2005/8/layout/chevron2"/>
    <dgm:cxn modelId="{B4CA621C-8B63-491B-9F0A-93D2DC6E5EBF}" type="presParOf" srcId="{700E3A2D-41F3-4F58-90CD-5B4D42A1CCE8}" destId="{648D98D4-F4BE-4BDA-8F10-7F6276CE7F4A}" srcOrd="0" destOrd="0" presId="urn:microsoft.com/office/officeart/2005/8/layout/chevron2"/>
    <dgm:cxn modelId="{A9476B66-656D-4FC1-99BE-E81D23E41972}" type="presParOf" srcId="{700E3A2D-41F3-4F58-90CD-5B4D42A1CCE8}" destId="{950AFD78-6BDA-4AB2-83C7-22195306E1A9}" srcOrd="1" destOrd="0" presId="urn:microsoft.com/office/officeart/2005/8/layout/chevron2"/>
    <dgm:cxn modelId="{D9BE4438-95F7-4056-9D32-CC67662F8C1B}" type="presParOf" srcId="{969C32E2-4C70-4E60-A60D-37EEA16B0F14}" destId="{88401F3B-6B6C-441F-BDAD-A35E00E04D7E}" srcOrd="1" destOrd="0" presId="urn:microsoft.com/office/officeart/2005/8/layout/chevron2"/>
    <dgm:cxn modelId="{F31B418A-D722-441D-83DE-1DF5E6ADB268}" type="presParOf" srcId="{969C32E2-4C70-4E60-A60D-37EEA16B0F14}" destId="{5261E04C-66B2-40E1-9361-6AD429FA62A0}" srcOrd="2" destOrd="0" presId="urn:microsoft.com/office/officeart/2005/8/layout/chevron2"/>
    <dgm:cxn modelId="{27D3805F-02EE-4561-BD56-F35BBC5DBE3D}" type="presParOf" srcId="{5261E04C-66B2-40E1-9361-6AD429FA62A0}" destId="{19B08C6E-DEA5-4BAF-B510-9256AE802556}" srcOrd="0" destOrd="0" presId="urn:microsoft.com/office/officeart/2005/8/layout/chevron2"/>
    <dgm:cxn modelId="{90D51750-8045-49A1-9945-6F55FB69BA1A}" type="presParOf" srcId="{5261E04C-66B2-40E1-9361-6AD429FA62A0}" destId="{56EF5587-2571-4523-BD9A-4D1AE7CD583B}" srcOrd="1" destOrd="0" presId="urn:microsoft.com/office/officeart/2005/8/layout/chevron2"/>
    <dgm:cxn modelId="{719AD1D2-D841-48FB-A39B-1BD446AFABEF}" type="presParOf" srcId="{969C32E2-4C70-4E60-A60D-37EEA16B0F14}" destId="{37349712-05FC-4E2D-8B00-C1E665556508}" srcOrd="3" destOrd="0" presId="urn:microsoft.com/office/officeart/2005/8/layout/chevron2"/>
    <dgm:cxn modelId="{A4285BA7-A8BC-40FB-BCDE-93C4DB710151}" type="presParOf" srcId="{969C32E2-4C70-4E60-A60D-37EEA16B0F14}" destId="{8AEB299B-73CD-40CC-9BF5-552306DD29A1}" srcOrd="4" destOrd="0" presId="urn:microsoft.com/office/officeart/2005/8/layout/chevron2"/>
    <dgm:cxn modelId="{01E0747C-C3C3-49B1-A527-2CC728448A55}" type="presParOf" srcId="{8AEB299B-73CD-40CC-9BF5-552306DD29A1}" destId="{1A434710-B258-466F-BC39-C17D0E653F8D}" srcOrd="0" destOrd="0" presId="urn:microsoft.com/office/officeart/2005/8/layout/chevron2"/>
    <dgm:cxn modelId="{E7CE4607-4395-4FFB-A7F0-703D86D3FF71}"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s-ES"/>
        </a:p>
      </dgm:t>
    </dgm:pt>
    <dgm:pt modelId="{FE9935D9-8265-49F4-93C2-58F3106748C2}">
      <dgm:prSet phldrT="[Texto]" custT="1"/>
      <dgm:spPr/>
      <dgm:t>
        <a:bodyPr/>
        <a:lstStyle/>
        <a:p>
          <a:pPr algn="ctr"/>
          <a:r>
            <a:rPr lang="es-ES" sz="3200" b="1"/>
            <a:t>Nivel de Endeudamiento</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Una empresa con un </a:t>
          </a:r>
          <a:r>
            <a:rPr lang="es-ES" b="1" i="1" u="sng"/>
            <a:t>alto porcentaje de deudas</a:t>
          </a:r>
          <a:r>
            <a:rPr lang="es-ES"/>
            <a:t> posee una estructura de financiamiento </a:t>
          </a:r>
          <a:r>
            <a:rPr lang="es-ES" b="1" i="1" u="sng"/>
            <a:t>altamente exigible</a:t>
          </a:r>
          <a:r>
            <a:rPr lang="es-ES"/>
            <a:t>.  Si se cuenta con una </a:t>
          </a:r>
          <a:r>
            <a:rPr lang="es-ES" b="1" i="1" u="sng"/>
            <a:t>baja proporción de pasivos,</a:t>
          </a:r>
          <a:r>
            <a:rPr lang="es-ES"/>
            <a:t> el esquema de fuentes de financiamiento posee </a:t>
          </a:r>
          <a:r>
            <a:rPr lang="es-ES" b="1" i="1" u="sng"/>
            <a:t>menor exigibilidad.</a:t>
          </a:r>
          <a:endParaRPr lang="es-ES" b="1" i="1" u="sng"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Se mide a </a:t>
          </a:r>
          <a:r>
            <a:rPr lang="es-ES" dirty="0" err="1"/>
            <a:t>traves</a:t>
          </a:r>
          <a:r>
            <a:rPr lang="es-ES" dirty="0"/>
            <a:t> de la razón de la deuda (PT/AT) y de la razón de endeudamiento (PT/C).</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custLinFactNeighborX="169" custLinFactNeighborY="-1621">
        <dgm:presLayoutVars>
          <dgm:bulletEnabled val="1"/>
        </dgm:presLayoutVars>
      </dgm:prSet>
      <dgm:spPr/>
    </dgm:pt>
  </dgm:ptLst>
  <dgm:cxnLst>
    <dgm:cxn modelId="{C0B5AB22-92A6-441C-94C1-1F75158A4794}" type="presOf" srcId="{94167C45-5B85-413F-950F-2CF34403298A}" destId="{19B08C6E-DEA5-4BAF-B510-9256AE802556}"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40D00B62-14A1-4589-9C53-D4923906D502}" srcId="{0785EA75-ACB0-4150-8704-7A0036994D66}" destId="{E5A99907-5FDA-4A17-936A-0542E1B737FC}" srcOrd="0" destOrd="0" parTransId="{59B51D5B-FBD5-4FA1-8837-366B0A5230FD}" sibTransId="{D7FF836F-482F-4A1D-8258-3D610454A844}"/>
    <dgm:cxn modelId="{602E6B6D-FDD1-4ED1-A9A2-54769C6ECE6A}" type="presOf" srcId="{FE9935D9-8265-49F4-93C2-58F3106748C2}" destId="{950AFD78-6BDA-4AB2-83C7-22195306E1A9}" srcOrd="0" destOrd="0" presId="urn:microsoft.com/office/officeart/2005/8/layout/chevron2"/>
    <dgm:cxn modelId="{938AB470-F2F4-45B1-9E03-CA4D3AC0FABD}" type="presOf" srcId="{E5A99907-5FDA-4A17-936A-0542E1B737FC}" destId="{2B0772F9-A9D1-4325-92BC-8960A4A51266}"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D123DE7E-F38C-4AFE-828B-389054B993AA}" type="presOf" srcId="{0785EA75-ACB0-4150-8704-7A0036994D66}" destId="{1A434710-B258-466F-BC39-C17D0E653F8D}" srcOrd="0" destOrd="0" presId="urn:microsoft.com/office/officeart/2005/8/layout/chevron2"/>
    <dgm:cxn modelId="{89D36082-6ECD-496D-BB6A-5603751A57E5}" type="presOf" srcId="{A6FCD470-5DE1-4172-B4A6-CFF258E38236}" destId="{969C32E2-4C70-4E60-A60D-37EEA16B0F14}"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CBA13ACD-651E-4568-94DF-D43F629159FD}" type="presOf" srcId="{C90F2A51-65DE-45C8-9ECA-D2AFDA34DB64}" destId="{648D98D4-F4BE-4BDA-8F10-7F6276CE7F4A}" srcOrd="0" destOrd="0" presId="urn:microsoft.com/office/officeart/2005/8/layout/chevron2"/>
    <dgm:cxn modelId="{A7D69ED8-1D44-4FF6-917D-775427732D6D}" srcId="{A6FCD470-5DE1-4172-B4A6-CFF258E38236}" destId="{94167C45-5B85-413F-950F-2CF34403298A}" srcOrd="1" destOrd="0" parTransId="{DAE8B200-FFAA-4B5D-8AB2-9AACFC124FC3}" sibTransId="{2DCC594F-7B38-431C-931D-145716BAB6C2}"/>
    <dgm:cxn modelId="{A29B97DE-C690-4D0E-AC3D-7B24855A2FD0}" type="presOf" srcId="{B6BFB863-4471-4BF5-AE88-B1AF5F5599CA}" destId="{56EF5587-2571-4523-BD9A-4D1AE7CD583B}" srcOrd="0" destOrd="0" presId="urn:microsoft.com/office/officeart/2005/8/layout/chevron2"/>
    <dgm:cxn modelId="{280035DE-6F6E-433E-8922-A36E68FEA084}" type="presParOf" srcId="{969C32E2-4C70-4E60-A60D-37EEA16B0F14}" destId="{700E3A2D-41F3-4F58-90CD-5B4D42A1CCE8}" srcOrd="0" destOrd="0" presId="urn:microsoft.com/office/officeart/2005/8/layout/chevron2"/>
    <dgm:cxn modelId="{4163CD15-A245-4010-8819-B92C3DBE66FA}" type="presParOf" srcId="{700E3A2D-41F3-4F58-90CD-5B4D42A1CCE8}" destId="{648D98D4-F4BE-4BDA-8F10-7F6276CE7F4A}" srcOrd="0" destOrd="0" presId="urn:microsoft.com/office/officeart/2005/8/layout/chevron2"/>
    <dgm:cxn modelId="{3F0DFB2C-6694-43D5-8C11-B88F798E5BBB}" type="presParOf" srcId="{700E3A2D-41F3-4F58-90CD-5B4D42A1CCE8}" destId="{950AFD78-6BDA-4AB2-83C7-22195306E1A9}" srcOrd="1" destOrd="0" presId="urn:microsoft.com/office/officeart/2005/8/layout/chevron2"/>
    <dgm:cxn modelId="{91021E51-2366-4776-9D92-DEB048098E7F}" type="presParOf" srcId="{969C32E2-4C70-4E60-A60D-37EEA16B0F14}" destId="{88401F3B-6B6C-441F-BDAD-A35E00E04D7E}" srcOrd="1" destOrd="0" presId="urn:microsoft.com/office/officeart/2005/8/layout/chevron2"/>
    <dgm:cxn modelId="{E3A70F46-715A-47B7-BEED-923BCBB3406B}" type="presParOf" srcId="{969C32E2-4C70-4E60-A60D-37EEA16B0F14}" destId="{5261E04C-66B2-40E1-9361-6AD429FA62A0}" srcOrd="2" destOrd="0" presId="urn:microsoft.com/office/officeart/2005/8/layout/chevron2"/>
    <dgm:cxn modelId="{8B5B9D37-6CAE-45E7-A77B-13BFAE4A7677}" type="presParOf" srcId="{5261E04C-66B2-40E1-9361-6AD429FA62A0}" destId="{19B08C6E-DEA5-4BAF-B510-9256AE802556}" srcOrd="0" destOrd="0" presId="urn:microsoft.com/office/officeart/2005/8/layout/chevron2"/>
    <dgm:cxn modelId="{4C76A5AB-AF88-4F2F-B75E-CED45F2157D7}" type="presParOf" srcId="{5261E04C-66B2-40E1-9361-6AD429FA62A0}" destId="{56EF5587-2571-4523-BD9A-4D1AE7CD583B}" srcOrd="1" destOrd="0" presId="urn:microsoft.com/office/officeart/2005/8/layout/chevron2"/>
    <dgm:cxn modelId="{02EEA9A5-F1E1-437A-B095-05F3619E7F7C}" type="presParOf" srcId="{969C32E2-4C70-4E60-A60D-37EEA16B0F14}" destId="{37349712-05FC-4E2D-8B00-C1E665556508}" srcOrd="3" destOrd="0" presId="urn:microsoft.com/office/officeart/2005/8/layout/chevron2"/>
    <dgm:cxn modelId="{C81C9BFD-9E88-4791-A512-BCC60BA8B75A}" type="presParOf" srcId="{969C32E2-4C70-4E60-A60D-37EEA16B0F14}" destId="{8AEB299B-73CD-40CC-9BF5-552306DD29A1}" srcOrd="4" destOrd="0" presId="urn:microsoft.com/office/officeart/2005/8/layout/chevron2"/>
    <dgm:cxn modelId="{6DB59FE7-7136-4686-8FF5-72CD72611612}" type="presParOf" srcId="{8AEB299B-73CD-40CC-9BF5-552306DD29A1}" destId="{1A434710-B258-466F-BC39-C17D0E653F8D}" srcOrd="0" destOrd="0" presId="urn:microsoft.com/office/officeart/2005/8/layout/chevron2"/>
    <dgm:cxn modelId="{0E45AD50-C7E8-4C9E-80DB-D40ABEFFCBC0}"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s-ES"/>
        </a:p>
      </dgm:t>
    </dgm:pt>
    <dgm:pt modelId="{FE9935D9-8265-49F4-93C2-58F3106748C2}">
      <dgm:prSet phldrT="[Texto]" custT="1"/>
      <dgm:spPr/>
      <dgm:t>
        <a:bodyPr/>
        <a:lstStyle/>
        <a:p>
          <a:pPr algn="ctr"/>
          <a:r>
            <a:rPr lang="es-ES" sz="3200" b="1"/>
            <a:t>Nivel de Endeudamiento</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La razón de deuda expresa la proporción del activo que ha sido financiada mediante deudas.</a:t>
          </a:r>
          <a:endParaRPr lang="es-ES" b="1" i="1" u="sng"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La razón de endeudamiento señala cuanto han financiado los acreedores con respecto al financiamiento total de los accionistas.</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custLinFactNeighborX="169" custLinFactNeighborY="-1621">
        <dgm:presLayoutVars>
          <dgm:bulletEnabled val="1"/>
        </dgm:presLayoutVars>
      </dgm:prSet>
      <dgm:spPr/>
    </dgm:pt>
  </dgm:ptLst>
  <dgm:cxnLst>
    <dgm:cxn modelId="{DC32971D-B02A-4028-A0DC-08B5D87F8E5C}" type="presOf" srcId="{A6FCD470-5DE1-4172-B4A6-CFF258E38236}" destId="{969C32E2-4C70-4E60-A60D-37EEA16B0F14}"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40D00B62-14A1-4589-9C53-D4923906D502}" srcId="{0785EA75-ACB0-4150-8704-7A0036994D66}" destId="{E5A99907-5FDA-4A17-936A-0542E1B737FC}" srcOrd="0" destOrd="0" parTransId="{59B51D5B-FBD5-4FA1-8837-366B0A5230FD}" sibTransId="{D7FF836F-482F-4A1D-8258-3D610454A844}"/>
    <dgm:cxn modelId="{6ABA9F59-96F0-41E0-8677-702D6D6A3EF1}" srcId="{94167C45-5B85-413F-950F-2CF34403298A}" destId="{B6BFB863-4471-4BF5-AE88-B1AF5F5599CA}" srcOrd="0" destOrd="0" parTransId="{934EA611-9862-48E0-AFD5-8F8B6B31FAF5}" sibTransId="{DF06DCB4-8A66-4E62-89EB-4B761DD9E3D3}"/>
    <dgm:cxn modelId="{2D738F9C-52C6-47DC-8E03-D21771D5F90D}" type="presOf" srcId="{0785EA75-ACB0-4150-8704-7A0036994D66}" destId="{1A434710-B258-466F-BC39-C17D0E653F8D}" srcOrd="0" destOrd="0" presId="urn:microsoft.com/office/officeart/2005/8/layout/chevron2"/>
    <dgm:cxn modelId="{42A211A9-5A0D-4395-96EA-25196D323B86}" type="presOf" srcId="{B6BFB863-4471-4BF5-AE88-B1AF5F5599CA}" destId="{56EF5587-2571-4523-BD9A-4D1AE7CD583B}" srcOrd="0" destOrd="0" presId="urn:microsoft.com/office/officeart/2005/8/layout/chevron2"/>
    <dgm:cxn modelId="{507C2AB4-34A2-4FF7-8282-8356FF8DA2D1}" type="presOf" srcId="{E5A99907-5FDA-4A17-936A-0542E1B737FC}" destId="{2B0772F9-A9D1-4325-92BC-8960A4A51266}" srcOrd="0" destOrd="0" presId="urn:microsoft.com/office/officeart/2005/8/layout/chevron2"/>
    <dgm:cxn modelId="{8206E1B4-3E15-48D9-8FEE-E3952DA7CD2C}" type="presOf" srcId="{94167C45-5B85-413F-950F-2CF34403298A}" destId="{19B08C6E-DEA5-4BAF-B510-9256AE802556}"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CD1D43C4-D3AE-4A4A-A4CB-2872F09D666F}" type="presOf" srcId="{FE9935D9-8265-49F4-93C2-58F3106748C2}" destId="{950AFD78-6BDA-4AB2-83C7-22195306E1A9}" srcOrd="0" destOrd="0" presId="urn:microsoft.com/office/officeart/2005/8/layout/chevron2"/>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B38F18F7-23CA-4BD6-A603-BBCB9E45CD9B}" type="presOf" srcId="{C90F2A51-65DE-45C8-9ECA-D2AFDA34DB64}" destId="{648D98D4-F4BE-4BDA-8F10-7F6276CE7F4A}" srcOrd="0" destOrd="0" presId="urn:microsoft.com/office/officeart/2005/8/layout/chevron2"/>
    <dgm:cxn modelId="{D843E82D-8E5E-4776-86CA-DEC5634F8763}" type="presParOf" srcId="{969C32E2-4C70-4E60-A60D-37EEA16B0F14}" destId="{700E3A2D-41F3-4F58-90CD-5B4D42A1CCE8}" srcOrd="0" destOrd="0" presId="urn:microsoft.com/office/officeart/2005/8/layout/chevron2"/>
    <dgm:cxn modelId="{10445601-5C80-4A04-BFB8-448B89D5129E}" type="presParOf" srcId="{700E3A2D-41F3-4F58-90CD-5B4D42A1CCE8}" destId="{648D98D4-F4BE-4BDA-8F10-7F6276CE7F4A}" srcOrd="0" destOrd="0" presId="urn:microsoft.com/office/officeart/2005/8/layout/chevron2"/>
    <dgm:cxn modelId="{B516B863-2D12-4840-BDCC-36694D65E0D5}" type="presParOf" srcId="{700E3A2D-41F3-4F58-90CD-5B4D42A1CCE8}" destId="{950AFD78-6BDA-4AB2-83C7-22195306E1A9}" srcOrd="1" destOrd="0" presId="urn:microsoft.com/office/officeart/2005/8/layout/chevron2"/>
    <dgm:cxn modelId="{2CF877FB-6106-40F8-A4C5-49448EEB52D1}" type="presParOf" srcId="{969C32E2-4C70-4E60-A60D-37EEA16B0F14}" destId="{88401F3B-6B6C-441F-BDAD-A35E00E04D7E}" srcOrd="1" destOrd="0" presId="urn:microsoft.com/office/officeart/2005/8/layout/chevron2"/>
    <dgm:cxn modelId="{049641C4-8A14-436F-B618-C9AE3FAC7B8A}" type="presParOf" srcId="{969C32E2-4C70-4E60-A60D-37EEA16B0F14}" destId="{5261E04C-66B2-40E1-9361-6AD429FA62A0}" srcOrd="2" destOrd="0" presId="urn:microsoft.com/office/officeart/2005/8/layout/chevron2"/>
    <dgm:cxn modelId="{A1AB0B47-3AA4-4733-9B9C-4DC19E88D644}" type="presParOf" srcId="{5261E04C-66B2-40E1-9361-6AD429FA62A0}" destId="{19B08C6E-DEA5-4BAF-B510-9256AE802556}" srcOrd="0" destOrd="0" presId="urn:microsoft.com/office/officeart/2005/8/layout/chevron2"/>
    <dgm:cxn modelId="{D6943BF4-6DB7-40EE-9CB5-993FA7009AE6}" type="presParOf" srcId="{5261E04C-66B2-40E1-9361-6AD429FA62A0}" destId="{56EF5587-2571-4523-BD9A-4D1AE7CD583B}" srcOrd="1" destOrd="0" presId="urn:microsoft.com/office/officeart/2005/8/layout/chevron2"/>
    <dgm:cxn modelId="{94FF87E6-0B67-4A77-AA87-4F3D435F6367}" type="presParOf" srcId="{969C32E2-4C70-4E60-A60D-37EEA16B0F14}" destId="{37349712-05FC-4E2D-8B00-C1E665556508}" srcOrd="3" destOrd="0" presId="urn:microsoft.com/office/officeart/2005/8/layout/chevron2"/>
    <dgm:cxn modelId="{9E9EDC61-30B5-4513-B832-50DD6DB5626D}" type="presParOf" srcId="{969C32E2-4C70-4E60-A60D-37EEA16B0F14}" destId="{8AEB299B-73CD-40CC-9BF5-552306DD29A1}" srcOrd="4" destOrd="0" presId="urn:microsoft.com/office/officeart/2005/8/layout/chevron2"/>
    <dgm:cxn modelId="{D2904D99-D848-4DF2-B54C-F08DCE53E70C}" type="presParOf" srcId="{8AEB299B-73CD-40CC-9BF5-552306DD29A1}" destId="{1A434710-B258-466F-BC39-C17D0E653F8D}" srcOrd="0" destOrd="0" presId="urn:microsoft.com/office/officeart/2005/8/layout/chevron2"/>
    <dgm:cxn modelId="{2C4D1441-EEA1-4392-827E-57832184C845}"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s-ES"/>
        </a:p>
      </dgm:t>
    </dgm:pt>
    <dgm:pt modelId="{FE9935D9-8265-49F4-93C2-58F3106748C2}">
      <dgm:prSet phldrT="[Texto]" custT="1"/>
      <dgm:spPr/>
      <dgm:t>
        <a:bodyPr/>
        <a:lstStyle/>
        <a:p>
          <a:pPr algn="ctr"/>
          <a:r>
            <a:rPr lang="es-ES" sz="3200" b="1"/>
            <a:t>Plazos de Vencimiento</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El tiempo y la menor o mayor cercanía en el vencimiento de una obligación define su carácter exigible.</a:t>
          </a:r>
          <a:endParaRPr lang="es-ES" b="1" i="1" u="sng"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Los pasivos circulantes son más exigibles que los pasivos a largo plazo, en razón de su menor periodo de pago.</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custLinFactNeighborX="169" custLinFactNeighborY="-1621">
        <dgm:presLayoutVars>
          <dgm:bulletEnabled val="1"/>
        </dgm:presLayoutVars>
      </dgm:prSet>
      <dgm:spPr/>
    </dgm:pt>
  </dgm:ptLst>
  <dgm:cxnLst>
    <dgm:cxn modelId="{9FE87B24-FCE9-43A3-98A5-3C6CEC14EFF2}" type="presOf" srcId="{E5A99907-5FDA-4A17-936A-0542E1B737FC}" destId="{2B0772F9-A9D1-4325-92BC-8960A4A51266}"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59FE7D61-03EE-4CB5-85C6-4C92AC04783B}" type="presOf" srcId="{A6FCD470-5DE1-4172-B4A6-CFF258E38236}" destId="{969C32E2-4C70-4E60-A60D-37EEA16B0F14}"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6D3BDB6C-A757-4300-BD7D-F90E6B73D991}" type="presOf" srcId="{B6BFB863-4471-4BF5-AE88-B1AF5F5599CA}" destId="{56EF5587-2571-4523-BD9A-4D1AE7CD583B}" srcOrd="0" destOrd="0" presId="urn:microsoft.com/office/officeart/2005/8/layout/chevron2"/>
    <dgm:cxn modelId="{17160C4E-EDAF-4ACC-ACDA-844A599D4D11}" type="presOf" srcId="{0785EA75-ACB0-4150-8704-7A0036994D66}" destId="{1A434710-B258-466F-BC39-C17D0E653F8D}"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C40A74AF-8E23-4B33-8C9F-3604D88666EB}" type="presOf" srcId="{C90F2A51-65DE-45C8-9ECA-D2AFDA34DB64}" destId="{648D98D4-F4BE-4BDA-8F10-7F6276CE7F4A}"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F29F61C1-80FC-46BA-AED7-E1358591433F}" type="presOf" srcId="{FE9935D9-8265-49F4-93C2-58F3106748C2}" destId="{950AFD78-6BDA-4AB2-83C7-22195306E1A9}" srcOrd="0" destOrd="0" presId="urn:microsoft.com/office/officeart/2005/8/layout/chevron2"/>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124D29D9-2745-4CDD-BA8A-7A738DF122BF}" type="presOf" srcId="{94167C45-5B85-413F-950F-2CF34403298A}" destId="{19B08C6E-DEA5-4BAF-B510-9256AE802556}" srcOrd="0" destOrd="0" presId="urn:microsoft.com/office/officeart/2005/8/layout/chevron2"/>
    <dgm:cxn modelId="{A820A34D-D425-40BE-87C6-E4F9DF290114}" type="presParOf" srcId="{969C32E2-4C70-4E60-A60D-37EEA16B0F14}" destId="{700E3A2D-41F3-4F58-90CD-5B4D42A1CCE8}" srcOrd="0" destOrd="0" presId="urn:microsoft.com/office/officeart/2005/8/layout/chevron2"/>
    <dgm:cxn modelId="{CE7B2503-55D1-4FE3-A86C-8B84BE451ED6}" type="presParOf" srcId="{700E3A2D-41F3-4F58-90CD-5B4D42A1CCE8}" destId="{648D98D4-F4BE-4BDA-8F10-7F6276CE7F4A}" srcOrd="0" destOrd="0" presId="urn:microsoft.com/office/officeart/2005/8/layout/chevron2"/>
    <dgm:cxn modelId="{E4F82951-9545-4133-9E61-9E1FBE9615AA}" type="presParOf" srcId="{700E3A2D-41F3-4F58-90CD-5B4D42A1CCE8}" destId="{950AFD78-6BDA-4AB2-83C7-22195306E1A9}" srcOrd="1" destOrd="0" presId="urn:microsoft.com/office/officeart/2005/8/layout/chevron2"/>
    <dgm:cxn modelId="{D8093BBA-3455-4301-A598-71730CA87F8C}" type="presParOf" srcId="{969C32E2-4C70-4E60-A60D-37EEA16B0F14}" destId="{88401F3B-6B6C-441F-BDAD-A35E00E04D7E}" srcOrd="1" destOrd="0" presId="urn:microsoft.com/office/officeart/2005/8/layout/chevron2"/>
    <dgm:cxn modelId="{5F6104FA-CFB7-4F73-9C53-E29A25128EAC}" type="presParOf" srcId="{969C32E2-4C70-4E60-A60D-37EEA16B0F14}" destId="{5261E04C-66B2-40E1-9361-6AD429FA62A0}" srcOrd="2" destOrd="0" presId="urn:microsoft.com/office/officeart/2005/8/layout/chevron2"/>
    <dgm:cxn modelId="{03295237-4426-4787-8509-CD5E8FC4EFB0}" type="presParOf" srcId="{5261E04C-66B2-40E1-9361-6AD429FA62A0}" destId="{19B08C6E-DEA5-4BAF-B510-9256AE802556}" srcOrd="0" destOrd="0" presId="urn:microsoft.com/office/officeart/2005/8/layout/chevron2"/>
    <dgm:cxn modelId="{1C7B2980-09A7-439E-831F-66E1B703B47E}" type="presParOf" srcId="{5261E04C-66B2-40E1-9361-6AD429FA62A0}" destId="{56EF5587-2571-4523-BD9A-4D1AE7CD583B}" srcOrd="1" destOrd="0" presId="urn:microsoft.com/office/officeart/2005/8/layout/chevron2"/>
    <dgm:cxn modelId="{9D57D24D-3317-4A93-B287-AC6289315CA8}" type="presParOf" srcId="{969C32E2-4C70-4E60-A60D-37EEA16B0F14}" destId="{37349712-05FC-4E2D-8B00-C1E665556508}" srcOrd="3" destOrd="0" presId="urn:microsoft.com/office/officeart/2005/8/layout/chevron2"/>
    <dgm:cxn modelId="{09E69E6E-9326-4641-AF2B-6B850696E801}" type="presParOf" srcId="{969C32E2-4C70-4E60-A60D-37EEA16B0F14}" destId="{8AEB299B-73CD-40CC-9BF5-552306DD29A1}" srcOrd="4" destOrd="0" presId="urn:microsoft.com/office/officeart/2005/8/layout/chevron2"/>
    <dgm:cxn modelId="{70B6BE1C-66BA-41C0-B3D7-97AB5CF1AC29}" type="presParOf" srcId="{8AEB299B-73CD-40CC-9BF5-552306DD29A1}" destId="{1A434710-B258-466F-BC39-C17D0E653F8D}" srcOrd="0" destOrd="0" presId="urn:microsoft.com/office/officeart/2005/8/layout/chevron2"/>
    <dgm:cxn modelId="{DF857C90-DB85-4F87-BB17-B63CA7DC4E75}"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2" qsCatId="3D" csTypeId="urn:microsoft.com/office/officeart/2005/8/colors/accent2_3" csCatId="accent2" phldr="1"/>
      <dgm:spPr/>
      <dgm:t>
        <a:bodyPr/>
        <a:lstStyle/>
        <a:p>
          <a:endParaRPr lang="es-ES"/>
        </a:p>
      </dgm:t>
    </dgm:pt>
    <dgm:pt modelId="{FE9935D9-8265-49F4-93C2-58F3106748C2}">
      <dgm:prSet phldrT="[Texto]" custT="1"/>
      <dgm:spPr/>
      <dgm:t>
        <a:bodyPr/>
        <a:lstStyle/>
        <a:p>
          <a:pPr algn="ctr"/>
          <a:r>
            <a:rPr lang="es-ES" sz="3200" b="1"/>
            <a:t>Principio de Liquidez del Activo</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dirty="0"/>
            <a:t>Las inversiones en activos se caracterizan por tener una tendencia a generar liquidez a través del tiempo.</a:t>
          </a:r>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El objetivo de los activos es producir ventas para, finalmente generar flujos de caja que le permitan a la empresa realizar todas sus operaciones eficazmente, cumplir planes y estrategias y alcanzar rentabilidad.</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76B59E1E-9DB6-4F47-A35C-90023EF9E2B7}" type="presOf" srcId="{B6BFB863-4471-4BF5-AE88-B1AF5F5599CA}" destId="{56EF5587-2571-4523-BD9A-4D1AE7CD583B}"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11C56035-D718-4461-BC3F-9BDFEE5F8F90}" type="presOf" srcId="{94167C45-5B85-413F-950F-2CF34403298A}" destId="{19B08C6E-DEA5-4BAF-B510-9256AE802556}"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D613B851-1399-4A86-BA2E-5C88DED54194}" type="presOf" srcId="{0785EA75-ACB0-4150-8704-7A0036994D66}" destId="{1A434710-B258-466F-BC39-C17D0E653F8D}"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413D188C-D8A8-4F3D-906F-21DC45788AA3}" type="presOf" srcId="{A6FCD470-5DE1-4172-B4A6-CFF258E38236}" destId="{969C32E2-4C70-4E60-A60D-37EEA16B0F14}" srcOrd="0" destOrd="0" presId="urn:microsoft.com/office/officeart/2005/8/layout/chevron2"/>
    <dgm:cxn modelId="{7A4E59A8-593A-4BBE-AB57-A3A313BBE8A0}" type="presOf" srcId="{FE9935D9-8265-49F4-93C2-58F3106748C2}" destId="{950AFD78-6BDA-4AB2-83C7-22195306E1A9}" srcOrd="0" destOrd="0" presId="urn:microsoft.com/office/officeart/2005/8/layout/chevron2"/>
    <dgm:cxn modelId="{5CD382B6-5828-4A5B-9583-300294A17485}" type="presOf" srcId="{C90F2A51-65DE-45C8-9ECA-D2AFDA34DB64}" destId="{648D98D4-F4BE-4BDA-8F10-7F6276CE7F4A}"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33C275FA-E0D1-4D18-B2F4-4C16FB091511}" type="presOf" srcId="{E5A99907-5FDA-4A17-936A-0542E1B737FC}" destId="{2B0772F9-A9D1-4325-92BC-8960A4A51266}" srcOrd="0" destOrd="0" presId="urn:microsoft.com/office/officeart/2005/8/layout/chevron2"/>
    <dgm:cxn modelId="{627C25B2-9669-4182-8526-14647225F562}" type="presParOf" srcId="{969C32E2-4C70-4E60-A60D-37EEA16B0F14}" destId="{700E3A2D-41F3-4F58-90CD-5B4D42A1CCE8}" srcOrd="0" destOrd="0" presId="urn:microsoft.com/office/officeart/2005/8/layout/chevron2"/>
    <dgm:cxn modelId="{04F7DB05-1983-4A06-8330-280E67B0EBBB}" type="presParOf" srcId="{700E3A2D-41F3-4F58-90CD-5B4D42A1CCE8}" destId="{648D98D4-F4BE-4BDA-8F10-7F6276CE7F4A}" srcOrd="0" destOrd="0" presId="urn:microsoft.com/office/officeart/2005/8/layout/chevron2"/>
    <dgm:cxn modelId="{FA2E03BE-4850-4FCE-BC57-CEF627511DE8}" type="presParOf" srcId="{700E3A2D-41F3-4F58-90CD-5B4D42A1CCE8}" destId="{950AFD78-6BDA-4AB2-83C7-22195306E1A9}" srcOrd="1" destOrd="0" presId="urn:microsoft.com/office/officeart/2005/8/layout/chevron2"/>
    <dgm:cxn modelId="{7F52412D-9BEE-4518-B876-E1C51B2F74A7}" type="presParOf" srcId="{969C32E2-4C70-4E60-A60D-37EEA16B0F14}" destId="{88401F3B-6B6C-441F-BDAD-A35E00E04D7E}" srcOrd="1" destOrd="0" presId="urn:microsoft.com/office/officeart/2005/8/layout/chevron2"/>
    <dgm:cxn modelId="{E3B0266E-D36D-4A76-90D4-CF12846BC5EF}" type="presParOf" srcId="{969C32E2-4C70-4E60-A60D-37EEA16B0F14}" destId="{5261E04C-66B2-40E1-9361-6AD429FA62A0}" srcOrd="2" destOrd="0" presId="urn:microsoft.com/office/officeart/2005/8/layout/chevron2"/>
    <dgm:cxn modelId="{95214DAC-9AFF-453C-A1FD-7CFE44F8BE0F}" type="presParOf" srcId="{5261E04C-66B2-40E1-9361-6AD429FA62A0}" destId="{19B08C6E-DEA5-4BAF-B510-9256AE802556}" srcOrd="0" destOrd="0" presId="urn:microsoft.com/office/officeart/2005/8/layout/chevron2"/>
    <dgm:cxn modelId="{FD3A09A9-1215-4D80-B29F-43877B6C7E55}" type="presParOf" srcId="{5261E04C-66B2-40E1-9361-6AD429FA62A0}" destId="{56EF5587-2571-4523-BD9A-4D1AE7CD583B}" srcOrd="1" destOrd="0" presId="urn:microsoft.com/office/officeart/2005/8/layout/chevron2"/>
    <dgm:cxn modelId="{5A195133-6E7F-4980-9443-0EDBFDF6859F}" type="presParOf" srcId="{969C32E2-4C70-4E60-A60D-37EEA16B0F14}" destId="{37349712-05FC-4E2D-8B00-C1E665556508}" srcOrd="3" destOrd="0" presId="urn:microsoft.com/office/officeart/2005/8/layout/chevron2"/>
    <dgm:cxn modelId="{6477E96F-1EC5-45FA-AB17-52E185D0E987}" type="presParOf" srcId="{969C32E2-4C70-4E60-A60D-37EEA16B0F14}" destId="{8AEB299B-73CD-40CC-9BF5-552306DD29A1}" srcOrd="4" destOrd="0" presId="urn:microsoft.com/office/officeart/2005/8/layout/chevron2"/>
    <dgm:cxn modelId="{B4CF5CF5-8B2F-499C-B1E8-CBE2129105F8}" type="presParOf" srcId="{8AEB299B-73CD-40CC-9BF5-552306DD29A1}" destId="{1A434710-B258-466F-BC39-C17D0E653F8D}" srcOrd="0" destOrd="0" presId="urn:microsoft.com/office/officeart/2005/8/layout/chevron2"/>
    <dgm:cxn modelId="{CE437D93-1E32-4050-B1BC-B52983AA35A9}"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6FCD470-5DE1-4172-B4A6-CFF258E38236}" type="doc">
      <dgm:prSet loTypeId="urn:microsoft.com/office/officeart/2005/8/layout/hList3" loCatId="list" qsTypeId="urn:microsoft.com/office/officeart/2005/8/quickstyle/3d1" qsCatId="3D" csTypeId="urn:microsoft.com/office/officeart/2005/8/colors/accent1_4" csCatId="accent1" phldr="1"/>
      <dgm:spPr/>
      <dgm:t>
        <a:bodyPr/>
        <a:lstStyle/>
        <a:p>
          <a:endParaRPr lang="es-ES"/>
        </a:p>
      </dgm:t>
    </dgm:pt>
    <dgm:pt modelId="{90815D84-0B42-4C17-A8E6-B8AFEE0CD22F}">
      <dgm:prSet phldrT="[Texto]" custT="1"/>
      <dgm:spPr/>
      <dgm:t>
        <a:bodyPr/>
        <a:lstStyle/>
        <a:p>
          <a:r>
            <a:rPr lang="es-ES" sz="4400"/>
            <a:t>Plazos de Vencimiento</a:t>
          </a:r>
          <a:endParaRPr lang="es-ES" sz="4400" dirty="0"/>
        </a:p>
      </dgm:t>
    </dgm:pt>
    <dgm:pt modelId="{A519877F-ED58-42E5-94EB-4D2F9D901077}" type="parTrans" cxnId="{9C09EB83-78CC-4194-8FFC-7FA6A7A625C4}">
      <dgm:prSet/>
      <dgm:spPr/>
      <dgm:t>
        <a:bodyPr/>
        <a:lstStyle/>
        <a:p>
          <a:endParaRPr lang="es-ES"/>
        </a:p>
      </dgm:t>
    </dgm:pt>
    <dgm:pt modelId="{4E001A3E-4B97-4B57-971A-C227D1F9E783}" type="sibTrans" cxnId="{9C09EB83-78CC-4194-8FFC-7FA6A7A625C4}">
      <dgm:prSet/>
      <dgm:spPr/>
      <dgm:t>
        <a:bodyPr/>
        <a:lstStyle/>
        <a:p>
          <a:endParaRPr lang="es-ES"/>
        </a:p>
      </dgm:t>
    </dgm:pt>
    <dgm:pt modelId="{CDAFC241-525B-4508-9292-76E1B9011AB2}">
      <dgm:prSet phldrT="[Texto]"/>
      <dgm:spPr/>
      <dgm:t>
        <a:bodyPr/>
        <a:lstStyle/>
        <a:p>
          <a:r>
            <a:rPr lang="es-ES"/>
            <a:t>La razón de la deuda a corto plazo se obtiene:  Pasivo Circulante / Pasivo total</a:t>
          </a:r>
          <a:endParaRPr lang="es-ES" dirty="0"/>
        </a:p>
      </dgm:t>
    </dgm:pt>
    <dgm:pt modelId="{5FE10C21-2718-4D21-BC2C-24AA3A73B16B}" type="parTrans" cxnId="{B12624B7-C138-4CA5-A357-181D747B9FB2}">
      <dgm:prSet/>
      <dgm:spPr/>
      <dgm:t>
        <a:bodyPr/>
        <a:lstStyle/>
        <a:p>
          <a:endParaRPr lang="es-ES"/>
        </a:p>
      </dgm:t>
    </dgm:pt>
    <dgm:pt modelId="{99F47F7E-1980-45B7-87E5-E45C38A08DDC}" type="sibTrans" cxnId="{B12624B7-C138-4CA5-A357-181D747B9FB2}">
      <dgm:prSet/>
      <dgm:spPr/>
      <dgm:t>
        <a:bodyPr/>
        <a:lstStyle/>
        <a:p>
          <a:endParaRPr lang="es-ES"/>
        </a:p>
      </dgm:t>
    </dgm:pt>
    <dgm:pt modelId="{A809E382-AB49-454E-9F77-A5FE018E3ADD}">
      <dgm:prSet phldrT="[Texto]"/>
      <dgm:spPr/>
      <dgm:t>
        <a:bodyPr/>
        <a:lstStyle/>
        <a:p>
          <a:r>
            <a:rPr lang="es-ES"/>
            <a:t>La razón de la deuda a largo plazo es:  Pasivo de largo plazo / Pasivo total</a:t>
          </a:r>
          <a:endParaRPr lang="es-ES" dirty="0"/>
        </a:p>
      </dgm:t>
    </dgm:pt>
    <dgm:pt modelId="{959CC044-9490-46A6-AD21-B81000402B50}" type="parTrans" cxnId="{4AF70089-7974-4050-BA5E-404A7E61DC6B}">
      <dgm:prSet/>
      <dgm:spPr/>
      <dgm:t>
        <a:bodyPr/>
        <a:lstStyle/>
        <a:p>
          <a:endParaRPr lang="es-ES"/>
        </a:p>
      </dgm:t>
    </dgm:pt>
    <dgm:pt modelId="{88858FAD-E671-4BE7-ACEF-BE04A006FE77}" type="sibTrans" cxnId="{4AF70089-7974-4050-BA5E-404A7E61DC6B}">
      <dgm:prSet/>
      <dgm:spPr/>
      <dgm:t>
        <a:bodyPr/>
        <a:lstStyle/>
        <a:p>
          <a:endParaRPr lang="es-ES"/>
        </a:p>
      </dgm:t>
    </dgm:pt>
    <dgm:pt modelId="{DEB42063-CDC1-46DC-83E1-A5D91D74BAA5}">
      <dgm:prSet phldrT="[Texto]"/>
      <dgm:spPr/>
      <dgm:t>
        <a:bodyPr/>
        <a:lstStyle/>
        <a:p>
          <a:endParaRPr lang="es-ES" dirty="0"/>
        </a:p>
      </dgm:t>
    </dgm:pt>
    <dgm:pt modelId="{1407C618-A90F-4E0D-B19A-71EF304A1CA1}" type="parTrans" cxnId="{78D69629-1D1E-486E-B104-3059B259DDE8}">
      <dgm:prSet/>
      <dgm:spPr/>
      <dgm:t>
        <a:bodyPr/>
        <a:lstStyle/>
        <a:p>
          <a:endParaRPr lang="es-ES"/>
        </a:p>
      </dgm:t>
    </dgm:pt>
    <dgm:pt modelId="{1A736218-EB2E-4CCA-AA00-9A9D3EB47CB4}" type="sibTrans" cxnId="{78D69629-1D1E-486E-B104-3059B259DDE8}">
      <dgm:prSet/>
      <dgm:spPr/>
      <dgm:t>
        <a:bodyPr/>
        <a:lstStyle/>
        <a:p>
          <a:endParaRPr lang="es-ES"/>
        </a:p>
      </dgm:t>
    </dgm:pt>
    <dgm:pt modelId="{0EF323F0-550D-429F-B106-CC7D8DBB75FA}" type="pres">
      <dgm:prSet presAssocID="{A6FCD470-5DE1-4172-B4A6-CFF258E38236}" presName="composite" presStyleCnt="0">
        <dgm:presLayoutVars>
          <dgm:chMax val="1"/>
          <dgm:dir/>
          <dgm:resizeHandles val="exact"/>
        </dgm:presLayoutVars>
      </dgm:prSet>
      <dgm:spPr/>
    </dgm:pt>
    <dgm:pt modelId="{4E198A72-1B91-4FD1-B709-F6691610DF47}" type="pres">
      <dgm:prSet presAssocID="{90815D84-0B42-4C17-A8E6-B8AFEE0CD22F}" presName="roof" presStyleLbl="dkBgShp" presStyleIdx="0" presStyleCnt="2"/>
      <dgm:spPr/>
    </dgm:pt>
    <dgm:pt modelId="{881474FA-30F6-4986-AAE6-32C225E931F6}" type="pres">
      <dgm:prSet presAssocID="{90815D84-0B42-4C17-A8E6-B8AFEE0CD22F}" presName="pillars" presStyleCnt="0"/>
      <dgm:spPr/>
    </dgm:pt>
    <dgm:pt modelId="{774947D5-77F9-415F-A261-CAE6062B86CA}" type="pres">
      <dgm:prSet presAssocID="{90815D84-0B42-4C17-A8E6-B8AFEE0CD22F}" presName="pillar1" presStyleLbl="node1" presStyleIdx="0" presStyleCnt="2">
        <dgm:presLayoutVars>
          <dgm:bulletEnabled val="1"/>
        </dgm:presLayoutVars>
      </dgm:prSet>
      <dgm:spPr/>
    </dgm:pt>
    <dgm:pt modelId="{63DE6623-CF9D-4D57-99ED-512592AE8E6F}" type="pres">
      <dgm:prSet presAssocID="{A809E382-AB49-454E-9F77-A5FE018E3ADD}" presName="pillarX" presStyleLbl="node1" presStyleIdx="1" presStyleCnt="2">
        <dgm:presLayoutVars>
          <dgm:bulletEnabled val="1"/>
        </dgm:presLayoutVars>
      </dgm:prSet>
      <dgm:spPr/>
    </dgm:pt>
    <dgm:pt modelId="{5B8463BC-06DF-431B-9572-67BC1497D1BD}" type="pres">
      <dgm:prSet presAssocID="{90815D84-0B42-4C17-A8E6-B8AFEE0CD22F}" presName="base" presStyleLbl="dkBgShp" presStyleIdx="1" presStyleCnt="2"/>
      <dgm:spPr/>
    </dgm:pt>
  </dgm:ptLst>
  <dgm:cxnLst>
    <dgm:cxn modelId="{6A34FB21-0BB4-48BB-B491-68645C1C2C60}" type="presOf" srcId="{90815D84-0B42-4C17-A8E6-B8AFEE0CD22F}" destId="{4E198A72-1B91-4FD1-B709-F6691610DF47}" srcOrd="0" destOrd="0" presId="urn:microsoft.com/office/officeart/2005/8/layout/hList3"/>
    <dgm:cxn modelId="{78D69629-1D1E-486E-B104-3059B259DDE8}" srcId="{A6FCD470-5DE1-4172-B4A6-CFF258E38236}" destId="{DEB42063-CDC1-46DC-83E1-A5D91D74BAA5}" srcOrd="1" destOrd="0" parTransId="{1407C618-A90F-4E0D-B19A-71EF304A1CA1}" sibTransId="{1A736218-EB2E-4CCA-AA00-9A9D3EB47CB4}"/>
    <dgm:cxn modelId="{32A6EA3D-0390-4A83-9A50-6336EAF6855B}" type="presOf" srcId="{A809E382-AB49-454E-9F77-A5FE018E3ADD}" destId="{63DE6623-CF9D-4D57-99ED-512592AE8E6F}" srcOrd="0" destOrd="0" presId="urn:microsoft.com/office/officeart/2005/8/layout/hList3"/>
    <dgm:cxn modelId="{9C09EB83-78CC-4194-8FFC-7FA6A7A625C4}" srcId="{A6FCD470-5DE1-4172-B4A6-CFF258E38236}" destId="{90815D84-0B42-4C17-A8E6-B8AFEE0CD22F}" srcOrd="0" destOrd="0" parTransId="{A519877F-ED58-42E5-94EB-4D2F9D901077}" sibTransId="{4E001A3E-4B97-4B57-971A-C227D1F9E783}"/>
    <dgm:cxn modelId="{4AF70089-7974-4050-BA5E-404A7E61DC6B}" srcId="{90815D84-0B42-4C17-A8E6-B8AFEE0CD22F}" destId="{A809E382-AB49-454E-9F77-A5FE018E3ADD}" srcOrd="1" destOrd="0" parTransId="{959CC044-9490-46A6-AD21-B81000402B50}" sibTransId="{88858FAD-E671-4BE7-ACEF-BE04A006FE77}"/>
    <dgm:cxn modelId="{C2E5B2A0-27E0-42D1-8AC3-51F82D366F2C}" type="presOf" srcId="{CDAFC241-525B-4508-9292-76E1B9011AB2}" destId="{774947D5-77F9-415F-A261-CAE6062B86CA}" srcOrd="0" destOrd="0" presId="urn:microsoft.com/office/officeart/2005/8/layout/hList3"/>
    <dgm:cxn modelId="{6334BFA2-F5DF-4F18-8B12-B3C0685DFD54}" type="presOf" srcId="{A6FCD470-5DE1-4172-B4A6-CFF258E38236}" destId="{0EF323F0-550D-429F-B106-CC7D8DBB75FA}" srcOrd="0" destOrd="0" presId="urn:microsoft.com/office/officeart/2005/8/layout/hList3"/>
    <dgm:cxn modelId="{B12624B7-C138-4CA5-A357-181D747B9FB2}" srcId="{90815D84-0B42-4C17-A8E6-B8AFEE0CD22F}" destId="{CDAFC241-525B-4508-9292-76E1B9011AB2}" srcOrd="0" destOrd="0" parTransId="{5FE10C21-2718-4D21-BC2C-24AA3A73B16B}" sibTransId="{99F47F7E-1980-45B7-87E5-E45C38A08DDC}"/>
    <dgm:cxn modelId="{DB05D5FF-32B7-425B-86E9-2E0F26F00764}" type="presParOf" srcId="{0EF323F0-550D-429F-B106-CC7D8DBB75FA}" destId="{4E198A72-1B91-4FD1-B709-F6691610DF47}" srcOrd="0" destOrd="0" presId="urn:microsoft.com/office/officeart/2005/8/layout/hList3"/>
    <dgm:cxn modelId="{E1C2C722-F1F0-4891-88C6-17DE805B6F23}" type="presParOf" srcId="{0EF323F0-550D-429F-B106-CC7D8DBB75FA}" destId="{881474FA-30F6-4986-AAE6-32C225E931F6}" srcOrd="1" destOrd="0" presId="urn:microsoft.com/office/officeart/2005/8/layout/hList3"/>
    <dgm:cxn modelId="{68B52FFF-31CF-4782-80DA-47DEFFC4883D}" type="presParOf" srcId="{881474FA-30F6-4986-AAE6-32C225E931F6}" destId="{774947D5-77F9-415F-A261-CAE6062B86CA}" srcOrd="0" destOrd="0" presId="urn:microsoft.com/office/officeart/2005/8/layout/hList3"/>
    <dgm:cxn modelId="{D2C42C98-F37F-4A39-8681-137FDFEB3576}" type="presParOf" srcId="{881474FA-30F6-4986-AAE6-32C225E931F6}" destId="{63DE6623-CF9D-4D57-99ED-512592AE8E6F}" srcOrd="1" destOrd="0" presId="urn:microsoft.com/office/officeart/2005/8/layout/hList3"/>
    <dgm:cxn modelId="{C19C5490-04CA-439A-A8D1-06D235F8E3DC}" type="presParOf" srcId="{0EF323F0-550D-429F-B106-CC7D8DBB75FA}" destId="{5B8463BC-06DF-431B-9572-67BC1497D1B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FE9935D9-8265-49F4-93C2-58F3106748C2}">
      <dgm:prSet phldrT="[Texto]" custT="1"/>
      <dgm:spPr/>
      <dgm:t>
        <a:bodyPr/>
        <a:lstStyle/>
        <a:p>
          <a:pPr algn="ctr"/>
          <a:r>
            <a:rPr lang="es-ES" sz="3200" b="1"/>
            <a:t>Plazos de Vencimiento</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Un predominio de deuda circulante dentro de la estructura de pasivos, índica un carácter muy exigible del endeudamiento.</a:t>
          </a:r>
          <a:endParaRPr lang="es-ES" b="1" i="1" u="sng"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Un elevado nivel de deudas a largo plazo dentro de la composición del pasivo, muestra una baja exigibilidad de la deuda total.</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custLinFactNeighborX="169" custLinFactNeighborY="-1621">
        <dgm:presLayoutVars>
          <dgm:bulletEnabled val="1"/>
        </dgm:presLayoutVars>
      </dgm:prSet>
      <dgm:spPr/>
    </dgm:pt>
  </dgm:ptLst>
  <dgm:cxnLst>
    <dgm:cxn modelId="{76B76912-06A3-43D1-8E83-F789521F85C5}" type="presOf" srcId="{E5A99907-5FDA-4A17-936A-0542E1B737FC}" destId="{2B0772F9-A9D1-4325-92BC-8960A4A51266}"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F489A238-5267-4F8A-B51D-7B9D12A695D0}" type="presOf" srcId="{A6FCD470-5DE1-4172-B4A6-CFF258E38236}" destId="{969C32E2-4C70-4E60-A60D-37EEA16B0F14}"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62046E72-E22A-481C-97CF-7A56EC860211}" type="presOf" srcId="{B6BFB863-4471-4BF5-AE88-B1AF5F5599CA}" destId="{56EF5587-2571-4523-BD9A-4D1AE7CD583B}"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790EBE7A-1BA4-4727-9AA5-D951342C2DE1}" type="presOf" srcId="{C90F2A51-65DE-45C8-9ECA-D2AFDA34DB64}" destId="{648D98D4-F4BE-4BDA-8F10-7F6276CE7F4A}" srcOrd="0" destOrd="0" presId="urn:microsoft.com/office/officeart/2005/8/layout/chevron2"/>
    <dgm:cxn modelId="{C14B0190-E4DA-46ED-954F-C10A9192E58C}" type="presOf" srcId="{FE9935D9-8265-49F4-93C2-58F3106748C2}" destId="{950AFD78-6BDA-4AB2-83C7-22195306E1A9}"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C7548BCC-E4DC-408F-B1FF-C031E20DFE67}" type="presOf" srcId="{0785EA75-ACB0-4150-8704-7A0036994D66}" destId="{1A434710-B258-466F-BC39-C17D0E653F8D}" srcOrd="0" destOrd="0" presId="urn:microsoft.com/office/officeart/2005/8/layout/chevron2"/>
    <dgm:cxn modelId="{A7D69ED8-1D44-4FF6-917D-775427732D6D}" srcId="{A6FCD470-5DE1-4172-B4A6-CFF258E38236}" destId="{94167C45-5B85-413F-950F-2CF34403298A}" srcOrd="1" destOrd="0" parTransId="{DAE8B200-FFAA-4B5D-8AB2-9AACFC124FC3}" sibTransId="{2DCC594F-7B38-431C-931D-145716BAB6C2}"/>
    <dgm:cxn modelId="{C9E79EF1-E741-42D3-9DA5-93EFDCE92268}" type="presOf" srcId="{94167C45-5B85-413F-950F-2CF34403298A}" destId="{19B08C6E-DEA5-4BAF-B510-9256AE802556}" srcOrd="0" destOrd="0" presId="urn:microsoft.com/office/officeart/2005/8/layout/chevron2"/>
    <dgm:cxn modelId="{2795299B-75A7-4333-A2DA-EC729837040E}" type="presParOf" srcId="{969C32E2-4C70-4E60-A60D-37EEA16B0F14}" destId="{700E3A2D-41F3-4F58-90CD-5B4D42A1CCE8}" srcOrd="0" destOrd="0" presId="urn:microsoft.com/office/officeart/2005/8/layout/chevron2"/>
    <dgm:cxn modelId="{FD9D51DF-7458-4DB4-8664-C3E6100506A4}" type="presParOf" srcId="{700E3A2D-41F3-4F58-90CD-5B4D42A1CCE8}" destId="{648D98D4-F4BE-4BDA-8F10-7F6276CE7F4A}" srcOrd="0" destOrd="0" presId="urn:microsoft.com/office/officeart/2005/8/layout/chevron2"/>
    <dgm:cxn modelId="{79C8DD7E-96C8-4532-9B59-A8C1945853D2}" type="presParOf" srcId="{700E3A2D-41F3-4F58-90CD-5B4D42A1CCE8}" destId="{950AFD78-6BDA-4AB2-83C7-22195306E1A9}" srcOrd="1" destOrd="0" presId="urn:microsoft.com/office/officeart/2005/8/layout/chevron2"/>
    <dgm:cxn modelId="{6A99DC8A-407F-448A-86F9-E6C2B96E8C84}" type="presParOf" srcId="{969C32E2-4C70-4E60-A60D-37EEA16B0F14}" destId="{88401F3B-6B6C-441F-BDAD-A35E00E04D7E}" srcOrd="1" destOrd="0" presId="urn:microsoft.com/office/officeart/2005/8/layout/chevron2"/>
    <dgm:cxn modelId="{832334E2-2797-454D-BDD7-4DB132E31E80}" type="presParOf" srcId="{969C32E2-4C70-4E60-A60D-37EEA16B0F14}" destId="{5261E04C-66B2-40E1-9361-6AD429FA62A0}" srcOrd="2" destOrd="0" presId="urn:microsoft.com/office/officeart/2005/8/layout/chevron2"/>
    <dgm:cxn modelId="{1FF7EF0F-529A-4BD4-AE54-859E465881A2}" type="presParOf" srcId="{5261E04C-66B2-40E1-9361-6AD429FA62A0}" destId="{19B08C6E-DEA5-4BAF-B510-9256AE802556}" srcOrd="0" destOrd="0" presId="urn:microsoft.com/office/officeart/2005/8/layout/chevron2"/>
    <dgm:cxn modelId="{37A9B8ED-220D-4521-983F-FE567690E8CD}" type="presParOf" srcId="{5261E04C-66B2-40E1-9361-6AD429FA62A0}" destId="{56EF5587-2571-4523-BD9A-4D1AE7CD583B}" srcOrd="1" destOrd="0" presId="urn:microsoft.com/office/officeart/2005/8/layout/chevron2"/>
    <dgm:cxn modelId="{7587A89A-D7F1-4FF1-9BCE-EE7793CA6481}" type="presParOf" srcId="{969C32E2-4C70-4E60-A60D-37EEA16B0F14}" destId="{37349712-05FC-4E2D-8B00-C1E665556508}" srcOrd="3" destOrd="0" presId="urn:microsoft.com/office/officeart/2005/8/layout/chevron2"/>
    <dgm:cxn modelId="{F5734D72-6ABF-43D5-9017-8753FF8B0C2A}" type="presParOf" srcId="{969C32E2-4C70-4E60-A60D-37EEA16B0F14}" destId="{8AEB299B-73CD-40CC-9BF5-552306DD29A1}" srcOrd="4" destOrd="0" presId="urn:microsoft.com/office/officeart/2005/8/layout/chevron2"/>
    <dgm:cxn modelId="{EA2C4BD8-7734-4AB9-A4C0-DADC0E9E4E9F}" type="presParOf" srcId="{8AEB299B-73CD-40CC-9BF5-552306DD29A1}" destId="{1A434710-B258-466F-BC39-C17D0E653F8D}" srcOrd="0" destOrd="0" presId="urn:microsoft.com/office/officeart/2005/8/layout/chevron2"/>
    <dgm:cxn modelId="{78C507F1-E432-4F94-9E72-324025678215}"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FE9935D9-8265-49F4-93C2-58F3106748C2}">
      <dgm:prSet phldrT="[Texto]" custT="1"/>
      <dgm:spPr/>
      <dgm:t>
        <a:bodyPr/>
        <a:lstStyle/>
        <a:p>
          <a:pPr algn="ctr"/>
          <a:r>
            <a:rPr lang="es-ES" sz="3200" b="1"/>
            <a:t>Plazos de Vencimiento</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La deuda de corto plazo, por su carácter altamente exigible, solo debe financiar activos circulantes con buena capacidad de generar liquidez.</a:t>
          </a:r>
          <a:endParaRPr lang="es-ES" b="1" i="1" u="sng"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Resulta conveniente determinar el nivel de deuda y posteriormente el nivel de exigibilidad en función de su estructura de vencimientos.</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custLinFactNeighborX="169" custLinFactNeighborY="-1621">
        <dgm:presLayoutVars>
          <dgm:bulletEnabled val="1"/>
        </dgm:presLayoutVars>
      </dgm:prSet>
      <dgm:spPr/>
    </dgm:pt>
  </dgm:ptLst>
  <dgm:cxnLst>
    <dgm:cxn modelId="{033D0301-B2C1-4576-A2BD-2BC5A23503E6}" type="presOf" srcId="{E5A99907-5FDA-4A17-936A-0542E1B737FC}" destId="{2B0772F9-A9D1-4325-92BC-8960A4A51266}"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7110413F-2F11-4336-B74A-FB8BF46C4BF3}" type="presOf" srcId="{94167C45-5B85-413F-950F-2CF34403298A}" destId="{19B08C6E-DEA5-4BAF-B510-9256AE802556}"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6ABA9F59-96F0-41E0-8677-702D6D6A3EF1}" srcId="{94167C45-5B85-413F-950F-2CF34403298A}" destId="{B6BFB863-4471-4BF5-AE88-B1AF5F5599CA}" srcOrd="0" destOrd="0" parTransId="{934EA611-9862-48E0-AFD5-8F8B6B31FAF5}" sibTransId="{DF06DCB4-8A66-4E62-89EB-4B761DD9E3D3}"/>
    <dgm:cxn modelId="{98014295-FE8A-40DC-9CCC-851BD80001B8}" type="presOf" srcId="{0785EA75-ACB0-4150-8704-7A0036994D66}" destId="{1A434710-B258-466F-BC39-C17D0E653F8D}" srcOrd="0" destOrd="0" presId="urn:microsoft.com/office/officeart/2005/8/layout/chevron2"/>
    <dgm:cxn modelId="{5D9C1EA7-B9EB-445E-A90E-5E3A9BA4DD54}" type="presOf" srcId="{FE9935D9-8265-49F4-93C2-58F3106748C2}" destId="{950AFD78-6BDA-4AB2-83C7-22195306E1A9}" srcOrd="0" destOrd="0" presId="urn:microsoft.com/office/officeart/2005/8/layout/chevron2"/>
    <dgm:cxn modelId="{31266AAB-16D3-4A10-AFF9-B8236DB059C7}" type="presOf" srcId="{A6FCD470-5DE1-4172-B4A6-CFF258E38236}" destId="{969C32E2-4C70-4E60-A60D-37EEA16B0F14}" srcOrd="0" destOrd="0" presId="urn:microsoft.com/office/officeart/2005/8/layout/chevron2"/>
    <dgm:cxn modelId="{B64D96AC-871B-4679-AB44-A98453518D3C}" type="presOf" srcId="{B6BFB863-4471-4BF5-AE88-B1AF5F5599CA}" destId="{56EF5587-2571-4523-BD9A-4D1AE7CD583B}" srcOrd="0" destOrd="0" presId="urn:microsoft.com/office/officeart/2005/8/layout/chevron2"/>
    <dgm:cxn modelId="{4BFA6AB2-BB6E-4BE0-8DB5-1AE1F6BFEB64}" type="presOf" srcId="{C90F2A51-65DE-45C8-9ECA-D2AFDA34DB64}" destId="{648D98D4-F4BE-4BDA-8F10-7F6276CE7F4A}"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A2B6D43C-266E-4FFE-9347-5AF2DF383A27}" type="presParOf" srcId="{969C32E2-4C70-4E60-A60D-37EEA16B0F14}" destId="{700E3A2D-41F3-4F58-90CD-5B4D42A1CCE8}" srcOrd="0" destOrd="0" presId="urn:microsoft.com/office/officeart/2005/8/layout/chevron2"/>
    <dgm:cxn modelId="{855DC44B-830A-47EA-8820-EB33C7A9F428}" type="presParOf" srcId="{700E3A2D-41F3-4F58-90CD-5B4D42A1CCE8}" destId="{648D98D4-F4BE-4BDA-8F10-7F6276CE7F4A}" srcOrd="0" destOrd="0" presId="urn:microsoft.com/office/officeart/2005/8/layout/chevron2"/>
    <dgm:cxn modelId="{16E6BA88-78EA-42C8-B68F-0422EC20BCE3}" type="presParOf" srcId="{700E3A2D-41F3-4F58-90CD-5B4D42A1CCE8}" destId="{950AFD78-6BDA-4AB2-83C7-22195306E1A9}" srcOrd="1" destOrd="0" presId="urn:microsoft.com/office/officeart/2005/8/layout/chevron2"/>
    <dgm:cxn modelId="{71724603-8987-44B8-87B3-16AAA10DFF16}" type="presParOf" srcId="{969C32E2-4C70-4E60-A60D-37EEA16B0F14}" destId="{88401F3B-6B6C-441F-BDAD-A35E00E04D7E}" srcOrd="1" destOrd="0" presId="urn:microsoft.com/office/officeart/2005/8/layout/chevron2"/>
    <dgm:cxn modelId="{187BEBAD-1158-4BF4-B91C-73A540C6BE91}" type="presParOf" srcId="{969C32E2-4C70-4E60-A60D-37EEA16B0F14}" destId="{5261E04C-66B2-40E1-9361-6AD429FA62A0}" srcOrd="2" destOrd="0" presId="urn:microsoft.com/office/officeart/2005/8/layout/chevron2"/>
    <dgm:cxn modelId="{28A6B99C-8F7A-48F6-A533-51B86F258AF1}" type="presParOf" srcId="{5261E04C-66B2-40E1-9361-6AD429FA62A0}" destId="{19B08C6E-DEA5-4BAF-B510-9256AE802556}" srcOrd="0" destOrd="0" presId="urn:microsoft.com/office/officeart/2005/8/layout/chevron2"/>
    <dgm:cxn modelId="{AAF561CF-3F14-43DB-ADBC-43FE340CF1EC}" type="presParOf" srcId="{5261E04C-66B2-40E1-9361-6AD429FA62A0}" destId="{56EF5587-2571-4523-BD9A-4D1AE7CD583B}" srcOrd="1" destOrd="0" presId="urn:microsoft.com/office/officeart/2005/8/layout/chevron2"/>
    <dgm:cxn modelId="{D1306130-A231-406C-B052-4B4BA52E9308}" type="presParOf" srcId="{969C32E2-4C70-4E60-A60D-37EEA16B0F14}" destId="{37349712-05FC-4E2D-8B00-C1E665556508}" srcOrd="3" destOrd="0" presId="urn:microsoft.com/office/officeart/2005/8/layout/chevron2"/>
    <dgm:cxn modelId="{73CAA82D-B088-426A-9920-92ED3E7E78A4}" type="presParOf" srcId="{969C32E2-4C70-4E60-A60D-37EEA16B0F14}" destId="{8AEB299B-73CD-40CC-9BF5-552306DD29A1}" srcOrd="4" destOrd="0" presId="urn:microsoft.com/office/officeart/2005/8/layout/chevron2"/>
    <dgm:cxn modelId="{C447761A-C54B-4AE0-BAFF-3317A432AA7D}" type="presParOf" srcId="{8AEB299B-73CD-40CC-9BF5-552306DD29A1}" destId="{1A434710-B258-466F-BC39-C17D0E653F8D}" srcOrd="0" destOrd="0" presId="urn:microsoft.com/office/officeart/2005/8/layout/chevron2"/>
    <dgm:cxn modelId="{0D768DA3-BA34-47E2-B8DE-3B13BA12A6E6}"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6FCD470-5DE1-4172-B4A6-CFF258E38236}" type="doc">
      <dgm:prSet loTypeId="urn:microsoft.com/office/officeart/2005/8/layout/hList3" loCatId="list" qsTypeId="urn:microsoft.com/office/officeart/2005/8/quickstyle/3d3" qsCatId="3D" csTypeId="urn:microsoft.com/office/officeart/2005/8/colors/accent1_3" csCatId="accent1" phldr="1"/>
      <dgm:spPr/>
      <dgm:t>
        <a:bodyPr/>
        <a:lstStyle/>
        <a:p>
          <a:endParaRPr lang="es-ES"/>
        </a:p>
      </dgm:t>
    </dgm:pt>
    <dgm:pt modelId="{FE9935D9-8265-49F4-93C2-58F3106748C2}">
      <dgm:prSet phldrT="[Texto]" custT="1"/>
      <dgm:spPr/>
      <dgm:t>
        <a:bodyPr/>
        <a:lstStyle/>
        <a:p>
          <a:pPr algn="ctr"/>
          <a:r>
            <a:rPr lang="es-ES" sz="3200" b="1" dirty="0">
              <a:solidFill>
                <a:schemeClr val="tx1"/>
              </a:solidFill>
            </a:rPr>
            <a:t>Espontáneos</a:t>
          </a:r>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C90F2A51-65DE-45C8-9ECA-D2AFDA34DB64}">
      <dgm:prSet phldrT="[Texto]"/>
      <dgm:spPr/>
      <dgm:t>
        <a:bodyPr/>
        <a:lstStyle/>
        <a:p>
          <a:pPr algn="r"/>
          <a:r>
            <a:rPr lang="es-ES" dirty="0">
              <a:solidFill>
                <a:srgbClr val="FF0000"/>
              </a:solidFill>
            </a:rPr>
            <a:t>Naturaleza del Pasivo</a:t>
          </a:r>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E52922D6-1CA7-49AD-9AFD-517BE502C19C}">
      <dgm:prSet phldrT="[Texto]" custT="1"/>
      <dgm:spPr/>
      <dgm:t>
        <a:bodyPr/>
        <a:lstStyle/>
        <a:p>
          <a:pPr algn="ctr"/>
          <a:r>
            <a:rPr lang="es-ES" sz="3200" b="1"/>
            <a:t>Expresos</a:t>
          </a:r>
          <a:endParaRPr lang="es-ES" sz="3200" b="1" dirty="0"/>
        </a:p>
      </dgm:t>
    </dgm:pt>
    <dgm:pt modelId="{82D083CE-CF7C-4C50-A983-4DF3FD6E4D79}" type="parTrans" cxnId="{1DB9CAB9-EE05-43E1-813E-F47FCEF37A22}">
      <dgm:prSet/>
      <dgm:spPr/>
    </dgm:pt>
    <dgm:pt modelId="{7ED24E7E-70E3-4414-BFD4-F07D5745B621}" type="sibTrans" cxnId="{1DB9CAB9-EE05-43E1-813E-F47FCEF37A22}">
      <dgm:prSet/>
      <dgm:spPr/>
    </dgm:pt>
    <dgm:pt modelId="{DEF47BAA-80CB-4DB6-8B9B-2C778D1C8465}" type="pres">
      <dgm:prSet presAssocID="{A6FCD470-5DE1-4172-B4A6-CFF258E38236}" presName="composite" presStyleCnt="0">
        <dgm:presLayoutVars>
          <dgm:chMax val="1"/>
          <dgm:dir/>
          <dgm:resizeHandles val="exact"/>
        </dgm:presLayoutVars>
      </dgm:prSet>
      <dgm:spPr/>
    </dgm:pt>
    <dgm:pt modelId="{63EDBB53-2305-47B6-859F-37C17DC3321A}" type="pres">
      <dgm:prSet presAssocID="{C90F2A51-65DE-45C8-9ECA-D2AFDA34DB64}" presName="roof" presStyleLbl="dkBgShp" presStyleIdx="0" presStyleCnt="2"/>
      <dgm:spPr/>
    </dgm:pt>
    <dgm:pt modelId="{0ED995F8-1CF2-427B-A77F-0760927A0F1E}" type="pres">
      <dgm:prSet presAssocID="{C90F2A51-65DE-45C8-9ECA-D2AFDA34DB64}" presName="pillars" presStyleCnt="0"/>
      <dgm:spPr/>
    </dgm:pt>
    <dgm:pt modelId="{1827A9AB-E9B2-47F8-B999-1580AE6C4DF3}" type="pres">
      <dgm:prSet presAssocID="{C90F2A51-65DE-45C8-9ECA-D2AFDA34DB64}" presName="pillar1" presStyleLbl="node1" presStyleIdx="0" presStyleCnt="2">
        <dgm:presLayoutVars>
          <dgm:bulletEnabled val="1"/>
        </dgm:presLayoutVars>
      </dgm:prSet>
      <dgm:spPr/>
    </dgm:pt>
    <dgm:pt modelId="{AD67E070-7B41-4818-B627-E06736FE7665}" type="pres">
      <dgm:prSet presAssocID="{E52922D6-1CA7-49AD-9AFD-517BE502C19C}" presName="pillarX" presStyleLbl="node1" presStyleIdx="1" presStyleCnt="2">
        <dgm:presLayoutVars>
          <dgm:bulletEnabled val="1"/>
        </dgm:presLayoutVars>
      </dgm:prSet>
      <dgm:spPr/>
    </dgm:pt>
    <dgm:pt modelId="{371C9720-7B21-4C00-999A-1AEED03EB2F5}" type="pres">
      <dgm:prSet presAssocID="{C90F2A51-65DE-45C8-9ECA-D2AFDA34DB64}" presName="base" presStyleLbl="dkBgShp" presStyleIdx="1" presStyleCnt="2"/>
      <dgm:spPr/>
    </dgm:pt>
  </dgm:ptLst>
  <dgm:cxnLst>
    <dgm:cxn modelId="{8ECF7C4B-A86A-4205-9601-89DD7A329335}" type="presOf" srcId="{A6FCD470-5DE1-4172-B4A6-CFF258E38236}" destId="{DEF47BAA-80CB-4DB6-8B9B-2C778D1C8465}" srcOrd="0" destOrd="0" presId="urn:microsoft.com/office/officeart/2005/8/layout/hList3"/>
    <dgm:cxn modelId="{D14EC381-40EA-40CE-973E-4AFFE2FEB012}" type="presOf" srcId="{E52922D6-1CA7-49AD-9AFD-517BE502C19C}" destId="{AD67E070-7B41-4818-B627-E06736FE7665}" srcOrd="0" destOrd="0" presId="urn:microsoft.com/office/officeart/2005/8/layout/hList3"/>
    <dgm:cxn modelId="{82C937A5-BF07-46EA-928A-F3C8F2CF0109}" type="presOf" srcId="{C90F2A51-65DE-45C8-9ECA-D2AFDA34DB64}" destId="{63EDBB53-2305-47B6-859F-37C17DC3321A}" srcOrd="0" destOrd="0" presId="urn:microsoft.com/office/officeart/2005/8/layout/hList3"/>
    <dgm:cxn modelId="{5B5321B7-E557-422D-9D1D-893586373FAA}" srcId="{C90F2A51-65DE-45C8-9ECA-D2AFDA34DB64}" destId="{FE9935D9-8265-49F4-93C2-58F3106748C2}" srcOrd="0" destOrd="0" parTransId="{7D2CDE3F-F786-45A6-AF7B-76EF841E3FB4}" sibTransId="{1044F2D3-65EF-483F-B404-68EB1759AB21}"/>
    <dgm:cxn modelId="{1DB9CAB9-EE05-43E1-813E-F47FCEF37A22}" srcId="{C90F2A51-65DE-45C8-9ECA-D2AFDA34DB64}" destId="{E52922D6-1CA7-49AD-9AFD-517BE502C19C}" srcOrd="1" destOrd="0" parTransId="{82D083CE-CF7C-4C50-A983-4DF3FD6E4D79}" sibTransId="{7ED24E7E-70E3-4414-BFD4-F07D5745B621}"/>
    <dgm:cxn modelId="{845B57CA-0B9E-4358-A9A0-979DEE824A72}" srcId="{A6FCD470-5DE1-4172-B4A6-CFF258E38236}" destId="{C90F2A51-65DE-45C8-9ECA-D2AFDA34DB64}" srcOrd="0" destOrd="0" parTransId="{150DABC3-B512-4433-9E81-2E619F79B91F}" sibTransId="{323BFB94-9F62-46C8-A1F2-CC51D2846D65}"/>
    <dgm:cxn modelId="{23DCB5F7-74D1-4A9A-B167-CC11EA31625E}" type="presOf" srcId="{FE9935D9-8265-49F4-93C2-58F3106748C2}" destId="{1827A9AB-E9B2-47F8-B999-1580AE6C4DF3}" srcOrd="0" destOrd="0" presId="urn:microsoft.com/office/officeart/2005/8/layout/hList3"/>
    <dgm:cxn modelId="{5D3B32CB-5713-4BA2-946C-293AC8F49153}" type="presParOf" srcId="{DEF47BAA-80CB-4DB6-8B9B-2C778D1C8465}" destId="{63EDBB53-2305-47B6-859F-37C17DC3321A}" srcOrd="0" destOrd="0" presId="urn:microsoft.com/office/officeart/2005/8/layout/hList3"/>
    <dgm:cxn modelId="{AB45FC68-5D5C-4A41-95AA-6BC863DD48D1}" type="presParOf" srcId="{DEF47BAA-80CB-4DB6-8B9B-2C778D1C8465}" destId="{0ED995F8-1CF2-427B-A77F-0760927A0F1E}" srcOrd="1" destOrd="0" presId="urn:microsoft.com/office/officeart/2005/8/layout/hList3"/>
    <dgm:cxn modelId="{270362D3-40A8-4F2F-B88F-35CB66FE1C62}" type="presParOf" srcId="{0ED995F8-1CF2-427B-A77F-0760927A0F1E}" destId="{1827A9AB-E9B2-47F8-B999-1580AE6C4DF3}" srcOrd="0" destOrd="0" presId="urn:microsoft.com/office/officeart/2005/8/layout/hList3"/>
    <dgm:cxn modelId="{A81347FE-04F9-41C8-9298-86760EFBC7A8}" type="presParOf" srcId="{0ED995F8-1CF2-427B-A77F-0760927A0F1E}" destId="{AD67E070-7B41-4818-B627-E06736FE7665}" srcOrd="1" destOrd="0" presId="urn:microsoft.com/office/officeart/2005/8/layout/hList3"/>
    <dgm:cxn modelId="{35C25801-EDE7-4FE4-B234-13D693A214B5}" type="presParOf" srcId="{DEF47BAA-80CB-4DB6-8B9B-2C778D1C8465}" destId="{371C9720-7B21-4C00-999A-1AEED03EB2F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FCD470-5DE1-4172-B4A6-CFF258E38236}" type="doc">
      <dgm:prSet loTypeId="urn:microsoft.com/office/officeart/2005/8/layout/hierarchy3" loCatId="list" qsTypeId="urn:microsoft.com/office/officeart/2005/8/quickstyle/3d3" qsCatId="3D" csTypeId="urn:microsoft.com/office/officeart/2005/8/colors/accent1_3" csCatId="accent1" phldr="1"/>
      <dgm:spPr/>
      <dgm:t>
        <a:bodyPr/>
        <a:lstStyle/>
        <a:p>
          <a:endParaRPr lang="es-ES"/>
        </a:p>
      </dgm:t>
    </dgm:pt>
    <dgm:pt modelId="{FE9935D9-8265-49F4-93C2-58F3106748C2}">
      <dgm:prSet phldrT="[Texto]" custT="1"/>
      <dgm:spPr/>
      <dgm:t>
        <a:bodyPr/>
        <a:lstStyle/>
        <a:p>
          <a:pPr algn="just"/>
          <a:r>
            <a:rPr lang="es-ES" sz="2000" b="1" dirty="0">
              <a:solidFill>
                <a:schemeClr val="tx1"/>
              </a:solidFill>
            </a:rPr>
            <a:t>Los </a:t>
          </a:r>
          <a:r>
            <a:rPr lang="es-ES" sz="2000" b="1" i="1" u="sng" dirty="0">
              <a:solidFill>
                <a:srgbClr val="FF0000"/>
              </a:solidFill>
            </a:rPr>
            <a:t>pasivos espontáneos</a:t>
          </a:r>
          <a:r>
            <a:rPr lang="es-ES" sz="2000" b="1" dirty="0">
              <a:solidFill>
                <a:schemeClr val="tx1"/>
              </a:solidFill>
            </a:rPr>
            <a:t> son deudas de naturaleza cíclica que se renuevan constantemente y, por lo general, no tienen costo financiero.  Poseen </a:t>
          </a:r>
          <a:r>
            <a:rPr lang="es-ES" sz="2000" b="1" i="1" u="sng" dirty="0">
              <a:solidFill>
                <a:srgbClr val="FF0000"/>
              </a:solidFill>
            </a:rPr>
            <a:t>baja exigibilidad</a:t>
          </a:r>
          <a:r>
            <a:rPr lang="es-ES" sz="2000" b="1" dirty="0">
              <a:solidFill>
                <a:schemeClr val="tx1"/>
              </a:solidFill>
            </a:rPr>
            <a:t>, por su naturaleza cíclica.</a:t>
          </a:r>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C90F2A51-65DE-45C8-9ECA-D2AFDA34DB64}">
      <dgm:prSet phldrT="[Texto]" custT="1"/>
      <dgm:spPr/>
      <dgm:t>
        <a:bodyPr/>
        <a:lstStyle/>
        <a:p>
          <a:pPr algn="ctr"/>
          <a:r>
            <a:rPr lang="es-ES" sz="3600" dirty="0">
              <a:solidFill>
                <a:srgbClr val="FF0000"/>
              </a:solidFill>
            </a:rPr>
            <a:t>Naturaleza del Pasivo</a:t>
          </a:r>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E52922D6-1CA7-49AD-9AFD-517BE502C19C}">
      <dgm:prSet phldrT="[Texto]" custT="1"/>
      <dgm:spPr/>
      <dgm:t>
        <a:bodyPr/>
        <a:lstStyle/>
        <a:p>
          <a:pPr algn="just"/>
          <a:r>
            <a:rPr lang="es-ES" sz="2000" b="1" dirty="0"/>
            <a:t>Los </a:t>
          </a:r>
          <a:r>
            <a:rPr lang="es-ES" sz="2000" b="1" i="1" u="sng" dirty="0">
              <a:solidFill>
                <a:srgbClr val="FF0000"/>
              </a:solidFill>
            </a:rPr>
            <a:t>pasivos expresos</a:t>
          </a:r>
          <a:r>
            <a:rPr lang="es-ES" sz="2000" b="1" dirty="0"/>
            <a:t> se caracterizan por tener un vencimiento definitivo que no ofrece seguridad de renovación, usualmente tienen un costo financiero para la empresa.  Poseen una </a:t>
          </a:r>
          <a:r>
            <a:rPr lang="es-ES" sz="2000" b="1" i="1" u="sng" dirty="0">
              <a:solidFill>
                <a:srgbClr val="FF0000"/>
              </a:solidFill>
            </a:rPr>
            <a:t>exigibilidad superior a los pasivos espontáneos.</a:t>
          </a:r>
        </a:p>
      </dgm:t>
    </dgm:pt>
    <dgm:pt modelId="{82D083CE-CF7C-4C50-A983-4DF3FD6E4D79}" type="parTrans" cxnId="{1DB9CAB9-EE05-43E1-813E-F47FCEF37A22}">
      <dgm:prSet/>
      <dgm:spPr/>
      <dgm:t>
        <a:bodyPr/>
        <a:lstStyle/>
        <a:p>
          <a:endParaRPr lang="es-ES"/>
        </a:p>
      </dgm:t>
    </dgm:pt>
    <dgm:pt modelId="{7ED24E7E-70E3-4414-BFD4-F07D5745B621}" type="sibTrans" cxnId="{1DB9CAB9-EE05-43E1-813E-F47FCEF37A22}">
      <dgm:prSet/>
      <dgm:spPr/>
      <dgm:t>
        <a:bodyPr/>
        <a:lstStyle/>
        <a:p>
          <a:endParaRPr lang="es-ES"/>
        </a:p>
      </dgm:t>
    </dgm:pt>
    <dgm:pt modelId="{56135C94-DC87-4692-AB0D-B2AD2041FDD0}" type="pres">
      <dgm:prSet presAssocID="{A6FCD470-5DE1-4172-B4A6-CFF258E38236}" presName="diagram" presStyleCnt="0">
        <dgm:presLayoutVars>
          <dgm:chPref val="1"/>
          <dgm:dir/>
          <dgm:animOne val="branch"/>
          <dgm:animLvl val="lvl"/>
          <dgm:resizeHandles/>
        </dgm:presLayoutVars>
      </dgm:prSet>
      <dgm:spPr/>
    </dgm:pt>
    <dgm:pt modelId="{93698F96-1843-4247-A547-91C675C3B3CC}" type="pres">
      <dgm:prSet presAssocID="{C90F2A51-65DE-45C8-9ECA-D2AFDA34DB64}" presName="root" presStyleCnt="0"/>
      <dgm:spPr/>
    </dgm:pt>
    <dgm:pt modelId="{21112614-46AF-4BDB-B8A3-092492B0635C}" type="pres">
      <dgm:prSet presAssocID="{C90F2A51-65DE-45C8-9ECA-D2AFDA34DB64}" presName="rootComposite" presStyleCnt="0"/>
      <dgm:spPr/>
    </dgm:pt>
    <dgm:pt modelId="{1BBAEF75-028C-43C4-AA7A-2688CDF90599}" type="pres">
      <dgm:prSet presAssocID="{C90F2A51-65DE-45C8-9ECA-D2AFDA34DB64}" presName="rootText" presStyleLbl="node1" presStyleIdx="0" presStyleCnt="1" custScaleY="67680" custLinFactNeighborX="2066" custLinFactNeighborY="-17433"/>
      <dgm:spPr/>
    </dgm:pt>
    <dgm:pt modelId="{A1F11012-0B53-4C31-9189-C882B727F81A}" type="pres">
      <dgm:prSet presAssocID="{C90F2A51-65DE-45C8-9ECA-D2AFDA34DB64}" presName="rootConnector" presStyleLbl="node1" presStyleIdx="0" presStyleCnt="1"/>
      <dgm:spPr/>
    </dgm:pt>
    <dgm:pt modelId="{232B8337-BD39-432D-9BA6-876EBCB27C24}" type="pres">
      <dgm:prSet presAssocID="{C90F2A51-65DE-45C8-9ECA-D2AFDA34DB64}" presName="childShape" presStyleCnt="0"/>
      <dgm:spPr/>
    </dgm:pt>
    <dgm:pt modelId="{DBFB6833-8AF0-4173-9C22-5D4C4819EFFD}" type="pres">
      <dgm:prSet presAssocID="{7D2CDE3F-F786-45A6-AF7B-76EF841E3FB4}" presName="Name13" presStyleLbl="parChTrans1D2" presStyleIdx="0" presStyleCnt="2"/>
      <dgm:spPr/>
    </dgm:pt>
    <dgm:pt modelId="{22E35AFA-7F1A-499E-AF6B-75FCB2DEE91D}" type="pres">
      <dgm:prSet presAssocID="{FE9935D9-8265-49F4-93C2-58F3106748C2}" presName="childText" presStyleLbl="bgAcc1" presStyleIdx="0" presStyleCnt="2" custScaleX="333480" custScaleY="120645">
        <dgm:presLayoutVars>
          <dgm:bulletEnabled val="1"/>
        </dgm:presLayoutVars>
      </dgm:prSet>
      <dgm:spPr/>
    </dgm:pt>
    <dgm:pt modelId="{B5A0872D-79B7-438D-AD62-649F13C9E60F}" type="pres">
      <dgm:prSet presAssocID="{82D083CE-CF7C-4C50-A983-4DF3FD6E4D79}" presName="Name13" presStyleLbl="parChTrans1D2" presStyleIdx="1" presStyleCnt="2"/>
      <dgm:spPr/>
    </dgm:pt>
    <dgm:pt modelId="{BDCD97BA-1D1D-4CB0-965F-3759F4FE1C3E}" type="pres">
      <dgm:prSet presAssocID="{E52922D6-1CA7-49AD-9AFD-517BE502C19C}" presName="childText" presStyleLbl="bgAcc1" presStyleIdx="1" presStyleCnt="2" custScaleX="332794" custScaleY="106400">
        <dgm:presLayoutVars>
          <dgm:bulletEnabled val="1"/>
        </dgm:presLayoutVars>
      </dgm:prSet>
      <dgm:spPr/>
    </dgm:pt>
  </dgm:ptLst>
  <dgm:cxnLst>
    <dgm:cxn modelId="{98B55834-EC55-4066-AB0B-B7779594F24C}" type="presOf" srcId="{E52922D6-1CA7-49AD-9AFD-517BE502C19C}" destId="{BDCD97BA-1D1D-4CB0-965F-3759F4FE1C3E}" srcOrd="0" destOrd="0" presId="urn:microsoft.com/office/officeart/2005/8/layout/hierarchy3"/>
    <dgm:cxn modelId="{1E37894C-2F1B-42C5-9DFC-C566701CCA7A}" type="presOf" srcId="{A6FCD470-5DE1-4172-B4A6-CFF258E38236}" destId="{56135C94-DC87-4692-AB0D-B2AD2041FDD0}" srcOrd="0" destOrd="0" presId="urn:microsoft.com/office/officeart/2005/8/layout/hierarchy3"/>
    <dgm:cxn modelId="{78039D74-94F3-473D-AADC-2D75E812BB83}" type="presOf" srcId="{7D2CDE3F-F786-45A6-AF7B-76EF841E3FB4}" destId="{DBFB6833-8AF0-4173-9C22-5D4C4819EFFD}" srcOrd="0" destOrd="0" presId="urn:microsoft.com/office/officeart/2005/8/layout/hierarchy3"/>
    <dgm:cxn modelId="{66FEDD8F-71D7-4905-A77A-39FCA14D99D8}" type="presOf" srcId="{C90F2A51-65DE-45C8-9ECA-D2AFDA34DB64}" destId="{A1F11012-0B53-4C31-9189-C882B727F81A}" srcOrd="1" destOrd="0" presId="urn:microsoft.com/office/officeart/2005/8/layout/hierarchy3"/>
    <dgm:cxn modelId="{7D7A98A7-1C16-45A2-8370-E6EBE17631C5}" type="presOf" srcId="{C90F2A51-65DE-45C8-9ECA-D2AFDA34DB64}" destId="{1BBAEF75-028C-43C4-AA7A-2688CDF90599}" srcOrd="0" destOrd="0" presId="urn:microsoft.com/office/officeart/2005/8/layout/hierarchy3"/>
    <dgm:cxn modelId="{5B5321B7-E557-422D-9D1D-893586373FAA}" srcId="{C90F2A51-65DE-45C8-9ECA-D2AFDA34DB64}" destId="{FE9935D9-8265-49F4-93C2-58F3106748C2}" srcOrd="0" destOrd="0" parTransId="{7D2CDE3F-F786-45A6-AF7B-76EF841E3FB4}" sibTransId="{1044F2D3-65EF-483F-B404-68EB1759AB21}"/>
    <dgm:cxn modelId="{1DB9CAB9-EE05-43E1-813E-F47FCEF37A22}" srcId="{C90F2A51-65DE-45C8-9ECA-D2AFDA34DB64}" destId="{E52922D6-1CA7-49AD-9AFD-517BE502C19C}" srcOrd="1" destOrd="0" parTransId="{82D083CE-CF7C-4C50-A983-4DF3FD6E4D79}" sibTransId="{7ED24E7E-70E3-4414-BFD4-F07D5745B621}"/>
    <dgm:cxn modelId="{845B57CA-0B9E-4358-A9A0-979DEE824A72}" srcId="{A6FCD470-5DE1-4172-B4A6-CFF258E38236}" destId="{C90F2A51-65DE-45C8-9ECA-D2AFDA34DB64}" srcOrd="0" destOrd="0" parTransId="{150DABC3-B512-4433-9E81-2E619F79B91F}" sibTransId="{323BFB94-9F62-46C8-A1F2-CC51D2846D65}"/>
    <dgm:cxn modelId="{EE4916D6-5795-4DE1-84BA-F2AB0BCC9CC6}" type="presOf" srcId="{FE9935D9-8265-49F4-93C2-58F3106748C2}" destId="{22E35AFA-7F1A-499E-AF6B-75FCB2DEE91D}" srcOrd="0" destOrd="0" presId="urn:microsoft.com/office/officeart/2005/8/layout/hierarchy3"/>
    <dgm:cxn modelId="{947FD5F1-9871-49DD-B29B-218A2667858D}" type="presOf" srcId="{82D083CE-CF7C-4C50-A983-4DF3FD6E4D79}" destId="{B5A0872D-79B7-438D-AD62-649F13C9E60F}" srcOrd="0" destOrd="0" presId="urn:microsoft.com/office/officeart/2005/8/layout/hierarchy3"/>
    <dgm:cxn modelId="{6FC4F4A0-82F0-4AE3-861B-D017BD232070}" type="presParOf" srcId="{56135C94-DC87-4692-AB0D-B2AD2041FDD0}" destId="{93698F96-1843-4247-A547-91C675C3B3CC}" srcOrd="0" destOrd="0" presId="urn:microsoft.com/office/officeart/2005/8/layout/hierarchy3"/>
    <dgm:cxn modelId="{841AF2CD-5D71-4770-8001-174886189632}" type="presParOf" srcId="{93698F96-1843-4247-A547-91C675C3B3CC}" destId="{21112614-46AF-4BDB-B8A3-092492B0635C}" srcOrd="0" destOrd="0" presId="urn:microsoft.com/office/officeart/2005/8/layout/hierarchy3"/>
    <dgm:cxn modelId="{21ACAADD-3222-4619-BA78-E77A5252F35B}" type="presParOf" srcId="{21112614-46AF-4BDB-B8A3-092492B0635C}" destId="{1BBAEF75-028C-43C4-AA7A-2688CDF90599}" srcOrd="0" destOrd="0" presId="urn:microsoft.com/office/officeart/2005/8/layout/hierarchy3"/>
    <dgm:cxn modelId="{D682CC77-2A5A-46DF-A660-DC7674F16E6F}" type="presParOf" srcId="{21112614-46AF-4BDB-B8A3-092492B0635C}" destId="{A1F11012-0B53-4C31-9189-C882B727F81A}" srcOrd="1" destOrd="0" presId="urn:microsoft.com/office/officeart/2005/8/layout/hierarchy3"/>
    <dgm:cxn modelId="{F98BA92E-8446-4D62-B13F-A626AFFADC8B}" type="presParOf" srcId="{93698F96-1843-4247-A547-91C675C3B3CC}" destId="{232B8337-BD39-432D-9BA6-876EBCB27C24}" srcOrd="1" destOrd="0" presId="urn:microsoft.com/office/officeart/2005/8/layout/hierarchy3"/>
    <dgm:cxn modelId="{6E93A08E-45B0-44BC-8BA9-BF4FC8F11B71}" type="presParOf" srcId="{232B8337-BD39-432D-9BA6-876EBCB27C24}" destId="{DBFB6833-8AF0-4173-9C22-5D4C4819EFFD}" srcOrd="0" destOrd="0" presId="urn:microsoft.com/office/officeart/2005/8/layout/hierarchy3"/>
    <dgm:cxn modelId="{51A9473E-016B-46E2-ACB6-9CD718E34A2E}" type="presParOf" srcId="{232B8337-BD39-432D-9BA6-876EBCB27C24}" destId="{22E35AFA-7F1A-499E-AF6B-75FCB2DEE91D}" srcOrd="1" destOrd="0" presId="urn:microsoft.com/office/officeart/2005/8/layout/hierarchy3"/>
    <dgm:cxn modelId="{64B03306-673A-490C-97A4-194C077710C1}" type="presParOf" srcId="{232B8337-BD39-432D-9BA6-876EBCB27C24}" destId="{B5A0872D-79B7-438D-AD62-649F13C9E60F}" srcOrd="2" destOrd="0" presId="urn:microsoft.com/office/officeart/2005/8/layout/hierarchy3"/>
    <dgm:cxn modelId="{61342D4E-1E53-41DD-9B4A-F0F8CE99466B}" type="presParOf" srcId="{232B8337-BD39-432D-9BA6-876EBCB27C24}" destId="{BDCD97BA-1D1D-4CB0-965F-3759F4FE1C3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6FCD470-5DE1-4172-B4A6-CFF258E38236}" type="doc">
      <dgm:prSet loTypeId="urn:microsoft.com/office/officeart/2005/8/layout/hierarchy3" loCatId="list" qsTypeId="urn:microsoft.com/office/officeart/2005/8/quickstyle/3d3" qsCatId="3D" csTypeId="urn:microsoft.com/office/officeart/2005/8/colors/accent1_3" csCatId="accent1" phldr="1"/>
      <dgm:spPr/>
      <dgm:t>
        <a:bodyPr/>
        <a:lstStyle/>
        <a:p>
          <a:endParaRPr lang="es-ES"/>
        </a:p>
      </dgm:t>
    </dgm:pt>
    <dgm:pt modelId="{FE9935D9-8265-49F4-93C2-58F3106748C2}">
      <dgm:prSet phldrT="[Texto]" custT="1"/>
      <dgm:spPr/>
      <dgm:t>
        <a:bodyPr/>
        <a:lstStyle/>
        <a:p>
          <a:pPr algn="just"/>
          <a:r>
            <a:rPr lang="es-ES" sz="2000" b="1" dirty="0">
              <a:solidFill>
                <a:schemeClr val="tx1"/>
              </a:solidFill>
            </a:rPr>
            <a:t>Los créditos expresos de corto plazo se extinguen y no se renuevan, no constituyen una fuente recomendable de financiamiento para inversiones permanentes en capital de trabajo.  </a:t>
          </a:r>
          <a:r>
            <a:rPr lang="es-ES" sz="2000" b="1" i="1" u="sng" dirty="0">
              <a:solidFill>
                <a:srgbClr val="FF0000"/>
              </a:solidFill>
            </a:rPr>
            <a:t>Las deudas expresas solo deben ser utilizadas para financiar necesidades transitorias de activo circulante.</a:t>
          </a:r>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C90F2A51-65DE-45C8-9ECA-D2AFDA34DB64}">
      <dgm:prSet phldrT="[Texto]" custT="1"/>
      <dgm:spPr/>
      <dgm:t>
        <a:bodyPr/>
        <a:lstStyle/>
        <a:p>
          <a:pPr algn="ctr"/>
          <a:r>
            <a:rPr lang="es-ES" sz="3600" dirty="0">
              <a:solidFill>
                <a:srgbClr val="FF0000"/>
              </a:solidFill>
            </a:rPr>
            <a:t>Naturaleza del Pasivo</a:t>
          </a:r>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E52922D6-1CA7-49AD-9AFD-517BE502C19C}">
      <dgm:prSet phldrT="[Texto]" custT="1"/>
      <dgm:spPr/>
      <dgm:t>
        <a:bodyPr/>
        <a:lstStyle/>
        <a:p>
          <a:pPr algn="just"/>
          <a:r>
            <a:rPr lang="es-ES" sz="2000" b="1" dirty="0"/>
            <a:t>Una composición de pasivos con un alto volumen de recursos expresos, muestra una estructura muy exigible.</a:t>
          </a:r>
          <a:endParaRPr lang="es-ES" sz="2000" b="1" i="1" u="sng" dirty="0">
            <a:solidFill>
              <a:srgbClr val="FF0000"/>
            </a:solidFill>
          </a:endParaRPr>
        </a:p>
      </dgm:t>
    </dgm:pt>
    <dgm:pt modelId="{82D083CE-CF7C-4C50-A983-4DF3FD6E4D79}" type="parTrans" cxnId="{1DB9CAB9-EE05-43E1-813E-F47FCEF37A22}">
      <dgm:prSet/>
      <dgm:spPr/>
      <dgm:t>
        <a:bodyPr/>
        <a:lstStyle/>
        <a:p>
          <a:endParaRPr lang="es-ES"/>
        </a:p>
      </dgm:t>
    </dgm:pt>
    <dgm:pt modelId="{7ED24E7E-70E3-4414-BFD4-F07D5745B621}" type="sibTrans" cxnId="{1DB9CAB9-EE05-43E1-813E-F47FCEF37A22}">
      <dgm:prSet/>
      <dgm:spPr/>
      <dgm:t>
        <a:bodyPr/>
        <a:lstStyle/>
        <a:p>
          <a:endParaRPr lang="es-ES"/>
        </a:p>
      </dgm:t>
    </dgm:pt>
    <dgm:pt modelId="{56135C94-DC87-4692-AB0D-B2AD2041FDD0}" type="pres">
      <dgm:prSet presAssocID="{A6FCD470-5DE1-4172-B4A6-CFF258E38236}" presName="diagram" presStyleCnt="0">
        <dgm:presLayoutVars>
          <dgm:chPref val="1"/>
          <dgm:dir/>
          <dgm:animOne val="branch"/>
          <dgm:animLvl val="lvl"/>
          <dgm:resizeHandles/>
        </dgm:presLayoutVars>
      </dgm:prSet>
      <dgm:spPr/>
    </dgm:pt>
    <dgm:pt modelId="{93698F96-1843-4247-A547-91C675C3B3CC}" type="pres">
      <dgm:prSet presAssocID="{C90F2A51-65DE-45C8-9ECA-D2AFDA34DB64}" presName="root" presStyleCnt="0"/>
      <dgm:spPr/>
    </dgm:pt>
    <dgm:pt modelId="{21112614-46AF-4BDB-B8A3-092492B0635C}" type="pres">
      <dgm:prSet presAssocID="{C90F2A51-65DE-45C8-9ECA-D2AFDA34DB64}" presName="rootComposite" presStyleCnt="0"/>
      <dgm:spPr/>
    </dgm:pt>
    <dgm:pt modelId="{1BBAEF75-028C-43C4-AA7A-2688CDF90599}" type="pres">
      <dgm:prSet presAssocID="{C90F2A51-65DE-45C8-9ECA-D2AFDA34DB64}" presName="rootText" presStyleLbl="node1" presStyleIdx="0" presStyleCnt="1" custScaleY="67680" custLinFactNeighborX="2066" custLinFactNeighborY="-17433"/>
      <dgm:spPr/>
    </dgm:pt>
    <dgm:pt modelId="{A1F11012-0B53-4C31-9189-C882B727F81A}" type="pres">
      <dgm:prSet presAssocID="{C90F2A51-65DE-45C8-9ECA-D2AFDA34DB64}" presName="rootConnector" presStyleLbl="node1" presStyleIdx="0" presStyleCnt="1"/>
      <dgm:spPr/>
    </dgm:pt>
    <dgm:pt modelId="{232B8337-BD39-432D-9BA6-876EBCB27C24}" type="pres">
      <dgm:prSet presAssocID="{C90F2A51-65DE-45C8-9ECA-D2AFDA34DB64}" presName="childShape" presStyleCnt="0"/>
      <dgm:spPr/>
    </dgm:pt>
    <dgm:pt modelId="{DBFB6833-8AF0-4173-9C22-5D4C4819EFFD}" type="pres">
      <dgm:prSet presAssocID="{7D2CDE3F-F786-45A6-AF7B-76EF841E3FB4}" presName="Name13" presStyleLbl="parChTrans1D2" presStyleIdx="0" presStyleCnt="2"/>
      <dgm:spPr/>
    </dgm:pt>
    <dgm:pt modelId="{22E35AFA-7F1A-499E-AF6B-75FCB2DEE91D}" type="pres">
      <dgm:prSet presAssocID="{FE9935D9-8265-49F4-93C2-58F3106748C2}" presName="childText" presStyleLbl="bgAcc1" presStyleIdx="0" presStyleCnt="2" custScaleX="333480" custScaleY="120645">
        <dgm:presLayoutVars>
          <dgm:bulletEnabled val="1"/>
        </dgm:presLayoutVars>
      </dgm:prSet>
      <dgm:spPr/>
    </dgm:pt>
    <dgm:pt modelId="{B5A0872D-79B7-438D-AD62-649F13C9E60F}" type="pres">
      <dgm:prSet presAssocID="{82D083CE-CF7C-4C50-A983-4DF3FD6E4D79}" presName="Name13" presStyleLbl="parChTrans1D2" presStyleIdx="1" presStyleCnt="2"/>
      <dgm:spPr/>
    </dgm:pt>
    <dgm:pt modelId="{BDCD97BA-1D1D-4CB0-965F-3759F4FE1C3E}" type="pres">
      <dgm:prSet presAssocID="{E52922D6-1CA7-49AD-9AFD-517BE502C19C}" presName="childText" presStyleLbl="bgAcc1" presStyleIdx="1" presStyleCnt="2" custScaleX="332794" custScaleY="106400">
        <dgm:presLayoutVars>
          <dgm:bulletEnabled val="1"/>
        </dgm:presLayoutVars>
      </dgm:prSet>
      <dgm:spPr/>
    </dgm:pt>
  </dgm:ptLst>
  <dgm:cxnLst>
    <dgm:cxn modelId="{F1A94D14-FBF7-4AC5-A86E-48FDBEAA482E}" type="presOf" srcId="{FE9935D9-8265-49F4-93C2-58F3106748C2}" destId="{22E35AFA-7F1A-499E-AF6B-75FCB2DEE91D}" srcOrd="0" destOrd="0" presId="urn:microsoft.com/office/officeart/2005/8/layout/hierarchy3"/>
    <dgm:cxn modelId="{ADDB311B-DB71-4718-8863-3AEFCFBA8E7D}" type="presOf" srcId="{82D083CE-CF7C-4C50-A983-4DF3FD6E4D79}" destId="{B5A0872D-79B7-438D-AD62-649F13C9E60F}" srcOrd="0" destOrd="0" presId="urn:microsoft.com/office/officeart/2005/8/layout/hierarchy3"/>
    <dgm:cxn modelId="{74CCF462-A9F1-4517-8153-90791080E62E}" type="presOf" srcId="{7D2CDE3F-F786-45A6-AF7B-76EF841E3FB4}" destId="{DBFB6833-8AF0-4173-9C22-5D4C4819EFFD}" srcOrd="0" destOrd="0" presId="urn:microsoft.com/office/officeart/2005/8/layout/hierarchy3"/>
    <dgm:cxn modelId="{F0EB3F73-9248-4FA8-8CCE-8D899D8616C5}" type="presOf" srcId="{C90F2A51-65DE-45C8-9ECA-D2AFDA34DB64}" destId="{1BBAEF75-028C-43C4-AA7A-2688CDF90599}" srcOrd="0" destOrd="0" presId="urn:microsoft.com/office/officeart/2005/8/layout/hierarchy3"/>
    <dgm:cxn modelId="{04612F57-21A5-4EDE-8EA1-34E21052E434}" type="presOf" srcId="{E52922D6-1CA7-49AD-9AFD-517BE502C19C}" destId="{BDCD97BA-1D1D-4CB0-965F-3759F4FE1C3E}" srcOrd="0" destOrd="0" presId="urn:microsoft.com/office/officeart/2005/8/layout/hierarchy3"/>
    <dgm:cxn modelId="{66811D7E-6092-4137-876A-370E7756D634}" type="presOf" srcId="{A6FCD470-5DE1-4172-B4A6-CFF258E38236}" destId="{56135C94-DC87-4692-AB0D-B2AD2041FDD0}" srcOrd="0" destOrd="0" presId="urn:microsoft.com/office/officeart/2005/8/layout/hierarchy3"/>
    <dgm:cxn modelId="{7DCDE299-128A-4D28-8062-82E68DD0333D}" type="presOf" srcId="{C90F2A51-65DE-45C8-9ECA-D2AFDA34DB64}" destId="{A1F11012-0B53-4C31-9189-C882B727F81A}" srcOrd="1" destOrd="0" presId="urn:microsoft.com/office/officeart/2005/8/layout/hierarchy3"/>
    <dgm:cxn modelId="{5B5321B7-E557-422D-9D1D-893586373FAA}" srcId="{C90F2A51-65DE-45C8-9ECA-D2AFDA34DB64}" destId="{FE9935D9-8265-49F4-93C2-58F3106748C2}" srcOrd="0" destOrd="0" parTransId="{7D2CDE3F-F786-45A6-AF7B-76EF841E3FB4}" sibTransId="{1044F2D3-65EF-483F-B404-68EB1759AB21}"/>
    <dgm:cxn modelId="{1DB9CAB9-EE05-43E1-813E-F47FCEF37A22}" srcId="{C90F2A51-65DE-45C8-9ECA-D2AFDA34DB64}" destId="{E52922D6-1CA7-49AD-9AFD-517BE502C19C}" srcOrd="1" destOrd="0" parTransId="{82D083CE-CF7C-4C50-A983-4DF3FD6E4D79}" sibTransId="{7ED24E7E-70E3-4414-BFD4-F07D5745B621}"/>
    <dgm:cxn modelId="{845B57CA-0B9E-4358-A9A0-979DEE824A72}" srcId="{A6FCD470-5DE1-4172-B4A6-CFF258E38236}" destId="{C90F2A51-65DE-45C8-9ECA-D2AFDA34DB64}" srcOrd="0" destOrd="0" parTransId="{150DABC3-B512-4433-9E81-2E619F79B91F}" sibTransId="{323BFB94-9F62-46C8-A1F2-CC51D2846D65}"/>
    <dgm:cxn modelId="{08265B3A-3E90-441A-BA7C-5DAA30CC5AA2}" type="presParOf" srcId="{56135C94-DC87-4692-AB0D-B2AD2041FDD0}" destId="{93698F96-1843-4247-A547-91C675C3B3CC}" srcOrd="0" destOrd="0" presId="urn:microsoft.com/office/officeart/2005/8/layout/hierarchy3"/>
    <dgm:cxn modelId="{C469DA94-05A9-49E6-A035-26D3B258106C}" type="presParOf" srcId="{93698F96-1843-4247-A547-91C675C3B3CC}" destId="{21112614-46AF-4BDB-B8A3-092492B0635C}" srcOrd="0" destOrd="0" presId="urn:microsoft.com/office/officeart/2005/8/layout/hierarchy3"/>
    <dgm:cxn modelId="{FFB25F5F-6828-43FE-B571-4EC135DFA88D}" type="presParOf" srcId="{21112614-46AF-4BDB-B8A3-092492B0635C}" destId="{1BBAEF75-028C-43C4-AA7A-2688CDF90599}" srcOrd="0" destOrd="0" presId="urn:microsoft.com/office/officeart/2005/8/layout/hierarchy3"/>
    <dgm:cxn modelId="{705884B8-F0F7-4C84-8718-7C9D2DD3BEE0}" type="presParOf" srcId="{21112614-46AF-4BDB-B8A3-092492B0635C}" destId="{A1F11012-0B53-4C31-9189-C882B727F81A}" srcOrd="1" destOrd="0" presId="urn:microsoft.com/office/officeart/2005/8/layout/hierarchy3"/>
    <dgm:cxn modelId="{3DE053C1-6454-4C6A-9879-7EFCA9CAB1B8}" type="presParOf" srcId="{93698F96-1843-4247-A547-91C675C3B3CC}" destId="{232B8337-BD39-432D-9BA6-876EBCB27C24}" srcOrd="1" destOrd="0" presId="urn:microsoft.com/office/officeart/2005/8/layout/hierarchy3"/>
    <dgm:cxn modelId="{4989D1BF-B351-4A65-8851-AAD7C906901B}" type="presParOf" srcId="{232B8337-BD39-432D-9BA6-876EBCB27C24}" destId="{DBFB6833-8AF0-4173-9C22-5D4C4819EFFD}" srcOrd="0" destOrd="0" presId="urn:microsoft.com/office/officeart/2005/8/layout/hierarchy3"/>
    <dgm:cxn modelId="{FC72029A-0ABC-4B83-9CA9-306DC2EBDCA3}" type="presParOf" srcId="{232B8337-BD39-432D-9BA6-876EBCB27C24}" destId="{22E35AFA-7F1A-499E-AF6B-75FCB2DEE91D}" srcOrd="1" destOrd="0" presId="urn:microsoft.com/office/officeart/2005/8/layout/hierarchy3"/>
    <dgm:cxn modelId="{03D41B1D-EFA8-49E9-AC53-0A4AFB8B0D35}" type="presParOf" srcId="{232B8337-BD39-432D-9BA6-876EBCB27C24}" destId="{B5A0872D-79B7-438D-AD62-649F13C9E60F}" srcOrd="2" destOrd="0" presId="urn:microsoft.com/office/officeart/2005/8/layout/hierarchy3"/>
    <dgm:cxn modelId="{E4C3DA2D-32DB-4E37-832E-06FF6E0BFBAA}" type="presParOf" srcId="{232B8337-BD39-432D-9BA6-876EBCB27C24}" destId="{BDCD97BA-1D1D-4CB0-965F-3759F4FE1C3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6FCD470-5DE1-4172-B4A6-CFF258E38236}" type="doc">
      <dgm:prSet loTypeId="urn:microsoft.com/office/officeart/2005/8/layout/vList5" loCatId="list" qsTypeId="urn:microsoft.com/office/officeart/2005/8/quickstyle/3d3" qsCatId="3D" csTypeId="urn:microsoft.com/office/officeart/2005/8/colors/accent1_3" csCatId="accent1" phldr="1"/>
      <dgm:spPr/>
      <dgm:t>
        <a:bodyPr/>
        <a:lstStyle/>
        <a:p>
          <a:endParaRPr lang="es-ES"/>
        </a:p>
      </dgm:t>
    </dgm:pt>
    <dgm:pt modelId="{C90F2A51-65DE-45C8-9ECA-D2AFDA34DB64}">
      <dgm:prSet phldrT="[Texto]" custT="1"/>
      <dgm:spPr/>
      <dgm:t>
        <a:bodyPr/>
        <a:lstStyle/>
        <a:p>
          <a:pPr algn="ctr"/>
          <a:r>
            <a:rPr lang="es-ES" sz="3600" dirty="0">
              <a:solidFill>
                <a:srgbClr val="FF0000"/>
              </a:solidFill>
            </a:rPr>
            <a:t>Tipo de acreedor</a:t>
          </a:r>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E52922D6-1CA7-49AD-9AFD-517BE502C19C}">
      <dgm:prSet phldrT="[Texto]" custT="1"/>
      <dgm:spPr/>
      <dgm:t>
        <a:bodyPr/>
        <a:lstStyle/>
        <a:p>
          <a:pPr algn="just"/>
          <a:r>
            <a:rPr lang="es-ES" sz="2000" b="0" i="0" u="none" dirty="0">
              <a:solidFill>
                <a:schemeClr val="tx1"/>
              </a:solidFill>
            </a:rPr>
            <a:t>Comerciales: proveedores de la empresa</a:t>
          </a:r>
        </a:p>
      </dgm:t>
    </dgm:pt>
    <dgm:pt modelId="{82D083CE-CF7C-4C50-A983-4DF3FD6E4D79}" type="parTrans" cxnId="{1DB9CAB9-EE05-43E1-813E-F47FCEF37A22}">
      <dgm:prSet/>
      <dgm:spPr/>
      <dgm:t>
        <a:bodyPr/>
        <a:lstStyle/>
        <a:p>
          <a:endParaRPr lang="es-ES"/>
        </a:p>
      </dgm:t>
    </dgm:pt>
    <dgm:pt modelId="{7ED24E7E-70E3-4414-BFD4-F07D5745B621}" type="sibTrans" cxnId="{1DB9CAB9-EE05-43E1-813E-F47FCEF37A22}">
      <dgm:prSet/>
      <dgm:spPr/>
      <dgm:t>
        <a:bodyPr/>
        <a:lstStyle/>
        <a:p>
          <a:endParaRPr lang="es-ES"/>
        </a:p>
      </dgm:t>
    </dgm:pt>
    <dgm:pt modelId="{1E3ABB77-DD59-4BE3-8BEF-F4C2CD7D5F2E}">
      <dgm:prSet phldrT="[Texto]" custT="1"/>
      <dgm:spPr/>
      <dgm:t>
        <a:bodyPr/>
        <a:lstStyle/>
        <a:p>
          <a:pPr algn="just"/>
          <a:r>
            <a:rPr lang="es-ES" sz="2000" b="0" i="0" u="none" dirty="0">
              <a:solidFill>
                <a:schemeClr val="tx1"/>
              </a:solidFill>
            </a:rPr>
            <a:t>Financieros:  bancos y otras entidades de carácter financiero.</a:t>
          </a:r>
        </a:p>
      </dgm:t>
    </dgm:pt>
    <dgm:pt modelId="{242D4526-275A-40E9-88BE-3A5E0B736016}" type="parTrans" cxnId="{8421423A-647A-4841-B6D1-8990A735EEA2}">
      <dgm:prSet/>
      <dgm:spPr/>
      <dgm:t>
        <a:bodyPr/>
        <a:lstStyle/>
        <a:p>
          <a:endParaRPr lang="es-ES"/>
        </a:p>
      </dgm:t>
    </dgm:pt>
    <dgm:pt modelId="{AAB69EDA-F453-4693-BBA4-03C6C7859A39}" type="sibTrans" cxnId="{8421423A-647A-4841-B6D1-8990A735EEA2}">
      <dgm:prSet/>
      <dgm:spPr/>
      <dgm:t>
        <a:bodyPr/>
        <a:lstStyle/>
        <a:p>
          <a:endParaRPr lang="es-ES"/>
        </a:p>
      </dgm:t>
    </dgm:pt>
    <dgm:pt modelId="{08CBA81C-EDF8-475A-952B-AA7ADB0FFD96}">
      <dgm:prSet phldrT="[Texto]" custT="1"/>
      <dgm:spPr/>
      <dgm:t>
        <a:bodyPr/>
        <a:lstStyle/>
        <a:p>
          <a:pPr algn="just"/>
          <a:r>
            <a:rPr lang="es-ES" sz="2000" b="0" i="0" u="none" dirty="0">
              <a:solidFill>
                <a:schemeClr val="tx1"/>
              </a:solidFill>
            </a:rPr>
            <a:t>Otros:  Entidades gubernamentales, accionistas y particulares</a:t>
          </a:r>
        </a:p>
      </dgm:t>
    </dgm:pt>
    <dgm:pt modelId="{4D5E2F59-7EF6-4319-9424-85566A0DA8CA}" type="parTrans" cxnId="{80B4F71F-E7E6-4D6A-A0A0-B2B078B159A5}">
      <dgm:prSet/>
      <dgm:spPr/>
      <dgm:t>
        <a:bodyPr/>
        <a:lstStyle/>
        <a:p>
          <a:endParaRPr lang="es-ES"/>
        </a:p>
      </dgm:t>
    </dgm:pt>
    <dgm:pt modelId="{2F778DBF-5760-4EE2-8A85-D1F56847FFA7}" type="sibTrans" cxnId="{80B4F71F-E7E6-4D6A-A0A0-B2B078B159A5}">
      <dgm:prSet/>
      <dgm:spPr/>
      <dgm:t>
        <a:bodyPr/>
        <a:lstStyle/>
        <a:p>
          <a:endParaRPr lang="es-ES"/>
        </a:p>
      </dgm:t>
    </dgm:pt>
    <dgm:pt modelId="{2CC9B603-4542-4AD8-9D94-69CDB3638118}">
      <dgm:prSet phldrT="[Texto]" custT="1"/>
      <dgm:spPr/>
      <dgm:t>
        <a:bodyPr/>
        <a:lstStyle/>
        <a:p>
          <a:pPr algn="just"/>
          <a:endParaRPr lang="es-ES" sz="2000" b="0" i="0" u="none" dirty="0">
            <a:solidFill>
              <a:schemeClr val="tx1"/>
            </a:solidFill>
          </a:endParaRPr>
        </a:p>
      </dgm:t>
    </dgm:pt>
    <dgm:pt modelId="{7DB53F9B-0F9A-4C6F-A260-17BD95326979}" type="parTrans" cxnId="{2C5998AF-A8B7-49ED-8AD2-4C062B4A5A47}">
      <dgm:prSet/>
      <dgm:spPr/>
      <dgm:t>
        <a:bodyPr/>
        <a:lstStyle/>
        <a:p>
          <a:endParaRPr lang="es-CR"/>
        </a:p>
      </dgm:t>
    </dgm:pt>
    <dgm:pt modelId="{1757D527-9F95-4A26-A735-DDF9B0C88A6C}" type="sibTrans" cxnId="{2C5998AF-A8B7-49ED-8AD2-4C062B4A5A47}">
      <dgm:prSet/>
      <dgm:spPr/>
      <dgm:t>
        <a:bodyPr/>
        <a:lstStyle/>
        <a:p>
          <a:endParaRPr lang="es-CR"/>
        </a:p>
      </dgm:t>
    </dgm:pt>
    <dgm:pt modelId="{554ED1D5-E8AB-4A15-9CB9-BDC9B025F106}">
      <dgm:prSet phldrT="[Texto]" custT="1"/>
      <dgm:spPr/>
      <dgm:t>
        <a:bodyPr/>
        <a:lstStyle/>
        <a:p>
          <a:pPr algn="just"/>
          <a:endParaRPr lang="es-ES" sz="2000" b="0" i="0" u="none" dirty="0">
            <a:solidFill>
              <a:schemeClr val="tx1"/>
            </a:solidFill>
          </a:endParaRPr>
        </a:p>
      </dgm:t>
    </dgm:pt>
    <dgm:pt modelId="{703AE615-73B8-4CF5-939E-C2AE380494A0}" type="parTrans" cxnId="{D5351CEE-F9B3-4E92-87E9-96DC4F1669E1}">
      <dgm:prSet/>
      <dgm:spPr/>
      <dgm:t>
        <a:bodyPr/>
        <a:lstStyle/>
        <a:p>
          <a:endParaRPr lang="es-CR"/>
        </a:p>
      </dgm:t>
    </dgm:pt>
    <dgm:pt modelId="{2047715B-03E7-4AD7-B40A-5EAEE02CAEFA}" type="sibTrans" cxnId="{D5351CEE-F9B3-4E92-87E9-96DC4F1669E1}">
      <dgm:prSet/>
      <dgm:spPr/>
      <dgm:t>
        <a:bodyPr/>
        <a:lstStyle/>
        <a:p>
          <a:endParaRPr lang="es-CR"/>
        </a:p>
      </dgm:t>
    </dgm:pt>
    <dgm:pt modelId="{51FA18EC-4FED-46D3-8597-81721A6FCBA8}" type="pres">
      <dgm:prSet presAssocID="{A6FCD470-5DE1-4172-B4A6-CFF258E38236}" presName="Name0" presStyleCnt="0">
        <dgm:presLayoutVars>
          <dgm:dir/>
          <dgm:animLvl val="lvl"/>
          <dgm:resizeHandles val="exact"/>
        </dgm:presLayoutVars>
      </dgm:prSet>
      <dgm:spPr/>
    </dgm:pt>
    <dgm:pt modelId="{7AC1F6DC-2AA3-42B8-9F37-28F59A369A8B}" type="pres">
      <dgm:prSet presAssocID="{C90F2A51-65DE-45C8-9ECA-D2AFDA34DB64}" presName="linNode" presStyleCnt="0"/>
      <dgm:spPr/>
    </dgm:pt>
    <dgm:pt modelId="{EF8BAC90-B95B-4D60-8D20-1C972AF86C81}" type="pres">
      <dgm:prSet presAssocID="{C90F2A51-65DE-45C8-9ECA-D2AFDA34DB64}" presName="parentText" presStyleLbl="node1" presStyleIdx="0" presStyleCnt="1" custLinFactNeighborX="-2770" custLinFactNeighborY="-4755">
        <dgm:presLayoutVars>
          <dgm:chMax val="1"/>
          <dgm:bulletEnabled val="1"/>
        </dgm:presLayoutVars>
      </dgm:prSet>
      <dgm:spPr/>
    </dgm:pt>
    <dgm:pt modelId="{AF3EC197-005D-4187-827A-3A6D1FD8C896}" type="pres">
      <dgm:prSet presAssocID="{C90F2A51-65DE-45C8-9ECA-D2AFDA34DB64}" presName="descendantText" presStyleLbl="alignAccFollowNode1" presStyleIdx="0" presStyleCnt="1" custLinFactNeighborX="-3960" custLinFactNeighborY="-612">
        <dgm:presLayoutVars>
          <dgm:bulletEnabled val="1"/>
        </dgm:presLayoutVars>
      </dgm:prSet>
      <dgm:spPr/>
    </dgm:pt>
  </dgm:ptLst>
  <dgm:cxnLst>
    <dgm:cxn modelId="{F9E92C02-9FE0-4128-B2A9-554697A104CF}" type="presOf" srcId="{E52922D6-1CA7-49AD-9AFD-517BE502C19C}" destId="{AF3EC197-005D-4187-827A-3A6D1FD8C896}" srcOrd="0" destOrd="0" presId="urn:microsoft.com/office/officeart/2005/8/layout/vList5"/>
    <dgm:cxn modelId="{6A903114-799B-4C78-818D-57CB9FEC0045}" type="presOf" srcId="{1E3ABB77-DD59-4BE3-8BEF-F4C2CD7D5F2E}" destId="{AF3EC197-005D-4187-827A-3A6D1FD8C896}" srcOrd="0" destOrd="2" presId="urn:microsoft.com/office/officeart/2005/8/layout/vList5"/>
    <dgm:cxn modelId="{80B4F71F-E7E6-4D6A-A0A0-B2B078B159A5}" srcId="{C90F2A51-65DE-45C8-9ECA-D2AFDA34DB64}" destId="{08CBA81C-EDF8-475A-952B-AA7ADB0FFD96}" srcOrd="4" destOrd="0" parTransId="{4D5E2F59-7EF6-4319-9424-85566A0DA8CA}" sibTransId="{2F778DBF-5760-4EE2-8A85-D1F56847FFA7}"/>
    <dgm:cxn modelId="{8421423A-647A-4841-B6D1-8990A735EEA2}" srcId="{C90F2A51-65DE-45C8-9ECA-D2AFDA34DB64}" destId="{1E3ABB77-DD59-4BE3-8BEF-F4C2CD7D5F2E}" srcOrd="2" destOrd="0" parTransId="{242D4526-275A-40E9-88BE-3A5E0B736016}" sibTransId="{AAB69EDA-F453-4693-BBA4-03C6C7859A39}"/>
    <dgm:cxn modelId="{92D0E43D-F9A1-493D-B90F-B65DB05D0B2D}" type="presOf" srcId="{C90F2A51-65DE-45C8-9ECA-D2AFDA34DB64}" destId="{EF8BAC90-B95B-4D60-8D20-1C972AF86C81}" srcOrd="0" destOrd="0" presId="urn:microsoft.com/office/officeart/2005/8/layout/vList5"/>
    <dgm:cxn modelId="{58F78E9B-E747-4136-9D4F-F27DB51937BD}" type="presOf" srcId="{A6FCD470-5DE1-4172-B4A6-CFF258E38236}" destId="{51FA18EC-4FED-46D3-8597-81721A6FCBA8}" srcOrd="0" destOrd="0" presId="urn:microsoft.com/office/officeart/2005/8/layout/vList5"/>
    <dgm:cxn modelId="{2C5998AF-A8B7-49ED-8AD2-4C062B4A5A47}" srcId="{C90F2A51-65DE-45C8-9ECA-D2AFDA34DB64}" destId="{2CC9B603-4542-4AD8-9D94-69CDB3638118}" srcOrd="1" destOrd="0" parTransId="{7DB53F9B-0F9A-4C6F-A260-17BD95326979}" sibTransId="{1757D527-9F95-4A26-A735-DDF9B0C88A6C}"/>
    <dgm:cxn modelId="{1DB9CAB9-EE05-43E1-813E-F47FCEF37A22}" srcId="{C90F2A51-65DE-45C8-9ECA-D2AFDA34DB64}" destId="{E52922D6-1CA7-49AD-9AFD-517BE502C19C}" srcOrd="0" destOrd="0" parTransId="{82D083CE-CF7C-4C50-A983-4DF3FD6E4D79}" sibTransId="{7ED24E7E-70E3-4414-BFD4-F07D5745B621}"/>
    <dgm:cxn modelId="{FEE01FBA-E5E0-4025-8F83-7903C20AAC58}" type="presOf" srcId="{08CBA81C-EDF8-475A-952B-AA7ADB0FFD96}" destId="{AF3EC197-005D-4187-827A-3A6D1FD8C896}" srcOrd="0" destOrd="4" presId="urn:microsoft.com/office/officeart/2005/8/layout/vList5"/>
    <dgm:cxn modelId="{845B57CA-0B9E-4358-A9A0-979DEE824A72}" srcId="{A6FCD470-5DE1-4172-B4A6-CFF258E38236}" destId="{C90F2A51-65DE-45C8-9ECA-D2AFDA34DB64}" srcOrd="0" destOrd="0" parTransId="{150DABC3-B512-4433-9E81-2E619F79B91F}" sibTransId="{323BFB94-9F62-46C8-A1F2-CC51D2846D65}"/>
    <dgm:cxn modelId="{279F80EC-F30D-44E2-B651-5BA3BC074909}" type="presOf" srcId="{2CC9B603-4542-4AD8-9D94-69CDB3638118}" destId="{AF3EC197-005D-4187-827A-3A6D1FD8C896}" srcOrd="0" destOrd="1" presId="urn:microsoft.com/office/officeart/2005/8/layout/vList5"/>
    <dgm:cxn modelId="{ADB9EBED-3EC6-46FC-ADCB-CC8566027B03}" type="presOf" srcId="{554ED1D5-E8AB-4A15-9CB9-BDC9B025F106}" destId="{AF3EC197-005D-4187-827A-3A6D1FD8C896}" srcOrd="0" destOrd="3" presId="urn:microsoft.com/office/officeart/2005/8/layout/vList5"/>
    <dgm:cxn modelId="{D5351CEE-F9B3-4E92-87E9-96DC4F1669E1}" srcId="{C90F2A51-65DE-45C8-9ECA-D2AFDA34DB64}" destId="{554ED1D5-E8AB-4A15-9CB9-BDC9B025F106}" srcOrd="3" destOrd="0" parTransId="{703AE615-73B8-4CF5-939E-C2AE380494A0}" sibTransId="{2047715B-03E7-4AD7-B40A-5EAEE02CAEFA}"/>
    <dgm:cxn modelId="{6BAFD249-F800-489A-B749-A2387035DDBA}" type="presParOf" srcId="{51FA18EC-4FED-46D3-8597-81721A6FCBA8}" destId="{7AC1F6DC-2AA3-42B8-9F37-28F59A369A8B}" srcOrd="0" destOrd="0" presId="urn:microsoft.com/office/officeart/2005/8/layout/vList5"/>
    <dgm:cxn modelId="{70812B24-309F-4484-9CB7-5F701ECBB5B9}" type="presParOf" srcId="{7AC1F6DC-2AA3-42B8-9F37-28F59A369A8B}" destId="{EF8BAC90-B95B-4D60-8D20-1C972AF86C81}" srcOrd="0" destOrd="0" presId="urn:microsoft.com/office/officeart/2005/8/layout/vList5"/>
    <dgm:cxn modelId="{DE6C5594-B22F-44D8-BEA3-8B617DF3B8D1}" type="presParOf" srcId="{7AC1F6DC-2AA3-42B8-9F37-28F59A369A8B}" destId="{AF3EC197-005D-4187-827A-3A6D1FD8C8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6FCD470-5DE1-4172-B4A6-CFF258E38236}" type="doc">
      <dgm:prSet loTypeId="urn:microsoft.com/office/officeart/2005/8/layout/vList5" loCatId="list" qsTypeId="urn:microsoft.com/office/officeart/2005/8/quickstyle/3d3" qsCatId="3D" csTypeId="urn:microsoft.com/office/officeart/2005/8/colors/accent1_3" csCatId="accent1" phldr="1"/>
      <dgm:spPr/>
      <dgm:t>
        <a:bodyPr/>
        <a:lstStyle/>
        <a:p>
          <a:endParaRPr lang="es-ES"/>
        </a:p>
      </dgm:t>
    </dgm:pt>
    <dgm:pt modelId="{C90F2A51-65DE-45C8-9ECA-D2AFDA34DB64}">
      <dgm:prSet phldrT="[Texto]" custT="1"/>
      <dgm:spPr/>
      <dgm:t>
        <a:bodyPr/>
        <a:lstStyle/>
        <a:p>
          <a:pPr algn="ctr"/>
          <a:r>
            <a:rPr lang="es-ES" sz="3600" dirty="0">
              <a:solidFill>
                <a:srgbClr val="FF0000"/>
              </a:solidFill>
            </a:rPr>
            <a:t>Tipo </a:t>
          </a:r>
          <a:r>
            <a:rPr lang="es-ES" sz="3600">
              <a:solidFill>
                <a:srgbClr val="FF0000"/>
              </a:solidFill>
            </a:rPr>
            <a:t>de acreedor</a:t>
          </a:r>
          <a:endParaRPr lang="es-ES" sz="3600" dirty="0">
            <a:solidFill>
              <a:srgbClr val="FF0000"/>
            </a:solidFill>
          </a:endParaRPr>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E52922D6-1CA7-49AD-9AFD-517BE502C19C}">
      <dgm:prSet phldrT="[Texto]" custT="1"/>
      <dgm:spPr/>
      <dgm:t>
        <a:bodyPr/>
        <a:lstStyle/>
        <a:p>
          <a:pPr algn="just"/>
          <a:r>
            <a:rPr lang="es-ES" sz="2000" b="0" i="0" u="none" dirty="0">
              <a:solidFill>
                <a:schemeClr val="tx1"/>
              </a:solidFill>
            </a:rPr>
            <a:t>El grado de exigibilidad de la deuda depende, en gran medida, de la naturaleza del acreedor.</a:t>
          </a:r>
        </a:p>
      </dgm:t>
    </dgm:pt>
    <dgm:pt modelId="{82D083CE-CF7C-4C50-A983-4DF3FD6E4D79}" type="parTrans" cxnId="{1DB9CAB9-EE05-43E1-813E-F47FCEF37A22}">
      <dgm:prSet/>
      <dgm:spPr/>
      <dgm:t>
        <a:bodyPr/>
        <a:lstStyle/>
        <a:p>
          <a:endParaRPr lang="es-ES"/>
        </a:p>
      </dgm:t>
    </dgm:pt>
    <dgm:pt modelId="{7ED24E7E-70E3-4414-BFD4-F07D5745B621}" type="sibTrans" cxnId="{1DB9CAB9-EE05-43E1-813E-F47FCEF37A22}">
      <dgm:prSet/>
      <dgm:spPr/>
      <dgm:t>
        <a:bodyPr/>
        <a:lstStyle/>
        <a:p>
          <a:endParaRPr lang="es-ES"/>
        </a:p>
      </dgm:t>
    </dgm:pt>
    <dgm:pt modelId="{1E3ABB77-DD59-4BE3-8BEF-F4C2CD7D5F2E}">
      <dgm:prSet phldrT="[Texto]" custT="1"/>
      <dgm:spPr/>
      <dgm:t>
        <a:bodyPr/>
        <a:lstStyle/>
        <a:p>
          <a:pPr algn="just"/>
          <a:r>
            <a:rPr lang="es-ES" sz="2000" b="0" i="0" u="none" dirty="0">
              <a:solidFill>
                <a:schemeClr val="tx1"/>
              </a:solidFill>
            </a:rPr>
            <a:t>Un </a:t>
          </a:r>
          <a:r>
            <a:rPr lang="es-ES" sz="2000" b="1" i="1" u="sng" dirty="0">
              <a:solidFill>
                <a:srgbClr val="FF0000"/>
              </a:solidFill>
            </a:rPr>
            <a:t>alto dominio de acreedores financieros </a:t>
          </a:r>
          <a:r>
            <a:rPr lang="es-ES" sz="2000" b="0" i="0" u="none" dirty="0">
              <a:solidFill>
                <a:schemeClr val="tx1"/>
              </a:solidFill>
            </a:rPr>
            <a:t>dentro de la estructura de pasivos de la empresa, le otorga una </a:t>
          </a:r>
          <a:r>
            <a:rPr lang="es-ES" sz="2000" b="1" i="1" u="sng" dirty="0">
              <a:solidFill>
                <a:srgbClr val="FF0000"/>
              </a:solidFill>
            </a:rPr>
            <a:t>mayor exigibilidad</a:t>
          </a:r>
          <a:r>
            <a:rPr lang="es-ES" sz="2000" b="0" i="0" u="none" dirty="0">
              <a:solidFill>
                <a:schemeClr val="tx1"/>
              </a:solidFill>
            </a:rPr>
            <a:t> a las fuentes de financiamiento.</a:t>
          </a:r>
        </a:p>
      </dgm:t>
    </dgm:pt>
    <dgm:pt modelId="{242D4526-275A-40E9-88BE-3A5E0B736016}" type="parTrans" cxnId="{8421423A-647A-4841-B6D1-8990A735EEA2}">
      <dgm:prSet/>
      <dgm:spPr/>
      <dgm:t>
        <a:bodyPr/>
        <a:lstStyle/>
        <a:p>
          <a:endParaRPr lang="es-ES"/>
        </a:p>
      </dgm:t>
    </dgm:pt>
    <dgm:pt modelId="{AAB69EDA-F453-4693-BBA4-03C6C7859A39}" type="sibTrans" cxnId="{8421423A-647A-4841-B6D1-8990A735EEA2}">
      <dgm:prSet/>
      <dgm:spPr/>
      <dgm:t>
        <a:bodyPr/>
        <a:lstStyle/>
        <a:p>
          <a:endParaRPr lang="es-ES"/>
        </a:p>
      </dgm:t>
    </dgm:pt>
    <dgm:pt modelId="{2CC9B603-4542-4AD8-9D94-69CDB3638118}">
      <dgm:prSet phldrT="[Texto]" custT="1"/>
      <dgm:spPr/>
      <dgm:t>
        <a:bodyPr/>
        <a:lstStyle/>
        <a:p>
          <a:pPr algn="just"/>
          <a:endParaRPr lang="es-ES" sz="2000" b="0" i="0" u="none" dirty="0">
            <a:solidFill>
              <a:schemeClr val="tx1"/>
            </a:solidFill>
          </a:endParaRPr>
        </a:p>
      </dgm:t>
    </dgm:pt>
    <dgm:pt modelId="{7DB53F9B-0F9A-4C6F-A260-17BD95326979}" type="parTrans" cxnId="{2C5998AF-A8B7-49ED-8AD2-4C062B4A5A47}">
      <dgm:prSet/>
      <dgm:spPr/>
      <dgm:t>
        <a:bodyPr/>
        <a:lstStyle/>
        <a:p>
          <a:endParaRPr lang="es-CR"/>
        </a:p>
      </dgm:t>
    </dgm:pt>
    <dgm:pt modelId="{1757D527-9F95-4A26-A735-DDF9B0C88A6C}" type="sibTrans" cxnId="{2C5998AF-A8B7-49ED-8AD2-4C062B4A5A47}">
      <dgm:prSet/>
      <dgm:spPr/>
      <dgm:t>
        <a:bodyPr/>
        <a:lstStyle/>
        <a:p>
          <a:endParaRPr lang="es-CR"/>
        </a:p>
      </dgm:t>
    </dgm:pt>
    <dgm:pt modelId="{51FA18EC-4FED-46D3-8597-81721A6FCBA8}" type="pres">
      <dgm:prSet presAssocID="{A6FCD470-5DE1-4172-B4A6-CFF258E38236}" presName="Name0" presStyleCnt="0">
        <dgm:presLayoutVars>
          <dgm:dir/>
          <dgm:animLvl val="lvl"/>
          <dgm:resizeHandles val="exact"/>
        </dgm:presLayoutVars>
      </dgm:prSet>
      <dgm:spPr/>
    </dgm:pt>
    <dgm:pt modelId="{7AC1F6DC-2AA3-42B8-9F37-28F59A369A8B}" type="pres">
      <dgm:prSet presAssocID="{C90F2A51-65DE-45C8-9ECA-D2AFDA34DB64}" presName="linNode" presStyleCnt="0"/>
      <dgm:spPr/>
    </dgm:pt>
    <dgm:pt modelId="{EF8BAC90-B95B-4D60-8D20-1C972AF86C81}" type="pres">
      <dgm:prSet presAssocID="{C90F2A51-65DE-45C8-9ECA-D2AFDA34DB64}" presName="parentText" presStyleLbl="node1" presStyleIdx="0" presStyleCnt="1" custLinFactNeighborX="-24934" custLinFactNeighborY="-9511">
        <dgm:presLayoutVars>
          <dgm:chMax val="1"/>
          <dgm:bulletEnabled val="1"/>
        </dgm:presLayoutVars>
      </dgm:prSet>
      <dgm:spPr/>
    </dgm:pt>
    <dgm:pt modelId="{AF3EC197-005D-4187-827A-3A6D1FD8C896}" type="pres">
      <dgm:prSet presAssocID="{C90F2A51-65DE-45C8-9ECA-D2AFDA34DB64}" presName="descendantText" presStyleLbl="alignAccFollowNode1" presStyleIdx="0" presStyleCnt="1" custLinFactNeighborX="-3960" custLinFactNeighborY="-612">
        <dgm:presLayoutVars>
          <dgm:bulletEnabled val="1"/>
        </dgm:presLayoutVars>
      </dgm:prSet>
      <dgm:spPr/>
    </dgm:pt>
  </dgm:ptLst>
  <dgm:cxnLst>
    <dgm:cxn modelId="{8421423A-647A-4841-B6D1-8990A735EEA2}" srcId="{C90F2A51-65DE-45C8-9ECA-D2AFDA34DB64}" destId="{1E3ABB77-DD59-4BE3-8BEF-F4C2CD7D5F2E}" srcOrd="2" destOrd="0" parTransId="{242D4526-275A-40E9-88BE-3A5E0B736016}" sibTransId="{AAB69EDA-F453-4693-BBA4-03C6C7859A39}"/>
    <dgm:cxn modelId="{8BFD354A-24D2-4584-9D1E-988FA5B924DA}" type="presOf" srcId="{1E3ABB77-DD59-4BE3-8BEF-F4C2CD7D5F2E}" destId="{AF3EC197-005D-4187-827A-3A6D1FD8C896}" srcOrd="0" destOrd="2" presId="urn:microsoft.com/office/officeart/2005/8/layout/vList5"/>
    <dgm:cxn modelId="{12ABC052-29A3-41DF-AAC1-89E08BF26251}" type="presOf" srcId="{A6FCD470-5DE1-4172-B4A6-CFF258E38236}" destId="{51FA18EC-4FED-46D3-8597-81721A6FCBA8}" srcOrd="0" destOrd="0" presId="urn:microsoft.com/office/officeart/2005/8/layout/vList5"/>
    <dgm:cxn modelId="{9AE10893-A755-49E0-80DE-DD4CF408EE8A}" type="presOf" srcId="{E52922D6-1CA7-49AD-9AFD-517BE502C19C}" destId="{AF3EC197-005D-4187-827A-3A6D1FD8C896}" srcOrd="0" destOrd="0" presId="urn:microsoft.com/office/officeart/2005/8/layout/vList5"/>
    <dgm:cxn modelId="{2C5998AF-A8B7-49ED-8AD2-4C062B4A5A47}" srcId="{C90F2A51-65DE-45C8-9ECA-D2AFDA34DB64}" destId="{2CC9B603-4542-4AD8-9D94-69CDB3638118}" srcOrd="1" destOrd="0" parTransId="{7DB53F9B-0F9A-4C6F-A260-17BD95326979}" sibTransId="{1757D527-9F95-4A26-A735-DDF9B0C88A6C}"/>
    <dgm:cxn modelId="{1DB9CAB9-EE05-43E1-813E-F47FCEF37A22}" srcId="{C90F2A51-65DE-45C8-9ECA-D2AFDA34DB64}" destId="{E52922D6-1CA7-49AD-9AFD-517BE502C19C}" srcOrd="0" destOrd="0" parTransId="{82D083CE-CF7C-4C50-A983-4DF3FD6E4D79}" sibTransId="{7ED24E7E-70E3-4414-BFD4-F07D5745B621}"/>
    <dgm:cxn modelId="{FFCC70BB-D808-4AD8-B3A7-EDFB03C1A7E1}" type="presOf" srcId="{C90F2A51-65DE-45C8-9ECA-D2AFDA34DB64}" destId="{EF8BAC90-B95B-4D60-8D20-1C972AF86C81}" srcOrd="0" destOrd="0" presId="urn:microsoft.com/office/officeart/2005/8/layout/vList5"/>
    <dgm:cxn modelId="{845B57CA-0B9E-4358-A9A0-979DEE824A72}" srcId="{A6FCD470-5DE1-4172-B4A6-CFF258E38236}" destId="{C90F2A51-65DE-45C8-9ECA-D2AFDA34DB64}" srcOrd="0" destOrd="0" parTransId="{150DABC3-B512-4433-9E81-2E619F79B91F}" sibTransId="{323BFB94-9F62-46C8-A1F2-CC51D2846D65}"/>
    <dgm:cxn modelId="{8AECF2F7-DF59-43B2-B19C-0F9DA8132D7C}" type="presOf" srcId="{2CC9B603-4542-4AD8-9D94-69CDB3638118}" destId="{AF3EC197-005D-4187-827A-3A6D1FD8C896}" srcOrd="0" destOrd="1" presId="urn:microsoft.com/office/officeart/2005/8/layout/vList5"/>
    <dgm:cxn modelId="{F360854F-6C1F-4841-99C1-E2C8BC4FDC72}" type="presParOf" srcId="{51FA18EC-4FED-46D3-8597-81721A6FCBA8}" destId="{7AC1F6DC-2AA3-42B8-9F37-28F59A369A8B}" srcOrd="0" destOrd="0" presId="urn:microsoft.com/office/officeart/2005/8/layout/vList5"/>
    <dgm:cxn modelId="{5E02C8A7-C9C9-4C8C-A846-03A4C792AEA0}" type="presParOf" srcId="{7AC1F6DC-2AA3-42B8-9F37-28F59A369A8B}" destId="{EF8BAC90-B95B-4D60-8D20-1C972AF86C81}" srcOrd="0" destOrd="0" presId="urn:microsoft.com/office/officeart/2005/8/layout/vList5"/>
    <dgm:cxn modelId="{CEC9E472-4B9C-480B-9EDA-5DB0B0773601}" type="presParOf" srcId="{7AC1F6DC-2AA3-42B8-9F37-28F59A369A8B}" destId="{AF3EC197-005D-4187-827A-3A6D1FD8C8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FE9935D9-8265-49F4-93C2-58F3106748C2}">
      <dgm:prSet phldrT="[Texto]" custT="1"/>
      <dgm:spPr/>
      <dgm:t>
        <a:bodyPr/>
        <a:lstStyle/>
        <a:p>
          <a:pPr algn="ctr"/>
          <a:r>
            <a:rPr lang="es-ES" sz="3200" b="1"/>
            <a:t>Exigibilidad del Patrimonio</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Las partidas del capital contable están compuestas por inversiones de los accionistas que no poseen una exigibilidad jurídica como las deudas.</a:t>
          </a:r>
          <a:endParaRPr lang="es-ES" b="1" i="1" u="sng"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a:t>Existe sobre el patrimonio una </a:t>
          </a:r>
          <a:r>
            <a:rPr lang="es-ES" b="1" i="1" u="sng"/>
            <a:t>exigibilidad de tipo técnica</a:t>
          </a:r>
          <a:r>
            <a:rPr lang="es-ES"/>
            <a:t>, derivada del compromiso moral y financiero de la empresa para con sus accionistas de retribuirles con utilidades y rendimientos por su inversión.</a:t>
          </a:r>
          <a:endParaRPr lang="es-ES" dirty="0"/>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custLinFactNeighborX="169" custLinFactNeighborY="-1621">
        <dgm:presLayoutVars>
          <dgm:bulletEnabled val="1"/>
        </dgm:presLayoutVars>
      </dgm:prSet>
      <dgm:spPr/>
    </dgm:pt>
  </dgm:ptLst>
  <dgm:cxnLst>
    <dgm:cxn modelId="{1F880D2D-805B-4385-B8D3-22C5A3A4BEAF}" srcId="{A6FCD470-5DE1-4172-B4A6-CFF258E38236}" destId="{0785EA75-ACB0-4150-8704-7A0036994D66}" srcOrd="2" destOrd="0" parTransId="{8379A491-5138-4120-B360-AB377E5E18AD}" sibTransId="{71B44795-BF3C-4978-8016-AD1D5A907AB5}"/>
    <dgm:cxn modelId="{40D00B62-14A1-4589-9C53-D4923906D502}" srcId="{0785EA75-ACB0-4150-8704-7A0036994D66}" destId="{E5A99907-5FDA-4A17-936A-0542E1B737FC}" srcOrd="0" destOrd="0" parTransId="{59B51D5B-FBD5-4FA1-8837-366B0A5230FD}" sibTransId="{D7FF836F-482F-4A1D-8258-3D610454A844}"/>
    <dgm:cxn modelId="{B2F7D375-8CD8-4F6B-B7C9-EE917FF0F277}" type="presOf" srcId="{94167C45-5B85-413F-950F-2CF34403298A}" destId="{19B08C6E-DEA5-4BAF-B510-9256AE802556}" srcOrd="0" destOrd="0" presId="urn:microsoft.com/office/officeart/2005/8/layout/chevron2"/>
    <dgm:cxn modelId="{822E9277-287F-4759-A126-1A3034680A43}" type="presOf" srcId="{FE9935D9-8265-49F4-93C2-58F3106748C2}" destId="{950AFD78-6BDA-4AB2-83C7-22195306E1A9}"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151BDA7E-9D8F-4D1E-8ADD-FF1C27141ACA}" type="presOf" srcId="{B6BFB863-4471-4BF5-AE88-B1AF5F5599CA}" destId="{56EF5587-2571-4523-BD9A-4D1AE7CD583B}" srcOrd="0" destOrd="0" presId="urn:microsoft.com/office/officeart/2005/8/layout/chevron2"/>
    <dgm:cxn modelId="{CB43F895-74A7-4584-8F11-B40151587D89}" type="presOf" srcId="{C90F2A51-65DE-45C8-9ECA-D2AFDA34DB64}" destId="{648D98D4-F4BE-4BDA-8F10-7F6276CE7F4A}" srcOrd="0" destOrd="0" presId="urn:microsoft.com/office/officeart/2005/8/layout/chevron2"/>
    <dgm:cxn modelId="{AAECDA9E-48DF-45AB-8910-D2FCF4DE1960}" type="presOf" srcId="{0785EA75-ACB0-4150-8704-7A0036994D66}" destId="{1A434710-B258-466F-BC39-C17D0E653F8D}" srcOrd="0" destOrd="0" presId="urn:microsoft.com/office/officeart/2005/8/layout/chevron2"/>
    <dgm:cxn modelId="{8F2F51B1-E961-4B78-B6AE-E9A003B0C096}" type="presOf" srcId="{A6FCD470-5DE1-4172-B4A6-CFF258E38236}" destId="{969C32E2-4C70-4E60-A60D-37EEA16B0F14}" srcOrd="0" destOrd="0" presId="urn:microsoft.com/office/officeart/2005/8/layout/chevron2"/>
    <dgm:cxn modelId="{2B6BADB4-036A-4BDF-B752-6C6F24D4AF33}" type="presOf" srcId="{E5A99907-5FDA-4A17-936A-0542E1B737FC}" destId="{2B0772F9-A9D1-4325-92BC-8960A4A51266}"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B45336ED-FD69-45C6-A2E9-F6DB8B06F57E}" type="presParOf" srcId="{969C32E2-4C70-4E60-A60D-37EEA16B0F14}" destId="{700E3A2D-41F3-4F58-90CD-5B4D42A1CCE8}" srcOrd="0" destOrd="0" presId="urn:microsoft.com/office/officeart/2005/8/layout/chevron2"/>
    <dgm:cxn modelId="{3D5976CE-59AF-46E8-A639-9DEA1AB03D1D}" type="presParOf" srcId="{700E3A2D-41F3-4F58-90CD-5B4D42A1CCE8}" destId="{648D98D4-F4BE-4BDA-8F10-7F6276CE7F4A}" srcOrd="0" destOrd="0" presId="urn:microsoft.com/office/officeart/2005/8/layout/chevron2"/>
    <dgm:cxn modelId="{536B33AD-D9C8-46CD-90E3-BF2DFC40F5A9}" type="presParOf" srcId="{700E3A2D-41F3-4F58-90CD-5B4D42A1CCE8}" destId="{950AFD78-6BDA-4AB2-83C7-22195306E1A9}" srcOrd="1" destOrd="0" presId="urn:microsoft.com/office/officeart/2005/8/layout/chevron2"/>
    <dgm:cxn modelId="{26CDD6FB-4E7A-45D6-A760-E61BF60A0236}" type="presParOf" srcId="{969C32E2-4C70-4E60-A60D-37EEA16B0F14}" destId="{88401F3B-6B6C-441F-BDAD-A35E00E04D7E}" srcOrd="1" destOrd="0" presId="urn:microsoft.com/office/officeart/2005/8/layout/chevron2"/>
    <dgm:cxn modelId="{9A9DC95A-D74D-4C4F-BB70-59E19AABBB3D}" type="presParOf" srcId="{969C32E2-4C70-4E60-A60D-37EEA16B0F14}" destId="{5261E04C-66B2-40E1-9361-6AD429FA62A0}" srcOrd="2" destOrd="0" presId="urn:microsoft.com/office/officeart/2005/8/layout/chevron2"/>
    <dgm:cxn modelId="{7C02430D-BD1E-4458-8E4A-B2F478661C30}" type="presParOf" srcId="{5261E04C-66B2-40E1-9361-6AD429FA62A0}" destId="{19B08C6E-DEA5-4BAF-B510-9256AE802556}" srcOrd="0" destOrd="0" presId="urn:microsoft.com/office/officeart/2005/8/layout/chevron2"/>
    <dgm:cxn modelId="{BD42C3C2-5F23-4C74-AEE8-4AA1DECFDFFF}" type="presParOf" srcId="{5261E04C-66B2-40E1-9361-6AD429FA62A0}" destId="{56EF5587-2571-4523-BD9A-4D1AE7CD583B}" srcOrd="1" destOrd="0" presId="urn:microsoft.com/office/officeart/2005/8/layout/chevron2"/>
    <dgm:cxn modelId="{FC5A6506-4786-4118-87E9-7827236293AA}" type="presParOf" srcId="{969C32E2-4C70-4E60-A60D-37EEA16B0F14}" destId="{37349712-05FC-4E2D-8B00-C1E665556508}" srcOrd="3" destOrd="0" presId="urn:microsoft.com/office/officeart/2005/8/layout/chevron2"/>
    <dgm:cxn modelId="{420E0807-F16F-4DCE-A7FB-08EFE328863B}" type="presParOf" srcId="{969C32E2-4C70-4E60-A60D-37EEA16B0F14}" destId="{8AEB299B-73CD-40CC-9BF5-552306DD29A1}" srcOrd="4" destOrd="0" presId="urn:microsoft.com/office/officeart/2005/8/layout/chevron2"/>
    <dgm:cxn modelId="{3197197E-2F61-4883-B08C-96FDE0EFABAC}" type="presParOf" srcId="{8AEB299B-73CD-40CC-9BF5-552306DD29A1}" destId="{1A434710-B258-466F-BC39-C17D0E653F8D}" srcOrd="0" destOrd="0" presId="urn:microsoft.com/office/officeart/2005/8/layout/chevron2"/>
    <dgm:cxn modelId="{D0BED739-6C48-4F46-98DF-640CCB994976}"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s-ES"/>
        </a:p>
      </dgm:t>
    </dgm:pt>
    <dgm:pt modelId="{FE9935D9-8265-49F4-93C2-58F3106748C2}">
      <dgm:prSet phldrT="[Texto]" custT="1"/>
      <dgm:spPr/>
      <dgm:t>
        <a:bodyPr/>
        <a:lstStyle/>
        <a:p>
          <a:pPr algn="ctr"/>
          <a:r>
            <a:rPr lang="es-ES" sz="3200" b="1"/>
            <a:t>Solidez de la Estructura Financiera</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El financiamiento de toda inversión debe buscar una </a:t>
          </a:r>
          <a:r>
            <a:rPr lang="es-ES" b="1" i="1" u="sng"/>
            <a:t>armonía</a:t>
          </a:r>
          <a:r>
            <a:rPr lang="es-ES"/>
            <a:t> y </a:t>
          </a:r>
          <a:r>
            <a:rPr lang="es-ES" b="1" i="1" u="sng"/>
            <a:t>equilibrio</a:t>
          </a:r>
          <a:r>
            <a:rPr lang="es-ES"/>
            <a:t> entre la </a:t>
          </a:r>
          <a:r>
            <a:rPr lang="es-ES" b="1" i="1" u="sng"/>
            <a:t>liquidez</a:t>
          </a:r>
          <a:r>
            <a:rPr lang="es-ES"/>
            <a:t> y la </a:t>
          </a:r>
          <a:r>
            <a:rPr lang="es-ES" b="1" i="1" u="sng"/>
            <a:t>exigibilidad.</a:t>
          </a:r>
          <a:endParaRPr lang="es-ES" b="1" i="1" u="sng"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a:t>Cuanto </a:t>
          </a:r>
          <a:r>
            <a:rPr lang="es-ES" b="1" i="1" u="sng"/>
            <a:t>mayor sea el grado de liquidez</a:t>
          </a:r>
          <a:r>
            <a:rPr lang="es-ES"/>
            <a:t> que posee la estructura de activos, más rápida y en </a:t>
          </a:r>
          <a:r>
            <a:rPr lang="es-ES" b="1" i="1" u="sng"/>
            <a:t>mayor cantidad será la generación de fondos.</a:t>
          </a:r>
          <a:endParaRPr lang="es-ES" b="1" i="1" u="sng" dirty="0"/>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custLinFactNeighborX="169" custLinFactNeighborY="-1621">
        <dgm:presLayoutVars>
          <dgm:bulletEnabled val="1"/>
        </dgm:presLayoutVars>
      </dgm:prSet>
      <dgm:spPr/>
    </dgm:pt>
  </dgm:ptLst>
  <dgm:cxnLst>
    <dgm:cxn modelId="{95B3FB0D-87C9-45E4-8095-378509086215}" type="presOf" srcId="{FE9935D9-8265-49F4-93C2-58F3106748C2}" destId="{950AFD78-6BDA-4AB2-83C7-22195306E1A9}" srcOrd="0" destOrd="0" presId="urn:microsoft.com/office/officeart/2005/8/layout/chevron2"/>
    <dgm:cxn modelId="{1C0F9524-D36F-431A-9E1A-2F81DA0B75C6}" type="presOf" srcId="{B6BFB863-4471-4BF5-AE88-B1AF5F5599CA}" destId="{56EF5587-2571-4523-BD9A-4D1AE7CD583B}"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40D00B62-14A1-4589-9C53-D4923906D502}" srcId="{0785EA75-ACB0-4150-8704-7A0036994D66}" destId="{E5A99907-5FDA-4A17-936A-0542E1B737FC}" srcOrd="0" destOrd="0" parTransId="{59B51D5B-FBD5-4FA1-8837-366B0A5230FD}" sibTransId="{D7FF836F-482F-4A1D-8258-3D610454A844}"/>
    <dgm:cxn modelId="{03BC3B69-B2DF-4644-840C-FC72DF6004C6}" type="presOf" srcId="{E5A99907-5FDA-4A17-936A-0542E1B737FC}" destId="{2B0772F9-A9D1-4325-92BC-8960A4A51266}" srcOrd="0" destOrd="0" presId="urn:microsoft.com/office/officeart/2005/8/layout/chevron2"/>
    <dgm:cxn modelId="{BC71FC69-9241-4F37-AEDC-0F38BAB4EE40}" type="presOf" srcId="{C90F2A51-65DE-45C8-9ECA-D2AFDA34DB64}" destId="{648D98D4-F4BE-4BDA-8F10-7F6276CE7F4A}"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C017F185-192F-47AA-8E99-FF3974599612}" type="presOf" srcId="{0785EA75-ACB0-4150-8704-7A0036994D66}" destId="{1A434710-B258-466F-BC39-C17D0E653F8D}"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7D44E6C6-D888-4B08-9A80-500C059F6CCA}" type="presOf" srcId="{A6FCD470-5DE1-4172-B4A6-CFF258E38236}" destId="{969C32E2-4C70-4E60-A60D-37EEA16B0F14}" srcOrd="0" destOrd="0" presId="urn:microsoft.com/office/officeart/2005/8/layout/chevron2"/>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BA5968DB-00D1-4002-9F66-902D21699A11}" type="presOf" srcId="{94167C45-5B85-413F-950F-2CF34403298A}" destId="{19B08C6E-DEA5-4BAF-B510-9256AE802556}" srcOrd="0" destOrd="0" presId="urn:microsoft.com/office/officeart/2005/8/layout/chevron2"/>
    <dgm:cxn modelId="{C17F6A51-B4ED-4BD3-8B1D-3165D9CE5686}" type="presParOf" srcId="{969C32E2-4C70-4E60-A60D-37EEA16B0F14}" destId="{700E3A2D-41F3-4F58-90CD-5B4D42A1CCE8}" srcOrd="0" destOrd="0" presId="urn:microsoft.com/office/officeart/2005/8/layout/chevron2"/>
    <dgm:cxn modelId="{A95BCA16-E37D-4814-983A-914CB34A704B}" type="presParOf" srcId="{700E3A2D-41F3-4F58-90CD-5B4D42A1CCE8}" destId="{648D98D4-F4BE-4BDA-8F10-7F6276CE7F4A}" srcOrd="0" destOrd="0" presId="urn:microsoft.com/office/officeart/2005/8/layout/chevron2"/>
    <dgm:cxn modelId="{E7364350-63B1-49C6-96B7-900827431827}" type="presParOf" srcId="{700E3A2D-41F3-4F58-90CD-5B4D42A1CCE8}" destId="{950AFD78-6BDA-4AB2-83C7-22195306E1A9}" srcOrd="1" destOrd="0" presId="urn:microsoft.com/office/officeart/2005/8/layout/chevron2"/>
    <dgm:cxn modelId="{D6437A9D-D1D8-4578-A309-2ABB9F1F169A}" type="presParOf" srcId="{969C32E2-4C70-4E60-A60D-37EEA16B0F14}" destId="{88401F3B-6B6C-441F-BDAD-A35E00E04D7E}" srcOrd="1" destOrd="0" presId="urn:microsoft.com/office/officeart/2005/8/layout/chevron2"/>
    <dgm:cxn modelId="{C8AE1731-C192-4236-B3C6-6E79A50C577E}" type="presParOf" srcId="{969C32E2-4C70-4E60-A60D-37EEA16B0F14}" destId="{5261E04C-66B2-40E1-9361-6AD429FA62A0}" srcOrd="2" destOrd="0" presId="urn:microsoft.com/office/officeart/2005/8/layout/chevron2"/>
    <dgm:cxn modelId="{0E3B66E0-7938-483A-BAD8-C1AEB23B7EA5}" type="presParOf" srcId="{5261E04C-66B2-40E1-9361-6AD429FA62A0}" destId="{19B08C6E-DEA5-4BAF-B510-9256AE802556}" srcOrd="0" destOrd="0" presId="urn:microsoft.com/office/officeart/2005/8/layout/chevron2"/>
    <dgm:cxn modelId="{371E3166-26D9-41B3-8BDC-9399109653B0}" type="presParOf" srcId="{5261E04C-66B2-40E1-9361-6AD429FA62A0}" destId="{56EF5587-2571-4523-BD9A-4D1AE7CD583B}" srcOrd="1" destOrd="0" presId="urn:microsoft.com/office/officeart/2005/8/layout/chevron2"/>
    <dgm:cxn modelId="{F8C64A1F-0E27-4FB3-8DA3-1F92F39D065A}" type="presParOf" srcId="{969C32E2-4C70-4E60-A60D-37EEA16B0F14}" destId="{37349712-05FC-4E2D-8B00-C1E665556508}" srcOrd="3" destOrd="0" presId="urn:microsoft.com/office/officeart/2005/8/layout/chevron2"/>
    <dgm:cxn modelId="{E05AA41A-F9F1-434D-AA8C-70C06896389C}" type="presParOf" srcId="{969C32E2-4C70-4E60-A60D-37EEA16B0F14}" destId="{8AEB299B-73CD-40CC-9BF5-552306DD29A1}" srcOrd="4" destOrd="0" presId="urn:microsoft.com/office/officeart/2005/8/layout/chevron2"/>
    <dgm:cxn modelId="{5F7C752D-C690-47A3-B493-98D154B1816D}" type="presParOf" srcId="{8AEB299B-73CD-40CC-9BF5-552306DD29A1}" destId="{1A434710-B258-466F-BC39-C17D0E653F8D}" srcOrd="0" destOrd="0" presId="urn:microsoft.com/office/officeart/2005/8/layout/chevron2"/>
    <dgm:cxn modelId="{A4700813-888B-40D2-B8C4-7FBBAB6B5064}"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FCD470-5DE1-4172-B4A6-CFF258E38236}" type="doc">
      <dgm:prSet loTypeId="urn:microsoft.com/office/officeart/2008/layout/HorizontalMultiLevelHierarchy" loCatId="hierarchy" qsTypeId="urn:microsoft.com/office/officeart/2005/8/quickstyle/3d4" qsCatId="3D" csTypeId="urn:microsoft.com/office/officeart/2005/8/colors/colorful3" csCatId="colorful" phldr="1"/>
      <dgm:spPr/>
      <dgm:t>
        <a:bodyPr/>
        <a:lstStyle/>
        <a:p>
          <a:endParaRPr lang="es-ES"/>
        </a:p>
      </dgm:t>
    </dgm:pt>
    <dgm:pt modelId="{4A34F59D-B7CB-4B6E-B017-CE84606D84F3}">
      <dgm:prSet phldrT="[Texto]"/>
      <dgm:spPr/>
      <dgm:t>
        <a:bodyPr/>
        <a:lstStyle/>
        <a:p>
          <a:r>
            <a:rPr lang="es-ES" dirty="0"/>
            <a:t>ACTIVO</a:t>
          </a:r>
        </a:p>
      </dgm:t>
    </dgm:pt>
    <dgm:pt modelId="{E27A28B7-C1D3-4464-BE6E-B4A7D54C9B24}" type="parTrans" cxnId="{0E5271BF-E930-4AC3-80C0-3BCD7248A84A}">
      <dgm:prSet/>
      <dgm:spPr/>
      <dgm:t>
        <a:bodyPr/>
        <a:lstStyle/>
        <a:p>
          <a:endParaRPr lang="es-ES"/>
        </a:p>
      </dgm:t>
    </dgm:pt>
    <dgm:pt modelId="{64CC6263-1284-485F-B4FF-3CF7B68BF9CC}" type="sibTrans" cxnId="{0E5271BF-E930-4AC3-80C0-3BCD7248A84A}">
      <dgm:prSet/>
      <dgm:spPr/>
      <dgm:t>
        <a:bodyPr/>
        <a:lstStyle/>
        <a:p>
          <a:endParaRPr lang="es-ES"/>
        </a:p>
      </dgm:t>
    </dgm:pt>
    <dgm:pt modelId="{6934530D-F66A-4759-830F-431FF5199DA1}">
      <dgm:prSet phldrT="[Texto]"/>
      <dgm:spPr/>
      <dgm:t>
        <a:bodyPr/>
        <a:lstStyle/>
        <a:p>
          <a:r>
            <a:rPr lang="es-ES" dirty="0"/>
            <a:t>Circulante</a:t>
          </a:r>
        </a:p>
      </dgm:t>
    </dgm:pt>
    <dgm:pt modelId="{DE2BDD57-C1C2-446E-9175-BF26E20714F8}" type="parTrans" cxnId="{3EEBD0D8-217E-4731-AF3B-C757ED511653}">
      <dgm:prSet/>
      <dgm:spPr/>
      <dgm:t>
        <a:bodyPr/>
        <a:lstStyle/>
        <a:p>
          <a:endParaRPr lang="es-ES"/>
        </a:p>
      </dgm:t>
    </dgm:pt>
    <dgm:pt modelId="{91411B46-5291-4C30-9C26-8F5BCEEA8E74}" type="sibTrans" cxnId="{3EEBD0D8-217E-4731-AF3B-C757ED511653}">
      <dgm:prSet/>
      <dgm:spPr/>
      <dgm:t>
        <a:bodyPr/>
        <a:lstStyle/>
        <a:p>
          <a:endParaRPr lang="es-ES"/>
        </a:p>
      </dgm:t>
    </dgm:pt>
    <dgm:pt modelId="{07491993-8AD6-4062-9EE7-4B7FAD9460E1}">
      <dgm:prSet phldrT="[Texto]"/>
      <dgm:spPr/>
      <dgm:t>
        <a:bodyPr/>
        <a:lstStyle/>
        <a:p>
          <a:r>
            <a:rPr lang="es-ES" dirty="0"/>
            <a:t>Largo Plazo</a:t>
          </a:r>
        </a:p>
      </dgm:t>
    </dgm:pt>
    <dgm:pt modelId="{658DFCA9-E3F7-4A32-8419-5C3B11A97F3C}" type="parTrans" cxnId="{CB16C08B-379E-4797-B328-8F91A17977B8}">
      <dgm:prSet/>
      <dgm:spPr/>
      <dgm:t>
        <a:bodyPr/>
        <a:lstStyle/>
        <a:p>
          <a:endParaRPr lang="es-ES"/>
        </a:p>
      </dgm:t>
    </dgm:pt>
    <dgm:pt modelId="{E64CC994-3F6C-4BDE-80C4-B5F8F871944C}" type="sibTrans" cxnId="{CB16C08B-379E-4797-B328-8F91A17977B8}">
      <dgm:prSet/>
      <dgm:spPr/>
      <dgm:t>
        <a:bodyPr/>
        <a:lstStyle/>
        <a:p>
          <a:endParaRPr lang="es-ES"/>
        </a:p>
      </dgm:t>
    </dgm:pt>
    <dgm:pt modelId="{DD56CD23-A5F7-442D-85CD-97FD2367BB44}" type="pres">
      <dgm:prSet presAssocID="{A6FCD470-5DE1-4172-B4A6-CFF258E38236}" presName="Name0" presStyleCnt="0">
        <dgm:presLayoutVars>
          <dgm:chPref val="1"/>
          <dgm:dir/>
          <dgm:animOne val="branch"/>
          <dgm:animLvl val="lvl"/>
          <dgm:resizeHandles val="exact"/>
        </dgm:presLayoutVars>
      </dgm:prSet>
      <dgm:spPr/>
    </dgm:pt>
    <dgm:pt modelId="{3BA7CE77-0E75-4444-833F-515C664BB132}" type="pres">
      <dgm:prSet presAssocID="{4A34F59D-B7CB-4B6E-B017-CE84606D84F3}" presName="root1" presStyleCnt="0"/>
      <dgm:spPr/>
    </dgm:pt>
    <dgm:pt modelId="{28063957-4D98-4965-99CA-B68318E3D3BD}" type="pres">
      <dgm:prSet presAssocID="{4A34F59D-B7CB-4B6E-B017-CE84606D84F3}" presName="LevelOneTextNode" presStyleLbl="node0" presStyleIdx="0" presStyleCnt="1">
        <dgm:presLayoutVars>
          <dgm:chPref val="3"/>
        </dgm:presLayoutVars>
      </dgm:prSet>
      <dgm:spPr/>
    </dgm:pt>
    <dgm:pt modelId="{28974A6F-3F70-432E-9872-3A0A837A4A58}" type="pres">
      <dgm:prSet presAssocID="{4A34F59D-B7CB-4B6E-B017-CE84606D84F3}" presName="level2hierChild" presStyleCnt="0"/>
      <dgm:spPr/>
    </dgm:pt>
    <dgm:pt modelId="{2F84D09F-7D4E-4AA5-B6C9-324085649E3F}" type="pres">
      <dgm:prSet presAssocID="{DE2BDD57-C1C2-446E-9175-BF26E20714F8}" presName="conn2-1" presStyleLbl="parChTrans1D2" presStyleIdx="0" presStyleCnt="2"/>
      <dgm:spPr/>
    </dgm:pt>
    <dgm:pt modelId="{D55FD710-091E-4DF5-AF72-E4E80B275A06}" type="pres">
      <dgm:prSet presAssocID="{DE2BDD57-C1C2-446E-9175-BF26E20714F8}" presName="connTx" presStyleLbl="parChTrans1D2" presStyleIdx="0" presStyleCnt="2"/>
      <dgm:spPr/>
    </dgm:pt>
    <dgm:pt modelId="{0C20E588-44E5-493B-9AFA-523C2C0093B0}" type="pres">
      <dgm:prSet presAssocID="{6934530D-F66A-4759-830F-431FF5199DA1}" presName="root2" presStyleCnt="0"/>
      <dgm:spPr/>
    </dgm:pt>
    <dgm:pt modelId="{C988BB3A-FDF9-4480-A96A-AA570C28FB78}" type="pres">
      <dgm:prSet presAssocID="{6934530D-F66A-4759-830F-431FF5199DA1}" presName="LevelTwoTextNode" presStyleLbl="node2" presStyleIdx="0" presStyleCnt="2">
        <dgm:presLayoutVars>
          <dgm:chPref val="3"/>
        </dgm:presLayoutVars>
      </dgm:prSet>
      <dgm:spPr/>
    </dgm:pt>
    <dgm:pt modelId="{9E6FFA20-D3DA-49FB-A177-A325A7033E61}" type="pres">
      <dgm:prSet presAssocID="{6934530D-F66A-4759-830F-431FF5199DA1}" presName="level3hierChild" presStyleCnt="0"/>
      <dgm:spPr/>
    </dgm:pt>
    <dgm:pt modelId="{51DC318C-10E4-46F4-A101-CE005C1B01A6}" type="pres">
      <dgm:prSet presAssocID="{658DFCA9-E3F7-4A32-8419-5C3B11A97F3C}" presName="conn2-1" presStyleLbl="parChTrans1D2" presStyleIdx="1" presStyleCnt="2"/>
      <dgm:spPr/>
    </dgm:pt>
    <dgm:pt modelId="{B496D8B5-3ECF-47C9-A1D7-75A4EED8788B}" type="pres">
      <dgm:prSet presAssocID="{658DFCA9-E3F7-4A32-8419-5C3B11A97F3C}" presName="connTx" presStyleLbl="parChTrans1D2" presStyleIdx="1" presStyleCnt="2"/>
      <dgm:spPr/>
    </dgm:pt>
    <dgm:pt modelId="{8A704103-03C0-4D75-90D6-719B3D41578D}" type="pres">
      <dgm:prSet presAssocID="{07491993-8AD6-4062-9EE7-4B7FAD9460E1}" presName="root2" presStyleCnt="0"/>
      <dgm:spPr/>
    </dgm:pt>
    <dgm:pt modelId="{F92AD800-25F6-49E4-93BA-0E22E3CF2D34}" type="pres">
      <dgm:prSet presAssocID="{07491993-8AD6-4062-9EE7-4B7FAD9460E1}" presName="LevelTwoTextNode" presStyleLbl="node2" presStyleIdx="1" presStyleCnt="2">
        <dgm:presLayoutVars>
          <dgm:chPref val="3"/>
        </dgm:presLayoutVars>
      </dgm:prSet>
      <dgm:spPr/>
    </dgm:pt>
    <dgm:pt modelId="{024F0E0A-E87E-4677-8E69-E3165ADA86C1}" type="pres">
      <dgm:prSet presAssocID="{07491993-8AD6-4062-9EE7-4B7FAD9460E1}" presName="level3hierChild" presStyleCnt="0"/>
      <dgm:spPr/>
    </dgm:pt>
  </dgm:ptLst>
  <dgm:cxnLst>
    <dgm:cxn modelId="{DF182E68-E609-4299-B376-FE6BAF8A43AB}" type="presOf" srcId="{4A34F59D-B7CB-4B6E-B017-CE84606D84F3}" destId="{28063957-4D98-4965-99CA-B68318E3D3BD}" srcOrd="0" destOrd="0" presId="urn:microsoft.com/office/officeart/2008/layout/HorizontalMultiLevelHierarchy"/>
    <dgm:cxn modelId="{D41CF64D-118A-4076-B2CC-A34A44FFFCF2}" type="presOf" srcId="{DE2BDD57-C1C2-446E-9175-BF26E20714F8}" destId="{2F84D09F-7D4E-4AA5-B6C9-324085649E3F}" srcOrd="0" destOrd="0" presId="urn:microsoft.com/office/officeart/2008/layout/HorizontalMultiLevelHierarchy"/>
    <dgm:cxn modelId="{06BC234F-4877-46B8-A69F-525FEDF1D58D}" type="presOf" srcId="{07491993-8AD6-4062-9EE7-4B7FAD9460E1}" destId="{F92AD800-25F6-49E4-93BA-0E22E3CF2D34}" srcOrd="0" destOrd="0" presId="urn:microsoft.com/office/officeart/2008/layout/HorizontalMultiLevelHierarchy"/>
    <dgm:cxn modelId="{2BE2EF78-13E7-4EBC-AB82-F5CB33BC3AC5}" type="presOf" srcId="{658DFCA9-E3F7-4A32-8419-5C3B11A97F3C}" destId="{B496D8B5-3ECF-47C9-A1D7-75A4EED8788B}" srcOrd="1" destOrd="0" presId="urn:microsoft.com/office/officeart/2008/layout/HorizontalMultiLevelHierarchy"/>
    <dgm:cxn modelId="{CB16C08B-379E-4797-B328-8F91A17977B8}" srcId="{4A34F59D-B7CB-4B6E-B017-CE84606D84F3}" destId="{07491993-8AD6-4062-9EE7-4B7FAD9460E1}" srcOrd="1" destOrd="0" parTransId="{658DFCA9-E3F7-4A32-8419-5C3B11A97F3C}" sibTransId="{E64CC994-3F6C-4BDE-80C4-B5F8F871944C}"/>
    <dgm:cxn modelId="{64BBEF9B-59F8-41DF-AB1E-54B0F572D72B}" type="presOf" srcId="{A6FCD470-5DE1-4172-B4A6-CFF258E38236}" destId="{DD56CD23-A5F7-442D-85CD-97FD2367BB44}" srcOrd="0" destOrd="0" presId="urn:microsoft.com/office/officeart/2008/layout/HorizontalMultiLevelHierarchy"/>
    <dgm:cxn modelId="{5DF6B49F-ABDA-4614-A440-DD838DED02F2}" type="presOf" srcId="{658DFCA9-E3F7-4A32-8419-5C3B11A97F3C}" destId="{51DC318C-10E4-46F4-A101-CE005C1B01A6}" srcOrd="0" destOrd="0" presId="urn:microsoft.com/office/officeart/2008/layout/HorizontalMultiLevelHierarchy"/>
    <dgm:cxn modelId="{59B298AA-CD6B-4EAB-BAA5-1A9122D961EF}" type="presOf" srcId="{6934530D-F66A-4759-830F-431FF5199DA1}" destId="{C988BB3A-FDF9-4480-A96A-AA570C28FB78}" srcOrd="0" destOrd="0" presId="urn:microsoft.com/office/officeart/2008/layout/HorizontalMultiLevelHierarchy"/>
    <dgm:cxn modelId="{0E5271BF-E930-4AC3-80C0-3BCD7248A84A}" srcId="{A6FCD470-5DE1-4172-B4A6-CFF258E38236}" destId="{4A34F59D-B7CB-4B6E-B017-CE84606D84F3}" srcOrd="0" destOrd="0" parTransId="{E27A28B7-C1D3-4464-BE6E-B4A7D54C9B24}" sibTransId="{64CC6263-1284-485F-B4FF-3CF7B68BF9CC}"/>
    <dgm:cxn modelId="{5C0E04CF-EAB7-4EFF-8484-04D4654CA681}" type="presOf" srcId="{DE2BDD57-C1C2-446E-9175-BF26E20714F8}" destId="{D55FD710-091E-4DF5-AF72-E4E80B275A06}" srcOrd="1" destOrd="0" presId="urn:microsoft.com/office/officeart/2008/layout/HorizontalMultiLevelHierarchy"/>
    <dgm:cxn modelId="{3EEBD0D8-217E-4731-AF3B-C757ED511653}" srcId="{4A34F59D-B7CB-4B6E-B017-CE84606D84F3}" destId="{6934530D-F66A-4759-830F-431FF5199DA1}" srcOrd="0" destOrd="0" parTransId="{DE2BDD57-C1C2-446E-9175-BF26E20714F8}" sibTransId="{91411B46-5291-4C30-9C26-8F5BCEEA8E74}"/>
    <dgm:cxn modelId="{0A3B2BCC-3977-4D57-AA29-803F36DA6D4C}" type="presParOf" srcId="{DD56CD23-A5F7-442D-85CD-97FD2367BB44}" destId="{3BA7CE77-0E75-4444-833F-515C664BB132}" srcOrd="0" destOrd="0" presId="urn:microsoft.com/office/officeart/2008/layout/HorizontalMultiLevelHierarchy"/>
    <dgm:cxn modelId="{00EDBA38-2801-4793-A1C6-F1A517E7E14F}" type="presParOf" srcId="{3BA7CE77-0E75-4444-833F-515C664BB132}" destId="{28063957-4D98-4965-99CA-B68318E3D3BD}" srcOrd="0" destOrd="0" presId="urn:microsoft.com/office/officeart/2008/layout/HorizontalMultiLevelHierarchy"/>
    <dgm:cxn modelId="{6509BBFB-00E8-48DB-94DF-B7649883871A}" type="presParOf" srcId="{3BA7CE77-0E75-4444-833F-515C664BB132}" destId="{28974A6F-3F70-432E-9872-3A0A837A4A58}" srcOrd="1" destOrd="0" presId="urn:microsoft.com/office/officeart/2008/layout/HorizontalMultiLevelHierarchy"/>
    <dgm:cxn modelId="{28EFC4FC-5920-4AD7-8E88-801A70A19F03}" type="presParOf" srcId="{28974A6F-3F70-432E-9872-3A0A837A4A58}" destId="{2F84D09F-7D4E-4AA5-B6C9-324085649E3F}" srcOrd="0" destOrd="0" presId="urn:microsoft.com/office/officeart/2008/layout/HorizontalMultiLevelHierarchy"/>
    <dgm:cxn modelId="{1D1D3A70-14C2-486D-B071-1CF50507D22A}" type="presParOf" srcId="{2F84D09F-7D4E-4AA5-B6C9-324085649E3F}" destId="{D55FD710-091E-4DF5-AF72-E4E80B275A06}" srcOrd="0" destOrd="0" presId="urn:microsoft.com/office/officeart/2008/layout/HorizontalMultiLevelHierarchy"/>
    <dgm:cxn modelId="{A00FC6DE-CE97-4FE9-ADEC-C7535BBA97AA}" type="presParOf" srcId="{28974A6F-3F70-432E-9872-3A0A837A4A58}" destId="{0C20E588-44E5-493B-9AFA-523C2C0093B0}" srcOrd="1" destOrd="0" presId="urn:microsoft.com/office/officeart/2008/layout/HorizontalMultiLevelHierarchy"/>
    <dgm:cxn modelId="{B802AA93-E7B6-4873-AF65-3643D15685A9}" type="presParOf" srcId="{0C20E588-44E5-493B-9AFA-523C2C0093B0}" destId="{C988BB3A-FDF9-4480-A96A-AA570C28FB78}" srcOrd="0" destOrd="0" presId="urn:microsoft.com/office/officeart/2008/layout/HorizontalMultiLevelHierarchy"/>
    <dgm:cxn modelId="{F59857C1-1D3C-4DCD-A4DA-16FF294700B3}" type="presParOf" srcId="{0C20E588-44E5-493B-9AFA-523C2C0093B0}" destId="{9E6FFA20-D3DA-49FB-A177-A325A7033E61}" srcOrd="1" destOrd="0" presId="urn:microsoft.com/office/officeart/2008/layout/HorizontalMultiLevelHierarchy"/>
    <dgm:cxn modelId="{90F1FEBE-5B12-405D-861F-31F34CD89C12}" type="presParOf" srcId="{28974A6F-3F70-432E-9872-3A0A837A4A58}" destId="{51DC318C-10E4-46F4-A101-CE005C1B01A6}" srcOrd="2" destOrd="0" presId="urn:microsoft.com/office/officeart/2008/layout/HorizontalMultiLevelHierarchy"/>
    <dgm:cxn modelId="{DB389819-79E2-45C2-AC8A-091465BB479B}" type="presParOf" srcId="{51DC318C-10E4-46F4-A101-CE005C1B01A6}" destId="{B496D8B5-3ECF-47C9-A1D7-75A4EED8788B}" srcOrd="0" destOrd="0" presId="urn:microsoft.com/office/officeart/2008/layout/HorizontalMultiLevelHierarchy"/>
    <dgm:cxn modelId="{F8E4D370-0463-4B65-B3FD-834B5F977403}" type="presParOf" srcId="{28974A6F-3F70-432E-9872-3A0A837A4A58}" destId="{8A704103-03C0-4D75-90D6-719B3D41578D}" srcOrd="3" destOrd="0" presId="urn:microsoft.com/office/officeart/2008/layout/HorizontalMultiLevelHierarchy"/>
    <dgm:cxn modelId="{39876988-5474-40E8-835F-E59FF51EDF46}" type="presParOf" srcId="{8A704103-03C0-4D75-90D6-719B3D41578D}" destId="{F92AD800-25F6-49E4-93BA-0E22E3CF2D34}" srcOrd="0" destOrd="0" presId="urn:microsoft.com/office/officeart/2008/layout/HorizontalMultiLevelHierarchy"/>
    <dgm:cxn modelId="{EF44464A-71AA-4D24-BC44-37985BEDFE52}" type="presParOf" srcId="{8A704103-03C0-4D75-90D6-719B3D41578D}" destId="{024F0E0A-E87E-4677-8E69-E3165ADA86C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accent1_4" csCatId="accent1" phldr="1"/>
      <dgm:spPr/>
      <dgm:t>
        <a:bodyPr/>
        <a:lstStyle/>
        <a:p>
          <a:endParaRPr lang="es-ES"/>
        </a:p>
      </dgm:t>
    </dgm:pt>
    <dgm:pt modelId="{FE9935D9-8265-49F4-93C2-58F3106748C2}">
      <dgm:prSet phldrT="[Texto]" custT="1"/>
      <dgm:spPr/>
      <dgm:t>
        <a:bodyPr/>
        <a:lstStyle/>
        <a:p>
          <a:pPr algn="ctr"/>
          <a:r>
            <a:rPr lang="es-ES" sz="3200" b="1"/>
            <a:t>Solidez de la Estructura Financiera</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Cuanto mayor sea el nivel de endeudamiento, más cortos sus plazos de vencimiento, concentrados mayoritariamente en pasivos expresos con acreedores  financieros, mayor será la exigibilidad de la estructura de fuentes de financiamiento.</a:t>
          </a:r>
          <a:endParaRPr lang="es-ES" b="1" i="1" u="sng"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Un alto patrimonio, acompañado de una magnitud razonable de pasivos a largo plazo y un moderado nivel de pasivo circulante, dominado por deudas espontáneas con proveedores comerciales, produce una estructura de financiamiento con un bajo grado de exigibilidad.</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custLinFactNeighborX="169" custLinFactNeighborY="-1621">
        <dgm:presLayoutVars>
          <dgm:bulletEnabled val="1"/>
        </dgm:presLayoutVars>
      </dgm:prSet>
      <dgm:spPr/>
    </dgm:pt>
  </dgm:ptLst>
  <dgm:cxnLst>
    <dgm:cxn modelId="{F5913C05-CEA6-4DC0-9130-4B3F8CBF4A85}" type="presOf" srcId="{94167C45-5B85-413F-950F-2CF34403298A}" destId="{19B08C6E-DEA5-4BAF-B510-9256AE802556}"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C6F83D2E-8FDF-4BBF-8AFF-67DFD6B778CD}" type="presOf" srcId="{B6BFB863-4471-4BF5-AE88-B1AF5F5599CA}" destId="{56EF5587-2571-4523-BD9A-4D1AE7CD583B}"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A31D1C42-8B98-41A4-BC9F-3FA7F02862CE}" type="presOf" srcId="{E5A99907-5FDA-4A17-936A-0542E1B737FC}" destId="{2B0772F9-A9D1-4325-92BC-8960A4A51266}" srcOrd="0" destOrd="0" presId="urn:microsoft.com/office/officeart/2005/8/layout/chevron2"/>
    <dgm:cxn modelId="{15A45368-3761-4491-9CFC-1BF0B4D8243F}" type="presOf" srcId="{0785EA75-ACB0-4150-8704-7A0036994D66}" destId="{1A434710-B258-466F-BC39-C17D0E653F8D}"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E6C0E381-53AD-4E0D-A02C-D7EE98E807ED}" type="presOf" srcId="{A6FCD470-5DE1-4172-B4A6-CFF258E38236}" destId="{969C32E2-4C70-4E60-A60D-37EEA16B0F14}" srcOrd="0" destOrd="0" presId="urn:microsoft.com/office/officeart/2005/8/layout/chevron2"/>
    <dgm:cxn modelId="{0AEE2A97-AC36-45A4-B3EF-9651061C4FD2}" type="presOf" srcId="{FE9935D9-8265-49F4-93C2-58F3106748C2}" destId="{950AFD78-6BDA-4AB2-83C7-22195306E1A9}"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477617E4-D96F-414D-AED9-312592F9B736}" type="presOf" srcId="{C90F2A51-65DE-45C8-9ECA-D2AFDA34DB64}" destId="{648D98D4-F4BE-4BDA-8F10-7F6276CE7F4A}" srcOrd="0" destOrd="0" presId="urn:microsoft.com/office/officeart/2005/8/layout/chevron2"/>
    <dgm:cxn modelId="{47212CE2-B93E-4E6F-B1C2-AE6A8605FBD7}" type="presParOf" srcId="{969C32E2-4C70-4E60-A60D-37EEA16B0F14}" destId="{700E3A2D-41F3-4F58-90CD-5B4D42A1CCE8}" srcOrd="0" destOrd="0" presId="urn:microsoft.com/office/officeart/2005/8/layout/chevron2"/>
    <dgm:cxn modelId="{9A9D92BF-31F3-4131-938D-E7A285B4E0F2}" type="presParOf" srcId="{700E3A2D-41F3-4F58-90CD-5B4D42A1CCE8}" destId="{648D98D4-F4BE-4BDA-8F10-7F6276CE7F4A}" srcOrd="0" destOrd="0" presId="urn:microsoft.com/office/officeart/2005/8/layout/chevron2"/>
    <dgm:cxn modelId="{4889161E-5387-4959-8946-D5FF9FC4267B}" type="presParOf" srcId="{700E3A2D-41F3-4F58-90CD-5B4D42A1CCE8}" destId="{950AFD78-6BDA-4AB2-83C7-22195306E1A9}" srcOrd="1" destOrd="0" presId="urn:microsoft.com/office/officeart/2005/8/layout/chevron2"/>
    <dgm:cxn modelId="{D15AD367-9969-491D-8DB5-028150A2FD16}" type="presParOf" srcId="{969C32E2-4C70-4E60-A60D-37EEA16B0F14}" destId="{88401F3B-6B6C-441F-BDAD-A35E00E04D7E}" srcOrd="1" destOrd="0" presId="urn:microsoft.com/office/officeart/2005/8/layout/chevron2"/>
    <dgm:cxn modelId="{21CEA60F-85EA-47E3-96C9-0771D2045D55}" type="presParOf" srcId="{969C32E2-4C70-4E60-A60D-37EEA16B0F14}" destId="{5261E04C-66B2-40E1-9361-6AD429FA62A0}" srcOrd="2" destOrd="0" presId="urn:microsoft.com/office/officeart/2005/8/layout/chevron2"/>
    <dgm:cxn modelId="{F2AFD50C-F419-4411-ADB6-18684E6B0072}" type="presParOf" srcId="{5261E04C-66B2-40E1-9361-6AD429FA62A0}" destId="{19B08C6E-DEA5-4BAF-B510-9256AE802556}" srcOrd="0" destOrd="0" presId="urn:microsoft.com/office/officeart/2005/8/layout/chevron2"/>
    <dgm:cxn modelId="{8B27FF6B-AF37-42A7-B8C1-749C91D7E540}" type="presParOf" srcId="{5261E04C-66B2-40E1-9361-6AD429FA62A0}" destId="{56EF5587-2571-4523-BD9A-4D1AE7CD583B}" srcOrd="1" destOrd="0" presId="urn:microsoft.com/office/officeart/2005/8/layout/chevron2"/>
    <dgm:cxn modelId="{9F1F34F5-4BE3-4B11-B4B8-239DA55D098D}" type="presParOf" srcId="{969C32E2-4C70-4E60-A60D-37EEA16B0F14}" destId="{37349712-05FC-4E2D-8B00-C1E665556508}" srcOrd="3" destOrd="0" presId="urn:microsoft.com/office/officeart/2005/8/layout/chevron2"/>
    <dgm:cxn modelId="{DCA8C259-3ACC-4F28-A37D-357295537F8B}" type="presParOf" srcId="{969C32E2-4C70-4E60-A60D-37EEA16B0F14}" destId="{8AEB299B-73CD-40CC-9BF5-552306DD29A1}" srcOrd="4" destOrd="0" presId="urn:microsoft.com/office/officeart/2005/8/layout/chevron2"/>
    <dgm:cxn modelId="{D79C2272-FC75-4B6F-93BF-B6844B43FD74}" type="presParOf" srcId="{8AEB299B-73CD-40CC-9BF5-552306DD29A1}" destId="{1A434710-B258-466F-BC39-C17D0E653F8D}" srcOrd="0" destOrd="0" presId="urn:microsoft.com/office/officeart/2005/8/layout/chevron2"/>
    <dgm:cxn modelId="{0800FE75-5AE1-4189-A26D-E7938D29B2BE}"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6FCD470-5DE1-4172-B4A6-CFF258E38236}"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es-ES"/>
        </a:p>
      </dgm:t>
    </dgm:pt>
    <dgm:pt modelId="{C90F2A51-65DE-45C8-9ECA-D2AFDA34DB64}">
      <dgm:prSet phldrT="[Texto]" custT="1"/>
      <dgm:spPr/>
      <dgm:t>
        <a:bodyPr/>
        <a:lstStyle/>
        <a:p>
          <a:pPr algn="ctr"/>
          <a:r>
            <a:rPr lang="es-ES" sz="3600" b="1" dirty="0">
              <a:solidFill>
                <a:srgbClr val="FF0000"/>
              </a:solidFill>
            </a:rPr>
            <a:t>Solidez de la Estructura Financiera</a:t>
          </a:r>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B6BFB863-4471-4BF5-AE88-B1AF5F5599CA}">
      <dgm:prSet phldrT="[Texto]"/>
      <dgm:spPr/>
      <dgm:t>
        <a:bodyPr/>
        <a:lstStyle/>
        <a:p>
          <a:r>
            <a:rPr lang="es-ES" b="0" i="0" u="none" dirty="0">
              <a:solidFill>
                <a:schemeClr val="tx1"/>
              </a:solidFill>
            </a:rPr>
            <a:t>Existirá solidez financiera cuando la capacidad de generar liquidez, por parte de las inversiones en activos, se encuentra en correspondencia y equilibrio con los niveles de exigibilidad de sus fuentes de financiamiento.</a:t>
          </a:r>
        </a:p>
      </dgm:t>
    </dgm:pt>
    <dgm:pt modelId="{DF06DCB4-8A66-4E62-89EB-4B761DD9E3D3}" type="sibTrans" cxnId="{6ABA9F59-96F0-41E0-8677-702D6D6A3EF1}">
      <dgm:prSet/>
      <dgm:spPr/>
      <dgm:t>
        <a:bodyPr/>
        <a:lstStyle/>
        <a:p>
          <a:endParaRPr lang="es-ES"/>
        </a:p>
      </dgm:t>
    </dgm:pt>
    <dgm:pt modelId="{934EA611-9862-48E0-AFD5-8F8B6B31FAF5}" type="parTrans" cxnId="{6ABA9F59-96F0-41E0-8677-702D6D6A3EF1}">
      <dgm:prSet/>
      <dgm:spPr/>
      <dgm:t>
        <a:bodyPr/>
        <a:lstStyle/>
        <a:p>
          <a:endParaRPr lang="es-ES"/>
        </a:p>
      </dgm:t>
    </dgm:pt>
    <dgm:pt modelId="{C33090E4-B386-4184-9C76-07DF99F714CA}" type="pres">
      <dgm:prSet presAssocID="{A6FCD470-5DE1-4172-B4A6-CFF258E38236}" presName="Name0" presStyleCnt="0">
        <dgm:presLayoutVars>
          <dgm:dir/>
          <dgm:animLvl val="lvl"/>
          <dgm:resizeHandles/>
        </dgm:presLayoutVars>
      </dgm:prSet>
      <dgm:spPr/>
    </dgm:pt>
    <dgm:pt modelId="{95BA4434-5920-4699-A305-E6B8726D1EB9}" type="pres">
      <dgm:prSet presAssocID="{C90F2A51-65DE-45C8-9ECA-D2AFDA34DB64}" presName="linNode" presStyleCnt="0"/>
      <dgm:spPr/>
    </dgm:pt>
    <dgm:pt modelId="{C12B5E8F-503C-493D-8B85-4FC931312305}" type="pres">
      <dgm:prSet presAssocID="{C90F2A51-65DE-45C8-9ECA-D2AFDA34DB64}" presName="parentShp" presStyleLbl="node1" presStyleIdx="0" presStyleCnt="1">
        <dgm:presLayoutVars>
          <dgm:bulletEnabled val="1"/>
        </dgm:presLayoutVars>
      </dgm:prSet>
      <dgm:spPr/>
    </dgm:pt>
    <dgm:pt modelId="{CBE9EBC2-9821-4F42-8CE8-658DEE553DFC}" type="pres">
      <dgm:prSet presAssocID="{C90F2A51-65DE-45C8-9ECA-D2AFDA34DB64}" presName="childShp" presStyleLbl="bgAccFollowNode1" presStyleIdx="0" presStyleCnt="1">
        <dgm:presLayoutVars>
          <dgm:bulletEnabled val="1"/>
        </dgm:presLayoutVars>
      </dgm:prSet>
      <dgm:spPr/>
    </dgm:pt>
  </dgm:ptLst>
  <dgm:cxnLst>
    <dgm:cxn modelId="{A010275C-EF68-4863-8319-4AF433C0E41B}" type="presOf" srcId="{A6FCD470-5DE1-4172-B4A6-CFF258E38236}" destId="{C33090E4-B386-4184-9C76-07DF99F714CA}" srcOrd="0" destOrd="0" presId="urn:microsoft.com/office/officeart/2005/8/layout/vList6"/>
    <dgm:cxn modelId="{84732470-6BDE-405F-BC64-4FEDD5776CBA}" type="presOf" srcId="{B6BFB863-4471-4BF5-AE88-B1AF5F5599CA}" destId="{CBE9EBC2-9821-4F42-8CE8-658DEE553DFC}" srcOrd="0" destOrd="0" presId="urn:microsoft.com/office/officeart/2005/8/layout/vList6"/>
    <dgm:cxn modelId="{6ABA9F59-96F0-41E0-8677-702D6D6A3EF1}" srcId="{C90F2A51-65DE-45C8-9ECA-D2AFDA34DB64}" destId="{B6BFB863-4471-4BF5-AE88-B1AF5F5599CA}" srcOrd="0" destOrd="0" parTransId="{934EA611-9862-48E0-AFD5-8F8B6B31FAF5}" sibTransId="{DF06DCB4-8A66-4E62-89EB-4B761DD9E3D3}"/>
    <dgm:cxn modelId="{34E3367C-AED2-4A67-A6E6-CF9594213D89}" type="presOf" srcId="{C90F2A51-65DE-45C8-9ECA-D2AFDA34DB64}" destId="{C12B5E8F-503C-493D-8B85-4FC931312305}" srcOrd="0" destOrd="0" presId="urn:microsoft.com/office/officeart/2005/8/layout/vList6"/>
    <dgm:cxn modelId="{845B57CA-0B9E-4358-A9A0-979DEE824A72}" srcId="{A6FCD470-5DE1-4172-B4A6-CFF258E38236}" destId="{C90F2A51-65DE-45C8-9ECA-D2AFDA34DB64}" srcOrd="0" destOrd="0" parTransId="{150DABC3-B512-4433-9E81-2E619F79B91F}" sibTransId="{323BFB94-9F62-46C8-A1F2-CC51D2846D65}"/>
    <dgm:cxn modelId="{E549CBDC-13BB-4A1C-AC6E-ADBC07ECD994}" type="presParOf" srcId="{C33090E4-B386-4184-9C76-07DF99F714CA}" destId="{95BA4434-5920-4699-A305-E6B8726D1EB9}" srcOrd="0" destOrd="0" presId="urn:microsoft.com/office/officeart/2005/8/layout/vList6"/>
    <dgm:cxn modelId="{8C6E9925-D923-42DE-9397-BB8C41CC4300}" type="presParOf" srcId="{95BA4434-5920-4699-A305-E6B8726D1EB9}" destId="{C12B5E8F-503C-493D-8B85-4FC931312305}" srcOrd="0" destOrd="0" presId="urn:microsoft.com/office/officeart/2005/8/layout/vList6"/>
    <dgm:cxn modelId="{C67428B7-7E69-40CA-9277-9BFB2AA80A67}" type="presParOf" srcId="{95BA4434-5920-4699-A305-E6B8726D1EB9}" destId="{CBE9EBC2-9821-4F42-8CE8-658DEE553DF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es-ES"/>
        </a:p>
      </dgm:t>
    </dgm:pt>
    <dgm:pt modelId="{FE9935D9-8265-49F4-93C2-58F3106748C2}">
      <dgm:prSet phldrT="[Texto]" custT="1"/>
      <dgm:spPr/>
      <dgm:t>
        <a:bodyPr/>
        <a:lstStyle/>
        <a:p>
          <a:pPr algn="ctr"/>
          <a:r>
            <a:rPr lang="es-ES" sz="3200" b="1"/>
            <a:t>Solidez de la Estructura Financiera</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Los activos muy consolidados y poco líquidos deben financiarse con fuentes poco exigibles.</a:t>
          </a:r>
          <a:endParaRPr lang="es-ES" b="1" i="1" u="sng"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Los activos de gran liquidez pueden financiarse en su mayor parte con pasivos de alta exigibilidad, aunque siempre es conveniente financiar una porción de activos líquidos con fuentes de menor exigibilidad, para tener cobertura.</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custLinFactNeighborX="169" custLinFactNeighborY="-1621">
        <dgm:presLayoutVars>
          <dgm:bulletEnabled val="1"/>
        </dgm:presLayoutVars>
      </dgm:prSet>
      <dgm:spPr/>
    </dgm:pt>
  </dgm:ptLst>
  <dgm:cxnLst>
    <dgm:cxn modelId="{4C0CB007-1D14-46BC-A5A9-4C3116D19C02}" type="presOf" srcId="{0785EA75-ACB0-4150-8704-7A0036994D66}" destId="{1A434710-B258-466F-BC39-C17D0E653F8D}"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D83FB636-92F4-4959-A9A8-3447BA16CF0B}" type="presOf" srcId="{B6BFB863-4471-4BF5-AE88-B1AF5F5599CA}" destId="{56EF5587-2571-4523-BD9A-4D1AE7CD583B}" srcOrd="0" destOrd="0" presId="urn:microsoft.com/office/officeart/2005/8/layout/chevron2"/>
    <dgm:cxn modelId="{6B3D615B-A60F-40C3-9B24-A680421AE298}" type="presOf" srcId="{C90F2A51-65DE-45C8-9ECA-D2AFDA34DB64}" destId="{648D98D4-F4BE-4BDA-8F10-7F6276CE7F4A}"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3FB1CA63-B30E-42B9-AEE7-C9B212146DB4}" type="presOf" srcId="{A6FCD470-5DE1-4172-B4A6-CFF258E38236}" destId="{969C32E2-4C70-4E60-A60D-37EEA16B0F14}" srcOrd="0" destOrd="0" presId="urn:microsoft.com/office/officeart/2005/8/layout/chevron2"/>
    <dgm:cxn modelId="{3655764D-ACBC-46A8-AD4A-09E6802EED85}" type="presOf" srcId="{FE9935D9-8265-49F4-93C2-58F3106748C2}" destId="{950AFD78-6BDA-4AB2-83C7-22195306E1A9}"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7ACAD3A3-5BE7-41CE-9175-5B1ED1AB1C6D}" type="presOf" srcId="{94167C45-5B85-413F-950F-2CF34403298A}" destId="{19B08C6E-DEA5-4BAF-B510-9256AE802556}"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BA60D2F6-B3BD-46A3-A30F-18A8F4C7E24E}" type="presOf" srcId="{E5A99907-5FDA-4A17-936A-0542E1B737FC}" destId="{2B0772F9-A9D1-4325-92BC-8960A4A51266}" srcOrd="0" destOrd="0" presId="urn:microsoft.com/office/officeart/2005/8/layout/chevron2"/>
    <dgm:cxn modelId="{58D17F97-AFD9-42DA-A88F-AA5F4F47F4A8}" type="presParOf" srcId="{969C32E2-4C70-4E60-A60D-37EEA16B0F14}" destId="{700E3A2D-41F3-4F58-90CD-5B4D42A1CCE8}" srcOrd="0" destOrd="0" presId="urn:microsoft.com/office/officeart/2005/8/layout/chevron2"/>
    <dgm:cxn modelId="{167AE0F6-D9E2-4CA2-AA6B-FD66D82A88C6}" type="presParOf" srcId="{700E3A2D-41F3-4F58-90CD-5B4D42A1CCE8}" destId="{648D98D4-F4BE-4BDA-8F10-7F6276CE7F4A}" srcOrd="0" destOrd="0" presId="urn:microsoft.com/office/officeart/2005/8/layout/chevron2"/>
    <dgm:cxn modelId="{9E79B283-E643-4E07-8E3F-5A335A461652}" type="presParOf" srcId="{700E3A2D-41F3-4F58-90CD-5B4D42A1CCE8}" destId="{950AFD78-6BDA-4AB2-83C7-22195306E1A9}" srcOrd="1" destOrd="0" presId="urn:microsoft.com/office/officeart/2005/8/layout/chevron2"/>
    <dgm:cxn modelId="{82C06E33-8AD6-4F3F-85F1-26E4134BD982}" type="presParOf" srcId="{969C32E2-4C70-4E60-A60D-37EEA16B0F14}" destId="{88401F3B-6B6C-441F-BDAD-A35E00E04D7E}" srcOrd="1" destOrd="0" presId="urn:microsoft.com/office/officeart/2005/8/layout/chevron2"/>
    <dgm:cxn modelId="{04E4E79D-7B06-44B3-95D8-109C7D830B4D}" type="presParOf" srcId="{969C32E2-4C70-4E60-A60D-37EEA16B0F14}" destId="{5261E04C-66B2-40E1-9361-6AD429FA62A0}" srcOrd="2" destOrd="0" presId="urn:microsoft.com/office/officeart/2005/8/layout/chevron2"/>
    <dgm:cxn modelId="{A3509939-604D-44C7-B192-F0C16D94D28E}" type="presParOf" srcId="{5261E04C-66B2-40E1-9361-6AD429FA62A0}" destId="{19B08C6E-DEA5-4BAF-B510-9256AE802556}" srcOrd="0" destOrd="0" presId="urn:microsoft.com/office/officeart/2005/8/layout/chevron2"/>
    <dgm:cxn modelId="{2BA94B0F-3A30-4E1F-893B-0DE08A43D6F4}" type="presParOf" srcId="{5261E04C-66B2-40E1-9361-6AD429FA62A0}" destId="{56EF5587-2571-4523-BD9A-4D1AE7CD583B}" srcOrd="1" destOrd="0" presId="urn:microsoft.com/office/officeart/2005/8/layout/chevron2"/>
    <dgm:cxn modelId="{329BD206-FCAC-4388-B1B4-0AA49E8A91D3}" type="presParOf" srcId="{969C32E2-4C70-4E60-A60D-37EEA16B0F14}" destId="{37349712-05FC-4E2D-8B00-C1E665556508}" srcOrd="3" destOrd="0" presId="urn:microsoft.com/office/officeart/2005/8/layout/chevron2"/>
    <dgm:cxn modelId="{C97FEC3A-A22F-45FD-80A4-31268B241F88}" type="presParOf" srcId="{969C32E2-4C70-4E60-A60D-37EEA16B0F14}" destId="{8AEB299B-73CD-40CC-9BF5-552306DD29A1}" srcOrd="4" destOrd="0" presId="urn:microsoft.com/office/officeart/2005/8/layout/chevron2"/>
    <dgm:cxn modelId="{16F433C8-0663-4E2C-A2BD-A2DD9559FBF7}" type="presParOf" srcId="{8AEB299B-73CD-40CC-9BF5-552306DD29A1}" destId="{1A434710-B258-466F-BC39-C17D0E653F8D}" srcOrd="0" destOrd="0" presId="urn:microsoft.com/office/officeart/2005/8/layout/chevron2"/>
    <dgm:cxn modelId="{E24F6FE5-B296-420D-8EB7-D2110895E04A}"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es-ES"/>
        </a:p>
      </dgm:t>
    </dgm:pt>
    <dgm:pt modelId="{FE9935D9-8265-49F4-93C2-58F3106748C2}">
      <dgm:prSet phldrT="[Texto]" custT="1"/>
      <dgm:spPr/>
      <dgm:t>
        <a:bodyPr/>
        <a:lstStyle/>
        <a:p>
          <a:pPr algn="ctr"/>
          <a:r>
            <a:rPr lang="es-ES" sz="3200" b="1"/>
            <a:t>Solidez de la Estructura Financiera</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Los activos de alta consolidación, como terrenos y edificios, deben ser financiados con fuentes de patrimonio y préstamos de largo plazo.</a:t>
          </a:r>
          <a:endParaRPr lang="es-ES" b="1" i="1" u="sng"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El financiamiento de un activo con una fuente cuyo plazo de vencimiento es menor que el periodo de generación de liquidez del activo, perjudica la solidez de la estructura financiera, dado que el aumento en la exigibilidad es mayor al incremento en la liquidez.</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custLinFactNeighborX="169" custLinFactNeighborY="-1621">
        <dgm:presLayoutVars>
          <dgm:bulletEnabled val="1"/>
        </dgm:presLayoutVars>
      </dgm:prSet>
      <dgm:spPr/>
    </dgm:pt>
  </dgm:ptLst>
  <dgm:cxnLst>
    <dgm:cxn modelId="{CA167618-5D4E-4C18-BCDF-0C3985265FCC}" type="presOf" srcId="{A6FCD470-5DE1-4172-B4A6-CFF258E38236}" destId="{969C32E2-4C70-4E60-A60D-37EEA16B0F14}" srcOrd="0" destOrd="0" presId="urn:microsoft.com/office/officeart/2005/8/layout/chevron2"/>
    <dgm:cxn modelId="{67EC8825-42AD-4CF5-98A3-9C6A5453B857}" type="presOf" srcId="{E5A99907-5FDA-4A17-936A-0542E1B737FC}" destId="{2B0772F9-A9D1-4325-92BC-8960A4A51266}" srcOrd="0" destOrd="0" presId="urn:microsoft.com/office/officeart/2005/8/layout/chevron2"/>
    <dgm:cxn modelId="{56391A2A-2E64-4DE7-A2B3-2F414D488BAE}" type="presOf" srcId="{B6BFB863-4471-4BF5-AE88-B1AF5F5599CA}" destId="{56EF5587-2571-4523-BD9A-4D1AE7CD583B}"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40D00B62-14A1-4589-9C53-D4923906D502}" srcId="{0785EA75-ACB0-4150-8704-7A0036994D66}" destId="{E5A99907-5FDA-4A17-936A-0542E1B737FC}" srcOrd="0" destOrd="0" parTransId="{59B51D5B-FBD5-4FA1-8837-366B0A5230FD}" sibTransId="{D7FF836F-482F-4A1D-8258-3D610454A844}"/>
    <dgm:cxn modelId="{6ABA9F59-96F0-41E0-8677-702D6D6A3EF1}" srcId="{94167C45-5B85-413F-950F-2CF34403298A}" destId="{B6BFB863-4471-4BF5-AE88-B1AF5F5599CA}" srcOrd="0" destOrd="0" parTransId="{934EA611-9862-48E0-AFD5-8F8B6B31FAF5}" sibTransId="{DF06DCB4-8A66-4E62-89EB-4B761DD9E3D3}"/>
    <dgm:cxn modelId="{5BEBB380-2C51-4D25-9194-71EE8B92D8DD}" type="presOf" srcId="{C90F2A51-65DE-45C8-9ECA-D2AFDA34DB64}" destId="{648D98D4-F4BE-4BDA-8F10-7F6276CE7F4A}" srcOrd="0" destOrd="0" presId="urn:microsoft.com/office/officeart/2005/8/layout/chevron2"/>
    <dgm:cxn modelId="{6D19E0A6-BE75-4B36-BAB2-AE1E7EF5A738}" type="presOf" srcId="{94167C45-5B85-413F-950F-2CF34403298A}" destId="{19B08C6E-DEA5-4BAF-B510-9256AE802556}" srcOrd="0" destOrd="0" presId="urn:microsoft.com/office/officeart/2005/8/layout/chevron2"/>
    <dgm:cxn modelId="{7703DDAE-CCF4-4D3E-90BE-69B1EB94AF90}" type="presOf" srcId="{FE9935D9-8265-49F4-93C2-58F3106748C2}" destId="{950AFD78-6BDA-4AB2-83C7-22195306E1A9}" srcOrd="0" destOrd="0" presId="urn:microsoft.com/office/officeart/2005/8/layout/chevron2"/>
    <dgm:cxn modelId="{09C537B2-D3D4-46ED-BD1D-20F983FBAAE0}" type="presOf" srcId="{0785EA75-ACB0-4150-8704-7A0036994D66}" destId="{1A434710-B258-466F-BC39-C17D0E653F8D}"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A9661DCD-C490-413C-9E49-9FD40E731DDD}" type="presParOf" srcId="{969C32E2-4C70-4E60-A60D-37EEA16B0F14}" destId="{700E3A2D-41F3-4F58-90CD-5B4D42A1CCE8}" srcOrd="0" destOrd="0" presId="urn:microsoft.com/office/officeart/2005/8/layout/chevron2"/>
    <dgm:cxn modelId="{C76B99F1-06EB-4E4E-A1D6-B6373CD61691}" type="presParOf" srcId="{700E3A2D-41F3-4F58-90CD-5B4D42A1CCE8}" destId="{648D98D4-F4BE-4BDA-8F10-7F6276CE7F4A}" srcOrd="0" destOrd="0" presId="urn:microsoft.com/office/officeart/2005/8/layout/chevron2"/>
    <dgm:cxn modelId="{BFA1AB3D-5B71-431B-97BF-507AA48D5122}" type="presParOf" srcId="{700E3A2D-41F3-4F58-90CD-5B4D42A1CCE8}" destId="{950AFD78-6BDA-4AB2-83C7-22195306E1A9}" srcOrd="1" destOrd="0" presId="urn:microsoft.com/office/officeart/2005/8/layout/chevron2"/>
    <dgm:cxn modelId="{6F7C9DFD-F78C-4E18-A676-70E6BCC293F8}" type="presParOf" srcId="{969C32E2-4C70-4E60-A60D-37EEA16B0F14}" destId="{88401F3B-6B6C-441F-BDAD-A35E00E04D7E}" srcOrd="1" destOrd="0" presId="urn:microsoft.com/office/officeart/2005/8/layout/chevron2"/>
    <dgm:cxn modelId="{A8B7EE11-DEC7-4B3E-A2FC-B102BBE58BAB}" type="presParOf" srcId="{969C32E2-4C70-4E60-A60D-37EEA16B0F14}" destId="{5261E04C-66B2-40E1-9361-6AD429FA62A0}" srcOrd="2" destOrd="0" presId="urn:microsoft.com/office/officeart/2005/8/layout/chevron2"/>
    <dgm:cxn modelId="{3D8A84AE-F36B-47D5-8A2D-506040264727}" type="presParOf" srcId="{5261E04C-66B2-40E1-9361-6AD429FA62A0}" destId="{19B08C6E-DEA5-4BAF-B510-9256AE802556}" srcOrd="0" destOrd="0" presId="urn:microsoft.com/office/officeart/2005/8/layout/chevron2"/>
    <dgm:cxn modelId="{80CA56C4-86C5-4B09-904F-581DFA2D331F}" type="presParOf" srcId="{5261E04C-66B2-40E1-9361-6AD429FA62A0}" destId="{56EF5587-2571-4523-BD9A-4D1AE7CD583B}" srcOrd="1" destOrd="0" presId="urn:microsoft.com/office/officeart/2005/8/layout/chevron2"/>
    <dgm:cxn modelId="{526D18B4-F338-4DDC-BD68-17FE62405701}" type="presParOf" srcId="{969C32E2-4C70-4E60-A60D-37EEA16B0F14}" destId="{37349712-05FC-4E2D-8B00-C1E665556508}" srcOrd="3" destOrd="0" presId="urn:microsoft.com/office/officeart/2005/8/layout/chevron2"/>
    <dgm:cxn modelId="{D36044D4-3C1B-4267-A1C7-B9CC3263944C}" type="presParOf" srcId="{969C32E2-4C70-4E60-A60D-37EEA16B0F14}" destId="{8AEB299B-73CD-40CC-9BF5-552306DD29A1}" srcOrd="4" destOrd="0" presId="urn:microsoft.com/office/officeart/2005/8/layout/chevron2"/>
    <dgm:cxn modelId="{458CB4BF-1E4D-4E54-AC2F-1783E58A51D1}" type="presParOf" srcId="{8AEB299B-73CD-40CC-9BF5-552306DD29A1}" destId="{1A434710-B258-466F-BC39-C17D0E653F8D}" srcOrd="0" destOrd="0" presId="urn:microsoft.com/office/officeart/2005/8/layout/chevron2"/>
    <dgm:cxn modelId="{CFC61744-E56F-451B-A926-4BB9AC9111D7}"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colorful4" csCatId="colorful" phldr="1"/>
      <dgm:spPr/>
      <dgm:t>
        <a:bodyPr/>
        <a:lstStyle/>
        <a:p>
          <a:endParaRPr lang="es-ES"/>
        </a:p>
      </dgm:t>
    </dgm:pt>
    <dgm:pt modelId="{FE9935D9-8265-49F4-93C2-58F3106748C2}">
      <dgm:prSet phldrT="[Texto]" custT="1"/>
      <dgm:spPr/>
      <dgm:t>
        <a:bodyPr/>
        <a:lstStyle/>
        <a:p>
          <a:pPr algn="ctr"/>
          <a:r>
            <a:rPr lang="es-ES" sz="3200" b="1"/>
            <a:t>Diagrama de Estructura Financiera</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a:t>El análisis de la solidez se efectúa mediante el diagrama de estructura financiera que ordena los activos de menor a mayor liquidez y las fuentes de menor a mayor exigibilidad.</a:t>
          </a:r>
          <a:endParaRPr lang="es-ES" b="1" i="1" u="sng" dirty="0"/>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La intención de ese ordenamiento es comparar en la parte superior del diagrama los activos menos </a:t>
          </a:r>
          <a:r>
            <a:rPr lang="es-ES" dirty="0" err="1"/>
            <a:t>liquidos</a:t>
          </a:r>
          <a:r>
            <a:rPr lang="es-ES" dirty="0"/>
            <a:t> con las fuentes menos exigibles, y en la parte inferior los activos más </a:t>
          </a:r>
          <a:r>
            <a:rPr lang="es-ES" dirty="0" err="1"/>
            <a:t>liquidos</a:t>
          </a:r>
          <a:r>
            <a:rPr lang="es-ES" dirty="0"/>
            <a:t> con las fuentes más exigibles, para identificar si existe equilibrio o no.</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custLinFactNeighborX="169" custLinFactNeighborY="-1621">
        <dgm:presLayoutVars>
          <dgm:bulletEnabled val="1"/>
        </dgm:presLayoutVars>
      </dgm:prSet>
      <dgm:spPr/>
    </dgm:pt>
  </dgm:ptLst>
  <dgm:cxnLst>
    <dgm:cxn modelId="{540A4212-E789-4930-AEB2-523B28EB44D8}" type="presOf" srcId="{94167C45-5B85-413F-950F-2CF34403298A}" destId="{19B08C6E-DEA5-4BAF-B510-9256AE802556}"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01C4A139-3F90-410B-AC8B-8D290F228866}" type="presOf" srcId="{B6BFB863-4471-4BF5-AE88-B1AF5F5599CA}" destId="{56EF5587-2571-4523-BD9A-4D1AE7CD583B}" srcOrd="0" destOrd="0" presId="urn:microsoft.com/office/officeart/2005/8/layout/chevron2"/>
    <dgm:cxn modelId="{D5C7B95C-71E2-4239-9237-CA5D7F8D33FB}" type="presOf" srcId="{0785EA75-ACB0-4150-8704-7A0036994D66}" destId="{1A434710-B258-466F-BC39-C17D0E653F8D}"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6ABA9F59-96F0-41E0-8677-702D6D6A3EF1}" srcId="{94167C45-5B85-413F-950F-2CF34403298A}" destId="{B6BFB863-4471-4BF5-AE88-B1AF5F5599CA}" srcOrd="0" destOrd="0" parTransId="{934EA611-9862-48E0-AFD5-8F8B6B31FAF5}" sibTransId="{DF06DCB4-8A66-4E62-89EB-4B761DD9E3D3}"/>
    <dgm:cxn modelId="{97BF0BAA-08C5-4C4B-A042-0B953E8B22E6}" type="presOf" srcId="{E5A99907-5FDA-4A17-936A-0542E1B737FC}" destId="{2B0772F9-A9D1-4325-92BC-8960A4A51266}" srcOrd="0" destOrd="0" presId="urn:microsoft.com/office/officeart/2005/8/layout/chevron2"/>
    <dgm:cxn modelId="{E0718FB0-B2F0-4E9F-A71A-8E0C6BD64805}" type="presOf" srcId="{FE9935D9-8265-49F4-93C2-58F3106748C2}" destId="{950AFD78-6BDA-4AB2-83C7-22195306E1A9}"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25CFF9CF-EEE9-493A-84B7-D5707B0C792A}" type="presOf" srcId="{C90F2A51-65DE-45C8-9ECA-D2AFDA34DB64}" destId="{648D98D4-F4BE-4BDA-8F10-7F6276CE7F4A}" srcOrd="0" destOrd="0" presId="urn:microsoft.com/office/officeart/2005/8/layout/chevron2"/>
    <dgm:cxn modelId="{A7D69ED8-1D44-4FF6-917D-775427732D6D}" srcId="{A6FCD470-5DE1-4172-B4A6-CFF258E38236}" destId="{94167C45-5B85-413F-950F-2CF34403298A}" srcOrd="1" destOrd="0" parTransId="{DAE8B200-FFAA-4B5D-8AB2-9AACFC124FC3}" sibTransId="{2DCC594F-7B38-431C-931D-145716BAB6C2}"/>
    <dgm:cxn modelId="{A1B810F0-5D27-453F-937E-1B58BB9B47FE}" type="presOf" srcId="{A6FCD470-5DE1-4172-B4A6-CFF258E38236}" destId="{969C32E2-4C70-4E60-A60D-37EEA16B0F14}" srcOrd="0" destOrd="0" presId="urn:microsoft.com/office/officeart/2005/8/layout/chevron2"/>
    <dgm:cxn modelId="{51AE15CC-C0D7-40DA-8441-CC1FF36608CA}" type="presParOf" srcId="{969C32E2-4C70-4E60-A60D-37EEA16B0F14}" destId="{700E3A2D-41F3-4F58-90CD-5B4D42A1CCE8}" srcOrd="0" destOrd="0" presId="urn:microsoft.com/office/officeart/2005/8/layout/chevron2"/>
    <dgm:cxn modelId="{1DA8DA5A-A490-4622-B296-2A3E45A099FE}" type="presParOf" srcId="{700E3A2D-41F3-4F58-90CD-5B4D42A1CCE8}" destId="{648D98D4-F4BE-4BDA-8F10-7F6276CE7F4A}" srcOrd="0" destOrd="0" presId="urn:microsoft.com/office/officeart/2005/8/layout/chevron2"/>
    <dgm:cxn modelId="{ECA224EC-F5B4-4242-A0B8-C92C78E26C88}" type="presParOf" srcId="{700E3A2D-41F3-4F58-90CD-5B4D42A1CCE8}" destId="{950AFD78-6BDA-4AB2-83C7-22195306E1A9}" srcOrd="1" destOrd="0" presId="urn:microsoft.com/office/officeart/2005/8/layout/chevron2"/>
    <dgm:cxn modelId="{22024A0C-3EB2-40B9-8386-3894A17DCAAA}" type="presParOf" srcId="{969C32E2-4C70-4E60-A60D-37EEA16B0F14}" destId="{88401F3B-6B6C-441F-BDAD-A35E00E04D7E}" srcOrd="1" destOrd="0" presId="urn:microsoft.com/office/officeart/2005/8/layout/chevron2"/>
    <dgm:cxn modelId="{6047359A-2CDA-4783-815F-91A7F6A8D49F}" type="presParOf" srcId="{969C32E2-4C70-4E60-A60D-37EEA16B0F14}" destId="{5261E04C-66B2-40E1-9361-6AD429FA62A0}" srcOrd="2" destOrd="0" presId="urn:microsoft.com/office/officeart/2005/8/layout/chevron2"/>
    <dgm:cxn modelId="{2DDC1631-974B-4289-96BE-FD3282CF19DF}" type="presParOf" srcId="{5261E04C-66B2-40E1-9361-6AD429FA62A0}" destId="{19B08C6E-DEA5-4BAF-B510-9256AE802556}" srcOrd="0" destOrd="0" presId="urn:microsoft.com/office/officeart/2005/8/layout/chevron2"/>
    <dgm:cxn modelId="{A1B24AAD-C298-45B6-8478-7E24E564FFEC}" type="presParOf" srcId="{5261E04C-66B2-40E1-9361-6AD429FA62A0}" destId="{56EF5587-2571-4523-BD9A-4D1AE7CD583B}" srcOrd="1" destOrd="0" presId="urn:microsoft.com/office/officeart/2005/8/layout/chevron2"/>
    <dgm:cxn modelId="{90159DC9-F3C2-4D2C-9331-FD450A952801}" type="presParOf" srcId="{969C32E2-4C70-4E60-A60D-37EEA16B0F14}" destId="{37349712-05FC-4E2D-8B00-C1E665556508}" srcOrd="3" destOrd="0" presId="urn:microsoft.com/office/officeart/2005/8/layout/chevron2"/>
    <dgm:cxn modelId="{ACE400D6-D3E1-4D83-9C04-90D17106A47A}" type="presParOf" srcId="{969C32E2-4C70-4E60-A60D-37EEA16B0F14}" destId="{8AEB299B-73CD-40CC-9BF5-552306DD29A1}" srcOrd="4" destOrd="0" presId="urn:microsoft.com/office/officeart/2005/8/layout/chevron2"/>
    <dgm:cxn modelId="{7DE75A37-3A55-4869-951C-FEAD2917350C}" type="presParOf" srcId="{8AEB299B-73CD-40CC-9BF5-552306DD29A1}" destId="{1A434710-B258-466F-BC39-C17D0E653F8D}" srcOrd="0" destOrd="0" presId="urn:microsoft.com/office/officeart/2005/8/layout/chevron2"/>
    <dgm:cxn modelId="{44813359-0563-4C0B-9E39-622DFDF427D1}"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6FCD470-5DE1-4172-B4A6-CFF258E38236}" type="doc">
      <dgm:prSet loTypeId="urn:microsoft.com/office/officeart/2005/8/layout/vList5" loCatId="list" qsTypeId="urn:microsoft.com/office/officeart/2005/8/quickstyle/3d3" qsCatId="3D" csTypeId="urn:microsoft.com/office/officeart/2005/8/colors/accent1_3" csCatId="accent1" phldr="1"/>
      <dgm:spPr/>
      <dgm:t>
        <a:bodyPr/>
        <a:lstStyle/>
        <a:p>
          <a:endParaRPr lang="es-ES"/>
        </a:p>
      </dgm:t>
    </dgm:pt>
    <dgm:pt modelId="{C90F2A51-65DE-45C8-9ECA-D2AFDA34DB64}">
      <dgm:prSet phldrT="[Texto]" custT="1"/>
      <dgm:spPr/>
      <dgm:t>
        <a:bodyPr/>
        <a:lstStyle/>
        <a:p>
          <a:pPr algn="ctr"/>
          <a:r>
            <a:rPr lang="es-ES" sz="2800" dirty="0">
              <a:solidFill>
                <a:srgbClr val="FF0000"/>
              </a:solidFill>
            </a:rPr>
            <a:t>Características de Solidez Financiera</a:t>
          </a:r>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E52922D6-1CA7-49AD-9AFD-517BE502C19C}">
      <dgm:prSet phldrT="[Texto]" custT="1"/>
      <dgm:spPr/>
      <dgm:t>
        <a:bodyPr/>
        <a:lstStyle/>
        <a:p>
          <a:pPr algn="just"/>
          <a:r>
            <a:rPr lang="es-ES" sz="2000" b="0" i="0" u="none" dirty="0">
              <a:solidFill>
                <a:schemeClr val="tx1"/>
              </a:solidFill>
            </a:rPr>
            <a:t>Debe existir una parte importante del activo de largo plazo financiado con patrimonio (deseable igual o mayor al 50%), con el propósito de que la parte menos líquida de las inversiones se financie con fuentes de exigibilidad técnica no jurídicas.  Además, es necesario que el resto del activo largo plazo se financie con pasivo también de largo plazo para mantener el equilibrio en su financiamiento.</a:t>
          </a:r>
        </a:p>
      </dgm:t>
    </dgm:pt>
    <dgm:pt modelId="{82D083CE-CF7C-4C50-A983-4DF3FD6E4D79}" type="parTrans" cxnId="{1DB9CAB9-EE05-43E1-813E-F47FCEF37A22}">
      <dgm:prSet/>
      <dgm:spPr/>
      <dgm:t>
        <a:bodyPr/>
        <a:lstStyle/>
        <a:p>
          <a:endParaRPr lang="es-ES"/>
        </a:p>
      </dgm:t>
    </dgm:pt>
    <dgm:pt modelId="{7ED24E7E-70E3-4414-BFD4-F07D5745B621}" type="sibTrans" cxnId="{1DB9CAB9-EE05-43E1-813E-F47FCEF37A22}">
      <dgm:prSet/>
      <dgm:spPr/>
      <dgm:t>
        <a:bodyPr/>
        <a:lstStyle/>
        <a:p>
          <a:endParaRPr lang="es-ES"/>
        </a:p>
      </dgm:t>
    </dgm:pt>
    <dgm:pt modelId="{51FA18EC-4FED-46D3-8597-81721A6FCBA8}" type="pres">
      <dgm:prSet presAssocID="{A6FCD470-5DE1-4172-B4A6-CFF258E38236}" presName="Name0" presStyleCnt="0">
        <dgm:presLayoutVars>
          <dgm:dir/>
          <dgm:animLvl val="lvl"/>
          <dgm:resizeHandles val="exact"/>
        </dgm:presLayoutVars>
      </dgm:prSet>
      <dgm:spPr/>
    </dgm:pt>
    <dgm:pt modelId="{7AC1F6DC-2AA3-42B8-9F37-28F59A369A8B}" type="pres">
      <dgm:prSet presAssocID="{C90F2A51-65DE-45C8-9ECA-D2AFDA34DB64}" presName="linNode" presStyleCnt="0"/>
      <dgm:spPr/>
    </dgm:pt>
    <dgm:pt modelId="{EF8BAC90-B95B-4D60-8D20-1C972AF86C81}" type="pres">
      <dgm:prSet presAssocID="{C90F2A51-65DE-45C8-9ECA-D2AFDA34DB64}" presName="parentText" presStyleLbl="node1" presStyleIdx="0" presStyleCnt="1" custScaleX="111200" custLinFactNeighborX="-4156" custLinFactNeighborY="-5999">
        <dgm:presLayoutVars>
          <dgm:chMax val="1"/>
          <dgm:bulletEnabled val="1"/>
        </dgm:presLayoutVars>
      </dgm:prSet>
      <dgm:spPr/>
    </dgm:pt>
    <dgm:pt modelId="{AF3EC197-005D-4187-827A-3A6D1FD8C896}" type="pres">
      <dgm:prSet presAssocID="{C90F2A51-65DE-45C8-9ECA-D2AFDA34DB64}" presName="descendantText" presStyleLbl="alignAccFollowNode1" presStyleIdx="0" presStyleCnt="1" custLinFactNeighborX="-3960" custLinFactNeighborY="-612">
        <dgm:presLayoutVars>
          <dgm:bulletEnabled val="1"/>
        </dgm:presLayoutVars>
      </dgm:prSet>
      <dgm:spPr/>
    </dgm:pt>
  </dgm:ptLst>
  <dgm:cxnLst>
    <dgm:cxn modelId="{6E6C054C-6237-4672-A1FF-8A483959EF52}" type="presOf" srcId="{A6FCD470-5DE1-4172-B4A6-CFF258E38236}" destId="{51FA18EC-4FED-46D3-8597-81721A6FCBA8}" srcOrd="0" destOrd="0" presId="urn:microsoft.com/office/officeart/2005/8/layout/vList5"/>
    <dgm:cxn modelId="{1DB9CAB9-EE05-43E1-813E-F47FCEF37A22}" srcId="{C90F2A51-65DE-45C8-9ECA-D2AFDA34DB64}" destId="{E52922D6-1CA7-49AD-9AFD-517BE502C19C}" srcOrd="0" destOrd="0" parTransId="{82D083CE-CF7C-4C50-A983-4DF3FD6E4D79}" sibTransId="{7ED24E7E-70E3-4414-BFD4-F07D5745B621}"/>
    <dgm:cxn modelId="{845B57CA-0B9E-4358-A9A0-979DEE824A72}" srcId="{A6FCD470-5DE1-4172-B4A6-CFF258E38236}" destId="{C90F2A51-65DE-45C8-9ECA-D2AFDA34DB64}" srcOrd="0" destOrd="0" parTransId="{150DABC3-B512-4433-9E81-2E619F79B91F}" sibTransId="{323BFB94-9F62-46C8-A1F2-CC51D2846D65}"/>
    <dgm:cxn modelId="{C17354DF-747D-4FFC-A62F-18E5F15C8B2C}" type="presOf" srcId="{C90F2A51-65DE-45C8-9ECA-D2AFDA34DB64}" destId="{EF8BAC90-B95B-4D60-8D20-1C972AF86C81}" srcOrd="0" destOrd="0" presId="urn:microsoft.com/office/officeart/2005/8/layout/vList5"/>
    <dgm:cxn modelId="{25F036EC-9D20-40BB-9C9F-65AC00466BFA}" type="presOf" srcId="{E52922D6-1CA7-49AD-9AFD-517BE502C19C}" destId="{AF3EC197-005D-4187-827A-3A6D1FD8C896}" srcOrd="0" destOrd="0" presId="urn:microsoft.com/office/officeart/2005/8/layout/vList5"/>
    <dgm:cxn modelId="{332A9E73-0645-4FB7-9945-48288EF0F663}" type="presParOf" srcId="{51FA18EC-4FED-46D3-8597-81721A6FCBA8}" destId="{7AC1F6DC-2AA3-42B8-9F37-28F59A369A8B}" srcOrd="0" destOrd="0" presId="urn:microsoft.com/office/officeart/2005/8/layout/vList5"/>
    <dgm:cxn modelId="{CA53B725-166A-47A4-B792-CCCF5ABEDE7B}" type="presParOf" srcId="{7AC1F6DC-2AA3-42B8-9F37-28F59A369A8B}" destId="{EF8BAC90-B95B-4D60-8D20-1C972AF86C81}" srcOrd="0" destOrd="0" presId="urn:microsoft.com/office/officeart/2005/8/layout/vList5"/>
    <dgm:cxn modelId="{CC105C93-3D19-426B-A8F5-71324620B474}" type="presParOf" srcId="{7AC1F6DC-2AA3-42B8-9F37-28F59A369A8B}" destId="{AF3EC197-005D-4187-827A-3A6D1FD8C8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6FCD470-5DE1-4172-B4A6-CFF258E38236}" type="doc">
      <dgm:prSet loTypeId="urn:microsoft.com/office/officeart/2005/8/layout/vList5" loCatId="list" qsTypeId="urn:microsoft.com/office/officeart/2005/8/quickstyle/3d3" qsCatId="3D" csTypeId="urn:microsoft.com/office/officeart/2005/8/colors/accent1_3" csCatId="accent1" phldr="1"/>
      <dgm:spPr/>
      <dgm:t>
        <a:bodyPr/>
        <a:lstStyle/>
        <a:p>
          <a:endParaRPr lang="es-ES"/>
        </a:p>
      </dgm:t>
    </dgm:pt>
    <dgm:pt modelId="{C90F2A51-65DE-45C8-9ECA-D2AFDA34DB64}">
      <dgm:prSet phldrT="[Texto]" custT="1"/>
      <dgm:spPr/>
      <dgm:t>
        <a:bodyPr/>
        <a:lstStyle/>
        <a:p>
          <a:pPr algn="ctr"/>
          <a:r>
            <a:rPr lang="es-ES" sz="2800" dirty="0">
              <a:solidFill>
                <a:srgbClr val="FF0000"/>
              </a:solidFill>
            </a:rPr>
            <a:t>Características de Solidez Financiera</a:t>
          </a:r>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E52922D6-1CA7-49AD-9AFD-517BE502C19C}">
      <dgm:prSet phldrT="[Texto]" custT="1"/>
      <dgm:spPr/>
      <dgm:t>
        <a:bodyPr/>
        <a:lstStyle/>
        <a:p>
          <a:pPr algn="just"/>
          <a:r>
            <a:rPr lang="es-ES" sz="2000" b="0" i="0" u="none" dirty="0">
              <a:solidFill>
                <a:schemeClr val="tx1"/>
              </a:solidFill>
            </a:rPr>
            <a:t>Debe existir una porción significativa del activo circulante (deseable igual o mayor al 20%) financiada con fuentes de largo plazo, con el fin de evitar que esas inversiones se financien totalmente con pasivo circulante y mantener un margen de cobertura y garantía razonable al pasivo de corto plazo.</a:t>
          </a:r>
        </a:p>
      </dgm:t>
    </dgm:pt>
    <dgm:pt modelId="{82D083CE-CF7C-4C50-A983-4DF3FD6E4D79}" type="parTrans" cxnId="{1DB9CAB9-EE05-43E1-813E-F47FCEF37A22}">
      <dgm:prSet/>
      <dgm:spPr/>
      <dgm:t>
        <a:bodyPr/>
        <a:lstStyle/>
        <a:p>
          <a:endParaRPr lang="es-ES"/>
        </a:p>
      </dgm:t>
    </dgm:pt>
    <dgm:pt modelId="{7ED24E7E-70E3-4414-BFD4-F07D5745B621}" type="sibTrans" cxnId="{1DB9CAB9-EE05-43E1-813E-F47FCEF37A22}">
      <dgm:prSet/>
      <dgm:spPr/>
      <dgm:t>
        <a:bodyPr/>
        <a:lstStyle/>
        <a:p>
          <a:endParaRPr lang="es-ES"/>
        </a:p>
      </dgm:t>
    </dgm:pt>
    <dgm:pt modelId="{51FA18EC-4FED-46D3-8597-81721A6FCBA8}" type="pres">
      <dgm:prSet presAssocID="{A6FCD470-5DE1-4172-B4A6-CFF258E38236}" presName="Name0" presStyleCnt="0">
        <dgm:presLayoutVars>
          <dgm:dir/>
          <dgm:animLvl val="lvl"/>
          <dgm:resizeHandles val="exact"/>
        </dgm:presLayoutVars>
      </dgm:prSet>
      <dgm:spPr/>
    </dgm:pt>
    <dgm:pt modelId="{7AC1F6DC-2AA3-42B8-9F37-28F59A369A8B}" type="pres">
      <dgm:prSet presAssocID="{C90F2A51-65DE-45C8-9ECA-D2AFDA34DB64}" presName="linNode" presStyleCnt="0"/>
      <dgm:spPr/>
    </dgm:pt>
    <dgm:pt modelId="{EF8BAC90-B95B-4D60-8D20-1C972AF86C81}" type="pres">
      <dgm:prSet presAssocID="{C90F2A51-65DE-45C8-9ECA-D2AFDA34DB64}" presName="parentText" presStyleLbl="node1" presStyleIdx="0" presStyleCnt="1" custScaleX="111200" custLinFactNeighborX="-31860" custLinFactNeighborY="-10918">
        <dgm:presLayoutVars>
          <dgm:chMax val="1"/>
          <dgm:bulletEnabled val="1"/>
        </dgm:presLayoutVars>
      </dgm:prSet>
      <dgm:spPr/>
    </dgm:pt>
    <dgm:pt modelId="{AF3EC197-005D-4187-827A-3A6D1FD8C896}" type="pres">
      <dgm:prSet presAssocID="{C90F2A51-65DE-45C8-9ECA-D2AFDA34DB64}" presName="descendantText" presStyleLbl="alignAccFollowNode1" presStyleIdx="0" presStyleCnt="1" custLinFactNeighborX="-3960" custLinFactNeighborY="-612">
        <dgm:presLayoutVars>
          <dgm:bulletEnabled val="1"/>
        </dgm:presLayoutVars>
      </dgm:prSet>
      <dgm:spPr/>
    </dgm:pt>
  </dgm:ptLst>
  <dgm:cxnLst>
    <dgm:cxn modelId="{DFBE593A-43EC-4B1A-A35C-F47883DC7B27}" type="presOf" srcId="{E52922D6-1CA7-49AD-9AFD-517BE502C19C}" destId="{AF3EC197-005D-4187-827A-3A6D1FD8C896}" srcOrd="0" destOrd="0" presId="urn:microsoft.com/office/officeart/2005/8/layout/vList5"/>
    <dgm:cxn modelId="{2E597899-88A8-48B5-BD50-656731233448}" type="presOf" srcId="{C90F2A51-65DE-45C8-9ECA-D2AFDA34DB64}" destId="{EF8BAC90-B95B-4D60-8D20-1C972AF86C81}" srcOrd="0" destOrd="0" presId="urn:microsoft.com/office/officeart/2005/8/layout/vList5"/>
    <dgm:cxn modelId="{84F394B4-9552-45C7-9A9A-CF3E279AC14B}" type="presOf" srcId="{A6FCD470-5DE1-4172-B4A6-CFF258E38236}" destId="{51FA18EC-4FED-46D3-8597-81721A6FCBA8}" srcOrd="0" destOrd="0" presId="urn:microsoft.com/office/officeart/2005/8/layout/vList5"/>
    <dgm:cxn modelId="{1DB9CAB9-EE05-43E1-813E-F47FCEF37A22}" srcId="{C90F2A51-65DE-45C8-9ECA-D2AFDA34DB64}" destId="{E52922D6-1CA7-49AD-9AFD-517BE502C19C}" srcOrd="0" destOrd="0" parTransId="{82D083CE-CF7C-4C50-A983-4DF3FD6E4D79}" sibTransId="{7ED24E7E-70E3-4414-BFD4-F07D5745B621}"/>
    <dgm:cxn modelId="{845B57CA-0B9E-4358-A9A0-979DEE824A72}" srcId="{A6FCD470-5DE1-4172-B4A6-CFF258E38236}" destId="{C90F2A51-65DE-45C8-9ECA-D2AFDA34DB64}" srcOrd="0" destOrd="0" parTransId="{150DABC3-B512-4433-9E81-2E619F79B91F}" sibTransId="{323BFB94-9F62-46C8-A1F2-CC51D2846D65}"/>
    <dgm:cxn modelId="{264B5EB1-E85E-4E82-926D-7B87D2F9655F}" type="presParOf" srcId="{51FA18EC-4FED-46D3-8597-81721A6FCBA8}" destId="{7AC1F6DC-2AA3-42B8-9F37-28F59A369A8B}" srcOrd="0" destOrd="0" presId="urn:microsoft.com/office/officeart/2005/8/layout/vList5"/>
    <dgm:cxn modelId="{70057465-B9D4-4AD8-B665-37F3390748D0}" type="presParOf" srcId="{7AC1F6DC-2AA3-42B8-9F37-28F59A369A8B}" destId="{EF8BAC90-B95B-4D60-8D20-1C972AF86C81}" srcOrd="0" destOrd="0" presId="urn:microsoft.com/office/officeart/2005/8/layout/vList5"/>
    <dgm:cxn modelId="{6B3F1DF0-31E5-43D1-B9F5-0FF0CE1B3495}" type="presParOf" srcId="{7AC1F6DC-2AA3-42B8-9F37-28F59A369A8B}" destId="{AF3EC197-005D-4187-827A-3A6D1FD8C8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2" qsCatId="3D" csTypeId="urn:microsoft.com/office/officeart/2005/8/colors/accent2_5" csCatId="accent2" phldr="1"/>
      <dgm:spPr/>
      <dgm:t>
        <a:bodyPr/>
        <a:lstStyle/>
        <a:p>
          <a:endParaRPr lang="es-ES"/>
        </a:p>
      </dgm:t>
    </dgm:pt>
    <dgm:pt modelId="{FE9935D9-8265-49F4-93C2-58F3106748C2}">
      <dgm:prSet phldrT="[Texto]" custT="1"/>
      <dgm:spPr/>
      <dgm:t>
        <a:bodyPr/>
        <a:lstStyle/>
        <a:p>
          <a:pPr algn="ctr"/>
          <a:r>
            <a:rPr lang="es-ES" sz="3200" b="1"/>
            <a:t>Liquidez del Activo Circulante</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dirty="0"/>
            <a:t>El activo circulante se compone básicamente de inventarios, cuentas por cobrar, caja y bancos, inversiones transitorias, gastos diferidos y otras partidas de menor importancia.</a:t>
          </a:r>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En compañías industriales el inventario se divide en existencias de materia prima, producto en proceso y producto terminado.</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C856A601-602E-4EA8-9D22-686571A6956D}" type="presOf" srcId="{0785EA75-ACB0-4150-8704-7A0036994D66}" destId="{1A434710-B258-466F-BC39-C17D0E653F8D}"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40D00B62-14A1-4589-9C53-D4923906D502}" srcId="{0785EA75-ACB0-4150-8704-7A0036994D66}" destId="{E5A99907-5FDA-4A17-936A-0542E1B737FC}" srcOrd="0" destOrd="0" parTransId="{59B51D5B-FBD5-4FA1-8837-366B0A5230FD}" sibTransId="{D7FF836F-482F-4A1D-8258-3D610454A844}"/>
    <dgm:cxn modelId="{94DA6F77-A659-4502-A733-568E1C21F1DC}" type="presOf" srcId="{FE9935D9-8265-49F4-93C2-58F3106748C2}" destId="{950AFD78-6BDA-4AB2-83C7-22195306E1A9}"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08D9EA90-AB74-4A89-B439-B03BD21D7D46}" type="presOf" srcId="{B6BFB863-4471-4BF5-AE88-B1AF5F5599CA}" destId="{56EF5587-2571-4523-BD9A-4D1AE7CD583B}" srcOrd="0" destOrd="0" presId="urn:microsoft.com/office/officeart/2005/8/layout/chevron2"/>
    <dgm:cxn modelId="{6BE9A49F-84C8-47A3-B4EA-4C472D52037E}" type="presOf" srcId="{A6FCD470-5DE1-4172-B4A6-CFF258E38236}" destId="{969C32E2-4C70-4E60-A60D-37EEA16B0F14}" srcOrd="0" destOrd="0" presId="urn:microsoft.com/office/officeart/2005/8/layout/chevron2"/>
    <dgm:cxn modelId="{BC536EAC-7D99-481C-ACC3-7DF1FA305E50}" type="presOf" srcId="{E5A99907-5FDA-4A17-936A-0542E1B737FC}" destId="{2B0772F9-A9D1-4325-92BC-8960A4A51266}"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0829DFBA-1FE0-4814-9BF5-635E3C2A9AB2}" type="presOf" srcId="{94167C45-5B85-413F-950F-2CF34403298A}" destId="{19B08C6E-DEA5-4BAF-B510-9256AE802556}" srcOrd="0" destOrd="0" presId="urn:microsoft.com/office/officeart/2005/8/layout/chevron2"/>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068C06F9-B618-4BCC-8110-26D41B9C0592}" type="presOf" srcId="{C90F2A51-65DE-45C8-9ECA-D2AFDA34DB64}" destId="{648D98D4-F4BE-4BDA-8F10-7F6276CE7F4A}" srcOrd="0" destOrd="0" presId="urn:microsoft.com/office/officeart/2005/8/layout/chevron2"/>
    <dgm:cxn modelId="{3B413CD9-D4D2-44B0-85E0-A1680E856F42}" type="presParOf" srcId="{969C32E2-4C70-4E60-A60D-37EEA16B0F14}" destId="{700E3A2D-41F3-4F58-90CD-5B4D42A1CCE8}" srcOrd="0" destOrd="0" presId="urn:microsoft.com/office/officeart/2005/8/layout/chevron2"/>
    <dgm:cxn modelId="{F23F6C14-E2C4-4704-BEE3-EBD3DF0AA0CE}" type="presParOf" srcId="{700E3A2D-41F3-4F58-90CD-5B4D42A1CCE8}" destId="{648D98D4-F4BE-4BDA-8F10-7F6276CE7F4A}" srcOrd="0" destOrd="0" presId="urn:microsoft.com/office/officeart/2005/8/layout/chevron2"/>
    <dgm:cxn modelId="{DECDEE22-2385-4F14-B2A8-25793E58EC53}" type="presParOf" srcId="{700E3A2D-41F3-4F58-90CD-5B4D42A1CCE8}" destId="{950AFD78-6BDA-4AB2-83C7-22195306E1A9}" srcOrd="1" destOrd="0" presId="urn:microsoft.com/office/officeart/2005/8/layout/chevron2"/>
    <dgm:cxn modelId="{AA038BDA-1661-4A12-9AE0-9422220ECB65}" type="presParOf" srcId="{969C32E2-4C70-4E60-A60D-37EEA16B0F14}" destId="{88401F3B-6B6C-441F-BDAD-A35E00E04D7E}" srcOrd="1" destOrd="0" presId="urn:microsoft.com/office/officeart/2005/8/layout/chevron2"/>
    <dgm:cxn modelId="{DF6D46C8-358B-44F2-9F26-C400032399C2}" type="presParOf" srcId="{969C32E2-4C70-4E60-A60D-37EEA16B0F14}" destId="{5261E04C-66B2-40E1-9361-6AD429FA62A0}" srcOrd="2" destOrd="0" presId="urn:microsoft.com/office/officeart/2005/8/layout/chevron2"/>
    <dgm:cxn modelId="{ECE22F85-F7E3-4220-A694-909B6D208527}" type="presParOf" srcId="{5261E04C-66B2-40E1-9361-6AD429FA62A0}" destId="{19B08C6E-DEA5-4BAF-B510-9256AE802556}" srcOrd="0" destOrd="0" presId="urn:microsoft.com/office/officeart/2005/8/layout/chevron2"/>
    <dgm:cxn modelId="{AB4C56DB-2D2D-45DB-A2C3-8B044A9E934F}" type="presParOf" srcId="{5261E04C-66B2-40E1-9361-6AD429FA62A0}" destId="{56EF5587-2571-4523-BD9A-4D1AE7CD583B}" srcOrd="1" destOrd="0" presId="urn:microsoft.com/office/officeart/2005/8/layout/chevron2"/>
    <dgm:cxn modelId="{F6751121-7DEC-4E84-AE9E-0590AC5A774B}" type="presParOf" srcId="{969C32E2-4C70-4E60-A60D-37EEA16B0F14}" destId="{37349712-05FC-4E2D-8B00-C1E665556508}" srcOrd="3" destOrd="0" presId="urn:microsoft.com/office/officeart/2005/8/layout/chevron2"/>
    <dgm:cxn modelId="{CC92CA4D-3937-4CCC-B3AA-5D3DDE99CBFC}" type="presParOf" srcId="{969C32E2-4C70-4E60-A60D-37EEA16B0F14}" destId="{8AEB299B-73CD-40CC-9BF5-552306DD29A1}" srcOrd="4" destOrd="0" presId="urn:microsoft.com/office/officeart/2005/8/layout/chevron2"/>
    <dgm:cxn modelId="{8C8B543C-AADD-4908-B7C8-5D8D5A4339EF}" type="presParOf" srcId="{8AEB299B-73CD-40CC-9BF5-552306DD29A1}" destId="{1A434710-B258-466F-BC39-C17D0E653F8D}" srcOrd="0" destOrd="0" presId="urn:microsoft.com/office/officeart/2005/8/layout/chevron2"/>
    <dgm:cxn modelId="{9BF56031-9ED0-433D-B39A-3E07DBEC3837}"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lang="es-ES"/>
        </a:p>
      </dgm:t>
    </dgm:pt>
    <dgm:pt modelId="{FE9935D9-8265-49F4-93C2-58F3106748C2}">
      <dgm:prSet phldrT="[Texto]" custT="1"/>
      <dgm:spPr/>
      <dgm:t>
        <a:bodyPr/>
        <a:lstStyle/>
        <a:p>
          <a:pPr algn="ctr"/>
          <a:r>
            <a:rPr lang="es-ES" sz="3200" b="1" dirty="0"/>
            <a:t>Liquidez del Activo Circulante</a:t>
          </a:r>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dirty="0"/>
            <a:t>La materia prima representa la partida menos liquida dentro de la estructura normal del activo circulante.</a:t>
          </a:r>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Con las materias primas se inicia un proceso que culmina con la generación de liquidez.</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2457510A-667D-443B-89EA-D8893819AA80}" type="presOf" srcId="{B6BFB863-4471-4BF5-AE88-B1AF5F5599CA}" destId="{56EF5587-2571-4523-BD9A-4D1AE7CD583B}"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91A3C33A-9C71-4A21-8448-7AE73623B51D}" type="presOf" srcId="{94167C45-5B85-413F-950F-2CF34403298A}" destId="{19B08C6E-DEA5-4BAF-B510-9256AE802556}"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6CB8BF48-D9CD-4304-8503-0B5F9618A40F}" type="presOf" srcId="{E5A99907-5FDA-4A17-936A-0542E1B737FC}" destId="{2B0772F9-A9D1-4325-92BC-8960A4A51266}" srcOrd="0" destOrd="0" presId="urn:microsoft.com/office/officeart/2005/8/layout/chevron2"/>
    <dgm:cxn modelId="{85BEE677-7372-4DE7-B197-49E94E979A5F}" type="presOf" srcId="{A6FCD470-5DE1-4172-B4A6-CFF258E38236}" destId="{969C32E2-4C70-4E60-A60D-37EEA16B0F14}"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74B8B97C-56E7-438A-BAD6-AF7324977066}" type="presOf" srcId="{FE9935D9-8265-49F4-93C2-58F3106748C2}" destId="{950AFD78-6BDA-4AB2-83C7-22195306E1A9}" srcOrd="0" destOrd="0" presId="urn:microsoft.com/office/officeart/2005/8/layout/chevron2"/>
    <dgm:cxn modelId="{FA845E99-E4CA-42CB-8319-A915EA506EAF}" type="presOf" srcId="{0785EA75-ACB0-4150-8704-7A0036994D66}" destId="{1A434710-B258-466F-BC39-C17D0E653F8D}" srcOrd="0" destOrd="0" presId="urn:microsoft.com/office/officeart/2005/8/layout/chevron2"/>
    <dgm:cxn modelId="{2C6FAEAC-FFDD-487E-917A-75BB8FC61F9A}" type="presOf" srcId="{C90F2A51-65DE-45C8-9ECA-D2AFDA34DB64}" destId="{648D98D4-F4BE-4BDA-8F10-7F6276CE7F4A}"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18F9122A-1071-41DD-BAE6-38BE8F20D4F3}" type="presParOf" srcId="{969C32E2-4C70-4E60-A60D-37EEA16B0F14}" destId="{700E3A2D-41F3-4F58-90CD-5B4D42A1CCE8}" srcOrd="0" destOrd="0" presId="urn:microsoft.com/office/officeart/2005/8/layout/chevron2"/>
    <dgm:cxn modelId="{D0B5992E-A5D0-40CD-9232-485384B3D1C1}" type="presParOf" srcId="{700E3A2D-41F3-4F58-90CD-5B4D42A1CCE8}" destId="{648D98D4-F4BE-4BDA-8F10-7F6276CE7F4A}" srcOrd="0" destOrd="0" presId="urn:microsoft.com/office/officeart/2005/8/layout/chevron2"/>
    <dgm:cxn modelId="{4A380656-0CB2-48CF-9EA6-371892233789}" type="presParOf" srcId="{700E3A2D-41F3-4F58-90CD-5B4D42A1CCE8}" destId="{950AFD78-6BDA-4AB2-83C7-22195306E1A9}" srcOrd="1" destOrd="0" presId="urn:microsoft.com/office/officeart/2005/8/layout/chevron2"/>
    <dgm:cxn modelId="{666AF65D-DD1C-4D42-9D0B-AFB752A15D12}" type="presParOf" srcId="{969C32E2-4C70-4E60-A60D-37EEA16B0F14}" destId="{88401F3B-6B6C-441F-BDAD-A35E00E04D7E}" srcOrd="1" destOrd="0" presId="urn:microsoft.com/office/officeart/2005/8/layout/chevron2"/>
    <dgm:cxn modelId="{EFE96A67-2864-4980-AA4F-5C5835F7F7A8}" type="presParOf" srcId="{969C32E2-4C70-4E60-A60D-37EEA16B0F14}" destId="{5261E04C-66B2-40E1-9361-6AD429FA62A0}" srcOrd="2" destOrd="0" presId="urn:microsoft.com/office/officeart/2005/8/layout/chevron2"/>
    <dgm:cxn modelId="{E30C22CF-1DCA-4501-9619-2B535C93F9F7}" type="presParOf" srcId="{5261E04C-66B2-40E1-9361-6AD429FA62A0}" destId="{19B08C6E-DEA5-4BAF-B510-9256AE802556}" srcOrd="0" destOrd="0" presId="urn:microsoft.com/office/officeart/2005/8/layout/chevron2"/>
    <dgm:cxn modelId="{F6D001D8-EA06-40A7-BD6F-5280D1ADD837}" type="presParOf" srcId="{5261E04C-66B2-40E1-9361-6AD429FA62A0}" destId="{56EF5587-2571-4523-BD9A-4D1AE7CD583B}" srcOrd="1" destOrd="0" presId="urn:microsoft.com/office/officeart/2005/8/layout/chevron2"/>
    <dgm:cxn modelId="{405720EB-007F-41AA-A0A5-C12844D5C9AA}" type="presParOf" srcId="{969C32E2-4C70-4E60-A60D-37EEA16B0F14}" destId="{37349712-05FC-4E2D-8B00-C1E665556508}" srcOrd="3" destOrd="0" presId="urn:microsoft.com/office/officeart/2005/8/layout/chevron2"/>
    <dgm:cxn modelId="{B1530673-BF76-4454-ABCF-B3688D6D1DFF}" type="presParOf" srcId="{969C32E2-4C70-4E60-A60D-37EEA16B0F14}" destId="{8AEB299B-73CD-40CC-9BF5-552306DD29A1}" srcOrd="4" destOrd="0" presId="urn:microsoft.com/office/officeart/2005/8/layout/chevron2"/>
    <dgm:cxn modelId="{AFD73973-D75A-428F-9246-BDBF29835C72}" type="presParOf" srcId="{8AEB299B-73CD-40CC-9BF5-552306DD29A1}" destId="{1A434710-B258-466F-BC39-C17D0E653F8D}" srcOrd="0" destOrd="0" presId="urn:microsoft.com/office/officeart/2005/8/layout/chevron2"/>
    <dgm:cxn modelId="{93A8D5A6-4D52-49CF-9608-32FD22A625F9}"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FCD470-5DE1-4172-B4A6-CFF258E38236}" type="doc">
      <dgm:prSet loTypeId="urn:microsoft.com/office/officeart/2009/3/layout/StepUpProcess" loCatId="process" qsTypeId="urn:microsoft.com/office/officeart/2005/8/quickstyle/3d2" qsCatId="3D" csTypeId="urn:microsoft.com/office/officeart/2005/8/colors/accent2_4" csCatId="accent2" phldr="1"/>
      <dgm:spPr/>
      <dgm:t>
        <a:bodyPr/>
        <a:lstStyle/>
        <a:p>
          <a:endParaRPr lang="es-ES"/>
        </a:p>
      </dgm:t>
    </dgm:pt>
    <dgm:pt modelId="{520F25A7-BFB8-4905-8DF0-8E32E70DBCF2}">
      <dgm:prSet phldrT="[Texto]"/>
      <dgm:spPr/>
      <dgm:t>
        <a:bodyPr/>
        <a:lstStyle/>
        <a:p>
          <a:r>
            <a:rPr lang="es-ES" dirty="0"/>
            <a:t>Ciclo de Abastecimiento</a:t>
          </a:r>
        </a:p>
      </dgm:t>
    </dgm:pt>
    <dgm:pt modelId="{E188CDE4-887B-4A41-949D-73F89EDF84FD}" type="parTrans" cxnId="{96311014-6A6D-47C5-830E-D7FA162BDC8E}">
      <dgm:prSet/>
      <dgm:spPr/>
      <dgm:t>
        <a:bodyPr/>
        <a:lstStyle/>
        <a:p>
          <a:endParaRPr lang="es-ES"/>
        </a:p>
      </dgm:t>
    </dgm:pt>
    <dgm:pt modelId="{24B96002-8C68-40D6-A3CA-B0E76B90D931}" type="sibTrans" cxnId="{96311014-6A6D-47C5-830E-D7FA162BDC8E}">
      <dgm:prSet/>
      <dgm:spPr/>
      <dgm:t>
        <a:bodyPr/>
        <a:lstStyle/>
        <a:p>
          <a:endParaRPr lang="es-ES"/>
        </a:p>
      </dgm:t>
    </dgm:pt>
    <dgm:pt modelId="{7FB5878A-9D57-4641-A192-A65C801BDCA2}">
      <dgm:prSet phldrT="[Texto]"/>
      <dgm:spPr/>
      <dgm:t>
        <a:bodyPr/>
        <a:lstStyle/>
        <a:p>
          <a:r>
            <a:rPr lang="es-ES" dirty="0"/>
            <a:t>Ciclo de Producción</a:t>
          </a:r>
        </a:p>
      </dgm:t>
    </dgm:pt>
    <dgm:pt modelId="{9EC86619-7C3C-401C-A1DC-4A23922016CF}" type="parTrans" cxnId="{79AAB088-6FDA-448E-A4A5-5E8D9F66D45D}">
      <dgm:prSet/>
      <dgm:spPr/>
      <dgm:t>
        <a:bodyPr/>
        <a:lstStyle/>
        <a:p>
          <a:endParaRPr lang="es-ES"/>
        </a:p>
      </dgm:t>
    </dgm:pt>
    <dgm:pt modelId="{F5F61C00-2E0E-40B7-B6AC-3A2236DA598F}" type="sibTrans" cxnId="{79AAB088-6FDA-448E-A4A5-5E8D9F66D45D}">
      <dgm:prSet/>
      <dgm:spPr/>
      <dgm:t>
        <a:bodyPr/>
        <a:lstStyle/>
        <a:p>
          <a:endParaRPr lang="es-ES"/>
        </a:p>
      </dgm:t>
    </dgm:pt>
    <dgm:pt modelId="{B07A8E2A-98C5-44E5-B92E-2F1010243B72}">
      <dgm:prSet phldrT="[Texto]"/>
      <dgm:spPr/>
      <dgm:t>
        <a:bodyPr/>
        <a:lstStyle/>
        <a:p>
          <a:r>
            <a:rPr lang="es-ES" dirty="0"/>
            <a:t>Ciclo de Venta</a:t>
          </a:r>
        </a:p>
      </dgm:t>
    </dgm:pt>
    <dgm:pt modelId="{223DEA11-1095-4BB4-B1B1-7C92DEF90D02}" type="parTrans" cxnId="{9E825187-7ECE-45EA-B82C-C2C92B2262B2}">
      <dgm:prSet/>
      <dgm:spPr/>
      <dgm:t>
        <a:bodyPr/>
        <a:lstStyle/>
        <a:p>
          <a:endParaRPr lang="es-ES"/>
        </a:p>
      </dgm:t>
    </dgm:pt>
    <dgm:pt modelId="{60AB8622-8F1B-4B3C-BC7D-99D57A942F00}" type="sibTrans" cxnId="{9E825187-7ECE-45EA-B82C-C2C92B2262B2}">
      <dgm:prSet/>
      <dgm:spPr/>
      <dgm:t>
        <a:bodyPr/>
        <a:lstStyle/>
        <a:p>
          <a:endParaRPr lang="es-ES"/>
        </a:p>
      </dgm:t>
    </dgm:pt>
    <dgm:pt modelId="{4CCC5193-DB80-4E3B-A179-A4CE3736BD83}">
      <dgm:prSet phldrT="[Texto]"/>
      <dgm:spPr/>
      <dgm:t>
        <a:bodyPr/>
        <a:lstStyle/>
        <a:p>
          <a:r>
            <a:rPr lang="es-ES" dirty="0"/>
            <a:t>Ciclo de Cobro</a:t>
          </a:r>
        </a:p>
      </dgm:t>
    </dgm:pt>
    <dgm:pt modelId="{459973C5-4354-40A7-9D84-95D3D4547F46}" type="parTrans" cxnId="{CAF64057-9172-4097-A5E1-94D34E9819ED}">
      <dgm:prSet/>
      <dgm:spPr/>
      <dgm:t>
        <a:bodyPr/>
        <a:lstStyle/>
        <a:p>
          <a:endParaRPr lang="es-ES"/>
        </a:p>
      </dgm:t>
    </dgm:pt>
    <dgm:pt modelId="{4DC5D763-63FE-476B-8707-85817F458BED}" type="sibTrans" cxnId="{CAF64057-9172-4097-A5E1-94D34E9819ED}">
      <dgm:prSet/>
      <dgm:spPr/>
      <dgm:t>
        <a:bodyPr/>
        <a:lstStyle/>
        <a:p>
          <a:endParaRPr lang="es-ES"/>
        </a:p>
      </dgm:t>
    </dgm:pt>
    <dgm:pt modelId="{6ABA2F8D-FAA5-4367-84BB-0C1D561C1843}" type="pres">
      <dgm:prSet presAssocID="{A6FCD470-5DE1-4172-B4A6-CFF258E38236}" presName="rootnode" presStyleCnt="0">
        <dgm:presLayoutVars>
          <dgm:chMax/>
          <dgm:chPref/>
          <dgm:dir/>
          <dgm:animLvl val="lvl"/>
        </dgm:presLayoutVars>
      </dgm:prSet>
      <dgm:spPr/>
    </dgm:pt>
    <dgm:pt modelId="{6367F8BB-087A-4401-B5AE-4D17240047C5}" type="pres">
      <dgm:prSet presAssocID="{520F25A7-BFB8-4905-8DF0-8E32E70DBCF2}" presName="composite" presStyleCnt="0"/>
      <dgm:spPr/>
    </dgm:pt>
    <dgm:pt modelId="{B48AB2CD-69A5-460B-A673-583D11F6655A}" type="pres">
      <dgm:prSet presAssocID="{520F25A7-BFB8-4905-8DF0-8E32E70DBCF2}" presName="LShape" presStyleLbl="alignNode1" presStyleIdx="0" presStyleCnt="7"/>
      <dgm:spPr/>
    </dgm:pt>
    <dgm:pt modelId="{2FD3579D-A563-47BE-9C1E-4325FD17805B}" type="pres">
      <dgm:prSet presAssocID="{520F25A7-BFB8-4905-8DF0-8E32E70DBCF2}" presName="ParentText" presStyleLbl="revTx" presStyleIdx="0" presStyleCnt="4">
        <dgm:presLayoutVars>
          <dgm:chMax val="0"/>
          <dgm:chPref val="0"/>
          <dgm:bulletEnabled val="1"/>
        </dgm:presLayoutVars>
      </dgm:prSet>
      <dgm:spPr/>
    </dgm:pt>
    <dgm:pt modelId="{45D84635-DFF5-473D-A76C-D49C338E1BB6}" type="pres">
      <dgm:prSet presAssocID="{520F25A7-BFB8-4905-8DF0-8E32E70DBCF2}" presName="Triangle" presStyleLbl="alignNode1" presStyleIdx="1" presStyleCnt="7"/>
      <dgm:spPr/>
    </dgm:pt>
    <dgm:pt modelId="{BDFF7280-15AB-45DD-9BB8-6E46719DD296}" type="pres">
      <dgm:prSet presAssocID="{24B96002-8C68-40D6-A3CA-B0E76B90D931}" presName="sibTrans" presStyleCnt="0"/>
      <dgm:spPr/>
    </dgm:pt>
    <dgm:pt modelId="{EC171172-A7A9-48D5-AF40-F4DE3C54C920}" type="pres">
      <dgm:prSet presAssocID="{24B96002-8C68-40D6-A3CA-B0E76B90D931}" presName="space" presStyleCnt="0"/>
      <dgm:spPr/>
    </dgm:pt>
    <dgm:pt modelId="{43814AE5-3707-4CAA-B4FC-65AE9EB62467}" type="pres">
      <dgm:prSet presAssocID="{7FB5878A-9D57-4641-A192-A65C801BDCA2}" presName="composite" presStyleCnt="0"/>
      <dgm:spPr/>
    </dgm:pt>
    <dgm:pt modelId="{7C14248B-5413-4AD2-B90B-FA280E1F16FD}" type="pres">
      <dgm:prSet presAssocID="{7FB5878A-9D57-4641-A192-A65C801BDCA2}" presName="LShape" presStyleLbl="alignNode1" presStyleIdx="2" presStyleCnt="7"/>
      <dgm:spPr/>
    </dgm:pt>
    <dgm:pt modelId="{5AEEAEC2-AE19-453D-8D5C-8A761D729065}" type="pres">
      <dgm:prSet presAssocID="{7FB5878A-9D57-4641-A192-A65C801BDCA2}" presName="ParentText" presStyleLbl="revTx" presStyleIdx="1" presStyleCnt="4">
        <dgm:presLayoutVars>
          <dgm:chMax val="0"/>
          <dgm:chPref val="0"/>
          <dgm:bulletEnabled val="1"/>
        </dgm:presLayoutVars>
      </dgm:prSet>
      <dgm:spPr/>
    </dgm:pt>
    <dgm:pt modelId="{11554065-3B23-463F-AC41-7A045DF68021}" type="pres">
      <dgm:prSet presAssocID="{7FB5878A-9D57-4641-A192-A65C801BDCA2}" presName="Triangle" presStyleLbl="alignNode1" presStyleIdx="3" presStyleCnt="7"/>
      <dgm:spPr/>
    </dgm:pt>
    <dgm:pt modelId="{00C96515-76B6-41EB-8845-33E5842609ED}" type="pres">
      <dgm:prSet presAssocID="{F5F61C00-2E0E-40B7-B6AC-3A2236DA598F}" presName="sibTrans" presStyleCnt="0"/>
      <dgm:spPr/>
    </dgm:pt>
    <dgm:pt modelId="{6743C7BE-4990-4E68-86BA-BAA49C41EB02}" type="pres">
      <dgm:prSet presAssocID="{F5F61C00-2E0E-40B7-B6AC-3A2236DA598F}" presName="space" presStyleCnt="0"/>
      <dgm:spPr/>
    </dgm:pt>
    <dgm:pt modelId="{A8BD033E-6E0B-4A26-B905-869D831E671B}" type="pres">
      <dgm:prSet presAssocID="{B07A8E2A-98C5-44E5-B92E-2F1010243B72}" presName="composite" presStyleCnt="0"/>
      <dgm:spPr/>
    </dgm:pt>
    <dgm:pt modelId="{F69D264A-847C-4829-AB25-F813CE8EAE3D}" type="pres">
      <dgm:prSet presAssocID="{B07A8E2A-98C5-44E5-B92E-2F1010243B72}" presName="LShape" presStyleLbl="alignNode1" presStyleIdx="4" presStyleCnt="7"/>
      <dgm:spPr/>
    </dgm:pt>
    <dgm:pt modelId="{372C4999-B183-46AC-84F8-F858A39E9DDD}" type="pres">
      <dgm:prSet presAssocID="{B07A8E2A-98C5-44E5-B92E-2F1010243B72}" presName="ParentText" presStyleLbl="revTx" presStyleIdx="2" presStyleCnt="4">
        <dgm:presLayoutVars>
          <dgm:chMax val="0"/>
          <dgm:chPref val="0"/>
          <dgm:bulletEnabled val="1"/>
        </dgm:presLayoutVars>
      </dgm:prSet>
      <dgm:spPr/>
    </dgm:pt>
    <dgm:pt modelId="{70AAB3DE-47DD-442C-BEE2-B5236B191D0E}" type="pres">
      <dgm:prSet presAssocID="{B07A8E2A-98C5-44E5-B92E-2F1010243B72}" presName="Triangle" presStyleLbl="alignNode1" presStyleIdx="5" presStyleCnt="7"/>
      <dgm:spPr/>
    </dgm:pt>
    <dgm:pt modelId="{9289A22E-E326-4E3C-804D-7140648297B5}" type="pres">
      <dgm:prSet presAssocID="{60AB8622-8F1B-4B3C-BC7D-99D57A942F00}" presName="sibTrans" presStyleCnt="0"/>
      <dgm:spPr/>
    </dgm:pt>
    <dgm:pt modelId="{4A0A0CA8-ADC6-4E57-A7BA-A6265CE12032}" type="pres">
      <dgm:prSet presAssocID="{60AB8622-8F1B-4B3C-BC7D-99D57A942F00}" presName="space" presStyleCnt="0"/>
      <dgm:spPr/>
    </dgm:pt>
    <dgm:pt modelId="{326A731A-16F4-4ACA-9E94-7DF5F629CA33}" type="pres">
      <dgm:prSet presAssocID="{4CCC5193-DB80-4E3B-A179-A4CE3736BD83}" presName="composite" presStyleCnt="0"/>
      <dgm:spPr/>
    </dgm:pt>
    <dgm:pt modelId="{95841EB6-E030-4968-A3D3-BCCA5ED98103}" type="pres">
      <dgm:prSet presAssocID="{4CCC5193-DB80-4E3B-A179-A4CE3736BD83}" presName="LShape" presStyleLbl="alignNode1" presStyleIdx="6" presStyleCnt="7"/>
      <dgm:spPr/>
    </dgm:pt>
    <dgm:pt modelId="{C5F48B7F-B617-44D6-9BA7-ACDD8426FFBC}" type="pres">
      <dgm:prSet presAssocID="{4CCC5193-DB80-4E3B-A179-A4CE3736BD83}" presName="ParentText" presStyleLbl="revTx" presStyleIdx="3" presStyleCnt="4">
        <dgm:presLayoutVars>
          <dgm:chMax val="0"/>
          <dgm:chPref val="0"/>
          <dgm:bulletEnabled val="1"/>
        </dgm:presLayoutVars>
      </dgm:prSet>
      <dgm:spPr/>
    </dgm:pt>
  </dgm:ptLst>
  <dgm:cxnLst>
    <dgm:cxn modelId="{96311014-6A6D-47C5-830E-D7FA162BDC8E}" srcId="{A6FCD470-5DE1-4172-B4A6-CFF258E38236}" destId="{520F25A7-BFB8-4905-8DF0-8E32E70DBCF2}" srcOrd="0" destOrd="0" parTransId="{E188CDE4-887B-4A41-949D-73F89EDF84FD}" sibTransId="{24B96002-8C68-40D6-A3CA-B0E76B90D931}"/>
    <dgm:cxn modelId="{16BBC04C-8D7B-443A-8A5A-3886D9DBE824}" type="presOf" srcId="{A6FCD470-5DE1-4172-B4A6-CFF258E38236}" destId="{6ABA2F8D-FAA5-4367-84BB-0C1D561C1843}" srcOrd="0" destOrd="0" presId="urn:microsoft.com/office/officeart/2009/3/layout/StepUpProcess"/>
    <dgm:cxn modelId="{CAF64057-9172-4097-A5E1-94D34E9819ED}" srcId="{A6FCD470-5DE1-4172-B4A6-CFF258E38236}" destId="{4CCC5193-DB80-4E3B-A179-A4CE3736BD83}" srcOrd="3" destOrd="0" parTransId="{459973C5-4354-40A7-9D84-95D3D4547F46}" sibTransId="{4DC5D763-63FE-476B-8707-85817F458BED}"/>
    <dgm:cxn modelId="{9E825187-7ECE-45EA-B82C-C2C92B2262B2}" srcId="{A6FCD470-5DE1-4172-B4A6-CFF258E38236}" destId="{B07A8E2A-98C5-44E5-B92E-2F1010243B72}" srcOrd="2" destOrd="0" parTransId="{223DEA11-1095-4BB4-B1B1-7C92DEF90D02}" sibTransId="{60AB8622-8F1B-4B3C-BC7D-99D57A942F00}"/>
    <dgm:cxn modelId="{79AAB088-6FDA-448E-A4A5-5E8D9F66D45D}" srcId="{A6FCD470-5DE1-4172-B4A6-CFF258E38236}" destId="{7FB5878A-9D57-4641-A192-A65C801BDCA2}" srcOrd="1" destOrd="0" parTransId="{9EC86619-7C3C-401C-A1DC-4A23922016CF}" sibTransId="{F5F61C00-2E0E-40B7-B6AC-3A2236DA598F}"/>
    <dgm:cxn modelId="{E9C0A6CB-97AF-415E-8180-D8892B3691ED}" type="presOf" srcId="{520F25A7-BFB8-4905-8DF0-8E32E70DBCF2}" destId="{2FD3579D-A563-47BE-9C1E-4325FD17805B}" srcOrd="0" destOrd="0" presId="urn:microsoft.com/office/officeart/2009/3/layout/StepUpProcess"/>
    <dgm:cxn modelId="{16984ACE-6E7B-46C9-8BD8-E60F13548063}" type="presOf" srcId="{4CCC5193-DB80-4E3B-A179-A4CE3736BD83}" destId="{C5F48B7F-B617-44D6-9BA7-ACDD8426FFBC}" srcOrd="0" destOrd="0" presId="urn:microsoft.com/office/officeart/2009/3/layout/StepUpProcess"/>
    <dgm:cxn modelId="{E0F8E5DF-D49F-45C8-8212-5CADDC7B20AE}" type="presOf" srcId="{B07A8E2A-98C5-44E5-B92E-2F1010243B72}" destId="{372C4999-B183-46AC-84F8-F858A39E9DDD}" srcOrd="0" destOrd="0" presId="urn:microsoft.com/office/officeart/2009/3/layout/StepUpProcess"/>
    <dgm:cxn modelId="{BBA20EE7-5DA3-4F9C-B0FE-DF7281CF6C23}" type="presOf" srcId="{7FB5878A-9D57-4641-A192-A65C801BDCA2}" destId="{5AEEAEC2-AE19-453D-8D5C-8A761D729065}" srcOrd="0" destOrd="0" presId="urn:microsoft.com/office/officeart/2009/3/layout/StepUpProcess"/>
    <dgm:cxn modelId="{7A03A16B-F87A-433F-8C0B-3893E3199DF8}" type="presParOf" srcId="{6ABA2F8D-FAA5-4367-84BB-0C1D561C1843}" destId="{6367F8BB-087A-4401-B5AE-4D17240047C5}" srcOrd="0" destOrd="0" presId="urn:microsoft.com/office/officeart/2009/3/layout/StepUpProcess"/>
    <dgm:cxn modelId="{8DC53E8C-5D80-4F0D-A0FF-BE84D7737EC7}" type="presParOf" srcId="{6367F8BB-087A-4401-B5AE-4D17240047C5}" destId="{B48AB2CD-69A5-460B-A673-583D11F6655A}" srcOrd="0" destOrd="0" presId="urn:microsoft.com/office/officeart/2009/3/layout/StepUpProcess"/>
    <dgm:cxn modelId="{98C71207-7111-4769-BEF8-6C22B4B5022E}" type="presParOf" srcId="{6367F8BB-087A-4401-B5AE-4D17240047C5}" destId="{2FD3579D-A563-47BE-9C1E-4325FD17805B}" srcOrd="1" destOrd="0" presId="urn:microsoft.com/office/officeart/2009/3/layout/StepUpProcess"/>
    <dgm:cxn modelId="{F1300098-164E-4222-9A59-5BA72AA5A255}" type="presParOf" srcId="{6367F8BB-087A-4401-B5AE-4D17240047C5}" destId="{45D84635-DFF5-473D-A76C-D49C338E1BB6}" srcOrd="2" destOrd="0" presId="urn:microsoft.com/office/officeart/2009/3/layout/StepUpProcess"/>
    <dgm:cxn modelId="{2979BB50-930B-4E88-BC8F-19DBEAB0E9D5}" type="presParOf" srcId="{6ABA2F8D-FAA5-4367-84BB-0C1D561C1843}" destId="{BDFF7280-15AB-45DD-9BB8-6E46719DD296}" srcOrd="1" destOrd="0" presId="urn:microsoft.com/office/officeart/2009/3/layout/StepUpProcess"/>
    <dgm:cxn modelId="{FB8F3AD5-0F46-4D1C-A330-94BC77F50C13}" type="presParOf" srcId="{BDFF7280-15AB-45DD-9BB8-6E46719DD296}" destId="{EC171172-A7A9-48D5-AF40-F4DE3C54C920}" srcOrd="0" destOrd="0" presId="urn:microsoft.com/office/officeart/2009/3/layout/StepUpProcess"/>
    <dgm:cxn modelId="{FF196954-9FD3-4122-8338-386CF9640770}" type="presParOf" srcId="{6ABA2F8D-FAA5-4367-84BB-0C1D561C1843}" destId="{43814AE5-3707-4CAA-B4FC-65AE9EB62467}" srcOrd="2" destOrd="0" presId="urn:microsoft.com/office/officeart/2009/3/layout/StepUpProcess"/>
    <dgm:cxn modelId="{179EF908-90A5-47F3-BB05-17FE4A72A34F}" type="presParOf" srcId="{43814AE5-3707-4CAA-B4FC-65AE9EB62467}" destId="{7C14248B-5413-4AD2-B90B-FA280E1F16FD}" srcOrd="0" destOrd="0" presId="urn:microsoft.com/office/officeart/2009/3/layout/StepUpProcess"/>
    <dgm:cxn modelId="{AD92F932-4DC2-402F-8EE6-48344520884C}" type="presParOf" srcId="{43814AE5-3707-4CAA-B4FC-65AE9EB62467}" destId="{5AEEAEC2-AE19-453D-8D5C-8A761D729065}" srcOrd="1" destOrd="0" presId="urn:microsoft.com/office/officeart/2009/3/layout/StepUpProcess"/>
    <dgm:cxn modelId="{45D1ED3E-4622-4D07-B7E5-14A7A8B11F6C}" type="presParOf" srcId="{43814AE5-3707-4CAA-B4FC-65AE9EB62467}" destId="{11554065-3B23-463F-AC41-7A045DF68021}" srcOrd="2" destOrd="0" presId="urn:microsoft.com/office/officeart/2009/3/layout/StepUpProcess"/>
    <dgm:cxn modelId="{59AB1D2D-D468-4B1C-A942-5A0BE0E735D4}" type="presParOf" srcId="{6ABA2F8D-FAA5-4367-84BB-0C1D561C1843}" destId="{00C96515-76B6-41EB-8845-33E5842609ED}" srcOrd="3" destOrd="0" presId="urn:microsoft.com/office/officeart/2009/3/layout/StepUpProcess"/>
    <dgm:cxn modelId="{FDFCDC92-2248-4A2A-BA8A-519CD8703C97}" type="presParOf" srcId="{00C96515-76B6-41EB-8845-33E5842609ED}" destId="{6743C7BE-4990-4E68-86BA-BAA49C41EB02}" srcOrd="0" destOrd="0" presId="urn:microsoft.com/office/officeart/2009/3/layout/StepUpProcess"/>
    <dgm:cxn modelId="{E55119EF-C485-480F-A965-5B9FE8721788}" type="presParOf" srcId="{6ABA2F8D-FAA5-4367-84BB-0C1D561C1843}" destId="{A8BD033E-6E0B-4A26-B905-869D831E671B}" srcOrd="4" destOrd="0" presId="urn:microsoft.com/office/officeart/2009/3/layout/StepUpProcess"/>
    <dgm:cxn modelId="{FA415951-8AEB-42F3-8212-1C30C726B526}" type="presParOf" srcId="{A8BD033E-6E0B-4A26-B905-869D831E671B}" destId="{F69D264A-847C-4829-AB25-F813CE8EAE3D}" srcOrd="0" destOrd="0" presId="urn:microsoft.com/office/officeart/2009/3/layout/StepUpProcess"/>
    <dgm:cxn modelId="{9AF72DD6-4D77-42F3-9AB0-AC7C34A746BB}" type="presParOf" srcId="{A8BD033E-6E0B-4A26-B905-869D831E671B}" destId="{372C4999-B183-46AC-84F8-F858A39E9DDD}" srcOrd="1" destOrd="0" presId="urn:microsoft.com/office/officeart/2009/3/layout/StepUpProcess"/>
    <dgm:cxn modelId="{30D52A09-9FBD-49E7-9112-DA601998580D}" type="presParOf" srcId="{A8BD033E-6E0B-4A26-B905-869D831E671B}" destId="{70AAB3DE-47DD-442C-BEE2-B5236B191D0E}" srcOrd="2" destOrd="0" presId="urn:microsoft.com/office/officeart/2009/3/layout/StepUpProcess"/>
    <dgm:cxn modelId="{1E48571D-33EC-401F-BF23-4EEFD525F446}" type="presParOf" srcId="{6ABA2F8D-FAA5-4367-84BB-0C1D561C1843}" destId="{9289A22E-E326-4E3C-804D-7140648297B5}" srcOrd="5" destOrd="0" presId="urn:microsoft.com/office/officeart/2009/3/layout/StepUpProcess"/>
    <dgm:cxn modelId="{465E06C2-6B10-438B-993F-84FA9F3901BF}" type="presParOf" srcId="{9289A22E-E326-4E3C-804D-7140648297B5}" destId="{4A0A0CA8-ADC6-4E57-A7BA-A6265CE12032}" srcOrd="0" destOrd="0" presId="urn:microsoft.com/office/officeart/2009/3/layout/StepUpProcess"/>
    <dgm:cxn modelId="{7E9D4257-0504-4C6C-8BD1-96BDF3FA0EB6}" type="presParOf" srcId="{6ABA2F8D-FAA5-4367-84BB-0C1D561C1843}" destId="{326A731A-16F4-4ACA-9E94-7DF5F629CA33}" srcOrd="6" destOrd="0" presId="urn:microsoft.com/office/officeart/2009/3/layout/StepUpProcess"/>
    <dgm:cxn modelId="{D7F490B3-DA50-42BB-B9C1-4A777E2F7FEF}" type="presParOf" srcId="{326A731A-16F4-4ACA-9E94-7DF5F629CA33}" destId="{95841EB6-E030-4968-A3D3-BCCA5ED98103}" srcOrd="0" destOrd="0" presId="urn:microsoft.com/office/officeart/2009/3/layout/StepUpProcess"/>
    <dgm:cxn modelId="{B99162AA-DD58-49FA-961D-E619D7DB67B3}" type="presParOf" srcId="{326A731A-16F4-4ACA-9E94-7DF5F629CA33}" destId="{C5F48B7F-B617-44D6-9BA7-ACDD8426FFB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lang="es-ES"/>
        </a:p>
      </dgm:t>
    </dgm:pt>
    <dgm:pt modelId="{FE9935D9-8265-49F4-93C2-58F3106748C2}">
      <dgm:prSet phldrT="[Texto]" custT="1"/>
      <dgm:spPr/>
      <dgm:t>
        <a:bodyPr/>
        <a:lstStyle/>
        <a:p>
          <a:pPr algn="ctr"/>
          <a:r>
            <a:rPr lang="es-ES" sz="3200" b="1"/>
            <a:t>Liquidez del Activo de Largo Plazo</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dirty="0"/>
            <a:t>Los activos de largo plazo, por su propia naturaleza, poseen un bajo grado de tendencia a la liquidez.</a:t>
          </a:r>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Estos activos no sufren ningún proceso de transformación como los activos circulantes; su propósito es utilizarlos para llevar a cabo diferentes operaciones de la empresa.</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173C9811-567C-4117-A241-5DF5785F815F}" type="presOf" srcId="{E5A99907-5FDA-4A17-936A-0542E1B737FC}" destId="{2B0772F9-A9D1-4325-92BC-8960A4A51266}" srcOrd="0" destOrd="0" presId="urn:microsoft.com/office/officeart/2005/8/layout/chevron2"/>
    <dgm:cxn modelId="{648D1218-E196-4D3A-99DB-A652757004FD}" type="presOf" srcId="{94167C45-5B85-413F-950F-2CF34403298A}" destId="{19B08C6E-DEA5-4BAF-B510-9256AE802556}"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40D00B62-14A1-4589-9C53-D4923906D502}" srcId="{0785EA75-ACB0-4150-8704-7A0036994D66}" destId="{E5A99907-5FDA-4A17-936A-0542E1B737FC}" srcOrd="0" destOrd="0" parTransId="{59B51D5B-FBD5-4FA1-8837-366B0A5230FD}" sibTransId="{D7FF836F-482F-4A1D-8258-3D610454A844}"/>
    <dgm:cxn modelId="{C74BE347-6C89-41E8-9DCB-C2D1751CACDC}" type="presOf" srcId="{C90F2A51-65DE-45C8-9ECA-D2AFDA34DB64}" destId="{648D98D4-F4BE-4BDA-8F10-7F6276CE7F4A}" srcOrd="0" destOrd="0" presId="urn:microsoft.com/office/officeart/2005/8/layout/chevron2"/>
    <dgm:cxn modelId="{77591754-20F8-473A-8151-E47CFBAAF0B9}" type="presOf" srcId="{B6BFB863-4471-4BF5-AE88-B1AF5F5599CA}" destId="{56EF5587-2571-4523-BD9A-4D1AE7CD583B}"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4A9B078C-9573-443C-9B36-3B51DC25B83A}" type="presOf" srcId="{A6FCD470-5DE1-4172-B4A6-CFF258E38236}" destId="{969C32E2-4C70-4E60-A60D-37EEA16B0F14}" srcOrd="0" destOrd="0" presId="urn:microsoft.com/office/officeart/2005/8/layout/chevron2"/>
    <dgm:cxn modelId="{C2FF70A7-28A9-4483-B24A-F57FFD49B638}" type="presOf" srcId="{FE9935D9-8265-49F4-93C2-58F3106748C2}" destId="{950AFD78-6BDA-4AB2-83C7-22195306E1A9}"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4A68C4B7-F3D6-4560-8883-CEE1546999F9}" type="presOf" srcId="{0785EA75-ACB0-4150-8704-7A0036994D66}" destId="{1A434710-B258-466F-BC39-C17D0E653F8D}" srcOrd="0" destOrd="0" presId="urn:microsoft.com/office/officeart/2005/8/layout/chevron2"/>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95431B28-AA6F-4B62-BA76-8AE60FF279E9}" type="presParOf" srcId="{969C32E2-4C70-4E60-A60D-37EEA16B0F14}" destId="{700E3A2D-41F3-4F58-90CD-5B4D42A1CCE8}" srcOrd="0" destOrd="0" presId="urn:microsoft.com/office/officeart/2005/8/layout/chevron2"/>
    <dgm:cxn modelId="{8D12B8D0-0568-483C-8DC2-285BE8362DCB}" type="presParOf" srcId="{700E3A2D-41F3-4F58-90CD-5B4D42A1CCE8}" destId="{648D98D4-F4BE-4BDA-8F10-7F6276CE7F4A}" srcOrd="0" destOrd="0" presId="urn:microsoft.com/office/officeart/2005/8/layout/chevron2"/>
    <dgm:cxn modelId="{6E9B1796-2D34-49ED-BE23-EB8997CC6BE1}" type="presParOf" srcId="{700E3A2D-41F3-4F58-90CD-5B4D42A1CCE8}" destId="{950AFD78-6BDA-4AB2-83C7-22195306E1A9}" srcOrd="1" destOrd="0" presId="urn:microsoft.com/office/officeart/2005/8/layout/chevron2"/>
    <dgm:cxn modelId="{F51FAEEA-2CD8-4E98-8E47-F2CF489C5E95}" type="presParOf" srcId="{969C32E2-4C70-4E60-A60D-37EEA16B0F14}" destId="{88401F3B-6B6C-441F-BDAD-A35E00E04D7E}" srcOrd="1" destOrd="0" presId="urn:microsoft.com/office/officeart/2005/8/layout/chevron2"/>
    <dgm:cxn modelId="{2EB1148C-E98A-47A8-9C8F-8D3C7E5680C5}" type="presParOf" srcId="{969C32E2-4C70-4E60-A60D-37EEA16B0F14}" destId="{5261E04C-66B2-40E1-9361-6AD429FA62A0}" srcOrd="2" destOrd="0" presId="urn:microsoft.com/office/officeart/2005/8/layout/chevron2"/>
    <dgm:cxn modelId="{FDC0C6A3-23D6-4D44-9DF3-ACD035E2EDAC}" type="presParOf" srcId="{5261E04C-66B2-40E1-9361-6AD429FA62A0}" destId="{19B08C6E-DEA5-4BAF-B510-9256AE802556}" srcOrd="0" destOrd="0" presId="urn:microsoft.com/office/officeart/2005/8/layout/chevron2"/>
    <dgm:cxn modelId="{97FC8C57-E112-48B4-A282-1DF74537E572}" type="presParOf" srcId="{5261E04C-66B2-40E1-9361-6AD429FA62A0}" destId="{56EF5587-2571-4523-BD9A-4D1AE7CD583B}" srcOrd="1" destOrd="0" presId="urn:microsoft.com/office/officeart/2005/8/layout/chevron2"/>
    <dgm:cxn modelId="{A487D893-DB6E-4FB8-BBE0-4F3E8C5A4029}" type="presParOf" srcId="{969C32E2-4C70-4E60-A60D-37EEA16B0F14}" destId="{37349712-05FC-4E2D-8B00-C1E665556508}" srcOrd="3" destOrd="0" presId="urn:microsoft.com/office/officeart/2005/8/layout/chevron2"/>
    <dgm:cxn modelId="{FA470E14-9AB5-465D-B0F5-7F9724E43E28}" type="presParOf" srcId="{969C32E2-4C70-4E60-A60D-37EEA16B0F14}" destId="{8AEB299B-73CD-40CC-9BF5-552306DD29A1}" srcOrd="4" destOrd="0" presId="urn:microsoft.com/office/officeart/2005/8/layout/chevron2"/>
    <dgm:cxn modelId="{0241045C-CB19-472D-966B-ACE2AA7A2EDD}" type="presParOf" srcId="{8AEB299B-73CD-40CC-9BF5-552306DD29A1}" destId="{1A434710-B258-466F-BC39-C17D0E653F8D}" srcOrd="0" destOrd="0" presId="urn:microsoft.com/office/officeart/2005/8/layout/chevron2"/>
    <dgm:cxn modelId="{DDDF686D-2FC3-401A-87C3-51439400F8C5}"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1" qsCatId="3D" csTypeId="urn:microsoft.com/office/officeart/2005/8/colors/accent2_4" csCatId="accent2" phldr="1"/>
      <dgm:spPr/>
      <dgm:t>
        <a:bodyPr/>
        <a:lstStyle/>
        <a:p>
          <a:endParaRPr lang="es-ES"/>
        </a:p>
      </dgm:t>
    </dgm:pt>
    <dgm:pt modelId="{FE9935D9-8265-49F4-93C2-58F3106748C2}">
      <dgm:prSet phldrT="[Texto]" custT="1"/>
      <dgm:spPr/>
      <dgm:t>
        <a:bodyPr/>
        <a:lstStyle/>
        <a:p>
          <a:pPr algn="ctr"/>
          <a:r>
            <a:rPr lang="es-ES" sz="3200" b="1"/>
            <a:t>Liquidez del Activo de Largo Plazo</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dirty="0"/>
            <a:t>En su utilización los activos de largo plazo se van desgastando y consumiendo hasta agotarse por completo al final de su vida económica.</a:t>
          </a:r>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dirty="0"/>
            <a:t>La vida útil productiva del activo de largo plazo representa su capacidad para contribuir a las operaciones y generar liquidez.</a:t>
          </a:r>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89DC6416-79A4-4002-B409-2B8038F5FF1E}" type="presOf" srcId="{E5A99907-5FDA-4A17-936A-0542E1B737FC}" destId="{2B0772F9-A9D1-4325-92BC-8960A4A51266}" srcOrd="0" destOrd="0" presId="urn:microsoft.com/office/officeart/2005/8/layout/chevron2"/>
    <dgm:cxn modelId="{1656F521-C83D-48AB-BCD6-3023B4732590}" type="presOf" srcId="{FE9935D9-8265-49F4-93C2-58F3106748C2}" destId="{950AFD78-6BDA-4AB2-83C7-22195306E1A9}" srcOrd="0" destOrd="0" presId="urn:microsoft.com/office/officeart/2005/8/layout/chevron2"/>
    <dgm:cxn modelId="{1F880D2D-805B-4385-B8D3-22C5A3A4BEAF}" srcId="{A6FCD470-5DE1-4172-B4A6-CFF258E38236}" destId="{0785EA75-ACB0-4150-8704-7A0036994D66}" srcOrd="2" destOrd="0" parTransId="{8379A491-5138-4120-B360-AB377E5E18AD}" sibTransId="{71B44795-BF3C-4978-8016-AD1D5A907AB5}"/>
    <dgm:cxn modelId="{40D00B62-14A1-4589-9C53-D4923906D502}" srcId="{0785EA75-ACB0-4150-8704-7A0036994D66}" destId="{E5A99907-5FDA-4A17-936A-0542E1B737FC}" srcOrd="0" destOrd="0" parTransId="{59B51D5B-FBD5-4FA1-8837-366B0A5230FD}" sibTransId="{D7FF836F-482F-4A1D-8258-3D610454A844}"/>
    <dgm:cxn modelId="{14D0BE65-BE9C-4378-8176-BD583EAA97C5}" type="presOf" srcId="{94167C45-5B85-413F-950F-2CF34403298A}" destId="{19B08C6E-DEA5-4BAF-B510-9256AE802556}" srcOrd="0" destOrd="0" presId="urn:microsoft.com/office/officeart/2005/8/layout/chevron2"/>
    <dgm:cxn modelId="{06B1EC78-C0CF-446C-86A1-A8FD85B8EF90}" type="presOf" srcId="{B6BFB863-4471-4BF5-AE88-B1AF5F5599CA}" destId="{56EF5587-2571-4523-BD9A-4D1AE7CD583B}"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DB754098-C631-4F05-90C2-E4F8581A1C11}" type="presOf" srcId="{C90F2A51-65DE-45C8-9ECA-D2AFDA34DB64}" destId="{648D98D4-F4BE-4BDA-8F10-7F6276CE7F4A}"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63A49FC9-C86D-4403-BEB8-CA306D4F5703}" type="presOf" srcId="{A6FCD470-5DE1-4172-B4A6-CFF258E38236}" destId="{969C32E2-4C70-4E60-A60D-37EEA16B0F14}" srcOrd="0" destOrd="0" presId="urn:microsoft.com/office/officeart/2005/8/layout/chevron2"/>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73497FF0-88AA-4C2A-AE96-5274DC8EE442}" type="presOf" srcId="{0785EA75-ACB0-4150-8704-7A0036994D66}" destId="{1A434710-B258-466F-BC39-C17D0E653F8D}" srcOrd="0" destOrd="0" presId="urn:microsoft.com/office/officeart/2005/8/layout/chevron2"/>
    <dgm:cxn modelId="{5F8CFE95-1D1B-4649-B7B2-AC79B16CB2A3}" type="presParOf" srcId="{969C32E2-4C70-4E60-A60D-37EEA16B0F14}" destId="{700E3A2D-41F3-4F58-90CD-5B4D42A1CCE8}" srcOrd="0" destOrd="0" presId="urn:microsoft.com/office/officeart/2005/8/layout/chevron2"/>
    <dgm:cxn modelId="{88FCF27A-7067-40D2-96F6-87AF7A9EC7A2}" type="presParOf" srcId="{700E3A2D-41F3-4F58-90CD-5B4D42A1CCE8}" destId="{648D98D4-F4BE-4BDA-8F10-7F6276CE7F4A}" srcOrd="0" destOrd="0" presId="urn:microsoft.com/office/officeart/2005/8/layout/chevron2"/>
    <dgm:cxn modelId="{E690F70B-B9D5-4E0C-8E74-1BC47A3515C0}" type="presParOf" srcId="{700E3A2D-41F3-4F58-90CD-5B4D42A1CCE8}" destId="{950AFD78-6BDA-4AB2-83C7-22195306E1A9}" srcOrd="1" destOrd="0" presId="urn:microsoft.com/office/officeart/2005/8/layout/chevron2"/>
    <dgm:cxn modelId="{E6BF1D23-E276-4914-97BD-7F3C9FE9D2E3}" type="presParOf" srcId="{969C32E2-4C70-4E60-A60D-37EEA16B0F14}" destId="{88401F3B-6B6C-441F-BDAD-A35E00E04D7E}" srcOrd="1" destOrd="0" presId="urn:microsoft.com/office/officeart/2005/8/layout/chevron2"/>
    <dgm:cxn modelId="{075B8406-95BD-4432-BBC2-8176C51EEB3B}" type="presParOf" srcId="{969C32E2-4C70-4E60-A60D-37EEA16B0F14}" destId="{5261E04C-66B2-40E1-9361-6AD429FA62A0}" srcOrd="2" destOrd="0" presId="urn:microsoft.com/office/officeart/2005/8/layout/chevron2"/>
    <dgm:cxn modelId="{6521715D-A5A9-4A21-BA8C-D3D42D165E3C}" type="presParOf" srcId="{5261E04C-66B2-40E1-9361-6AD429FA62A0}" destId="{19B08C6E-DEA5-4BAF-B510-9256AE802556}" srcOrd="0" destOrd="0" presId="urn:microsoft.com/office/officeart/2005/8/layout/chevron2"/>
    <dgm:cxn modelId="{CC9A4127-BC2C-4AE6-8A95-E4E5EB440FA8}" type="presParOf" srcId="{5261E04C-66B2-40E1-9361-6AD429FA62A0}" destId="{56EF5587-2571-4523-BD9A-4D1AE7CD583B}" srcOrd="1" destOrd="0" presId="urn:microsoft.com/office/officeart/2005/8/layout/chevron2"/>
    <dgm:cxn modelId="{C0FAD6FC-63CD-4B6E-9B08-47ABF89FD429}" type="presParOf" srcId="{969C32E2-4C70-4E60-A60D-37EEA16B0F14}" destId="{37349712-05FC-4E2D-8B00-C1E665556508}" srcOrd="3" destOrd="0" presId="urn:microsoft.com/office/officeart/2005/8/layout/chevron2"/>
    <dgm:cxn modelId="{45BC6265-0C0A-4B78-8A0E-B1FC10B86665}" type="presParOf" srcId="{969C32E2-4C70-4E60-A60D-37EEA16B0F14}" destId="{8AEB299B-73CD-40CC-9BF5-552306DD29A1}" srcOrd="4" destOrd="0" presId="urn:microsoft.com/office/officeart/2005/8/layout/chevron2"/>
    <dgm:cxn modelId="{C52C4E8C-DBCB-4509-B7E4-ECC0B8D471C3}" type="presParOf" srcId="{8AEB299B-73CD-40CC-9BF5-552306DD29A1}" destId="{1A434710-B258-466F-BC39-C17D0E653F8D}" srcOrd="0" destOrd="0" presId="urn:microsoft.com/office/officeart/2005/8/layout/chevron2"/>
    <dgm:cxn modelId="{D7FCE652-1F72-40D8-9396-CF18C27BA435}"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FCD470-5DE1-4172-B4A6-CFF258E38236}" type="doc">
      <dgm:prSet loTypeId="urn:microsoft.com/office/officeart/2005/8/layout/chevron2" loCatId="list" qsTypeId="urn:microsoft.com/office/officeart/2005/8/quickstyle/3d4" qsCatId="3D" csTypeId="urn:microsoft.com/office/officeart/2005/8/colors/accent2_2" csCatId="accent2" phldr="1"/>
      <dgm:spPr/>
      <dgm:t>
        <a:bodyPr/>
        <a:lstStyle/>
        <a:p>
          <a:endParaRPr lang="es-ES"/>
        </a:p>
      </dgm:t>
    </dgm:pt>
    <dgm:pt modelId="{FE9935D9-8265-49F4-93C2-58F3106748C2}">
      <dgm:prSet phldrT="[Texto]" custT="1"/>
      <dgm:spPr/>
      <dgm:t>
        <a:bodyPr/>
        <a:lstStyle/>
        <a:p>
          <a:pPr algn="ctr"/>
          <a:r>
            <a:rPr lang="es-ES" sz="3200" b="1"/>
            <a:t>Liquidez del Activo de Largo Plazo</a:t>
          </a:r>
          <a:endParaRPr lang="es-ES" sz="3200" b="1" dirty="0"/>
        </a:p>
      </dgm:t>
    </dgm:pt>
    <dgm:pt modelId="{7D2CDE3F-F786-45A6-AF7B-76EF841E3FB4}" type="parTrans" cxnId="{5B5321B7-E557-422D-9D1D-893586373FAA}">
      <dgm:prSet/>
      <dgm:spPr/>
      <dgm:t>
        <a:bodyPr/>
        <a:lstStyle/>
        <a:p>
          <a:endParaRPr lang="es-ES"/>
        </a:p>
      </dgm:t>
    </dgm:pt>
    <dgm:pt modelId="{1044F2D3-65EF-483F-B404-68EB1759AB21}" type="sibTrans" cxnId="{5B5321B7-E557-422D-9D1D-893586373FAA}">
      <dgm:prSet/>
      <dgm:spPr/>
      <dgm:t>
        <a:bodyPr/>
        <a:lstStyle/>
        <a:p>
          <a:endParaRPr lang="es-ES"/>
        </a:p>
      </dgm:t>
    </dgm:pt>
    <dgm:pt modelId="{94167C45-5B85-413F-950F-2CF34403298A}">
      <dgm:prSet phldrT="[Texto]" phldr="1"/>
      <dgm:spPr/>
      <dgm:t>
        <a:bodyPr/>
        <a:lstStyle/>
        <a:p>
          <a:endParaRPr lang="es-ES"/>
        </a:p>
      </dgm:t>
    </dgm:pt>
    <dgm:pt modelId="{DAE8B200-FFAA-4B5D-8AB2-9AACFC124FC3}" type="parTrans" cxnId="{A7D69ED8-1D44-4FF6-917D-775427732D6D}">
      <dgm:prSet/>
      <dgm:spPr/>
      <dgm:t>
        <a:bodyPr/>
        <a:lstStyle/>
        <a:p>
          <a:endParaRPr lang="es-ES"/>
        </a:p>
      </dgm:t>
    </dgm:pt>
    <dgm:pt modelId="{2DCC594F-7B38-431C-931D-145716BAB6C2}" type="sibTrans" cxnId="{A7D69ED8-1D44-4FF6-917D-775427732D6D}">
      <dgm:prSet/>
      <dgm:spPr/>
      <dgm:t>
        <a:bodyPr/>
        <a:lstStyle/>
        <a:p>
          <a:endParaRPr lang="es-ES"/>
        </a:p>
      </dgm:t>
    </dgm:pt>
    <dgm:pt modelId="{B6BFB863-4471-4BF5-AE88-B1AF5F5599CA}">
      <dgm:prSet phldrT="[Texto]"/>
      <dgm:spPr/>
      <dgm:t>
        <a:bodyPr/>
        <a:lstStyle/>
        <a:p>
          <a:r>
            <a:rPr lang="es-ES" dirty="0"/>
            <a:t>La vida útil y el carácter de permanencia en el tiempo de los activos de largo plazo, es lo que determinará su capacidad y contribución a generar liquidez para la empresa.</a:t>
          </a:r>
        </a:p>
      </dgm:t>
    </dgm:pt>
    <dgm:pt modelId="{934EA611-9862-48E0-AFD5-8F8B6B31FAF5}" type="parTrans" cxnId="{6ABA9F59-96F0-41E0-8677-702D6D6A3EF1}">
      <dgm:prSet/>
      <dgm:spPr/>
      <dgm:t>
        <a:bodyPr/>
        <a:lstStyle/>
        <a:p>
          <a:endParaRPr lang="es-ES"/>
        </a:p>
      </dgm:t>
    </dgm:pt>
    <dgm:pt modelId="{DF06DCB4-8A66-4E62-89EB-4B761DD9E3D3}" type="sibTrans" cxnId="{6ABA9F59-96F0-41E0-8677-702D6D6A3EF1}">
      <dgm:prSet/>
      <dgm:spPr/>
      <dgm:t>
        <a:bodyPr/>
        <a:lstStyle/>
        <a:p>
          <a:endParaRPr lang="es-ES"/>
        </a:p>
      </dgm:t>
    </dgm:pt>
    <dgm:pt modelId="{0785EA75-ACB0-4150-8704-7A0036994D66}">
      <dgm:prSet phldrT="[Texto]" phldr="1"/>
      <dgm:spPr/>
      <dgm:t>
        <a:bodyPr/>
        <a:lstStyle/>
        <a:p>
          <a:endParaRPr lang="es-ES"/>
        </a:p>
      </dgm:t>
    </dgm:pt>
    <dgm:pt modelId="{8379A491-5138-4120-B360-AB377E5E18AD}" type="parTrans" cxnId="{1F880D2D-805B-4385-B8D3-22C5A3A4BEAF}">
      <dgm:prSet/>
      <dgm:spPr/>
      <dgm:t>
        <a:bodyPr/>
        <a:lstStyle/>
        <a:p>
          <a:endParaRPr lang="es-ES"/>
        </a:p>
      </dgm:t>
    </dgm:pt>
    <dgm:pt modelId="{71B44795-BF3C-4978-8016-AD1D5A907AB5}" type="sibTrans" cxnId="{1F880D2D-805B-4385-B8D3-22C5A3A4BEAF}">
      <dgm:prSet/>
      <dgm:spPr/>
      <dgm:t>
        <a:bodyPr/>
        <a:lstStyle/>
        <a:p>
          <a:endParaRPr lang="es-ES"/>
        </a:p>
      </dgm:t>
    </dgm:pt>
    <dgm:pt modelId="{E5A99907-5FDA-4A17-936A-0542E1B737FC}">
      <dgm:prSet phldrT="[Texto]"/>
      <dgm:spPr/>
      <dgm:t>
        <a:bodyPr/>
        <a:lstStyle/>
        <a:p>
          <a:r>
            <a:rPr lang="es-ES"/>
            <a:t>El </a:t>
          </a:r>
          <a:r>
            <a:rPr lang="es-ES" b="1" i="1" u="sng"/>
            <a:t>grado de consolidación se refiere a la naturaleza duradera del activo.</a:t>
          </a:r>
          <a:r>
            <a:rPr lang="es-ES"/>
            <a:t>  Los activos con vidas prolongadas tienen una alta consolidación.  Los activos poco consolidados son aquellos que poseen existencias cortas (</a:t>
          </a:r>
          <a:r>
            <a:rPr lang="es-ES" b="1" i="1" u="sng"/>
            <a:t>concepto de consolidación es inverso a la liquidez</a:t>
          </a:r>
          <a:r>
            <a:rPr lang="es-ES"/>
            <a:t>)</a:t>
          </a:r>
          <a:endParaRPr lang="es-ES" dirty="0"/>
        </a:p>
      </dgm:t>
    </dgm:pt>
    <dgm:pt modelId="{59B51D5B-FBD5-4FA1-8837-366B0A5230FD}" type="parTrans" cxnId="{40D00B62-14A1-4589-9C53-D4923906D502}">
      <dgm:prSet/>
      <dgm:spPr/>
      <dgm:t>
        <a:bodyPr/>
        <a:lstStyle/>
        <a:p>
          <a:endParaRPr lang="es-ES"/>
        </a:p>
      </dgm:t>
    </dgm:pt>
    <dgm:pt modelId="{D7FF836F-482F-4A1D-8258-3D610454A844}" type="sibTrans" cxnId="{40D00B62-14A1-4589-9C53-D4923906D502}">
      <dgm:prSet/>
      <dgm:spPr/>
      <dgm:t>
        <a:bodyPr/>
        <a:lstStyle/>
        <a:p>
          <a:endParaRPr lang="es-ES"/>
        </a:p>
      </dgm:t>
    </dgm:pt>
    <dgm:pt modelId="{C90F2A51-65DE-45C8-9ECA-D2AFDA34DB64}">
      <dgm:prSet phldrT="[Texto]" phldr="1"/>
      <dgm:spPr/>
      <dgm:t>
        <a:bodyPr/>
        <a:lstStyle/>
        <a:p>
          <a:pPr algn="r"/>
          <a:endParaRPr lang="es-ES" dirty="0"/>
        </a:p>
      </dgm:t>
    </dgm:pt>
    <dgm:pt modelId="{323BFB94-9F62-46C8-A1F2-CC51D2846D65}" type="sibTrans" cxnId="{845B57CA-0B9E-4358-A9A0-979DEE824A72}">
      <dgm:prSet/>
      <dgm:spPr/>
      <dgm:t>
        <a:bodyPr/>
        <a:lstStyle/>
        <a:p>
          <a:endParaRPr lang="es-ES"/>
        </a:p>
      </dgm:t>
    </dgm:pt>
    <dgm:pt modelId="{150DABC3-B512-4433-9E81-2E619F79B91F}" type="parTrans" cxnId="{845B57CA-0B9E-4358-A9A0-979DEE824A72}">
      <dgm:prSet/>
      <dgm:spPr/>
      <dgm:t>
        <a:bodyPr/>
        <a:lstStyle/>
        <a:p>
          <a:endParaRPr lang="es-ES"/>
        </a:p>
      </dgm:t>
    </dgm:pt>
    <dgm:pt modelId="{969C32E2-4C70-4E60-A60D-37EEA16B0F14}" type="pres">
      <dgm:prSet presAssocID="{A6FCD470-5DE1-4172-B4A6-CFF258E38236}" presName="linearFlow" presStyleCnt="0">
        <dgm:presLayoutVars>
          <dgm:dir/>
          <dgm:animLvl val="lvl"/>
          <dgm:resizeHandles val="exact"/>
        </dgm:presLayoutVars>
      </dgm:prSet>
      <dgm:spPr/>
    </dgm:pt>
    <dgm:pt modelId="{700E3A2D-41F3-4F58-90CD-5B4D42A1CCE8}" type="pres">
      <dgm:prSet presAssocID="{C90F2A51-65DE-45C8-9ECA-D2AFDA34DB64}" presName="composite" presStyleCnt="0"/>
      <dgm:spPr/>
    </dgm:pt>
    <dgm:pt modelId="{648D98D4-F4BE-4BDA-8F10-7F6276CE7F4A}" type="pres">
      <dgm:prSet presAssocID="{C90F2A51-65DE-45C8-9ECA-D2AFDA34DB64}" presName="parentText" presStyleLbl="alignNode1" presStyleIdx="0" presStyleCnt="3" custLinFactNeighborY="-3443">
        <dgm:presLayoutVars>
          <dgm:chMax val="1"/>
          <dgm:bulletEnabled val="1"/>
        </dgm:presLayoutVars>
      </dgm:prSet>
      <dgm:spPr/>
    </dgm:pt>
    <dgm:pt modelId="{950AFD78-6BDA-4AB2-83C7-22195306E1A9}" type="pres">
      <dgm:prSet presAssocID="{C90F2A51-65DE-45C8-9ECA-D2AFDA34DB64}" presName="descendantText" presStyleLbl="alignAcc1" presStyleIdx="0" presStyleCnt="3" custLinFactNeighborX="169" custLinFactNeighborY="-131">
        <dgm:presLayoutVars>
          <dgm:bulletEnabled val="1"/>
        </dgm:presLayoutVars>
      </dgm:prSet>
      <dgm:spPr/>
    </dgm:pt>
    <dgm:pt modelId="{88401F3B-6B6C-441F-BDAD-A35E00E04D7E}" type="pres">
      <dgm:prSet presAssocID="{323BFB94-9F62-46C8-A1F2-CC51D2846D65}" presName="sp" presStyleCnt="0"/>
      <dgm:spPr/>
    </dgm:pt>
    <dgm:pt modelId="{5261E04C-66B2-40E1-9361-6AD429FA62A0}" type="pres">
      <dgm:prSet presAssocID="{94167C45-5B85-413F-950F-2CF34403298A}" presName="composite" presStyleCnt="0"/>
      <dgm:spPr/>
    </dgm:pt>
    <dgm:pt modelId="{19B08C6E-DEA5-4BAF-B510-9256AE802556}" type="pres">
      <dgm:prSet presAssocID="{94167C45-5B85-413F-950F-2CF34403298A}" presName="parentText" presStyleLbl="alignNode1" presStyleIdx="1" presStyleCnt="3">
        <dgm:presLayoutVars>
          <dgm:chMax val="1"/>
          <dgm:bulletEnabled val="1"/>
        </dgm:presLayoutVars>
      </dgm:prSet>
      <dgm:spPr/>
    </dgm:pt>
    <dgm:pt modelId="{56EF5587-2571-4523-BD9A-4D1AE7CD583B}" type="pres">
      <dgm:prSet presAssocID="{94167C45-5B85-413F-950F-2CF34403298A}" presName="descendantText" presStyleLbl="alignAcc1" presStyleIdx="1" presStyleCnt="3" custLinFactNeighborX="169" custLinFactNeighborY="-876">
        <dgm:presLayoutVars>
          <dgm:bulletEnabled val="1"/>
        </dgm:presLayoutVars>
      </dgm:prSet>
      <dgm:spPr/>
    </dgm:pt>
    <dgm:pt modelId="{37349712-05FC-4E2D-8B00-C1E665556508}" type="pres">
      <dgm:prSet presAssocID="{2DCC594F-7B38-431C-931D-145716BAB6C2}" presName="sp" presStyleCnt="0"/>
      <dgm:spPr/>
    </dgm:pt>
    <dgm:pt modelId="{8AEB299B-73CD-40CC-9BF5-552306DD29A1}" type="pres">
      <dgm:prSet presAssocID="{0785EA75-ACB0-4150-8704-7A0036994D66}" presName="composite" presStyleCnt="0"/>
      <dgm:spPr/>
    </dgm:pt>
    <dgm:pt modelId="{1A434710-B258-466F-BC39-C17D0E653F8D}" type="pres">
      <dgm:prSet presAssocID="{0785EA75-ACB0-4150-8704-7A0036994D66}" presName="parentText" presStyleLbl="alignNode1" presStyleIdx="2" presStyleCnt="3">
        <dgm:presLayoutVars>
          <dgm:chMax val="1"/>
          <dgm:bulletEnabled val="1"/>
        </dgm:presLayoutVars>
      </dgm:prSet>
      <dgm:spPr/>
    </dgm:pt>
    <dgm:pt modelId="{2B0772F9-A9D1-4325-92BC-8960A4A51266}" type="pres">
      <dgm:prSet presAssocID="{0785EA75-ACB0-4150-8704-7A0036994D66}" presName="descendantText" presStyleLbl="alignAcc1" presStyleIdx="2" presStyleCnt="3">
        <dgm:presLayoutVars>
          <dgm:bulletEnabled val="1"/>
        </dgm:presLayoutVars>
      </dgm:prSet>
      <dgm:spPr/>
    </dgm:pt>
  </dgm:ptLst>
  <dgm:cxnLst>
    <dgm:cxn modelId="{1F880D2D-805B-4385-B8D3-22C5A3A4BEAF}" srcId="{A6FCD470-5DE1-4172-B4A6-CFF258E38236}" destId="{0785EA75-ACB0-4150-8704-7A0036994D66}" srcOrd="2" destOrd="0" parTransId="{8379A491-5138-4120-B360-AB377E5E18AD}" sibTransId="{71B44795-BF3C-4978-8016-AD1D5A907AB5}"/>
    <dgm:cxn modelId="{2372D65B-8438-4E75-8EE2-53F2E5E9832E}" type="presOf" srcId="{A6FCD470-5DE1-4172-B4A6-CFF258E38236}" destId="{969C32E2-4C70-4E60-A60D-37EEA16B0F14}" srcOrd="0" destOrd="0" presId="urn:microsoft.com/office/officeart/2005/8/layout/chevron2"/>
    <dgm:cxn modelId="{40D00B62-14A1-4589-9C53-D4923906D502}" srcId="{0785EA75-ACB0-4150-8704-7A0036994D66}" destId="{E5A99907-5FDA-4A17-936A-0542E1B737FC}" srcOrd="0" destOrd="0" parTransId="{59B51D5B-FBD5-4FA1-8837-366B0A5230FD}" sibTransId="{D7FF836F-482F-4A1D-8258-3D610454A844}"/>
    <dgm:cxn modelId="{B75B0248-A977-4741-99B1-0ED22D73D01A}" type="presOf" srcId="{E5A99907-5FDA-4A17-936A-0542E1B737FC}" destId="{2B0772F9-A9D1-4325-92BC-8960A4A51266}" srcOrd="0" destOrd="0" presId="urn:microsoft.com/office/officeart/2005/8/layout/chevron2"/>
    <dgm:cxn modelId="{9BCBFF57-2469-497C-A767-44E6ECFBEB21}" type="presOf" srcId="{B6BFB863-4471-4BF5-AE88-B1AF5F5599CA}" destId="{56EF5587-2571-4523-BD9A-4D1AE7CD583B}" srcOrd="0" destOrd="0" presId="urn:microsoft.com/office/officeart/2005/8/layout/chevron2"/>
    <dgm:cxn modelId="{6ABA9F59-96F0-41E0-8677-702D6D6A3EF1}" srcId="{94167C45-5B85-413F-950F-2CF34403298A}" destId="{B6BFB863-4471-4BF5-AE88-B1AF5F5599CA}" srcOrd="0" destOrd="0" parTransId="{934EA611-9862-48E0-AFD5-8F8B6B31FAF5}" sibTransId="{DF06DCB4-8A66-4E62-89EB-4B761DD9E3D3}"/>
    <dgm:cxn modelId="{8A8CA77D-D883-4FE6-B239-D1B105B53D84}" type="presOf" srcId="{0785EA75-ACB0-4150-8704-7A0036994D66}" destId="{1A434710-B258-466F-BC39-C17D0E653F8D}" srcOrd="0" destOrd="0" presId="urn:microsoft.com/office/officeart/2005/8/layout/chevron2"/>
    <dgm:cxn modelId="{CD898B88-A619-47B7-A44B-9967ABB19201}" type="presOf" srcId="{C90F2A51-65DE-45C8-9ECA-D2AFDA34DB64}" destId="{648D98D4-F4BE-4BDA-8F10-7F6276CE7F4A}" srcOrd="0" destOrd="0" presId="urn:microsoft.com/office/officeart/2005/8/layout/chevron2"/>
    <dgm:cxn modelId="{5B5321B7-E557-422D-9D1D-893586373FAA}" srcId="{C90F2A51-65DE-45C8-9ECA-D2AFDA34DB64}" destId="{FE9935D9-8265-49F4-93C2-58F3106748C2}" srcOrd="0" destOrd="0" parTransId="{7D2CDE3F-F786-45A6-AF7B-76EF841E3FB4}" sibTransId="{1044F2D3-65EF-483F-B404-68EB1759AB21}"/>
    <dgm:cxn modelId="{385A4EC3-A534-429F-923B-6428314FC1FC}" type="presOf" srcId="{FE9935D9-8265-49F4-93C2-58F3106748C2}" destId="{950AFD78-6BDA-4AB2-83C7-22195306E1A9}" srcOrd="0" destOrd="0" presId="urn:microsoft.com/office/officeart/2005/8/layout/chevron2"/>
    <dgm:cxn modelId="{845B57CA-0B9E-4358-A9A0-979DEE824A72}" srcId="{A6FCD470-5DE1-4172-B4A6-CFF258E38236}" destId="{C90F2A51-65DE-45C8-9ECA-D2AFDA34DB64}" srcOrd="0" destOrd="0" parTransId="{150DABC3-B512-4433-9E81-2E619F79B91F}" sibTransId="{323BFB94-9F62-46C8-A1F2-CC51D2846D65}"/>
    <dgm:cxn modelId="{A7D69ED8-1D44-4FF6-917D-775427732D6D}" srcId="{A6FCD470-5DE1-4172-B4A6-CFF258E38236}" destId="{94167C45-5B85-413F-950F-2CF34403298A}" srcOrd="1" destOrd="0" parTransId="{DAE8B200-FFAA-4B5D-8AB2-9AACFC124FC3}" sibTransId="{2DCC594F-7B38-431C-931D-145716BAB6C2}"/>
    <dgm:cxn modelId="{C2442CEF-71BF-41F4-9C22-8EAC033E8320}" type="presOf" srcId="{94167C45-5B85-413F-950F-2CF34403298A}" destId="{19B08C6E-DEA5-4BAF-B510-9256AE802556}" srcOrd="0" destOrd="0" presId="urn:microsoft.com/office/officeart/2005/8/layout/chevron2"/>
    <dgm:cxn modelId="{8FA8EBE2-1ABE-44FE-8DB6-DA363152C85D}" type="presParOf" srcId="{969C32E2-4C70-4E60-A60D-37EEA16B0F14}" destId="{700E3A2D-41F3-4F58-90CD-5B4D42A1CCE8}" srcOrd="0" destOrd="0" presId="urn:microsoft.com/office/officeart/2005/8/layout/chevron2"/>
    <dgm:cxn modelId="{0C106A2F-77B0-4674-BCD2-93A4AF25EF96}" type="presParOf" srcId="{700E3A2D-41F3-4F58-90CD-5B4D42A1CCE8}" destId="{648D98D4-F4BE-4BDA-8F10-7F6276CE7F4A}" srcOrd="0" destOrd="0" presId="urn:microsoft.com/office/officeart/2005/8/layout/chevron2"/>
    <dgm:cxn modelId="{1EADE6D3-FD8D-4F4B-B110-CE22F8604F02}" type="presParOf" srcId="{700E3A2D-41F3-4F58-90CD-5B4D42A1CCE8}" destId="{950AFD78-6BDA-4AB2-83C7-22195306E1A9}" srcOrd="1" destOrd="0" presId="urn:microsoft.com/office/officeart/2005/8/layout/chevron2"/>
    <dgm:cxn modelId="{4A252A2A-6D10-48C0-A4AE-E797051BFA53}" type="presParOf" srcId="{969C32E2-4C70-4E60-A60D-37EEA16B0F14}" destId="{88401F3B-6B6C-441F-BDAD-A35E00E04D7E}" srcOrd="1" destOrd="0" presId="urn:microsoft.com/office/officeart/2005/8/layout/chevron2"/>
    <dgm:cxn modelId="{62AB6044-27DF-4C6D-B1C4-712F1514456F}" type="presParOf" srcId="{969C32E2-4C70-4E60-A60D-37EEA16B0F14}" destId="{5261E04C-66B2-40E1-9361-6AD429FA62A0}" srcOrd="2" destOrd="0" presId="urn:microsoft.com/office/officeart/2005/8/layout/chevron2"/>
    <dgm:cxn modelId="{96CC34FF-E571-4970-847D-B9A3A6E8FF6B}" type="presParOf" srcId="{5261E04C-66B2-40E1-9361-6AD429FA62A0}" destId="{19B08C6E-DEA5-4BAF-B510-9256AE802556}" srcOrd="0" destOrd="0" presId="urn:microsoft.com/office/officeart/2005/8/layout/chevron2"/>
    <dgm:cxn modelId="{9F86AD39-306D-4E7A-9A78-76D63D0D44CB}" type="presParOf" srcId="{5261E04C-66B2-40E1-9361-6AD429FA62A0}" destId="{56EF5587-2571-4523-BD9A-4D1AE7CD583B}" srcOrd="1" destOrd="0" presId="urn:microsoft.com/office/officeart/2005/8/layout/chevron2"/>
    <dgm:cxn modelId="{FC384756-0183-48BC-80E2-266E8784EBBE}" type="presParOf" srcId="{969C32E2-4C70-4E60-A60D-37EEA16B0F14}" destId="{37349712-05FC-4E2D-8B00-C1E665556508}" srcOrd="3" destOrd="0" presId="urn:microsoft.com/office/officeart/2005/8/layout/chevron2"/>
    <dgm:cxn modelId="{9F04EF83-86F9-4C31-B643-C17CEC89A2BA}" type="presParOf" srcId="{969C32E2-4C70-4E60-A60D-37EEA16B0F14}" destId="{8AEB299B-73CD-40CC-9BF5-552306DD29A1}" srcOrd="4" destOrd="0" presId="urn:microsoft.com/office/officeart/2005/8/layout/chevron2"/>
    <dgm:cxn modelId="{4B8B0799-3BCA-4E3D-9C79-25E0A31318B0}" type="presParOf" srcId="{8AEB299B-73CD-40CC-9BF5-552306DD29A1}" destId="{1A434710-B258-466F-BC39-C17D0E653F8D}" srcOrd="0" destOrd="0" presId="urn:microsoft.com/office/officeart/2005/8/layout/chevron2"/>
    <dgm:cxn modelId="{7773D1AE-B5A1-44A8-A89D-C867B4926C4D}" type="presParOf" srcId="{8AEB299B-73CD-40CC-9BF5-552306DD29A1}" destId="{2B0772F9-A9D1-4325-92BC-8960A4A512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C180E-293B-4E4F-9318-55A932E59739}">
      <dsp:nvSpPr>
        <dsp:cNvPr id="0" name=""/>
        <dsp:cNvSpPr/>
      </dsp:nvSpPr>
      <dsp:spPr>
        <a:xfrm>
          <a:off x="2771795" y="1527863"/>
          <a:ext cx="3727965" cy="3233003"/>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s-ES" sz="3700" b="1" i="1" u="sng" kern="1200" dirty="0"/>
            <a:t>Principios del Equilibrio Financiero</a:t>
          </a:r>
        </a:p>
      </dsp:txBody>
      <dsp:txXfrm>
        <a:off x="3317743" y="2001325"/>
        <a:ext cx="2636069" cy="2286079"/>
      </dsp:txXfrm>
    </dsp:sp>
    <dsp:sp modelId="{35765383-E255-42D0-A217-FF72E08C8D99}">
      <dsp:nvSpPr>
        <dsp:cNvPr id="0" name=""/>
        <dsp:cNvSpPr/>
      </dsp:nvSpPr>
      <dsp:spPr>
        <a:xfrm>
          <a:off x="3639982" y="519740"/>
          <a:ext cx="1863982" cy="133440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t>Liquidez del Activo</a:t>
          </a:r>
        </a:p>
      </dsp:txBody>
      <dsp:txXfrm>
        <a:off x="3912956" y="715159"/>
        <a:ext cx="1318034" cy="943568"/>
      </dsp:txXfrm>
    </dsp:sp>
    <dsp:sp modelId="{4211A718-D146-47A0-B11F-50B75735220E}">
      <dsp:nvSpPr>
        <dsp:cNvPr id="0" name=""/>
        <dsp:cNvSpPr/>
      </dsp:nvSpPr>
      <dsp:spPr>
        <a:xfrm>
          <a:off x="3779909" y="4408175"/>
          <a:ext cx="1863982" cy="1863982"/>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t>Exigibilidad del pasivo y del Capital Propio</a:t>
          </a:r>
        </a:p>
      </dsp:txBody>
      <dsp:txXfrm>
        <a:off x="4052883" y="4681149"/>
        <a:ext cx="1318034" cy="1318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dirty="0"/>
            <a:t>Liquidez del Activo de Largo Plazo</a:t>
          </a:r>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5">
                <a:hueOff val="1628513"/>
                <a:satOff val="5598"/>
                <a:lumOff val="-26863"/>
                <a:alphaOff val="0"/>
                <a:shade val="51000"/>
                <a:satMod val="130000"/>
              </a:schemeClr>
            </a:gs>
            <a:gs pos="80000">
              <a:schemeClr val="accent5">
                <a:hueOff val="1628513"/>
                <a:satOff val="5598"/>
                <a:lumOff val="-26863"/>
                <a:alphaOff val="0"/>
                <a:shade val="93000"/>
                <a:satMod val="130000"/>
              </a:schemeClr>
            </a:gs>
            <a:gs pos="100000">
              <a:schemeClr val="accent5">
                <a:hueOff val="1628513"/>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5">
              <a:hueOff val="1628513"/>
              <a:satOff val="5598"/>
              <a:lumOff val="-2686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Los </a:t>
          </a:r>
          <a:r>
            <a:rPr lang="es-ES" sz="1800" b="1" i="1" u="sng" kern="1200"/>
            <a:t>activos de mayor consolidación</a:t>
          </a:r>
          <a:r>
            <a:rPr lang="es-ES" sz="1800" kern="1200"/>
            <a:t> tienen un proceso de </a:t>
          </a:r>
          <a:r>
            <a:rPr lang="es-ES" sz="1800" b="1" i="1" u="sng" kern="1200"/>
            <a:t>liquidez muy lento</a:t>
          </a:r>
          <a:r>
            <a:rPr lang="es-ES" sz="1800" kern="1200"/>
            <a:t>, debido a sus extensos períodos de vida.  Los </a:t>
          </a:r>
          <a:r>
            <a:rPr lang="es-ES" sz="1800" b="1" i="1" u="sng" kern="1200"/>
            <a:t>activos con bajo grado de consolidación</a:t>
          </a:r>
          <a:r>
            <a:rPr lang="es-ES" sz="1800" kern="1200"/>
            <a:t> contribuyen a generar </a:t>
          </a:r>
          <a:r>
            <a:rPr lang="es-ES" sz="1800" b="1" i="1" u="sng" kern="1200"/>
            <a:t>flujos de efectivo más rápido</a:t>
          </a:r>
          <a:r>
            <a:rPr lang="es-ES" sz="1800" kern="1200"/>
            <a:t>, a través de sus vidas cortas de amortización.</a:t>
          </a:r>
          <a:endParaRPr lang="es-ES" sz="1800"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dirty="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5">
              <a:hueOff val="3257026"/>
              <a:satOff val="11196"/>
              <a:lumOff val="-5372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Cuanto más consolidado sea el activo menor será su tendencia a la liquidez.</a:t>
          </a:r>
        </a:p>
      </dsp:txBody>
      <dsp:txXfrm rot="-5400000">
        <a:off x="1500961" y="3979060"/>
        <a:ext cx="6553489" cy="1257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Liquidez del Activo Total</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Los </a:t>
          </a:r>
          <a:r>
            <a:rPr lang="es-ES" sz="1800" b="1" i="1" u="sng" kern="1200"/>
            <a:t>activos funcionales </a:t>
          </a:r>
          <a:r>
            <a:rPr lang="es-ES" sz="1800" kern="1200"/>
            <a:t>son aquellos que se dedican o están relacionados con las operaciones normales y típicas del negocio y, por lo tanto, son necesarios para la producción, la comercialización y la administración de la empresa.</a:t>
          </a:r>
          <a:endParaRPr lang="es-ES" sz="1800"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Los </a:t>
          </a:r>
          <a:r>
            <a:rPr lang="es-ES" sz="1800" b="1" i="1" u="sng" kern="1200"/>
            <a:t>activos extrafuncionales</a:t>
          </a:r>
          <a:r>
            <a:rPr lang="es-ES" sz="1800" kern="1200"/>
            <a:t> son los que no guardan relación con las actividades normales de la empresa.</a:t>
          </a:r>
          <a:endParaRPr lang="es-ES" sz="1800" kern="1200" dirty="0"/>
        </a:p>
      </dsp:txBody>
      <dsp:txXfrm rot="-5400000">
        <a:off x="1500961" y="3979060"/>
        <a:ext cx="6553489" cy="12576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Liquidez del Activo Total</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w="9525" cap="flat" cmpd="sng" algn="ctr">
          <a:solidFill>
            <a:schemeClr val="accent2">
              <a:shade val="80000"/>
              <a:hueOff val="0"/>
              <a:satOff val="-14010"/>
              <a:lumOff val="1587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14010"/>
              <a:lumOff val="1587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a:t>Los </a:t>
          </a:r>
          <a:r>
            <a:rPr lang="es-ES" sz="2200" b="1" i="1" u="sng" kern="1200"/>
            <a:t>activos funcionales</a:t>
          </a:r>
          <a:r>
            <a:rPr lang="es-ES" sz="2200" kern="1200"/>
            <a:t> contribuyen a generar ventas y flujos de caja directos en las operaciones de la empresa.</a:t>
          </a:r>
          <a:endParaRPr lang="es-ES" sz="2200"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w="9525" cap="flat" cmpd="sng" algn="ctr">
          <a:solidFill>
            <a:schemeClr val="accent2">
              <a:shade val="80000"/>
              <a:hueOff val="0"/>
              <a:satOff val="-28019"/>
              <a:lumOff val="31752"/>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28019"/>
              <a:lumOff val="31752"/>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a:t>Los </a:t>
          </a:r>
          <a:r>
            <a:rPr lang="es-ES" sz="2200" b="1" i="1" u="sng" kern="1200"/>
            <a:t>activos extrafuncionales</a:t>
          </a:r>
          <a:r>
            <a:rPr lang="es-ES" sz="2200" kern="1200"/>
            <a:t> no contribuyen a generar ingresos de operación, aunque eventualmente pueden aportar otros ingresos.</a:t>
          </a:r>
          <a:endParaRPr lang="es-ES" sz="2200" kern="1200" dirty="0"/>
        </a:p>
      </dsp:txBody>
      <dsp:txXfrm rot="-5400000">
        <a:off x="1500961" y="3979060"/>
        <a:ext cx="6553489" cy="1257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Liquidez del Activo Total</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Una alta proporción de </a:t>
          </a:r>
          <a:r>
            <a:rPr lang="es-ES" sz="1800" b="1" i="1" u="sng" kern="1200"/>
            <a:t>activos extrafuncionales</a:t>
          </a:r>
          <a:r>
            <a:rPr lang="es-ES" sz="1800" kern="1200"/>
            <a:t> dentro de la estructura de activos totales, señala que la empresa ha invertido una porción significativa de sus recursos en actividades ajenas a la operación normal del negocio (debilidad).</a:t>
          </a:r>
          <a:endParaRPr lang="es-ES" sz="1800"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Un alto grado de </a:t>
          </a:r>
          <a:r>
            <a:rPr lang="es-ES" sz="1800" b="1" i="1" u="sng" kern="1200"/>
            <a:t>funcionabilidad de los activos totales</a:t>
          </a:r>
          <a:r>
            <a:rPr lang="es-ES" sz="1800" kern="1200"/>
            <a:t> indica que las inversiones de la empresa se concentran en su operación típica y en su giro de negocio (fortaleza).</a:t>
          </a:r>
          <a:endParaRPr lang="es-ES" sz="1800" kern="1200" dirty="0"/>
        </a:p>
      </dsp:txBody>
      <dsp:txXfrm rot="-5400000">
        <a:off x="1500961" y="3979060"/>
        <a:ext cx="6553489" cy="12576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Principio de Exigibilidad del Pasivo y Patrimonio</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a:t>El concepto de </a:t>
          </a:r>
          <a:r>
            <a:rPr lang="es-ES" sz="2200" b="1" i="1" u="sng" kern="1200"/>
            <a:t>exigibilidad</a:t>
          </a:r>
          <a:r>
            <a:rPr lang="es-ES" sz="2200" kern="1200"/>
            <a:t> se fundamenta en la tendencia exigible que presentan todas las fuentes de financiamiento, compuestas por deudas y partidas patrimoniales.</a:t>
          </a:r>
          <a:endParaRPr lang="es-ES" sz="2200"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a:t>La estructura de capital de una empresa se divide en pasivos de corto y largo plazo y por el patrimonio.</a:t>
          </a:r>
        </a:p>
      </dsp:txBody>
      <dsp:txXfrm rot="-5400000">
        <a:off x="1500961" y="3979060"/>
        <a:ext cx="6553489" cy="12576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664E2-BD99-4254-96E6-585F7089DD1C}">
      <dsp:nvSpPr>
        <dsp:cNvPr id="0" name=""/>
        <dsp:cNvSpPr/>
      </dsp:nvSpPr>
      <dsp:spPr>
        <a:xfrm rot="16200000">
          <a:off x="-1911388" y="1913294"/>
          <a:ext cx="5697039" cy="1870450"/>
        </a:xfrm>
        <a:prstGeom prst="flowChartManualOperati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es-ES" sz="1700" kern="1200" dirty="0"/>
            <a:t>Nivel de endeudamiento</a:t>
          </a:r>
        </a:p>
      </dsp:txBody>
      <dsp:txXfrm rot="5400000">
        <a:off x="1906" y="1139408"/>
        <a:ext cx="1870450" cy="3418223"/>
      </dsp:txXfrm>
    </dsp:sp>
    <dsp:sp modelId="{0405FD26-5081-4DBF-AB02-C2712D4C09A4}">
      <dsp:nvSpPr>
        <dsp:cNvPr id="0" name=""/>
        <dsp:cNvSpPr/>
      </dsp:nvSpPr>
      <dsp:spPr>
        <a:xfrm rot="16200000">
          <a:off x="99345" y="1913294"/>
          <a:ext cx="5697039" cy="1870450"/>
        </a:xfrm>
        <a:prstGeom prst="flowChartManualOperation">
          <a:avLst/>
        </a:prstGeom>
        <a:gradFill rotWithShape="0">
          <a:gsLst>
            <a:gs pos="0">
              <a:schemeClr val="accent1">
                <a:shade val="50000"/>
                <a:hueOff val="8728"/>
                <a:satOff val="12317"/>
                <a:lumOff val="15495"/>
                <a:alphaOff val="0"/>
                <a:shade val="51000"/>
                <a:satMod val="130000"/>
              </a:schemeClr>
            </a:gs>
            <a:gs pos="80000">
              <a:schemeClr val="accent1">
                <a:shade val="50000"/>
                <a:hueOff val="8728"/>
                <a:satOff val="12317"/>
                <a:lumOff val="15495"/>
                <a:alphaOff val="0"/>
                <a:shade val="93000"/>
                <a:satMod val="130000"/>
              </a:schemeClr>
            </a:gs>
            <a:gs pos="100000">
              <a:schemeClr val="accent1">
                <a:shade val="50000"/>
                <a:hueOff val="8728"/>
                <a:satOff val="12317"/>
                <a:lumOff val="15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es-ES" sz="1700" kern="1200" dirty="0"/>
            <a:t>Plazos del vencimiento</a:t>
          </a:r>
        </a:p>
      </dsp:txBody>
      <dsp:txXfrm rot="5400000">
        <a:off x="2012639" y="1139408"/>
        <a:ext cx="1870450" cy="3418223"/>
      </dsp:txXfrm>
    </dsp:sp>
    <dsp:sp modelId="{ADC7A6A9-F70F-40D6-9095-FC8527FD5274}">
      <dsp:nvSpPr>
        <dsp:cNvPr id="0" name=""/>
        <dsp:cNvSpPr/>
      </dsp:nvSpPr>
      <dsp:spPr>
        <a:xfrm rot="16200000">
          <a:off x="2110078" y="1913294"/>
          <a:ext cx="5697039" cy="1870450"/>
        </a:xfrm>
        <a:prstGeom prst="flowChartManualOperation">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es-ES" sz="1700" kern="1200" dirty="0"/>
            <a:t>Naturaleza del Pasivo</a:t>
          </a:r>
        </a:p>
      </dsp:txBody>
      <dsp:txXfrm rot="5400000">
        <a:off x="4023372" y="1139408"/>
        <a:ext cx="1870450" cy="3418223"/>
      </dsp:txXfrm>
    </dsp:sp>
    <dsp:sp modelId="{F5BD57C7-B2BB-4F45-9579-6DC64745610F}">
      <dsp:nvSpPr>
        <dsp:cNvPr id="0" name=""/>
        <dsp:cNvSpPr/>
      </dsp:nvSpPr>
      <dsp:spPr>
        <a:xfrm rot="16200000">
          <a:off x="4120812" y="1913294"/>
          <a:ext cx="5697039" cy="1870450"/>
        </a:xfrm>
        <a:prstGeom prst="flowChartManualOperation">
          <a:avLst/>
        </a:prstGeom>
        <a:gradFill rotWithShape="0">
          <a:gsLst>
            <a:gs pos="0">
              <a:schemeClr val="accent1">
                <a:shade val="50000"/>
                <a:hueOff val="8728"/>
                <a:satOff val="12317"/>
                <a:lumOff val="15495"/>
                <a:alphaOff val="0"/>
                <a:shade val="51000"/>
                <a:satMod val="130000"/>
              </a:schemeClr>
            </a:gs>
            <a:gs pos="80000">
              <a:schemeClr val="accent1">
                <a:shade val="50000"/>
                <a:hueOff val="8728"/>
                <a:satOff val="12317"/>
                <a:lumOff val="15495"/>
                <a:alphaOff val="0"/>
                <a:shade val="93000"/>
                <a:satMod val="130000"/>
              </a:schemeClr>
            </a:gs>
            <a:gs pos="100000">
              <a:schemeClr val="accent1">
                <a:shade val="50000"/>
                <a:hueOff val="8728"/>
                <a:satOff val="12317"/>
                <a:lumOff val="15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9141" bIns="0" numCol="1" spcCol="1270" anchor="ctr" anchorCtr="0">
          <a:noAutofit/>
        </a:bodyPr>
        <a:lstStyle/>
        <a:p>
          <a:pPr marL="0" lvl="0" indent="0" algn="ctr" defTabSz="755650">
            <a:lnSpc>
              <a:spcPct val="90000"/>
            </a:lnSpc>
            <a:spcBef>
              <a:spcPct val="0"/>
            </a:spcBef>
            <a:spcAft>
              <a:spcPct val="35000"/>
            </a:spcAft>
            <a:buNone/>
          </a:pPr>
          <a:r>
            <a:rPr lang="es-ES" sz="1700" kern="1200" dirty="0"/>
            <a:t>Tipo de Acreedor</a:t>
          </a:r>
        </a:p>
      </dsp:txBody>
      <dsp:txXfrm rot="5400000">
        <a:off x="6034106" y="1139408"/>
        <a:ext cx="1870450" cy="34182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dirty="0"/>
            <a:t>Principio de Exigibilidad del Pasivo y Patrimonio</a:t>
          </a:r>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1">
                <a:shade val="80000"/>
                <a:hueOff val="6129"/>
                <a:satOff val="6459"/>
                <a:lumOff val="7019"/>
                <a:alphaOff val="0"/>
                <a:shade val="51000"/>
                <a:satMod val="130000"/>
              </a:schemeClr>
            </a:gs>
            <a:gs pos="80000">
              <a:schemeClr val="accent1">
                <a:shade val="80000"/>
                <a:hueOff val="6129"/>
                <a:satOff val="6459"/>
                <a:lumOff val="7019"/>
                <a:alphaOff val="0"/>
                <a:shade val="93000"/>
                <a:satMod val="130000"/>
              </a:schemeClr>
            </a:gs>
            <a:gs pos="100000">
              <a:schemeClr val="accent1">
                <a:shade val="80000"/>
                <a:hueOff val="6129"/>
                <a:satOff val="6459"/>
                <a:lumOff val="7019"/>
                <a:alphaOff val="0"/>
                <a:shade val="94000"/>
                <a:satMod val="135000"/>
              </a:schemeClr>
            </a:gs>
          </a:gsLst>
          <a:lin ang="16200000" scaled="0"/>
        </a:gradFill>
        <a:ln w="9525" cap="flat" cmpd="sng" algn="ctr">
          <a:solidFill>
            <a:schemeClr val="accent1">
              <a:shade val="80000"/>
              <a:hueOff val="6129"/>
              <a:satOff val="6459"/>
              <a:lumOff val="701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1">
              <a:shade val="80000"/>
              <a:hueOff val="6129"/>
              <a:satOff val="6459"/>
              <a:lumOff val="701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Las deudas que conforman el pasivo se caracterizan por tener una </a:t>
          </a:r>
          <a:r>
            <a:rPr lang="es-ES" sz="1800" b="1" i="1" u="sng" kern="1200"/>
            <a:t>exigibilidad jurídica</a:t>
          </a:r>
          <a:r>
            <a:rPr lang="es-ES" sz="1800" kern="1200"/>
            <a:t>, que nace de la obligación contractual y legal de cumplir con el pago ante el acreedor.</a:t>
          </a:r>
          <a:endParaRPr lang="es-ES" sz="1800"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1">
                <a:shade val="80000"/>
                <a:hueOff val="12259"/>
                <a:satOff val="12919"/>
                <a:lumOff val="14039"/>
                <a:alphaOff val="0"/>
                <a:shade val="51000"/>
                <a:satMod val="130000"/>
              </a:schemeClr>
            </a:gs>
            <a:gs pos="80000">
              <a:schemeClr val="accent1">
                <a:shade val="80000"/>
                <a:hueOff val="12259"/>
                <a:satOff val="12919"/>
                <a:lumOff val="14039"/>
                <a:alphaOff val="0"/>
                <a:shade val="93000"/>
                <a:satMod val="130000"/>
              </a:schemeClr>
            </a:gs>
            <a:gs pos="100000">
              <a:schemeClr val="accent1">
                <a:shade val="80000"/>
                <a:hueOff val="12259"/>
                <a:satOff val="12919"/>
                <a:lumOff val="14039"/>
                <a:alphaOff val="0"/>
                <a:shade val="94000"/>
                <a:satMod val="135000"/>
              </a:schemeClr>
            </a:gs>
          </a:gsLst>
          <a:lin ang="16200000" scaled="0"/>
        </a:gradFill>
        <a:ln w="9525" cap="flat" cmpd="sng" algn="ctr">
          <a:solidFill>
            <a:schemeClr val="accent1">
              <a:shade val="80000"/>
              <a:hueOff val="12259"/>
              <a:satOff val="12919"/>
              <a:lumOff val="1403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1">
              <a:shade val="80000"/>
              <a:hueOff val="12259"/>
              <a:satOff val="12919"/>
              <a:lumOff val="1403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Las deudas son totalmente exigibles para la empresa en el </a:t>
          </a:r>
          <a:r>
            <a:rPr lang="es-ES" sz="1800" b="1" i="1" u="sng" kern="1200"/>
            <a:t>momento de su vencimiento.  </a:t>
          </a:r>
          <a:r>
            <a:rPr lang="es-ES" sz="1800" kern="1200"/>
            <a:t>Una deuda de corto plazo es más exigible que una obligación de largo plazo, dado su menor plazo de pago al acreedor.</a:t>
          </a:r>
          <a:endParaRPr lang="es-ES" sz="1800" kern="1200" dirty="0"/>
        </a:p>
      </dsp:txBody>
      <dsp:txXfrm rot="-5400000">
        <a:off x="1500961" y="3979060"/>
        <a:ext cx="6553489" cy="12576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Nivel de Endeudamiento</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Una empresa con un </a:t>
          </a:r>
          <a:r>
            <a:rPr lang="es-ES" sz="1800" b="1" i="1" u="sng" kern="1200"/>
            <a:t>alto porcentaje de deudas</a:t>
          </a:r>
          <a:r>
            <a:rPr lang="es-ES" sz="1800" kern="1200"/>
            <a:t> posee una estructura de financiamiento </a:t>
          </a:r>
          <a:r>
            <a:rPr lang="es-ES" sz="1800" b="1" i="1" u="sng" kern="1200"/>
            <a:t>altamente exigible</a:t>
          </a:r>
          <a:r>
            <a:rPr lang="es-ES" sz="1800" kern="1200"/>
            <a:t>.  Si se cuenta con una </a:t>
          </a:r>
          <a:r>
            <a:rPr lang="es-ES" sz="1800" b="1" i="1" u="sng" kern="1200"/>
            <a:t>baja proporción de pasivos,</a:t>
          </a:r>
          <a:r>
            <a:rPr lang="es-ES" sz="1800" kern="1200"/>
            <a:t> el esquema de fuentes de financiamiento posee </a:t>
          </a:r>
          <a:r>
            <a:rPr lang="es-ES" sz="1800" b="1" i="1" u="sng" kern="1200"/>
            <a:t>menor exigibilidad.</a:t>
          </a:r>
          <a:endParaRPr lang="es-ES" sz="1800" b="1" i="1" u="sng"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74541"/>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Se mide a </a:t>
          </a:r>
          <a:r>
            <a:rPr lang="es-ES" sz="1800" kern="1200" dirty="0" err="1"/>
            <a:t>traves</a:t>
          </a:r>
          <a:r>
            <a:rPr lang="es-ES" sz="1800" kern="1200" dirty="0"/>
            <a:t> de la razón de la deuda (PT/AT) y de la razón de endeudamiento (PT/C).</a:t>
          </a:r>
        </a:p>
      </dsp:txBody>
      <dsp:txXfrm rot="-5400000">
        <a:off x="1500961" y="3956467"/>
        <a:ext cx="6553489" cy="12576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Nivel de Endeudamiento</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a:t>La razón de deuda expresa la proporción del activo que ha sido financiada mediante deudas.</a:t>
          </a:r>
          <a:endParaRPr lang="es-ES" sz="2200" b="1" i="1" u="sng"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74541"/>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a:t>La razón de endeudamiento señala cuanto han financiado los acreedores con respecto al financiamiento total de los accionistas.</a:t>
          </a:r>
        </a:p>
      </dsp:txBody>
      <dsp:txXfrm rot="-5400000">
        <a:off x="1500961" y="3956467"/>
        <a:ext cx="6553489" cy="12576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Plazos de Vencimiento</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a:t>El tiempo y la menor o mayor cercanía en el vencimiento de una obligación define su carácter exigible.</a:t>
          </a:r>
          <a:endParaRPr lang="es-ES" sz="2500" b="1" i="1" u="sng"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74541"/>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a:t>Los pasivos circulantes son más exigibles que los pasivos a largo plazo, en razón de su menor periodo de pago.</a:t>
          </a:r>
        </a:p>
      </dsp:txBody>
      <dsp:txXfrm rot="-5400000">
        <a:off x="1500961" y="3956467"/>
        <a:ext cx="6553489" cy="1257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Principio de Liquidez del Activo</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14010"/>
              <a:lumOff val="1587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Las inversiones en activos se caracterizan por tener una tendencia a generar liquidez a través del tiempo.</a:t>
          </a:r>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2">
              <a:shade val="80000"/>
              <a:hueOff val="0"/>
              <a:satOff val="-28019"/>
              <a:lumOff val="3175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El objetivo de los activos es producir ventas para, finalmente generar flujos de caja que le permitan a la empresa realizar todas sus operaciones eficazmente, cumplir planes y estrategias y alcanzar rentabilidad.</a:t>
          </a:r>
        </a:p>
      </dsp:txBody>
      <dsp:txXfrm rot="-5400000">
        <a:off x="1500961" y="3979060"/>
        <a:ext cx="6553489" cy="125767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98A72-1B91-4FD1-B709-F6691610DF47}">
      <dsp:nvSpPr>
        <dsp:cNvPr id="0" name=""/>
        <dsp:cNvSpPr/>
      </dsp:nvSpPr>
      <dsp:spPr>
        <a:xfrm>
          <a:off x="0" y="0"/>
          <a:ext cx="8122488" cy="1817124"/>
        </a:xfrm>
        <a:prstGeom prst="rect">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ES" sz="4400" kern="1200"/>
            <a:t>Plazos de Vencimiento</a:t>
          </a:r>
          <a:endParaRPr lang="es-ES" sz="4400" kern="1200" dirty="0"/>
        </a:p>
      </dsp:txBody>
      <dsp:txXfrm>
        <a:off x="0" y="0"/>
        <a:ext cx="8122488" cy="1817124"/>
      </dsp:txXfrm>
    </dsp:sp>
    <dsp:sp modelId="{774947D5-77F9-415F-A261-CAE6062B86CA}">
      <dsp:nvSpPr>
        <dsp:cNvPr id="0" name=""/>
        <dsp:cNvSpPr/>
      </dsp:nvSpPr>
      <dsp:spPr>
        <a:xfrm>
          <a:off x="0" y="1817124"/>
          <a:ext cx="4061244" cy="3815961"/>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a:t>La razón de la deuda a corto plazo se obtiene:  Pasivo Circulante / Pasivo total</a:t>
          </a:r>
          <a:endParaRPr lang="es-ES" sz="3800" kern="1200" dirty="0"/>
        </a:p>
      </dsp:txBody>
      <dsp:txXfrm>
        <a:off x="0" y="1817124"/>
        <a:ext cx="4061244" cy="3815961"/>
      </dsp:txXfrm>
    </dsp:sp>
    <dsp:sp modelId="{63DE6623-CF9D-4D57-99ED-512592AE8E6F}">
      <dsp:nvSpPr>
        <dsp:cNvPr id="0" name=""/>
        <dsp:cNvSpPr/>
      </dsp:nvSpPr>
      <dsp:spPr>
        <a:xfrm>
          <a:off x="4061244" y="1817124"/>
          <a:ext cx="4061244" cy="3815961"/>
        </a:xfrm>
        <a:prstGeom prst="rec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a:t>La razón de la deuda a largo plazo es:  Pasivo de largo plazo / Pasivo total</a:t>
          </a:r>
          <a:endParaRPr lang="es-ES" sz="3800" kern="1200" dirty="0"/>
        </a:p>
      </dsp:txBody>
      <dsp:txXfrm>
        <a:off x="4061244" y="1817124"/>
        <a:ext cx="4061244" cy="3815961"/>
      </dsp:txXfrm>
    </dsp:sp>
    <dsp:sp modelId="{5B8463BC-06DF-431B-9572-67BC1497D1BD}">
      <dsp:nvSpPr>
        <dsp:cNvPr id="0" name=""/>
        <dsp:cNvSpPr/>
      </dsp:nvSpPr>
      <dsp:spPr>
        <a:xfrm>
          <a:off x="0" y="5633085"/>
          <a:ext cx="8122488" cy="423995"/>
        </a:xfrm>
        <a:prstGeom prst="rect">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Plazos de Vencimiento</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a:t>Un predominio de deuda circulante dentro de la estructura de pasivos, índica un carácter muy exigible del endeudamiento.</a:t>
          </a:r>
          <a:endParaRPr lang="es-ES" sz="2200" b="1" i="1" u="sng"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74541"/>
          <a:ext cx="1393749" cy="6621526"/>
        </a:xfrm>
        <a:prstGeom prst="round2SameRec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a:t>Un elevado nivel de deudas a largo plazo dentro de la composición del pasivo, muestra una baja exigibilidad de la deuda total.</a:t>
          </a:r>
        </a:p>
      </dsp:txBody>
      <dsp:txXfrm rot="-5400000">
        <a:off x="1500961" y="3956467"/>
        <a:ext cx="6553489" cy="12576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Plazos de Vencimiento</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a:t>La deuda de corto plazo, por su carácter altamente exigible, solo debe financiar activos circulantes con buena capacidad de generar liquidez.</a:t>
          </a:r>
          <a:endParaRPr lang="es-ES" sz="2200" b="1" i="1" u="sng"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74541"/>
          <a:ext cx="1393749" cy="6621526"/>
        </a:xfrm>
        <a:prstGeom prst="round2SameRec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a:t>Resulta conveniente determinar el nivel de deuda y posteriormente el nivel de exigibilidad en función de su estructura de vencimientos.</a:t>
          </a:r>
        </a:p>
      </dsp:txBody>
      <dsp:txXfrm rot="-5400000">
        <a:off x="1500961" y="3956467"/>
        <a:ext cx="6553489" cy="125767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DBB53-2305-47B6-859F-37C17DC3321A}">
      <dsp:nvSpPr>
        <dsp:cNvPr id="0" name=""/>
        <dsp:cNvSpPr/>
      </dsp:nvSpPr>
      <dsp:spPr>
        <a:xfrm>
          <a:off x="0" y="0"/>
          <a:ext cx="8122488" cy="1817124"/>
        </a:xfrm>
        <a:prstGeom prst="rect">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r" defTabSz="2578100">
            <a:lnSpc>
              <a:spcPct val="90000"/>
            </a:lnSpc>
            <a:spcBef>
              <a:spcPct val="0"/>
            </a:spcBef>
            <a:spcAft>
              <a:spcPct val="35000"/>
            </a:spcAft>
            <a:buNone/>
          </a:pPr>
          <a:r>
            <a:rPr lang="es-ES" sz="5800" kern="1200" dirty="0">
              <a:solidFill>
                <a:srgbClr val="FF0000"/>
              </a:solidFill>
            </a:rPr>
            <a:t>Naturaleza del Pasivo</a:t>
          </a:r>
        </a:p>
      </dsp:txBody>
      <dsp:txXfrm>
        <a:off x="0" y="0"/>
        <a:ext cx="8122488" cy="1817124"/>
      </dsp:txXfrm>
    </dsp:sp>
    <dsp:sp modelId="{1827A9AB-E9B2-47F8-B999-1580AE6C4DF3}">
      <dsp:nvSpPr>
        <dsp:cNvPr id="0" name=""/>
        <dsp:cNvSpPr/>
      </dsp:nvSpPr>
      <dsp:spPr>
        <a:xfrm>
          <a:off x="0" y="1817124"/>
          <a:ext cx="4061244" cy="3815961"/>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b="1" kern="1200" dirty="0">
              <a:solidFill>
                <a:schemeClr val="tx1"/>
              </a:solidFill>
            </a:rPr>
            <a:t>Espontáneos</a:t>
          </a:r>
        </a:p>
      </dsp:txBody>
      <dsp:txXfrm>
        <a:off x="0" y="1817124"/>
        <a:ext cx="4061244" cy="3815961"/>
      </dsp:txXfrm>
    </dsp:sp>
    <dsp:sp modelId="{AD67E070-7B41-4818-B627-E06736FE7665}">
      <dsp:nvSpPr>
        <dsp:cNvPr id="0" name=""/>
        <dsp:cNvSpPr/>
      </dsp:nvSpPr>
      <dsp:spPr>
        <a:xfrm>
          <a:off x="4061244" y="1817124"/>
          <a:ext cx="4061244" cy="3815961"/>
        </a:xfrm>
        <a:prstGeom prst="rect">
          <a:avLst/>
        </a:prstGeom>
        <a:solidFill>
          <a:schemeClr val="accent1">
            <a:shade val="80000"/>
            <a:hueOff val="12259"/>
            <a:satOff val="12919"/>
            <a:lumOff val="140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b="1" kern="1200"/>
            <a:t>Expresos</a:t>
          </a:r>
          <a:endParaRPr lang="es-ES" sz="3200" b="1" kern="1200" dirty="0"/>
        </a:p>
      </dsp:txBody>
      <dsp:txXfrm>
        <a:off x="4061244" y="1817124"/>
        <a:ext cx="4061244" cy="3815961"/>
      </dsp:txXfrm>
    </dsp:sp>
    <dsp:sp modelId="{371C9720-7B21-4C00-999A-1AEED03EB2F5}">
      <dsp:nvSpPr>
        <dsp:cNvPr id="0" name=""/>
        <dsp:cNvSpPr/>
      </dsp:nvSpPr>
      <dsp:spPr>
        <a:xfrm>
          <a:off x="0" y="5633085"/>
          <a:ext cx="8122488" cy="423995"/>
        </a:xfrm>
        <a:prstGeom prst="rect">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AEF75-028C-43C4-AA7A-2688CDF90599}">
      <dsp:nvSpPr>
        <dsp:cNvPr id="0" name=""/>
        <dsp:cNvSpPr/>
      </dsp:nvSpPr>
      <dsp:spPr>
        <a:xfrm>
          <a:off x="59222" y="341258"/>
          <a:ext cx="2831765" cy="958269"/>
        </a:xfrm>
        <a:prstGeom prst="roundRect">
          <a:avLst>
            <a:gd name="adj" fmla="val 1000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ES" sz="3600" kern="1200" dirty="0">
              <a:solidFill>
                <a:srgbClr val="FF0000"/>
              </a:solidFill>
            </a:rPr>
            <a:t>Naturaleza del Pasivo</a:t>
          </a:r>
        </a:p>
      </dsp:txBody>
      <dsp:txXfrm>
        <a:off x="87289" y="369325"/>
        <a:ext cx="2775631" cy="902135"/>
      </dsp:txXfrm>
    </dsp:sp>
    <dsp:sp modelId="{DBFB6833-8AF0-4173-9C22-5D4C4819EFFD}">
      <dsp:nvSpPr>
        <dsp:cNvPr id="0" name=""/>
        <dsp:cNvSpPr/>
      </dsp:nvSpPr>
      <dsp:spPr>
        <a:xfrm>
          <a:off x="342399" y="1299527"/>
          <a:ext cx="224672" cy="1454897"/>
        </a:xfrm>
        <a:custGeom>
          <a:avLst/>
          <a:gdLst/>
          <a:ahLst/>
          <a:cxnLst/>
          <a:rect l="0" t="0" r="0" b="0"/>
          <a:pathLst>
            <a:path>
              <a:moveTo>
                <a:pt x="0" y="0"/>
              </a:moveTo>
              <a:lnTo>
                <a:pt x="0" y="1454897"/>
              </a:lnTo>
              <a:lnTo>
                <a:pt x="224672" y="1454897"/>
              </a:lnTo>
            </a:path>
          </a:pathLst>
        </a:custGeom>
        <a:noFill/>
        <a:ln w="25400" cap="flat" cmpd="sng" algn="ctr">
          <a:solidFill>
            <a:schemeClr val="accent1">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E35AFA-7F1A-499E-AF6B-75FCB2DEE91D}">
      <dsp:nvSpPr>
        <dsp:cNvPr id="0" name=""/>
        <dsp:cNvSpPr/>
      </dsp:nvSpPr>
      <dsp:spPr>
        <a:xfrm>
          <a:off x="567071" y="1900329"/>
          <a:ext cx="7554698" cy="170819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b="1" kern="1200" dirty="0">
              <a:solidFill>
                <a:schemeClr val="tx1"/>
              </a:solidFill>
            </a:rPr>
            <a:t>Los </a:t>
          </a:r>
          <a:r>
            <a:rPr lang="es-ES" sz="2000" b="1" i="1" u="sng" kern="1200" dirty="0">
              <a:solidFill>
                <a:srgbClr val="FF0000"/>
              </a:solidFill>
            </a:rPr>
            <a:t>pasivos espontáneos</a:t>
          </a:r>
          <a:r>
            <a:rPr lang="es-ES" sz="2000" b="1" kern="1200" dirty="0">
              <a:solidFill>
                <a:schemeClr val="tx1"/>
              </a:solidFill>
            </a:rPr>
            <a:t> son deudas de naturaleza cíclica que se renuevan constantemente y, por lo general, no tienen costo financiero.  Poseen </a:t>
          </a:r>
          <a:r>
            <a:rPr lang="es-ES" sz="2000" b="1" i="1" u="sng" kern="1200" dirty="0">
              <a:solidFill>
                <a:srgbClr val="FF0000"/>
              </a:solidFill>
            </a:rPr>
            <a:t>baja exigibilidad</a:t>
          </a:r>
          <a:r>
            <a:rPr lang="es-ES" sz="2000" b="1" kern="1200" dirty="0">
              <a:solidFill>
                <a:schemeClr val="tx1"/>
              </a:solidFill>
            </a:rPr>
            <a:t>, por su naturaleza cíclica.</a:t>
          </a:r>
        </a:p>
      </dsp:txBody>
      <dsp:txXfrm>
        <a:off x="617102" y="1950360"/>
        <a:ext cx="7454636" cy="1608129"/>
      </dsp:txXfrm>
    </dsp:sp>
    <dsp:sp modelId="{B5A0872D-79B7-438D-AD62-649F13C9E60F}">
      <dsp:nvSpPr>
        <dsp:cNvPr id="0" name=""/>
        <dsp:cNvSpPr/>
      </dsp:nvSpPr>
      <dsp:spPr>
        <a:xfrm>
          <a:off x="342399" y="1299527"/>
          <a:ext cx="224672" cy="3416213"/>
        </a:xfrm>
        <a:custGeom>
          <a:avLst/>
          <a:gdLst/>
          <a:ahLst/>
          <a:cxnLst/>
          <a:rect l="0" t="0" r="0" b="0"/>
          <a:pathLst>
            <a:path>
              <a:moveTo>
                <a:pt x="0" y="0"/>
              </a:moveTo>
              <a:lnTo>
                <a:pt x="0" y="3416213"/>
              </a:lnTo>
              <a:lnTo>
                <a:pt x="224672" y="3416213"/>
              </a:lnTo>
            </a:path>
          </a:pathLst>
        </a:custGeom>
        <a:noFill/>
        <a:ln w="25400" cap="flat" cmpd="sng" algn="ctr">
          <a:solidFill>
            <a:schemeClr val="accent1">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DCD97BA-1D1D-4CB0-965F-3759F4FE1C3E}">
      <dsp:nvSpPr>
        <dsp:cNvPr id="0" name=""/>
        <dsp:cNvSpPr/>
      </dsp:nvSpPr>
      <dsp:spPr>
        <a:xfrm>
          <a:off x="567071" y="3962492"/>
          <a:ext cx="7539157" cy="150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b="1" kern="1200" dirty="0"/>
            <a:t>Los </a:t>
          </a:r>
          <a:r>
            <a:rPr lang="es-ES" sz="2000" b="1" i="1" u="sng" kern="1200" dirty="0">
              <a:solidFill>
                <a:srgbClr val="FF0000"/>
              </a:solidFill>
            </a:rPr>
            <a:t>pasivos expresos</a:t>
          </a:r>
          <a:r>
            <a:rPr lang="es-ES" sz="2000" b="1" kern="1200" dirty="0"/>
            <a:t> se caracterizan por tener un vencimiento definitivo que no ofrece seguridad de renovación, usualmente tienen un costo financiero para la empresa.  Poseen una </a:t>
          </a:r>
          <a:r>
            <a:rPr lang="es-ES" sz="2000" b="1" i="1" u="sng" kern="1200" dirty="0">
              <a:solidFill>
                <a:srgbClr val="FF0000"/>
              </a:solidFill>
            </a:rPr>
            <a:t>exigibilidad superior a los pasivos espontáneos.</a:t>
          </a:r>
        </a:p>
      </dsp:txBody>
      <dsp:txXfrm>
        <a:off x="611195" y="4006616"/>
        <a:ext cx="7450909" cy="141825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AEF75-028C-43C4-AA7A-2688CDF90599}">
      <dsp:nvSpPr>
        <dsp:cNvPr id="0" name=""/>
        <dsp:cNvSpPr/>
      </dsp:nvSpPr>
      <dsp:spPr>
        <a:xfrm>
          <a:off x="59222" y="341258"/>
          <a:ext cx="2831765" cy="958269"/>
        </a:xfrm>
        <a:prstGeom prst="roundRect">
          <a:avLst>
            <a:gd name="adj" fmla="val 1000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ES" sz="3600" kern="1200" dirty="0">
              <a:solidFill>
                <a:srgbClr val="FF0000"/>
              </a:solidFill>
            </a:rPr>
            <a:t>Naturaleza del Pasivo</a:t>
          </a:r>
        </a:p>
      </dsp:txBody>
      <dsp:txXfrm>
        <a:off x="87289" y="369325"/>
        <a:ext cx="2775631" cy="902135"/>
      </dsp:txXfrm>
    </dsp:sp>
    <dsp:sp modelId="{DBFB6833-8AF0-4173-9C22-5D4C4819EFFD}">
      <dsp:nvSpPr>
        <dsp:cNvPr id="0" name=""/>
        <dsp:cNvSpPr/>
      </dsp:nvSpPr>
      <dsp:spPr>
        <a:xfrm>
          <a:off x="342399" y="1299527"/>
          <a:ext cx="224672" cy="1454897"/>
        </a:xfrm>
        <a:custGeom>
          <a:avLst/>
          <a:gdLst/>
          <a:ahLst/>
          <a:cxnLst/>
          <a:rect l="0" t="0" r="0" b="0"/>
          <a:pathLst>
            <a:path>
              <a:moveTo>
                <a:pt x="0" y="0"/>
              </a:moveTo>
              <a:lnTo>
                <a:pt x="0" y="1454897"/>
              </a:lnTo>
              <a:lnTo>
                <a:pt x="224672" y="1454897"/>
              </a:lnTo>
            </a:path>
          </a:pathLst>
        </a:custGeom>
        <a:noFill/>
        <a:ln w="25400" cap="flat" cmpd="sng" algn="ctr">
          <a:solidFill>
            <a:schemeClr val="accent1">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E35AFA-7F1A-499E-AF6B-75FCB2DEE91D}">
      <dsp:nvSpPr>
        <dsp:cNvPr id="0" name=""/>
        <dsp:cNvSpPr/>
      </dsp:nvSpPr>
      <dsp:spPr>
        <a:xfrm>
          <a:off x="567071" y="1900329"/>
          <a:ext cx="7554698" cy="170819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b="1" kern="1200" dirty="0">
              <a:solidFill>
                <a:schemeClr val="tx1"/>
              </a:solidFill>
            </a:rPr>
            <a:t>Los créditos expresos de corto plazo se extinguen y no se renuevan, no constituyen una fuente recomendable de financiamiento para inversiones permanentes en capital de trabajo.  </a:t>
          </a:r>
          <a:r>
            <a:rPr lang="es-ES" sz="2000" b="1" i="1" u="sng" kern="1200" dirty="0">
              <a:solidFill>
                <a:srgbClr val="FF0000"/>
              </a:solidFill>
            </a:rPr>
            <a:t>Las deudas expresas solo deben ser utilizadas para financiar necesidades transitorias de activo circulante.</a:t>
          </a:r>
        </a:p>
      </dsp:txBody>
      <dsp:txXfrm>
        <a:off x="617102" y="1950360"/>
        <a:ext cx="7454636" cy="1608129"/>
      </dsp:txXfrm>
    </dsp:sp>
    <dsp:sp modelId="{B5A0872D-79B7-438D-AD62-649F13C9E60F}">
      <dsp:nvSpPr>
        <dsp:cNvPr id="0" name=""/>
        <dsp:cNvSpPr/>
      </dsp:nvSpPr>
      <dsp:spPr>
        <a:xfrm>
          <a:off x="342399" y="1299527"/>
          <a:ext cx="224672" cy="3416213"/>
        </a:xfrm>
        <a:custGeom>
          <a:avLst/>
          <a:gdLst/>
          <a:ahLst/>
          <a:cxnLst/>
          <a:rect l="0" t="0" r="0" b="0"/>
          <a:pathLst>
            <a:path>
              <a:moveTo>
                <a:pt x="0" y="0"/>
              </a:moveTo>
              <a:lnTo>
                <a:pt x="0" y="3416213"/>
              </a:lnTo>
              <a:lnTo>
                <a:pt x="224672" y="3416213"/>
              </a:lnTo>
            </a:path>
          </a:pathLst>
        </a:custGeom>
        <a:noFill/>
        <a:ln w="25400" cap="flat" cmpd="sng" algn="ctr">
          <a:solidFill>
            <a:schemeClr val="accent1">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DCD97BA-1D1D-4CB0-965F-3759F4FE1C3E}">
      <dsp:nvSpPr>
        <dsp:cNvPr id="0" name=""/>
        <dsp:cNvSpPr/>
      </dsp:nvSpPr>
      <dsp:spPr>
        <a:xfrm>
          <a:off x="567071" y="3962492"/>
          <a:ext cx="7539157" cy="150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b="1" kern="1200" dirty="0"/>
            <a:t>Una composición de pasivos con un alto volumen de recursos expresos, muestra una estructura muy exigible.</a:t>
          </a:r>
          <a:endParaRPr lang="es-ES" sz="2000" b="1" i="1" u="sng" kern="1200" dirty="0">
            <a:solidFill>
              <a:srgbClr val="FF0000"/>
            </a:solidFill>
          </a:endParaRPr>
        </a:p>
      </dsp:txBody>
      <dsp:txXfrm>
        <a:off x="611195" y="4006616"/>
        <a:ext cx="7450909" cy="141825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EC197-005D-4187-827A-3A6D1FD8C896}">
      <dsp:nvSpPr>
        <dsp:cNvPr id="0" name=""/>
        <dsp:cNvSpPr/>
      </dsp:nvSpPr>
      <dsp:spPr>
        <a:xfrm rot="5400000">
          <a:off x="2984665" y="399688"/>
          <a:ext cx="4845664" cy="5198392"/>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ES" sz="2000" b="0" i="0" u="none" kern="1200" dirty="0">
              <a:solidFill>
                <a:schemeClr val="tx1"/>
              </a:solidFill>
            </a:rPr>
            <a:t>Comerciales: proveedores de la empresa</a:t>
          </a:r>
        </a:p>
        <a:p>
          <a:pPr marL="228600" lvl="1" indent="-228600" algn="just" defTabSz="889000">
            <a:lnSpc>
              <a:spcPct val="90000"/>
            </a:lnSpc>
            <a:spcBef>
              <a:spcPct val="0"/>
            </a:spcBef>
            <a:spcAft>
              <a:spcPct val="15000"/>
            </a:spcAft>
            <a:buChar char="•"/>
          </a:pPr>
          <a:endParaRPr lang="es-ES" sz="2000" b="0" i="0" u="none" kern="1200" dirty="0">
            <a:solidFill>
              <a:schemeClr val="tx1"/>
            </a:solidFill>
          </a:endParaRPr>
        </a:p>
        <a:p>
          <a:pPr marL="228600" lvl="1" indent="-228600" algn="just" defTabSz="889000">
            <a:lnSpc>
              <a:spcPct val="90000"/>
            </a:lnSpc>
            <a:spcBef>
              <a:spcPct val="0"/>
            </a:spcBef>
            <a:spcAft>
              <a:spcPct val="15000"/>
            </a:spcAft>
            <a:buChar char="•"/>
          </a:pPr>
          <a:r>
            <a:rPr lang="es-ES" sz="2000" b="0" i="0" u="none" kern="1200" dirty="0">
              <a:solidFill>
                <a:schemeClr val="tx1"/>
              </a:solidFill>
            </a:rPr>
            <a:t>Financieros:  bancos y otras entidades de carácter financiero.</a:t>
          </a:r>
        </a:p>
        <a:p>
          <a:pPr marL="228600" lvl="1" indent="-228600" algn="just" defTabSz="889000">
            <a:lnSpc>
              <a:spcPct val="90000"/>
            </a:lnSpc>
            <a:spcBef>
              <a:spcPct val="0"/>
            </a:spcBef>
            <a:spcAft>
              <a:spcPct val="15000"/>
            </a:spcAft>
            <a:buChar char="•"/>
          </a:pPr>
          <a:endParaRPr lang="es-ES" sz="2000" b="0" i="0" u="none" kern="1200" dirty="0">
            <a:solidFill>
              <a:schemeClr val="tx1"/>
            </a:solidFill>
          </a:endParaRPr>
        </a:p>
        <a:p>
          <a:pPr marL="228600" lvl="1" indent="-228600" algn="just" defTabSz="889000">
            <a:lnSpc>
              <a:spcPct val="90000"/>
            </a:lnSpc>
            <a:spcBef>
              <a:spcPct val="0"/>
            </a:spcBef>
            <a:spcAft>
              <a:spcPct val="15000"/>
            </a:spcAft>
            <a:buChar char="•"/>
          </a:pPr>
          <a:r>
            <a:rPr lang="es-ES" sz="2000" b="0" i="0" u="none" kern="1200" dirty="0">
              <a:solidFill>
                <a:schemeClr val="tx1"/>
              </a:solidFill>
            </a:rPr>
            <a:t>Otros:  Entidades gubernamentales, accionistas y particulares</a:t>
          </a:r>
        </a:p>
      </dsp:txBody>
      <dsp:txXfrm rot="-5400000">
        <a:off x="2808301" y="812598"/>
        <a:ext cx="4961846" cy="4372572"/>
      </dsp:txXfrm>
    </dsp:sp>
    <dsp:sp modelId="{EF8BAC90-B95B-4D60-8D20-1C972AF86C81}">
      <dsp:nvSpPr>
        <dsp:cNvPr id="0" name=""/>
        <dsp:cNvSpPr/>
      </dsp:nvSpPr>
      <dsp:spPr>
        <a:xfrm>
          <a:off x="0" y="0"/>
          <a:ext cx="2924095" cy="6057081"/>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S" sz="3600" kern="1200" dirty="0">
              <a:solidFill>
                <a:srgbClr val="FF0000"/>
              </a:solidFill>
            </a:rPr>
            <a:t>Tipo de acreedor</a:t>
          </a:r>
        </a:p>
      </dsp:txBody>
      <dsp:txXfrm>
        <a:off x="142743" y="142743"/>
        <a:ext cx="2638609" cy="577159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EC197-005D-4187-827A-3A6D1FD8C896}">
      <dsp:nvSpPr>
        <dsp:cNvPr id="0" name=""/>
        <dsp:cNvSpPr/>
      </dsp:nvSpPr>
      <dsp:spPr>
        <a:xfrm rot="5400000">
          <a:off x="2984665" y="399688"/>
          <a:ext cx="4845664" cy="5198392"/>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ES" sz="2000" b="0" i="0" u="none" kern="1200" dirty="0">
              <a:solidFill>
                <a:schemeClr val="tx1"/>
              </a:solidFill>
            </a:rPr>
            <a:t>El grado de exigibilidad de la deuda depende, en gran medida, de la naturaleza del acreedor.</a:t>
          </a:r>
        </a:p>
        <a:p>
          <a:pPr marL="228600" lvl="1" indent="-228600" algn="just" defTabSz="889000">
            <a:lnSpc>
              <a:spcPct val="90000"/>
            </a:lnSpc>
            <a:spcBef>
              <a:spcPct val="0"/>
            </a:spcBef>
            <a:spcAft>
              <a:spcPct val="15000"/>
            </a:spcAft>
            <a:buChar char="•"/>
          </a:pPr>
          <a:endParaRPr lang="es-ES" sz="2000" b="0" i="0" u="none" kern="1200" dirty="0">
            <a:solidFill>
              <a:schemeClr val="tx1"/>
            </a:solidFill>
          </a:endParaRPr>
        </a:p>
        <a:p>
          <a:pPr marL="228600" lvl="1" indent="-228600" algn="just" defTabSz="889000">
            <a:lnSpc>
              <a:spcPct val="90000"/>
            </a:lnSpc>
            <a:spcBef>
              <a:spcPct val="0"/>
            </a:spcBef>
            <a:spcAft>
              <a:spcPct val="15000"/>
            </a:spcAft>
            <a:buChar char="•"/>
          </a:pPr>
          <a:r>
            <a:rPr lang="es-ES" sz="2000" b="0" i="0" u="none" kern="1200" dirty="0">
              <a:solidFill>
                <a:schemeClr val="tx1"/>
              </a:solidFill>
            </a:rPr>
            <a:t>Un </a:t>
          </a:r>
          <a:r>
            <a:rPr lang="es-ES" sz="2000" b="1" i="1" u="sng" kern="1200" dirty="0">
              <a:solidFill>
                <a:srgbClr val="FF0000"/>
              </a:solidFill>
            </a:rPr>
            <a:t>alto dominio de acreedores financieros </a:t>
          </a:r>
          <a:r>
            <a:rPr lang="es-ES" sz="2000" b="0" i="0" u="none" kern="1200" dirty="0">
              <a:solidFill>
                <a:schemeClr val="tx1"/>
              </a:solidFill>
            </a:rPr>
            <a:t>dentro de la estructura de pasivos de la empresa, le otorga una </a:t>
          </a:r>
          <a:r>
            <a:rPr lang="es-ES" sz="2000" b="1" i="1" u="sng" kern="1200" dirty="0">
              <a:solidFill>
                <a:srgbClr val="FF0000"/>
              </a:solidFill>
            </a:rPr>
            <a:t>mayor exigibilidad</a:t>
          </a:r>
          <a:r>
            <a:rPr lang="es-ES" sz="2000" b="0" i="0" u="none" kern="1200" dirty="0">
              <a:solidFill>
                <a:schemeClr val="tx1"/>
              </a:solidFill>
            </a:rPr>
            <a:t> a las fuentes de financiamiento.</a:t>
          </a:r>
        </a:p>
      </dsp:txBody>
      <dsp:txXfrm rot="-5400000">
        <a:off x="2808301" y="812598"/>
        <a:ext cx="4961846" cy="4372572"/>
      </dsp:txXfrm>
    </dsp:sp>
    <dsp:sp modelId="{EF8BAC90-B95B-4D60-8D20-1C972AF86C81}">
      <dsp:nvSpPr>
        <dsp:cNvPr id="0" name=""/>
        <dsp:cNvSpPr/>
      </dsp:nvSpPr>
      <dsp:spPr>
        <a:xfrm>
          <a:off x="0" y="0"/>
          <a:ext cx="2924095" cy="6057081"/>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S" sz="3600" kern="1200" dirty="0">
              <a:solidFill>
                <a:srgbClr val="FF0000"/>
              </a:solidFill>
            </a:rPr>
            <a:t>Tipo </a:t>
          </a:r>
          <a:r>
            <a:rPr lang="es-ES" sz="3600" kern="1200">
              <a:solidFill>
                <a:srgbClr val="FF0000"/>
              </a:solidFill>
            </a:rPr>
            <a:t>de acreedor</a:t>
          </a:r>
          <a:endParaRPr lang="es-ES" sz="3600" kern="1200" dirty="0">
            <a:solidFill>
              <a:srgbClr val="FF0000"/>
            </a:solidFill>
          </a:endParaRPr>
        </a:p>
      </dsp:txBody>
      <dsp:txXfrm>
        <a:off x="142743" y="142743"/>
        <a:ext cx="2638609" cy="577159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Exigibilidad del Patrimonio</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Las partidas del capital contable están compuestas por inversiones de los accionistas que no poseen una exigibilidad jurídica como las deudas.</a:t>
          </a:r>
          <a:endParaRPr lang="es-ES" sz="1800" b="1" i="1" u="sng"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74541"/>
          <a:ext cx="1393749" cy="6621526"/>
        </a:xfrm>
        <a:prstGeom prst="round2SameRec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Existe sobre el patrimonio una </a:t>
          </a:r>
          <a:r>
            <a:rPr lang="es-ES" sz="1800" b="1" i="1" u="sng" kern="1200"/>
            <a:t>exigibilidad de tipo técnica</a:t>
          </a:r>
          <a:r>
            <a:rPr lang="es-ES" sz="1800" kern="1200"/>
            <a:t>, derivada del compromiso moral y financiero de la empresa para con sus accionistas de retribuirles con utilidades y rendimientos por su inversión.</a:t>
          </a:r>
          <a:endParaRPr lang="es-ES" sz="1800" kern="1200" dirty="0"/>
        </a:p>
      </dsp:txBody>
      <dsp:txXfrm rot="-5400000">
        <a:off x="1500961" y="3956467"/>
        <a:ext cx="6553489" cy="125767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Solidez de la Estructura Financiera</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a:t>El financiamiento de toda inversión debe buscar una </a:t>
          </a:r>
          <a:r>
            <a:rPr lang="es-ES" sz="2200" b="1" i="1" u="sng" kern="1200"/>
            <a:t>armonía</a:t>
          </a:r>
          <a:r>
            <a:rPr lang="es-ES" sz="2200" kern="1200"/>
            <a:t> y </a:t>
          </a:r>
          <a:r>
            <a:rPr lang="es-ES" sz="2200" b="1" i="1" u="sng" kern="1200"/>
            <a:t>equilibrio</a:t>
          </a:r>
          <a:r>
            <a:rPr lang="es-ES" sz="2200" kern="1200"/>
            <a:t> entre la </a:t>
          </a:r>
          <a:r>
            <a:rPr lang="es-ES" sz="2200" b="1" i="1" u="sng" kern="1200"/>
            <a:t>liquidez</a:t>
          </a:r>
          <a:r>
            <a:rPr lang="es-ES" sz="2200" kern="1200"/>
            <a:t> y la </a:t>
          </a:r>
          <a:r>
            <a:rPr lang="es-ES" sz="2200" b="1" i="1" u="sng" kern="1200"/>
            <a:t>exigibilidad.</a:t>
          </a:r>
          <a:endParaRPr lang="es-ES" sz="2200" b="1" i="1" u="sng"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74541"/>
          <a:ext cx="1393749" cy="662152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a:t>Cuanto </a:t>
          </a:r>
          <a:r>
            <a:rPr lang="es-ES" sz="2200" b="1" i="1" u="sng" kern="1200"/>
            <a:t>mayor sea el grado de liquidez</a:t>
          </a:r>
          <a:r>
            <a:rPr lang="es-ES" sz="2200" kern="1200"/>
            <a:t> que posee la estructura de activos, más rápida y en </a:t>
          </a:r>
          <a:r>
            <a:rPr lang="es-ES" sz="2200" b="1" i="1" u="sng" kern="1200"/>
            <a:t>mayor cantidad será la generación de fondos.</a:t>
          </a:r>
          <a:endParaRPr lang="es-ES" sz="2200" b="1" i="1" u="sng" kern="1200" dirty="0"/>
        </a:p>
      </dsp:txBody>
      <dsp:txXfrm rot="-5400000">
        <a:off x="1500961" y="3956467"/>
        <a:ext cx="6553489" cy="1257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C318C-10E4-46F4-A101-CE005C1B01A6}">
      <dsp:nvSpPr>
        <dsp:cNvPr id="0" name=""/>
        <dsp:cNvSpPr/>
      </dsp:nvSpPr>
      <dsp:spPr>
        <a:xfrm>
          <a:off x="2371802" y="3028540"/>
          <a:ext cx="754954" cy="719278"/>
        </a:xfrm>
        <a:custGeom>
          <a:avLst/>
          <a:gdLst/>
          <a:ahLst/>
          <a:cxnLst/>
          <a:rect l="0" t="0" r="0" b="0"/>
          <a:pathLst>
            <a:path>
              <a:moveTo>
                <a:pt x="0" y="0"/>
              </a:moveTo>
              <a:lnTo>
                <a:pt x="377477" y="0"/>
              </a:lnTo>
              <a:lnTo>
                <a:pt x="377477" y="719278"/>
              </a:lnTo>
              <a:lnTo>
                <a:pt x="754954" y="719278"/>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723211" y="3362111"/>
        <a:ext cx="52137" cy="52137"/>
      </dsp:txXfrm>
    </dsp:sp>
    <dsp:sp modelId="{2F84D09F-7D4E-4AA5-B6C9-324085649E3F}">
      <dsp:nvSpPr>
        <dsp:cNvPr id="0" name=""/>
        <dsp:cNvSpPr/>
      </dsp:nvSpPr>
      <dsp:spPr>
        <a:xfrm>
          <a:off x="2371802" y="2309262"/>
          <a:ext cx="754954" cy="719278"/>
        </a:xfrm>
        <a:custGeom>
          <a:avLst/>
          <a:gdLst/>
          <a:ahLst/>
          <a:cxnLst/>
          <a:rect l="0" t="0" r="0" b="0"/>
          <a:pathLst>
            <a:path>
              <a:moveTo>
                <a:pt x="0" y="719278"/>
              </a:moveTo>
              <a:lnTo>
                <a:pt x="377477" y="719278"/>
              </a:lnTo>
              <a:lnTo>
                <a:pt x="377477" y="0"/>
              </a:lnTo>
              <a:lnTo>
                <a:pt x="754954" y="0"/>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723211" y="2642832"/>
        <a:ext cx="52137" cy="52137"/>
      </dsp:txXfrm>
    </dsp:sp>
    <dsp:sp modelId="{28063957-4D98-4965-99CA-B68318E3D3BD}">
      <dsp:nvSpPr>
        <dsp:cNvPr id="0" name=""/>
        <dsp:cNvSpPr/>
      </dsp:nvSpPr>
      <dsp:spPr>
        <a:xfrm rot="16200000">
          <a:off x="-1232160" y="2453117"/>
          <a:ext cx="6057081" cy="1150845"/>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s-ES" sz="6500" kern="1200" dirty="0"/>
            <a:t>ACTIVO</a:t>
          </a:r>
        </a:p>
      </dsp:txBody>
      <dsp:txXfrm>
        <a:off x="-1232160" y="2453117"/>
        <a:ext cx="6057081" cy="1150845"/>
      </dsp:txXfrm>
    </dsp:sp>
    <dsp:sp modelId="{C988BB3A-FDF9-4480-A96A-AA570C28FB78}">
      <dsp:nvSpPr>
        <dsp:cNvPr id="0" name=""/>
        <dsp:cNvSpPr/>
      </dsp:nvSpPr>
      <dsp:spPr>
        <a:xfrm>
          <a:off x="3126757" y="1733839"/>
          <a:ext cx="3774772" cy="1150845"/>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s-ES" sz="5100" kern="1200" dirty="0"/>
            <a:t>Circulante</a:t>
          </a:r>
        </a:p>
      </dsp:txBody>
      <dsp:txXfrm>
        <a:off x="3126757" y="1733839"/>
        <a:ext cx="3774772" cy="1150845"/>
      </dsp:txXfrm>
    </dsp:sp>
    <dsp:sp modelId="{F92AD800-25F6-49E4-93BA-0E22E3CF2D34}">
      <dsp:nvSpPr>
        <dsp:cNvPr id="0" name=""/>
        <dsp:cNvSpPr/>
      </dsp:nvSpPr>
      <dsp:spPr>
        <a:xfrm>
          <a:off x="3126757" y="3172396"/>
          <a:ext cx="3774772" cy="1150845"/>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s-ES" sz="5100" kern="1200" dirty="0"/>
            <a:t>Largo Plazo</a:t>
          </a:r>
        </a:p>
      </dsp:txBody>
      <dsp:txXfrm>
        <a:off x="3126757" y="3172396"/>
        <a:ext cx="3774772" cy="115084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Solidez de la Estructura Financiera</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w="9525" cap="flat" cmpd="sng" algn="ctr">
          <a:solidFill>
            <a:schemeClr val="accent1">
              <a:shade val="50000"/>
              <a:hueOff val="11638"/>
              <a:satOff val="16422"/>
              <a:lumOff val="2066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1">
              <a:shade val="50000"/>
              <a:hueOff val="11638"/>
              <a:satOff val="16422"/>
              <a:lumOff val="2066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a:t>Cuanto mayor sea el nivel de endeudamiento, más cortos sus plazos de vencimiento, concentrados mayoritariamente en pasivos expresos con acreedores  financieros, mayor será la exigibilidad de la estructura de fuentes de financiamiento.</a:t>
          </a:r>
          <a:endParaRPr lang="es-ES" sz="1700" b="1" i="1" u="sng"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w="9525" cap="flat" cmpd="sng" algn="ctr">
          <a:solidFill>
            <a:schemeClr val="accent1">
              <a:shade val="50000"/>
              <a:hueOff val="11638"/>
              <a:satOff val="16422"/>
              <a:lumOff val="2066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74541"/>
          <a:ext cx="1393749" cy="6621526"/>
        </a:xfrm>
        <a:prstGeom prst="round2SameRect">
          <a:avLst/>
        </a:prstGeom>
        <a:solidFill>
          <a:schemeClr val="lt1">
            <a:alpha val="90000"/>
            <a:hueOff val="0"/>
            <a:satOff val="0"/>
            <a:lumOff val="0"/>
            <a:alphaOff val="0"/>
          </a:schemeClr>
        </a:solidFill>
        <a:ln w="9525" cap="flat" cmpd="sng" algn="ctr">
          <a:solidFill>
            <a:schemeClr val="accent1">
              <a:shade val="50000"/>
              <a:hueOff val="11638"/>
              <a:satOff val="16422"/>
              <a:lumOff val="2066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Un alto patrimonio, acompañado de una magnitud razonable de pasivos a largo plazo y un moderado nivel de pasivo circulante, dominado por deudas espontáneas con proveedores comerciales, produce una estructura de financiamiento con un bajo grado de exigibilidad.</a:t>
          </a:r>
        </a:p>
      </dsp:txBody>
      <dsp:txXfrm rot="-5400000">
        <a:off x="1500961" y="3956467"/>
        <a:ext cx="6553489" cy="125767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9EBC2-9821-4F42-8CE8-658DEE553DFC}">
      <dsp:nvSpPr>
        <dsp:cNvPr id="0" name=""/>
        <dsp:cNvSpPr/>
      </dsp:nvSpPr>
      <dsp:spPr>
        <a:xfrm>
          <a:off x="3248995" y="0"/>
          <a:ext cx="4873492" cy="6057081"/>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S" sz="2300" b="0" i="0" u="none" kern="1200" dirty="0">
              <a:solidFill>
                <a:schemeClr val="tx1"/>
              </a:solidFill>
            </a:rPr>
            <a:t>Existirá solidez financiera cuando la capacidad de generar liquidez, por parte de las inversiones en activos, se encuentra en correspondencia y equilibrio con los niveles de exigibilidad de sus fuentes de financiamiento.</a:t>
          </a:r>
        </a:p>
      </dsp:txBody>
      <dsp:txXfrm>
        <a:off x="3248995" y="757135"/>
        <a:ext cx="3045933" cy="4542811"/>
      </dsp:txXfrm>
    </dsp:sp>
    <dsp:sp modelId="{C12B5E8F-503C-493D-8B85-4FC931312305}">
      <dsp:nvSpPr>
        <dsp:cNvPr id="0" name=""/>
        <dsp:cNvSpPr/>
      </dsp:nvSpPr>
      <dsp:spPr>
        <a:xfrm>
          <a:off x="0" y="0"/>
          <a:ext cx="3248995" cy="60570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S" sz="3600" b="1" kern="1200" dirty="0">
              <a:solidFill>
                <a:srgbClr val="FF0000"/>
              </a:solidFill>
            </a:rPr>
            <a:t>Solidez de la Estructura Financiera</a:t>
          </a:r>
        </a:p>
      </dsp:txBody>
      <dsp:txXfrm>
        <a:off x="158603" y="158603"/>
        <a:ext cx="2931789" cy="573987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Solidez de la Estructura Financiera</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3">
                <a:hueOff val="0"/>
                <a:satOff val="0"/>
                <a:lumOff val="-50000"/>
                <a:alphaOff val="0"/>
                <a:shade val="51000"/>
                <a:satMod val="130000"/>
              </a:schemeClr>
            </a:gs>
            <a:gs pos="80000">
              <a:schemeClr val="accent3">
                <a:hueOff val="0"/>
                <a:satOff val="0"/>
                <a:lumOff val="-50000"/>
                <a:alphaOff val="0"/>
                <a:shade val="93000"/>
                <a:satMod val="130000"/>
              </a:schemeClr>
            </a:gs>
            <a:gs pos="100000">
              <a:schemeClr val="accent3">
                <a:hueOff val="0"/>
                <a:satOff val="0"/>
                <a:lumOff val="-50000"/>
                <a:alphaOff val="0"/>
                <a:shade val="94000"/>
                <a:satMod val="135000"/>
              </a:schemeClr>
            </a:gs>
          </a:gsLst>
          <a:lin ang="16200000" scaled="0"/>
        </a:gradFill>
        <a:ln w="9525" cap="flat" cmpd="sng" algn="ctr">
          <a:solidFill>
            <a:schemeClr val="accent3">
              <a:hueOff val="0"/>
              <a:satOff val="0"/>
              <a:lumOff val="-5000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3">
              <a:hueOff val="0"/>
              <a:satOff val="0"/>
              <a:lumOff val="-5000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Los activos muy consolidados y poco líquidos deben financiarse con fuentes poco exigibles.</a:t>
          </a:r>
          <a:endParaRPr lang="es-ES" sz="1800" b="1" i="1" u="sng"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3">
                <a:hueOff val="0"/>
                <a:satOff val="0"/>
                <a:lumOff val="-100000"/>
                <a:alphaOff val="0"/>
                <a:shade val="51000"/>
                <a:satMod val="130000"/>
              </a:schemeClr>
            </a:gs>
            <a:gs pos="80000">
              <a:schemeClr val="accent3">
                <a:hueOff val="0"/>
                <a:satOff val="0"/>
                <a:lumOff val="-100000"/>
                <a:alphaOff val="0"/>
                <a:shade val="93000"/>
                <a:satMod val="130000"/>
              </a:schemeClr>
            </a:gs>
            <a:gs pos="100000">
              <a:schemeClr val="accent3">
                <a:hueOff val="0"/>
                <a:satOff val="0"/>
                <a:lumOff val="-100000"/>
                <a:alphaOff val="0"/>
                <a:shade val="94000"/>
                <a:satMod val="135000"/>
              </a:schemeClr>
            </a:gs>
          </a:gsLst>
          <a:lin ang="16200000" scaled="0"/>
        </a:gradFill>
        <a:ln w="9525" cap="flat" cmpd="sng" algn="ctr">
          <a:solidFill>
            <a:schemeClr val="accent3">
              <a:hueOff val="0"/>
              <a:satOff val="0"/>
              <a:lumOff val="-10000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74541"/>
          <a:ext cx="1393749" cy="6621526"/>
        </a:xfrm>
        <a:prstGeom prst="round2SameRect">
          <a:avLst/>
        </a:prstGeom>
        <a:solidFill>
          <a:schemeClr val="lt1">
            <a:alpha val="90000"/>
            <a:hueOff val="0"/>
            <a:satOff val="0"/>
            <a:lumOff val="0"/>
            <a:alphaOff val="0"/>
          </a:schemeClr>
        </a:solidFill>
        <a:ln w="9525" cap="flat" cmpd="sng" algn="ctr">
          <a:solidFill>
            <a:schemeClr val="accent3">
              <a:hueOff val="0"/>
              <a:satOff val="0"/>
              <a:lumOff val="-10000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Los activos de gran liquidez pueden financiarse en su mayor parte con pasivos de alta exigibilidad, aunque siempre es conveniente financiar una porción de activos líquidos con fuentes de menor exigibilidad, para tener cobertura.</a:t>
          </a:r>
        </a:p>
      </dsp:txBody>
      <dsp:txXfrm rot="-5400000">
        <a:off x="1500961" y="3956467"/>
        <a:ext cx="6553489" cy="125767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Solidez de la Estructura Financiera</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3">
                <a:hueOff val="0"/>
                <a:satOff val="0"/>
                <a:lumOff val="-50000"/>
                <a:alphaOff val="0"/>
                <a:shade val="51000"/>
                <a:satMod val="130000"/>
              </a:schemeClr>
            </a:gs>
            <a:gs pos="80000">
              <a:schemeClr val="accent3">
                <a:hueOff val="0"/>
                <a:satOff val="0"/>
                <a:lumOff val="-50000"/>
                <a:alphaOff val="0"/>
                <a:shade val="93000"/>
                <a:satMod val="130000"/>
              </a:schemeClr>
            </a:gs>
            <a:gs pos="100000">
              <a:schemeClr val="accent3">
                <a:hueOff val="0"/>
                <a:satOff val="0"/>
                <a:lumOff val="-50000"/>
                <a:alphaOff val="0"/>
                <a:shade val="94000"/>
                <a:satMod val="135000"/>
              </a:schemeClr>
            </a:gs>
          </a:gsLst>
          <a:lin ang="16200000" scaled="0"/>
        </a:gradFill>
        <a:ln w="9525" cap="flat" cmpd="sng" algn="ctr">
          <a:solidFill>
            <a:schemeClr val="accent3">
              <a:hueOff val="0"/>
              <a:satOff val="0"/>
              <a:lumOff val="-5000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3">
              <a:hueOff val="0"/>
              <a:satOff val="0"/>
              <a:lumOff val="-5000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Los activos de alta consolidación, como terrenos y edificios, deben ser financiados con fuentes de patrimonio y préstamos de largo plazo.</a:t>
          </a:r>
          <a:endParaRPr lang="es-ES" sz="1800" b="1" i="1" u="sng"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3">
                <a:hueOff val="0"/>
                <a:satOff val="0"/>
                <a:lumOff val="-100000"/>
                <a:alphaOff val="0"/>
                <a:shade val="51000"/>
                <a:satMod val="130000"/>
              </a:schemeClr>
            </a:gs>
            <a:gs pos="80000">
              <a:schemeClr val="accent3">
                <a:hueOff val="0"/>
                <a:satOff val="0"/>
                <a:lumOff val="-100000"/>
                <a:alphaOff val="0"/>
                <a:shade val="93000"/>
                <a:satMod val="130000"/>
              </a:schemeClr>
            </a:gs>
            <a:gs pos="100000">
              <a:schemeClr val="accent3">
                <a:hueOff val="0"/>
                <a:satOff val="0"/>
                <a:lumOff val="-100000"/>
                <a:alphaOff val="0"/>
                <a:shade val="94000"/>
                <a:satMod val="135000"/>
              </a:schemeClr>
            </a:gs>
          </a:gsLst>
          <a:lin ang="16200000" scaled="0"/>
        </a:gradFill>
        <a:ln w="9525" cap="flat" cmpd="sng" algn="ctr">
          <a:solidFill>
            <a:schemeClr val="accent3">
              <a:hueOff val="0"/>
              <a:satOff val="0"/>
              <a:lumOff val="-10000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74541"/>
          <a:ext cx="1393749" cy="6621526"/>
        </a:xfrm>
        <a:prstGeom prst="round2SameRect">
          <a:avLst/>
        </a:prstGeom>
        <a:solidFill>
          <a:schemeClr val="lt1">
            <a:alpha val="90000"/>
            <a:hueOff val="0"/>
            <a:satOff val="0"/>
            <a:lumOff val="0"/>
            <a:alphaOff val="0"/>
          </a:schemeClr>
        </a:solidFill>
        <a:ln w="9525" cap="flat" cmpd="sng" algn="ctr">
          <a:solidFill>
            <a:schemeClr val="accent3">
              <a:hueOff val="0"/>
              <a:satOff val="0"/>
              <a:lumOff val="-10000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El financiamiento de un activo con una fuente cuyo plazo de vencimiento es menor que el periodo de generación de liquidez del activo, perjudica la solidez de la estructura financiera, dado que el aumento en la exigibilidad es mayor al incremento en la liquidez.</a:t>
          </a:r>
        </a:p>
      </dsp:txBody>
      <dsp:txXfrm rot="-5400000">
        <a:off x="1500961" y="3956467"/>
        <a:ext cx="6553489" cy="125767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Diagrama de Estructura Financiera</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4">
                <a:hueOff val="5571487"/>
                <a:satOff val="19812"/>
                <a:lumOff val="44804"/>
                <a:alphaOff val="0"/>
                <a:shade val="51000"/>
                <a:satMod val="130000"/>
              </a:schemeClr>
            </a:gs>
            <a:gs pos="80000">
              <a:schemeClr val="accent4">
                <a:hueOff val="5571487"/>
                <a:satOff val="19812"/>
                <a:lumOff val="44804"/>
                <a:alphaOff val="0"/>
                <a:shade val="93000"/>
                <a:satMod val="130000"/>
              </a:schemeClr>
            </a:gs>
            <a:gs pos="100000">
              <a:schemeClr val="accent4">
                <a:hueOff val="5571487"/>
                <a:satOff val="19812"/>
                <a:lumOff val="44804"/>
                <a:alphaOff val="0"/>
                <a:shade val="94000"/>
                <a:satMod val="135000"/>
              </a:schemeClr>
            </a:gs>
          </a:gsLst>
          <a:lin ang="16200000" scaled="0"/>
        </a:gradFill>
        <a:ln w="9525" cap="flat" cmpd="sng" algn="ctr">
          <a:solidFill>
            <a:schemeClr val="accent4">
              <a:hueOff val="5571487"/>
              <a:satOff val="19812"/>
              <a:lumOff val="4480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4">
              <a:hueOff val="5571487"/>
              <a:satOff val="19812"/>
              <a:lumOff val="4480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t>El análisis de la solidez se efectúa mediante el diagrama de estructura financiera que ordena los activos de menor a mayor liquidez y las fuentes de menor a mayor exigibilidad.</a:t>
          </a:r>
          <a:endParaRPr lang="es-ES" sz="1800" b="1" i="1" u="sng" kern="1200" dirty="0"/>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4">
                <a:hueOff val="11142974"/>
                <a:satOff val="39624"/>
                <a:lumOff val="89608"/>
                <a:alphaOff val="0"/>
                <a:shade val="51000"/>
                <a:satMod val="130000"/>
              </a:schemeClr>
            </a:gs>
            <a:gs pos="80000">
              <a:schemeClr val="accent4">
                <a:hueOff val="11142974"/>
                <a:satOff val="39624"/>
                <a:lumOff val="89608"/>
                <a:alphaOff val="0"/>
                <a:shade val="93000"/>
                <a:satMod val="130000"/>
              </a:schemeClr>
            </a:gs>
            <a:gs pos="100000">
              <a:schemeClr val="accent4">
                <a:hueOff val="11142974"/>
                <a:satOff val="39624"/>
                <a:lumOff val="89608"/>
                <a:alphaOff val="0"/>
                <a:shade val="94000"/>
                <a:satMod val="135000"/>
              </a:schemeClr>
            </a:gs>
          </a:gsLst>
          <a:lin ang="16200000" scaled="0"/>
        </a:gradFill>
        <a:ln w="9525" cap="flat" cmpd="sng" algn="ctr">
          <a:solidFill>
            <a:schemeClr val="accent4">
              <a:hueOff val="11142974"/>
              <a:satOff val="39624"/>
              <a:lumOff val="8960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74541"/>
          <a:ext cx="1393749" cy="6621526"/>
        </a:xfrm>
        <a:prstGeom prst="round2SameRect">
          <a:avLst/>
        </a:prstGeom>
        <a:solidFill>
          <a:schemeClr val="lt1">
            <a:alpha val="90000"/>
            <a:hueOff val="0"/>
            <a:satOff val="0"/>
            <a:lumOff val="0"/>
            <a:alphaOff val="0"/>
          </a:schemeClr>
        </a:solidFill>
        <a:ln w="9525" cap="flat" cmpd="sng" algn="ctr">
          <a:solidFill>
            <a:schemeClr val="accent4">
              <a:hueOff val="11142974"/>
              <a:satOff val="39624"/>
              <a:lumOff val="896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La intención de ese ordenamiento es comparar en la parte superior del diagrama los activos menos </a:t>
          </a:r>
          <a:r>
            <a:rPr lang="es-ES" sz="1800" kern="1200" dirty="0" err="1"/>
            <a:t>liquidos</a:t>
          </a:r>
          <a:r>
            <a:rPr lang="es-ES" sz="1800" kern="1200" dirty="0"/>
            <a:t> con las fuentes menos exigibles, y en la parte inferior los activos más </a:t>
          </a:r>
          <a:r>
            <a:rPr lang="es-ES" sz="1800" kern="1200" dirty="0" err="1"/>
            <a:t>liquidos</a:t>
          </a:r>
          <a:r>
            <a:rPr lang="es-ES" sz="1800" kern="1200" dirty="0"/>
            <a:t> con las fuentes más exigibles, para identificar si existe equilibrio o no.</a:t>
          </a:r>
        </a:p>
      </dsp:txBody>
      <dsp:txXfrm rot="-5400000">
        <a:off x="1500961" y="3956467"/>
        <a:ext cx="6553489" cy="125767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EC197-005D-4187-827A-3A6D1FD8C896}">
      <dsp:nvSpPr>
        <dsp:cNvPr id="0" name=""/>
        <dsp:cNvSpPr/>
      </dsp:nvSpPr>
      <dsp:spPr>
        <a:xfrm rot="5400000">
          <a:off x="3089430" y="501219"/>
          <a:ext cx="4845664" cy="4995330"/>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ES" sz="2000" b="0" i="0" u="none" kern="1200" dirty="0">
              <a:solidFill>
                <a:schemeClr val="tx1"/>
              </a:solidFill>
            </a:rPr>
            <a:t>Debe existir una parte importante del activo de largo plazo financiado con patrimonio (deseable igual o mayor al 50%), con el propósito de que la parte menos líquida de las inversiones se financie con fuentes de exigibilidad técnica no jurídicas.  Además, es necesario que el resto del activo largo plazo se financie con pasivo también de largo plazo para mantener el equilibrio en su financiamiento.</a:t>
          </a:r>
        </a:p>
      </dsp:txBody>
      <dsp:txXfrm rot="-5400000">
        <a:off x="3014597" y="812598"/>
        <a:ext cx="4758784" cy="4372572"/>
      </dsp:txXfrm>
    </dsp:sp>
    <dsp:sp modelId="{EF8BAC90-B95B-4D60-8D20-1C972AF86C81}">
      <dsp:nvSpPr>
        <dsp:cNvPr id="0" name=""/>
        <dsp:cNvSpPr/>
      </dsp:nvSpPr>
      <dsp:spPr>
        <a:xfrm>
          <a:off x="0" y="0"/>
          <a:ext cx="3124578" cy="6057081"/>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rgbClr val="FF0000"/>
              </a:solidFill>
            </a:rPr>
            <a:t>Características de Solidez Financiera</a:t>
          </a:r>
        </a:p>
      </dsp:txBody>
      <dsp:txXfrm>
        <a:off x="152529" y="152529"/>
        <a:ext cx="2819520" cy="575202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EC197-005D-4187-827A-3A6D1FD8C896}">
      <dsp:nvSpPr>
        <dsp:cNvPr id="0" name=""/>
        <dsp:cNvSpPr/>
      </dsp:nvSpPr>
      <dsp:spPr>
        <a:xfrm rot="5400000">
          <a:off x="3089430" y="501219"/>
          <a:ext cx="4845664" cy="4995330"/>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ES" sz="2000" b="0" i="0" u="none" kern="1200" dirty="0">
              <a:solidFill>
                <a:schemeClr val="tx1"/>
              </a:solidFill>
            </a:rPr>
            <a:t>Debe existir una porción significativa del activo circulante (deseable igual o mayor al 20%) financiada con fuentes de largo plazo, con el fin de evitar que esas inversiones se financien totalmente con pasivo circulante y mantener un margen de cobertura y garantía razonable al pasivo de corto plazo.</a:t>
          </a:r>
        </a:p>
      </dsp:txBody>
      <dsp:txXfrm rot="-5400000">
        <a:off x="3014597" y="812598"/>
        <a:ext cx="4758784" cy="4372572"/>
      </dsp:txXfrm>
    </dsp:sp>
    <dsp:sp modelId="{EF8BAC90-B95B-4D60-8D20-1C972AF86C81}">
      <dsp:nvSpPr>
        <dsp:cNvPr id="0" name=""/>
        <dsp:cNvSpPr/>
      </dsp:nvSpPr>
      <dsp:spPr>
        <a:xfrm>
          <a:off x="0" y="0"/>
          <a:ext cx="3124578" cy="6057081"/>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rgbClr val="FF0000"/>
              </a:solidFill>
            </a:rPr>
            <a:t>Características de Solidez Financiera</a:t>
          </a:r>
        </a:p>
      </dsp:txBody>
      <dsp:txXfrm>
        <a:off x="152529" y="152529"/>
        <a:ext cx="2819520" cy="5752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Liquidez del Activo Circulante</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El activo circulante se compone básicamente de inventarios, cuentas por cobrar, caja y bancos, inversiones transitorias, gastos diferidos y otras partidas de menor importancia.</a:t>
          </a:r>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En compañías industriales el inventario se divide en existencias de materia prima, producto en proceso y producto terminado.</a:t>
          </a:r>
        </a:p>
      </dsp:txBody>
      <dsp:txXfrm rot="-5400000">
        <a:off x="1500961" y="3979060"/>
        <a:ext cx="6553489" cy="1257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dirty="0"/>
            <a:t>Liquidez del Activo Circulante</a:t>
          </a:r>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5">
                <a:hueOff val="1628513"/>
                <a:satOff val="5598"/>
                <a:lumOff val="-26863"/>
                <a:alphaOff val="0"/>
                <a:shade val="51000"/>
                <a:satMod val="130000"/>
              </a:schemeClr>
            </a:gs>
            <a:gs pos="80000">
              <a:schemeClr val="accent5">
                <a:hueOff val="1628513"/>
                <a:satOff val="5598"/>
                <a:lumOff val="-26863"/>
                <a:alphaOff val="0"/>
                <a:shade val="93000"/>
                <a:satMod val="130000"/>
              </a:schemeClr>
            </a:gs>
            <a:gs pos="100000">
              <a:schemeClr val="accent5">
                <a:hueOff val="1628513"/>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5">
              <a:hueOff val="1628513"/>
              <a:satOff val="5598"/>
              <a:lumOff val="-2686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a:t>La materia prima representa la partida menos liquida dentro de la estructura normal del activo circulante.</a:t>
          </a:r>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5">
              <a:hueOff val="3257026"/>
              <a:satOff val="11196"/>
              <a:lumOff val="-5372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a:t>Con las materias primas se inicia un proceso que culmina con la generación de liquidez.</a:t>
          </a:r>
        </a:p>
      </dsp:txBody>
      <dsp:txXfrm rot="-5400000">
        <a:off x="1500961" y="3979060"/>
        <a:ext cx="6553489" cy="1257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AB2CD-69A5-460B-A673-583D11F6655A}">
      <dsp:nvSpPr>
        <dsp:cNvPr id="0" name=""/>
        <dsp:cNvSpPr/>
      </dsp:nvSpPr>
      <dsp:spPr>
        <a:xfrm rot="5400000">
          <a:off x="376559" y="2587344"/>
          <a:ext cx="1130189" cy="1880610"/>
        </a:xfrm>
        <a:prstGeom prst="corner">
          <a:avLst>
            <a:gd name="adj1" fmla="val 16120"/>
            <a:gd name="adj2" fmla="val 1611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D3579D-A563-47BE-9C1E-4325FD17805B}">
      <dsp:nvSpPr>
        <dsp:cNvPr id="0" name=""/>
        <dsp:cNvSpPr/>
      </dsp:nvSpPr>
      <dsp:spPr>
        <a:xfrm>
          <a:off x="187902" y="3149241"/>
          <a:ext cx="1697825" cy="148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Ciclo de Abastecimiento</a:t>
          </a:r>
        </a:p>
      </dsp:txBody>
      <dsp:txXfrm>
        <a:off x="187902" y="3149241"/>
        <a:ext cx="1697825" cy="1488243"/>
      </dsp:txXfrm>
    </dsp:sp>
    <dsp:sp modelId="{45D84635-DFF5-473D-A76C-D49C338E1BB6}">
      <dsp:nvSpPr>
        <dsp:cNvPr id="0" name=""/>
        <dsp:cNvSpPr/>
      </dsp:nvSpPr>
      <dsp:spPr>
        <a:xfrm>
          <a:off x="1565383" y="2448891"/>
          <a:ext cx="320344" cy="320344"/>
        </a:xfrm>
        <a:prstGeom prst="triangle">
          <a:avLst>
            <a:gd name="adj" fmla="val 100000"/>
          </a:avLst>
        </a:prstGeom>
        <a:gradFill rotWithShape="0">
          <a:gsLst>
            <a:gs pos="0">
              <a:schemeClr val="accent2">
                <a:shade val="50000"/>
                <a:hueOff val="0"/>
                <a:satOff val="-9295"/>
                <a:lumOff val="15079"/>
                <a:alphaOff val="0"/>
                <a:shade val="51000"/>
                <a:satMod val="130000"/>
              </a:schemeClr>
            </a:gs>
            <a:gs pos="80000">
              <a:schemeClr val="accent2">
                <a:shade val="50000"/>
                <a:hueOff val="0"/>
                <a:satOff val="-9295"/>
                <a:lumOff val="15079"/>
                <a:alphaOff val="0"/>
                <a:shade val="93000"/>
                <a:satMod val="130000"/>
              </a:schemeClr>
            </a:gs>
            <a:gs pos="100000">
              <a:schemeClr val="accent2">
                <a:shade val="50000"/>
                <a:hueOff val="0"/>
                <a:satOff val="-9295"/>
                <a:lumOff val="15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14248B-5413-4AD2-B90B-FA280E1F16FD}">
      <dsp:nvSpPr>
        <dsp:cNvPr id="0" name=""/>
        <dsp:cNvSpPr/>
      </dsp:nvSpPr>
      <dsp:spPr>
        <a:xfrm rot="5400000">
          <a:off x="2455029" y="2073024"/>
          <a:ext cx="1130189" cy="1880610"/>
        </a:xfrm>
        <a:prstGeom prst="corner">
          <a:avLst>
            <a:gd name="adj1" fmla="val 16120"/>
            <a:gd name="adj2" fmla="val 16110"/>
          </a:avLst>
        </a:prstGeom>
        <a:gradFill rotWithShape="0">
          <a:gsLst>
            <a:gs pos="0">
              <a:schemeClr val="accent2">
                <a:shade val="50000"/>
                <a:hueOff val="0"/>
                <a:satOff val="-18590"/>
                <a:lumOff val="30159"/>
                <a:alphaOff val="0"/>
                <a:shade val="51000"/>
                <a:satMod val="130000"/>
              </a:schemeClr>
            </a:gs>
            <a:gs pos="80000">
              <a:schemeClr val="accent2">
                <a:shade val="50000"/>
                <a:hueOff val="0"/>
                <a:satOff val="-18590"/>
                <a:lumOff val="30159"/>
                <a:alphaOff val="0"/>
                <a:shade val="93000"/>
                <a:satMod val="130000"/>
              </a:schemeClr>
            </a:gs>
            <a:gs pos="100000">
              <a:schemeClr val="accent2">
                <a:shade val="50000"/>
                <a:hueOff val="0"/>
                <a:satOff val="-18590"/>
                <a:lumOff val="301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EEAEC2-AE19-453D-8D5C-8A761D729065}">
      <dsp:nvSpPr>
        <dsp:cNvPr id="0" name=""/>
        <dsp:cNvSpPr/>
      </dsp:nvSpPr>
      <dsp:spPr>
        <a:xfrm>
          <a:off x="2266372" y="2634921"/>
          <a:ext cx="1697825" cy="148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Ciclo de Producción</a:t>
          </a:r>
        </a:p>
      </dsp:txBody>
      <dsp:txXfrm>
        <a:off x="2266372" y="2634921"/>
        <a:ext cx="1697825" cy="1488243"/>
      </dsp:txXfrm>
    </dsp:sp>
    <dsp:sp modelId="{11554065-3B23-463F-AC41-7A045DF68021}">
      <dsp:nvSpPr>
        <dsp:cNvPr id="0" name=""/>
        <dsp:cNvSpPr/>
      </dsp:nvSpPr>
      <dsp:spPr>
        <a:xfrm>
          <a:off x="3643854" y="1934571"/>
          <a:ext cx="320344" cy="320344"/>
        </a:xfrm>
        <a:prstGeom prst="triangle">
          <a:avLst>
            <a:gd name="adj" fmla="val 100000"/>
          </a:avLst>
        </a:prstGeom>
        <a:gradFill rotWithShape="0">
          <a:gsLst>
            <a:gs pos="0">
              <a:schemeClr val="accent2">
                <a:shade val="50000"/>
                <a:hueOff val="0"/>
                <a:satOff val="-27885"/>
                <a:lumOff val="45238"/>
                <a:alphaOff val="0"/>
                <a:shade val="51000"/>
                <a:satMod val="130000"/>
              </a:schemeClr>
            </a:gs>
            <a:gs pos="80000">
              <a:schemeClr val="accent2">
                <a:shade val="50000"/>
                <a:hueOff val="0"/>
                <a:satOff val="-27885"/>
                <a:lumOff val="45238"/>
                <a:alphaOff val="0"/>
                <a:shade val="93000"/>
                <a:satMod val="130000"/>
              </a:schemeClr>
            </a:gs>
            <a:gs pos="100000">
              <a:schemeClr val="accent2">
                <a:shade val="50000"/>
                <a:hueOff val="0"/>
                <a:satOff val="-27885"/>
                <a:lumOff val="452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9D264A-847C-4829-AB25-F813CE8EAE3D}">
      <dsp:nvSpPr>
        <dsp:cNvPr id="0" name=""/>
        <dsp:cNvSpPr/>
      </dsp:nvSpPr>
      <dsp:spPr>
        <a:xfrm rot="5400000">
          <a:off x="4533499" y="1558705"/>
          <a:ext cx="1130189" cy="1880610"/>
        </a:xfrm>
        <a:prstGeom prst="corner">
          <a:avLst>
            <a:gd name="adj1" fmla="val 16120"/>
            <a:gd name="adj2" fmla="val 16110"/>
          </a:avLst>
        </a:prstGeom>
        <a:gradFill rotWithShape="0">
          <a:gsLst>
            <a:gs pos="0">
              <a:schemeClr val="accent2">
                <a:shade val="50000"/>
                <a:hueOff val="0"/>
                <a:satOff val="-27885"/>
                <a:lumOff val="45238"/>
                <a:alphaOff val="0"/>
                <a:shade val="51000"/>
                <a:satMod val="130000"/>
              </a:schemeClr>
            </a:gs>
            <a:gs pos="80000">
              <a:schemeClr val="accent2">
                <a:shade val="50000"/>
                <a:hueOff val="0"/>
                <a:satOff val="-27885"/>
                <a:lumOff val="45238"/>
                <a:alphaOff val="0"/>
                <a:shade val="93000"/>
                <a:satMod val="130000"/>
              </a:schemeClr>
            </a:gs>
            <a:gs pos="100000">
              <a:schemeClr val="accent2">
                <a:shade val="50000"/>
                <a:hueOff val="0"/>
                <a:satOff val="-27885"/>
                <a:lumOff val="452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2C4999-B183-46AC-84F8-F858A39E9DDD}">
      <dsp:nvSpPr>
        <dsp:cNvPr id="0" name=""/>
        <dsp:cNvSpPr/>
      </dsp:nvSpPr>
      <dsp:spPr>
        <a:xfrm>
          <a:off x="4344843" y="2120602"/>
          <a:ext cx="1697825" cy="148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Ciclo de Venta</a:t>
          </a:r>
        </a:p>
      </dsp:txBody>
      <dsp:txXfrm>
        <a:off x="4344843" y="2120602"/>
        <a:ext cx="1697825" cy="1488243"/>
      </dsp:txXfrm>
    </dsp:sp>
    <dsp:sp modelId="{70AAB3DE-47DD-442C-BEE2-B5236B191D0E}">
      <dsp:nvSpPr>
        <dsp:cNvPr id="0" name=""/>
        <dsp:cNvSpPr/>
      </dsp:nvSpPr>
      <dsp:spPr>
        <a:xfrm>
          <a:off x="5722324" y="1420252"/>
          <a:ext cx="320344" cy="320344"/>
        </a:xfrm>
        <a:prstGeom prst="triangle">
          <a:avLst>
            <a:gd name="adj" fmla="val 100000"/>
          </a:avLst>
        </a:prstGeom>
        <a:gradFill rotWithShape="0">
          <a:gsLst>
            <a:gs pos="0">
              <a:schemeClr val="accent2">
                <a:shade val="50000"/>
                <a:hueOff val="0"/>
                <a:satOff val="-18590"/>
                <a:lumOff val="30159"/>
                <a:alphaOff val="0"/>
                <a:shade val="51000"/>
                <a:satMod val="130000"/>
              </a:schemeClr>
            </a:gs>
            <a:gs pos="80000">
              <a:schemeClr val="accent2">
                <a:shade val="50000"/>
                <a:hueOff val="0"/>
                <a:satOff val="-18590"/>
                <a:lumOff val="30159"/>
                <a:alphaOff val="0"/>
                <a:shade val="93000"/>
                <a:satMod val="130000"/>
              </a:schemeClr>
            </a:gs>
            <a:gs pos="100000">
              <a:schemeClr val="accent2">
                <a:shade val="50000"/>
                <a:hueOff val="0"/>
                <a:satOff val="-18590"/>
                <a:lumOff val="301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841EB6-E030-4968-A3D3-BCCA5ED98103}">
      <dsp:nvSpPr>
        <dsp:cNvPr id="0" name=""/>
        <dsp:cNvSpPr/>
      </dsp:nvSpPr>
      <dsp:spPr>
        <a:xfrm rot="5400000">
          <a:off x="6611970" y="1044385"/>
          <a:ext cx="1130189" cy="1880610"/>
        </a:xfrm>
        <a:prstGeom prst="corner">
          <a:avLst>
            <a:gd name="adj1" fmla="val 16120"/>
            <a:gd name="adj2" fmla="val 16110"/>
          </a:avLst>
        </a:prstGeom>
        <a:gradFill rotWithShape="0">
          <a:gsLst>
            <a:gs pos="0">
              <a:schemeClr val="accent2">
                <a:shade val="50000"/>
                <a:hueOff val="0"/>
                <a:satOff val="-9295"/>
                <a:lumOff val="15079"/>
                <a:alphaOff val="0"/>
                <a:shade val="51000"/>
                <a:satMod val="130000"/>
              </a:schemeClr>
            </a:gs>
            <a:gs pos="80000">
              <a:schemeClr val="accent2">
                <a:shade val="50000"/>
                <a:hueOff val="0"/>
                <a:satOff val="-9295"/>
                <a:lumOff val="15079"/>
                <a:alphaOff val="0"/>
                <a:shade val="93000"/>
                <a:satMod val="130000"/>
              </a:schemeClr>
            </a:gs>
            <a:gs pos="100000">
              <a:schemeClr val="accent2">
                <a:shade val="50000"/>
                <a:hueOff val="0"/>
                <a:satOff val="-9295"/>
                <a:lumOff val="15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5F48B7F-B617-44D6-9BA7-ACDD8426FFBC}">
      <dsp:nvSpPr>
        <dsp:cNvPr id="0" name=""/>
        <dsp:cNvSpPr/>
      </dsp:nvSpPr>
      <dsp:spPr>
        <a:xfrm>
          <a:off x="6423313" y="1606282"/>
          <a:ext cx="1697825" cy="148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Ciclo de Cobro</a:t>
          </a:r>
        </a:p>
      </dsp:txBody>
      <dsp:txXfrm>
        <a:off x="6423313" y="1606282"/>
        <a:ext cx="1697825" cy="14882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Liquidez del Activo de Largo Plazo</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5">
                <a:hueOff val="1628513"/>
                <a:satOff val="5598"/>
                <a:lumOff val="-26863"/>
                <a:alphaOff val="0"/>
                <a:shade val="51000"/>
                <a:satMod val="130000"/>
              </a:schemeClr>
            </a:gs>
            <a:gs pos="80000">
              <a:schemeClr val="accent5">
                <a:hueOff val="1628513"/>
                <a:satOff val="5598"/>
                <a:lumOff val="-26863"/>
                <a:alphaOff val="0"/>
                <a:shade val="93000"/>
                <a:satMod val="130000"/>
              </a:schemeClr>
            </a:gs>
            <a:gs pos="100000">
              <a:schemeClr val="accent5">
                <a:hueOff val="1628513"/>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5">
              <a:hueOff val="1628513"/>
              <a:satOff val="5598"/>
              <a:lumOff val="-2686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a:t>Los activos de largo plazo, por su propia naturaleza, poseen un bajo grado de tendencia a la liquidez.</a:t>
          </a:r>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5">
              <a:hueOff val="3257026"/>
              <a:satOff val="11196"/>
              <a:lumOff val="-5372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a:t>Estos activos no sufren ningún proceso de transformación como los activos circulantes; su propósito es utilizarlos para llevar a cabo diferentes operaciones de la empresa.</a:t>
          </a:r>
        </a:p>
      </dsp:txBody>
      <dsp:txXfrm rot="-5400000">
        <a:off x="1500961" y="3979060"/>
        <a:ext cx="6553489" cy="1257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Liquidez del Activo de Largo Plazo</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gradFill rotWithShape="0">
          <a:gsLst>
            <a:gs pos="0">
              <a:schemeClr val="accent2">
                <a:shade val="50000"/>
                <a:hueOff val="0"/>
                <a:satOff val="-21688"/>
                <a:lumOff val="35185"/>
                <a:alphaOff val="0"/>
                <a:shade val="51000"/>
                <a:satMod val="130000"/>
              </a:schemeClr>
            </a:gs>
            <a:gs pos="80000">
              <a:schemeClr val="accent2">
                <a:shade val="50000"/>
                <a:hueOff val="0"/>
                <a:satOff val="-21688"/>
                <a:lumOff val="35185"/>
                <a:alphaOff val="0"/>
                <a:shade val="93000"/>
                <a:satMod val="130000"/>
              </a:schemeClr>
            </a:gs>
            <a:gs pos="100000">
              <a:schemeClr val="accent2">
                <a:shade val="50000"/>
                <a:hueOff val="0"/>
                <a:satOff val="-21688"/>
                <a:lumOff val="35185"/>
                <a:alphaOff val="0"/>
                <a:shade val="94000"/>
                <a:satMod val="135000"/>
              </a:schemeClr>
            </a:gs>
          </a:gsLst>
          <a:lin ang="16200000" scaled="0"/>
        </a:gradFill>
        <a:ln w="9525" cap="flat" cmpd="sng" algn="ctr">
          <a:solidFill>
            <a:schemeClr val="accent2">
              <a:shade val="50000"/>
              <a:hueOff val="0"/>
              <a:satOff val="-21688"/>
              <a:lumOff val="3518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21080"/>
              <a:lumOff val="3182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a:t>En su utilización los activos de largo plazo se van desgastando y consumiendo hasta agotarse por completo al final de su vida económica.</a:t>
          </a:r>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gradFill rotWithShape="0">
          <a:gsLst>
            <a:gs pos="0">
              <a:schemeClr val="accent2">
                <a:shade val="50000"/>
                <a:hueOff val="0"/>
                <a:satOff val="-21688"/>
                <a:lumOff val="35185"/>
                <a:alphaOff val="0"/>
                <a:shade val="51000"/>
                <a:satMod val="130000"/>
              </a:schemeClr>
            </a:gs>
            <a:gs pos="80000">
              <a:schemeClr val="accent2">
                <a:shade val="50000"/>
                <a:hueOff val="0"/>
                <a:satOff val="-21688"/>
                <a:lumOff val="35185"/>
                <a:alphaOff val="0"/>
                <a:shade val="93000"/>
                <a:satMod val="130000"/>
              </a:schemeClr>
            </a:gs>
            <a:gs pos="100000">
              <a:schemeClr val="accent2">
                <a:shade val="50000"/>
                <a:hueOff val="0"/>
                <a:satOff val="-21688"/>
                <a:lumOff val="35185"/>
                <a:alphaOff val="0"/>
                <a:shade val="94000"/>
                <a:satMod val="135000"/>
              </a:schemeClr>
            </a:gs>
          </a:gsLst>
          <a:lin ang="16200000" scaled="0"/>
        </a:gradFill>
        <a:ln w="9525" cap="flat" cmpd="sng" algn="ctr">
          <a:solidFill>
            <a:schemeClr val="accent2">
              <a:shade val="50000"/>
              <a:hueOff val="0"/>
              <a:satOff val="-21688"/>
              <a:lumOff val="3518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21080"/>
              <a:lumOff val="3182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a:t>La vida útil productiva del activo de largo plazo representa su capacidad para contribuir a las operaciones y generar liquidez.</a:t>
          </a:r>
        </a:p>
      </dsp:txBody>
      <dsp:txXfrm rot="-5400000">
        <a:off x="1500961" y="3979060"/>
        <a:ext cx="6553489" cy="1257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98D4-F4BE-4BDA-8F10-7F6276CE7F4A}">
      <dsp:nvSpPr>
        <dsp:cNvPr id="0" name=""/>
        <dsp:cNvSpPr/>
      </dsp:nvSpPr>
      <dsp:spPr>
        <a:xfrm rot="5400000">
          <a:off x="-321634" y="321634"/>
          <a:ext cx="2144230" cy="1500961"/>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r" defTabSz="1466850">
            <a:lnSpc>
              <a:spcPct val="90000"/>
            </a:lnSpc>
            <a:spcBef>
              <a:spcPct val="0"/>
            </a:spcBef>
            <a:spcAft>
              <a:spcPct val="35000"/>
            </a:spcAft>
            <a:buNone/>
          </a:pPr>
          <a:endParaRPr lang="es-ES" sz="3300" kern="1200" dirty="0"/>
        </a:p>
      </dsp:txBody>
      <dsp:txXfrm rot="-5400000">
        <a:off x="1" y="750481"/>
        <a:ext cx="1500961" cy="643269"/>
      </dsp:txXfrm>
    </dsp:sp>
    <dsp:sp modelId="{950AFD78-6BDA-4AB2-83C7-22195306E1A9}">
      <dsp:nvSpPr>
        <dsp:cNvPr id="0" name=""/>
        <dsp:cNvSpPr/>
      </dsp:nvSpPr>
      <dsp:spPr>
        <a:xfrm rot="5400000">
          <a:off x="4114849" y="-2613886"/>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s-ES" sz="3200" b="1" kern="1200"/>
            <a:t>Liquidez del Activo de Largo Plazo</a:t>
          </a:r>
          <a:endParaRPr lang="es-ES" sz="3200" b="1" kern="1200" dirty="0"/>
        </a:p>
      </dsp:txBody>
      <dsp:txXfrm rot="-5400000">
        <a:off x="1500961" y="68039"/>
        <a:ext cx="6553489" cy="1257675"/>
      </dsp:txXfrm>
    </dsp:sp>
    <dsp:sp modelId="{19B08C6E-DEA5-4BAF-B510-9256AE802556}">
      <dsp:nvSpPr>
        <dsp:cNvPr id="0" name=""/>
        <dsp:cNvSpPr/>
      </dsp:nvSpPr>
      <dsp:spPr>
        <a:xfrm rot="5400000">
          <a:off x="-321634" y="2278059"/>
          <a:ext cx="2144230" cy="1500961"/>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2706906"/>
        <a:ext cx="1500961" cy="643269"/>
      </dsp:txXfrm>
    </dsp:sp>
    <dsp:sp modelId="{56EF5587-2571-4523-BD9A-4D1AE7CD583B}">
      <dsp:nvSpPr>
        <dsp:cNvPr id="0" name=""/>
        <dsp:cNvSpPr/>
      </dsp:nvSpPr>
      <dsp:spPr>
        <a:xfrm rot="5400000">
          <a:off x="4114849" y="-669672"/>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La vida útil y el carácter de permanencia en el tiempo de los activos de largo plazo, es lo que determinará su capacidad y contribución a generar liquidez para la empresa.</a:t>
          </a:r>
        </a:p>
      </dsp:txBody>
      <dsp:txXfrm rot="-5400000">
        <a:off x="1500961" y="2012253"/>
        <a:ext cx="6553489" cy="1257675"/>
      </dsp:txXfrm>
    </dsp:sp>
    <dsp:sp modelId="{1A434710-B258-466F-BC39-C17D0E653F8D}">
      <dsp:nvSpPr>
        <dsp:cNvPr id="0" name=""/>
        <dsp:cNvSpPr/>
      </dsp:nvSpPr>
      <dsp:spPr>
        <a:xfrm rot="5400000">
          <a:off x="-321634" y="4232657"/>
          <a:ext cx="2144230" cy="1500961"/>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s-ES" sz="3300" kern="1200"/>
        </a:p>
      </dsp:txBody>
      <dsp:txXfrm rot="-5400000">
        <a:off x="1" y="4661504"/>
        <a:ext cx="1500961" cy="643269"/>
      </dsp:txXfrm>
    </dsp:sp>
    <dsp:sp modelId="{2B0772F9-A9D1-4325-92BC-8960A4A51266}">
      <dsp:nvSpPr>
        <dsp:cNvPr id="0" name=""/>
        <dsp:cNvSpPr/>
      </dsp:nvSpPr>
      <dsp:spPr>
        <a:xfrm rot="5400000">
          <a:off x="4114849" y="1297134"/>
          <a:ext cx="1393749" cy="66215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a:t>El </a:t>
          </a:r>
          <a:r>
            <a:rPr lang="es-ES" sz="1700" b="1" i="1" u="sng" kern="1200"/>
            <a:t>grado de consolidación se refiere a la naturaleza duradera del activo.</a:t>
          </a:r>
          <a:r>
            <a:rPr lang="es-ES" sz="1700" kern="1200"/>
            <a:t>  Los activos con vidas prolongadas tienen una alta consolidación.  Los activos poco consolidados son aquellos que poseen existencias cortas (</a:t>
          </a:r>
          <a:r>
            <a:rPr lang="es-ES" sz="1700" b="1" i="1" u="sng" kern="1200"/>
            <a:t>concepto de consolidación es inverso a la liquidez</a:t>
          </a:r>
          <a:r>
            <a:rPr lang="es-ES" sz="1700" kern="1200"/>
            <a:t>)</a:t>
          </a:r>
          <a:endParaRPr lang="es-ES" sz="1700" kern="1200" dirty="0"/>
        </a:p>
      </dsp:txBody>
      <dsp:txXfrm rot="-5400000">
        <a:off x="1500961" y="3979060"/>
        <a:ext cx="6553489" cy="125767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D71E6DD-D2D8-445A-8989-A66767B6F12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charset="0"/>
              </a:defRPr>
            </a:lvl1pPr>
          </a:lstStyle>
          <a:p>
            <a:pPr>
              <a:defRPr/>
            </a:pPr>
            <a:endParaRPr lang="en-US"/>
          </a:p>
        </p:txBody>
      </p:sp>
      <p:sp>
        <p:nvSpPr>
          <p:cNvPr id="6147" name="Rectangle 3">
            <a:extLst>
              <a:ext uri="{FF2B5EF4-FFF2-40B4-BE49-F238E27FC236}">
                <a16:creationId xmlns:a16="http://schemas.microsoft.com/office/drawing/2014/main" id="{138D13B9-6101-4375-BEFF-266A28A09205}"/>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charset="0"/>
              </a:defRPr>
            </a:lvl1pPr>
          </a:lstStyle>
          <a:p>
            <a:pPr>
              <a:defRPr/>
            </a:pPr>
            <a:endParaRPr lang="en-US"/>
          </a:p>
        </p:txBody>
      </p:sp>
      <p:sp>
        <p:nvSpPr>
          <p:cNvPr id="6148" name="Rectangle 4">
            <a:extLst>
              <a:ext uri="{FF2B5EF4-FFF2-40B4-BE49-F238E27FC236}">
                <a16:creationId xmlns:a16="http://schemas.microsoft.com/office/drawing/2014/main" id="{7220C6BB-F0BB-4D4A-BEE1-BD00F45193E6}"/>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charset="0"/>
              </a:defRPr>
            </a:lvl1pPr>
          </a:lstStyle>
          <a:p>
            <a:pPr>
              <a:defRPr/>
            </a:pPr>
            <a:endParaRPr lang="en-US"/>
          </a:p>
        </p:txBody>
      </p:sp>
      <p:sp>
        <p:nvSpPr>
          <p:cNvPr id="6149" name="Rectangle 5">
            <a:extLst>
              <a:ext uri="{FF2B5EF4-FFF2-40B4-BE49-F238E27FC236}">
                <a16:creationId xmlns:a16="http://schemas.microsoft.com/office/drawing/2014/main" id="{02FA1AFE-CA49-4085-B68E-D40FC5C0F034}"/>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BE893167-32F6-45A6-A2B8-C0791C575250}" type="slidenum">
              <a:rPr lang="en-US" altLang="es-CR"/>
              <a:pPr>
                <a:defRPr/>
              </a:pPr>
              <a:t>‹Nº›</a:t>
            </a:fld>
            <a:endParaRPr lang="en-US" altLang="es-C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A2E6B06-5A18-49DF-A508-204016354DD8}"/>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charset="0"/>
              </a:defRPr>
            </a:lvl1pPr>
          </a:lstStyle>
          <a:p>
            <a:pPr>
              <a:defRPr/>
            </a:pPr>
            <a:endParaRPr lang="en-US"/>
          </a:p>
        </p:txBody>
      </p:sp>
      <p:sp>
        <p:nvSpPr>
          <p:cNvPr id="9219" name="Rectangle 3">
            <a:extLst>
              <a:ext uri="{FF2B5EF4-FFF2-40B4-BE49-F238E27FC236}">
                <a16:creationId xmlns:a16="http://schemas.microsoft.com/office/drawing/2014/main" id="{E7665E88-7C46-45B1-9E55-3C65C6A7E487}"/>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charset="0"/>
              </a:defRPr>
            </a:lvl1pPr>
          </a:lstStyle>
          <a:p>
            <a:pPr>
              <a:defRPr/>
            </a:pPr>
            <a:endParaRPr lang="en-US"/>
          </a:p>
        </p:txBody>
      </p:sp>
      <p:sp>
        <p:nvSpPr>
          <p:cNvPr id="4100" name="Rectangle 4">
            <a:extLst>
              <a:ext uri="{FF2B5EF4-FFF2-40B4-BE49-F238E27FC236}">
                <a16:creationId xmlns:a16="http://schemas.microsoft.com/office/drawing/2014/main" id="{4B874F02-AADA-4546-BFB4-CA6FC4DF8DEF}"/>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3A431961-79DA-48EE-871D-01FC685A1DFF}"/>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7FEEBD0B-314E-4A93-B4AE-229C0A9126B6}"/>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charset="0"/>
              </a:defRPr>
            </a:lvl1pPr>
          </a:lstStyle>
          <a:p>
            <a:pPr>
              <a:defRPr/>
            </a:pPr>
            <a:endParaRPr lang="en-US"/>
          </a:p>
        </p:txBody>
      </p:sp>
      <p:sp>
        <p:nvSpPr>
          <p:cNvPr id="9223" name="Rectangle 7">
            <a:extLst>
              <a:ext uri="{FF2B5EF4-FFF2-40B4-BE49-F238E27FC236}">
                <a16:creationId xmlns:a16="http://schemas.microsoft.com/office/drawing/2014/main" id="{AB083A1A-2A58-4D71-8052-6DEFBD16A4B4}"/>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24C9C94C-8F2D-446E-B0FB-6087B0CD8422}" type="slidenum">
              <a:rPr lang="en-US" altLang="es-CR"/>
              <a:pPr>
                <a:defRPr/>
              </a:pPr>
              <a:t>‹Nº›</a:t>
            </a:fld>
            <a:endParaRPr lang="en-US" altLang="es-C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Osak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a:extLst>
              <a:ext uri="{FF2B5EF4-FFF2-40B4-BE49-F238E27FC236}">
                <a16:creationId xmlns:a16="http://schemas.microsoft.com/office/drawing/2014/main" id="{58FDB6B9-3E62-49F0-83C2-BA6C44099074}"/>
              </a:ext>
            </a:extLst>
          </p:cNvPr>
          <p:cNvSpPr>
            <a:spLocks noGrp="1" noRot="1" noChangeAspect="1" noChangeArrowheads="1" noTextEdit="1"/>
          </p:cNvSpPr>
          <p:nvPr>
            <p:ph type="sldImg"/>
          </p:nvPr>
        </p:nvSpPr>
        <p:spPr>
          <a:ln/>
        </p:spPr>
      </p:sp>
      <p:sp>
        <p:nvSpPr>
          <p:cNvPr id="7171" name="Marcador de notas 2">
            <a:extLst>
              <a:ext uri="{FF2B5EF4-FFF2-40B4-BE49-F238E27FC236}">
                <a16:creationId xmlns:a16="http://schemas.microsoft.com/office/drawing/2014/main" id="{1C612118-A3A0-46FD-98F3-662604EC6F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latin typeface="Times" panose="02020603050405020304" pitchFamily="18" charset="0"/>
            </a:endParaRPr>
          </a:p>
        </p:txBody>
      </p:sp>
      <p:sp>
        <p:nvSpPr>
          <p:cNvPr id="7172" name="Marcador de número de diapositiva 3">
            <a:extLst>
              <a:ext uri="{FF2B5EF4-FFF2-40B4-BE49-F238E27FC236}">
                <a16:creationId xmlns:a16="http://schemas.microsoft.com/office/drawing/2014/main" id="{41144A73-0186-4E6F-9CD1-EEF597354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A3628040-9460-48DF-B17B-83CD65BBA056}" type="slidenum">
              <a:rPr lang="en-US" altLang="es-CR" sz="1200" smtClean="0"/>
              <a:pPr/>
              <a:t>2</a:t>
            </a:fld>
            <a:endParaRPr lang="en-US" altLang="es-C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a:extLst>
              <a:ext uri="{FF2B5EF4-FFF2-40B4-BE49-F238E27FC236}">
                <a16:creationId xmlns:a16="http://schemas.microsoft.com/office/drawing/2014/main" id="{2DDE8AE6-9413-47E6-8AC7-6EF9004C45AD}"/>
              </a:ext>
            </a:extLst>
          </p:cNvPr>
          <p:cNvSpPr>
            <a:spLocks noGrp="1" noRot="1" noChangeAspect="1" noTextEdit="1"/>
          </p:cNvSpPr>
          <p:nvPr>
            <p:ph type="sldImg"/>
          </p:nvPr>
        </p:nvSpPr>
        <p:spPr>
          <a:ln/>
        </p:spPr>
      </p:sp>
      <p:sp>
        <p:nvSpPr>
          <p:cNvPr id="36867" name="2 Marcador de notas">
            <a:extLst>
              <a:ext uri="{FF2B5EF4-FFF2-40B4-BE49-F238E27FC236}">
                <a16:creationId xmlns:a16="http://schemas.microsoft.com/office/drawing/2014/main" id="{C9DE223E-DFAD-4C2C-9144-15C0A9F7BA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36868" name="3 Marcador de número de diapositiva">
            <a:extLst>
              <a:ext uri="{FF2B5EF4-FFF2-40B4-BE49-F238E27FC236}">
                <a16:creationId xmlns:a16="http://schemas.microsoft.com/office/drawing/2014/main" id="{44F7552E-4EF7-4732-91AC-162B054EC7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5022FE95-4A37-418B-BE41-29579B71D328}" type="slidenum">
              <a:rPr lang="es-ES" altLang="es-CR" sz="1200" smtClean="0"/>
              <a:pPr/>
              <a:t>30</a:t>
            </a:fld>
            <a:endParaRPr lang="es-ES" altLang="es-C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a:extLst>
              <a:ext uri="{FF2B5EF4-FFF2-40B4-BE49-F238E27FC236}">
                <a16:creationId xmlns:a16="http://schemas.microsoft.com/office/drawing/2014/main" id="{FC354818-2BFC-43D3-9C16-4AE92A90126C}"/>
              </a:ext>
            </a:extLst>
          </p:cNvPr>
          <p:cNvSpPr>
            <a:spLocks noGrp="1" noRot="1" noChangeAspect="1" noTextEdit="1"/>
          </p:cNvSpPr>
          <p:nvPr>
            <p:ph type="sldImg"/>
          </p:nvPr>
        </p:nvSpPr>
        <p:spPr>
          <a:ln/>
        </p:spPr>
      </p:sp>
      <p:sp>
        <p:nvSpPr>
          <p:cNvPr id="38915" name="2 Marcador de notas">
            <a:extLst>
              <a:ext uri="{FF2B5EF4-FFF2-40B4-BE49-F238E27FC236}">
                <a16:creationId xmlns:a16="http://schemas.microsoft.com/office/drawing/2014/main" id="{FD8DC2E0-303A-455C-8AAC-CC6252904B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38916" name="3 Marcador de número de diapositiva">
            <a:extLst>
              <a:ext uri="{FF2B5EF4-FFF2-40B4-BE49-F238E27FC236}">
                <a16:creationId xmlns:a16="http://schemas.microsoft.com/office/drawing/2014/main" id="{DCF147E0-9671-481A-8D23-7EFE76D205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D76AB0AE-E7F1-4E74-9098-1E8C080E4E74}" type="slidenum">
              <a:rPr lang="es-ES" altLang="es-CR" sz="1200" smtClean="0"/>
              <a:pPr/>
              <a:t>31</a:t>
            </a:fld>
            <a:endParaRPr lang="es-ES" altLang="es-C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a:extLst>
              <a:ext uri="{FF2B5EF4-FFF2-40B4-BE49-F238E27FC236}">
                <a16:creationId xmlns:a16="http://schemas.microsoft.com/office/drawing/2014/main" id="{98557504-6089-4F39-AFAB-9DDF6431AF6B}"/>
              </a:ext>
            </a:extLst>
          </p:cNvPr>
          <p:cNvSpPr>
            <a:spLocks noGrp="1" noRot="1" noChangeAspect="1" noTextEdit="1"/>
          </p:cNvSpPr>
          <p:nvPr>
            <p:ph type="sldImg"/>
          </p:nvPr>
        </p:nvSpPr>
        <p:spPr>
          <a:ln/>
        </p:spPr>
      </p:sp>
      <p:sp>
        <p:nvSpPr>
          <p:cNvPr id="40963" name="2 Marcador de notas">
            <a:extLst>
              <a:ext uri="{FF2B5EF4-FFF2-40B4-BE49-F238E27FC236}">
                <a16:creationId xmlns:a16="http://schemas.microsoft.com/office/drawing/2014/main" id="{75F961E9-6F7E-46FA-A0E0-252EAB52F7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40964" name="3 Marcador de número de diapositiva">
            <a:extLst>
              <a:ext uri="{FF2B5EF4-FFF2-40B4-BE49-F238E27FC236}">
                <a16:creationId xmlns:a16="http://schemas.microsoft.com/office/drawing/2014/main" id="{94458A44-E090-4DEF-9E8F-F879B67491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7B4C9329-CBBC-4B72-A796-75A8C797EB8B}" type="slidenum">
              <a:rPr lang="es-ES" altLang="es-CR" sz="1200" smtClean="0"/>
              <a:pPr/>
              <a:t>32</a:t>
            </a:fld>
            <a:endParaRPr lang="es-ES" altLang="es-C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a:extLst>
              <a:ext uri="{FF2B5EF4-FFF2-40B4-BE49-F238E27FC236}">
                <a16:creationId xmlns:a16="http://schemas.microsoft.com/office/drawing/2014/main" id="{3E57CB3D-7F73-4AAA-BB2C-FA575FE70988}"/>
              </a:ext>
            </a:extLst>
          </p:cNvPr>
          <p:cNvSpPr>
            <a:spLocks noGrp="1" noRot="1" noChangeAspect="1" noTextEdit="1"/>
          </p:cNvSpPr>
          <p:nvPr>
            <p:ph type="sldImg"/>
          </p:nvPr>
        </p:nvSpPr>
        <p:spPr>
          <a:ln/>
        </p:spPr>
      </p:sp>
      <p:sp>
        <p:nvSpPr>
          <p:cNvPr id="53251" name="2 Marcador de notas">
            <a:extLst>
              <a:ext uri="{FF2B5EF4-FFF2-40B4-BE49-F238E27FC236}">
                <a16:creationId xmlns:a16="http://schemas.microsoft.com/office/drawing/2014/main" id="{E5577270-AF1F-41FB-8223-B2DC7EC20B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53252" name="3 Marcador de número de diapositiva">
            <a:extLst>
              <a:ext uri="{FF2B5EF4-FFF2-40B4-BE49-F238E27FC236}">
                <a16:creationId xmlns:a16="http://schemas.microsoft.com/office/drawing/2014/main" id="{EA319200-A590-46EC-8D12-EFB7507A4F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F8597A76-1293-489F-9532-084E73C207EE}" type="slidenum">
              <a:rPr lang="es-ES" altLang="es-CR" sz="1200" smtClean="0"/>
              <a:pPr/>
              <a:t>43</a:t>
            </a:fld>
            <a:endParaRPr lang="es-ES" altLang="es-C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a:extLst>
              <a:ext uri="{FF2B5EF4-FFF2-40B4-BE49-F238E27FC236}">
                <a16:creationId xmlns:a16="http://schemas.microsoft.com/office/drawing/2014/main" id="{C0E85832-DC4F-466D-8DE5-FE1593FE5CC3}"/>
              </a:ext>
            </a:extLst>
          </p:cNvPr>
          <p:cNvSpPr>
            <a:spLocks noGrp="1" noRot="1" noChangeAspect="1" noTextEdit="1"/>
          </p:cNvSpPr>
          <p:nvPr>
            <p:ph type="sldImg"/>
          </p:nvPr>
        </p:nvSpPr>
        <p:spPr>
          <a:ln/>
        </p:spPr>
      </p:sp>
      <p:sp>
        <p:nvSpPr>
          <p:cNvPr id="55299" name="2 Marcador de notas">
            <a:extLst>
              <a:ext uri="{FF2B5EF4-FFF2-40B4-BE49-F238E27FC236}">
                <a16:creationId xmlns:a16="http://schemas.microsoft.com/office/drawing/2014/main" id="{4D5920FE-E01D-43CB-86AF-DB53C383F2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55300" name="3 Marcador de número de diapositiva">
            <a:extLst>
              <a:ext uri="{FF2B5EF4-FFF2-40B4-BE49-F238E27FC236}">
                <a16:creationId xmlns:a16="http://schemas.microsoft.com/office/drawing/2014/main" id="{9504D303-FDAD-46D6-B55C-0D7DFCF083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DC25B5F8-C09D-4786-BA4D-C46BB24E0AE4}" type="slidenum">
              <a:rPr lang="es-ES" altLang="es-CR" sz="1200" smtClean="0"/>
              <a:pPr/>
              <a:t>44</a:t>
            </a:fld>
            <a:endParaRPr lang="es-ES" altLang="es-C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BEAE829-39E0-4577-A4F8-B8EEFBEA6868}"/>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61D3049E-73F1-454C-AF93-F819932AC1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R" altLang="es-CR">
              <a:latin typeface="Times" panose="02020603050405020304" pitchFamily="18" charset="0"/>
              <a:ea typeface="ＭＳ Ｐゴシック" panose="020B0600070205080204" pitchFamily="34" charset="-128"/>
            </a:endParaRPr>
          </a:p>
        </p:txBody>
      </p:sp>
      <p:sp>
        <p:nvSpPr>
          <p:cNvPr id="10244" name="Rectangle 4">
            <a:extLst>
              <a:ext uri="{FF2B5EF4-FFF2-40B4-BE49-F238E27FC236}">
                <a16:creationId xmlns:a16="http://schemas.microsoft.com/office/drawing/2014/main" id="{74B06E05-96D6-4D46-BB8E-5F21A6F087A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Osaka" charset="-128"/>
              </a:defRPr>
            </a:lvl1pPr>
            <a:lvl2pPr marL="742950" indent="-285750">
              <a:spcBef>
                <a:spcPct val="30000"/>
              </a:spcBef>
              <a:defRPr sz="1200">
                <a:solidFill>
                  <a:schemeClr val="tx1"/>
                </a:solidFill>
                <a:latin typeface="Times" panose="02020603050405020304" pitchFamily="18" charset="0"/>
                <a:ea typeface="Osaka" charset="-128"/>
              </a:defRPr>
            </a:lvl2pPr>
            <a:lvl3pPr marL="1143000" indent="-228600">
              <a:spcBef>
                <a:spcPct val="30000"/>
              </a:spcBef>
              <a:defRPr sz="1200">
                <a:solidFill>
                  <a:schemeClr val="tx1"/>
                </a:solidFill>
                <a:latin typeface="Times" panose="02020603050405020304" pitchFamily="18" charset="0"/>
                <a:ea typeface="Osaka" charset="-128"/>
              </a:defRPr>
            </a:lvl3pPr>
            <a:lvl4pPr marL="1600200" indent="-228600">
              <a:spcBef>
                <a:spcPct val="30000"/>
              </a:spcBef>
              <a:defRPr sz="1200">
                <a:solidFill>
                  <a:schemeClr val="tx1"/>
                </a:solidFill>
                <a:latin typeface="Times" panose="02020603050405020304" pitchFamily="18" charset="0"/>
                <a:ea typeface="Osaka" charset="-128"/>
              </a:defRPr>
            </a:lvl4pPr>
            <a:lvl5pPr marL="2057400" indent="-228600">
              <a:spcBef>
                <a:spcPct val="30000"/>
              </a:spcBef>
              <a:defRPr sz="1200">
                <a:solidFill>
                  <a:schemeClr val="tx1"/>
                </a:solidFill>
                <a:latin typeface="Times" panose="02020603050405020304" pitchFamily="18" charset="0"/>
                <a:ea typeface="Osaka"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9pPr>
          </a:lstStyle>
          <a:p>
            <a:pPr eaLnBrk="1" hangingPunct="1">
              <a:spcBef>
                <a:spcPct val="0"/>
              </a:spcBef>
            </a:pPr>
            <a:fld id="{7335024E-723B-4BC8-9E23-33C0CB899B17}" type="datetime1">
              <a:rPr lang="es-ES" altLang="es-CR" sz="1800" smtClean="0">
                <a:solidFill>
                  <a:srgbClr val="000000"/>
                </a:solidFill>
                <a:latin typeface="Calibri" panose="020F0502020204030204" pitchFamily="34" charset="0"/>
                <a:ea typeface="ＭＳ Ｐゴシック" panose="020B0600070205080204" pitchFamily="34" charset="-128"/>
              </a:rPr>
              <a:pPr eaLnBrk="1" hangingPunct="1">
                <a:spcBef>
                  <a:spcPct val="0"/>
                </a:spcBef>
              </a:pPr>
              <a:t>26/03/2022</a:t>
            </a:fld>
            <a:endParaRPr lang="es-ES" altLang="es-CR" sz="1800">
              <a:solidFill>
                <a:srgbClr val="000000"/>
              </a:solidFill>
              <a:latin typeface="Calibri" panose="020F0502020204030204" pitchFamily="34" charset="0"/>
              <a:ea typeface="ＭＳ Ｐゴシック" panose="020B0600070205080204" pitchFamily="34" charset="-128"/>
            </a:endParaRPr>
          </a:p>
        </p:txBody>
      </p:sp>
      <p:sp>
        <p:nvSpPr>
          <p:cNvPr id="10245" name="Rectangle 5">
            <a:extLst>
              <a:ext uri="{FF2B5EF4-FFF2-40B4-BE49-F238E27FC236}">
                <a16:creationId xmlns:a16="http://schemas.microsoft.com/office/drawing/2014/main" id="{9ACF4554-4388-4399-B3CE-367E420CC48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30000"/>
              </a:spcBef>
              <a:defRPr sz="1200">
                <a:solidFill>
                  <a:schemeClr val="tx1"/>
                </a:solidFill>
                <a:latin typeface="Times" panose="02020603050405020304" pitchFamily="18" charset="0"/>
                <a:ea typeface="Osaka" charset="-128"/>
              </a:defRPr>
            </a:lvl1pPr>
            <a:lvl2pPr marL="742950" indent="-285750">
              <a:spcBef>
                <a:spcPct val="30000"/>
              </a:spcBef>
              <a:defRPr sz="1200">
                <a:solidFill>
                  <a:schemeClr val="tx1"/>
                </a:solidFill>
                <a:latin typeface="Times" panose="02020603050405020304" pitchFamily="18" charset="0"/>
                <a:ea typeface="Osaka" charset="-128"/>
              </a:defRPr>
            </a:lvl2pPr>
            <a:lvl3pPr marL="1143000" indent="-228600">
              <a:spcBef>
                <a:spcPct val="30000"/>
              </a:spcBef>
              <a:defRPr sz="1200">
                <a:solidFill>
                  <a:schemeClr val="tx1"/>
                </a:solidFill>
                <a:latin typeface="Times" panose="02020603050405020304" pitchFamily="18" charset="0"/>
                <a:ea typeface="Osaka" charset="-128"/>
              </a:defRPr>
            </a:lvl3pPr>
            <a:lvl4pPr marL="1600200" indent="-228600">
              <a:spcBef>
                <a:spcPct val="30000"/>
              </a:spcBef>
              <a:defRPr sz="1200">
                <a:solidFill>
                  <a:schemeClr val="tx1"/>
                </a:solidFill>
                <a:latin typeface="Times" panose="02020603050405020304" pitchFamily="18" charset="0"/>
                <a:ea typeface="Osaka" charset="-128"/>
              </a:defRPr>
            </a:lvl4pPr>
            <a:lvl5pPr marL="2057400" indent="-228600">
              <a:spcBef>
                <a:spcPct val="30000"/>
              </a:spcBef>
              <a:defRPr sz="1200">
                <a:solidFill>
                  <a:schemeClr val="tx1"/>
                </a:solidFill>
                <a:latin typeface="Times" panose="02020603050405020304" pitchFamily="18" charset="0"/>
                <a:ea typeface="Osaka"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9pPr>
          </a:lstStyle>
          <a:p>
            <a:pPr eaLnBrk="1" hangingPunct="1">
              <a:spcBef>
                <a:spcPct val="0"/>
              </a:spcBef>
            </a:pPr>
            <a:endParaRPr lang="es-ES" altLang="es-CR">
              <a:solidFill>
                <a:srgbClr val="000000"/>
              </a:solidFill>
              <a:latin typeface="Calibri" panose="020F0502020204030204" pitchFamily="34" charset="0"/>
              <a:ea typeface="ＭＳ Ｐゴシック" panose="020B0600070205080204" pitchFamily="34" charset="-128"/>
            </a:endParaRPr>
          </a:p>
        </p:txBody>
      </p:sp>
      <p:sp>
        <p:nvSpPr>
          <p:cNvPr id="10246" name="Rectangle 6">
            <a:extLst>
              <a:ext uri="{FF2B5EF4-FFF2-40B4-BE49-F238E27FC236}">
                <a16:creationId xmlns:a16="http://schemas.microsoft.com/office/drawing/2014/main" id="{E309E16E-2C99-43F2-8EC3-5C7CFCE667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Osaka" charset="-128"/>
              </a:defRPr>
            </a:lvl1pPr>
            <a:lvl2pPr marL="742950" indent="-285750">
              <a:spcBef>
                <a:spcPct val="30000"/>
              </a:spcBef>
              <a:defRPr sz="1200">
                <a:solidFill>
                  <a:schemeClr val="tx1"/>
                </a:solidFill>
                <a:latin typeface="Times" panose="02020603050405020304" pitchFamily="18" charset="0"/>
                <a:ea typeface="Osaka" charset="-128"/>
              </a:defRPr>
            </a:lvl2pPr>
            <a:lvl3pPr marL="1143000" indent="-228600">
              <a:spcBef>
                <a:spcPct val="30000"/>
              </a:spcBef>
              <a:defRPr sz="1200">
                <a:solidFill>
                  <a:schemeClr val="tx1"/>
                </a:solidFill>
                <a:latin typeface="Times" panose="02020603050405020304" pitchFamily="18" charset="0"/>
                <a:ea typeface="Osaka" charset="-128"/>
              </a:defRPr>
            </a:lvl3pPr>
            <a:lvl4pPr marL="1600200" indent="-228600">
              <a:spcBef>
                <a:spcPct val="30000"/>
              </a:spcBef>
              <a:defRPr sz="1200">
                <a:solidFill>
                  <a:schemeClr val="tx1"/>
                </a:solidFill>
                <a:latin typeface="Times" panose="02020603050405020304" pitchFamily="18" charset="0"/>
                <a:ea typeface="Osaka" charset="-128"/>
              </a:defRPr>
            </a:lvl4pPr>
            <a:lvl5pPr marL="2057400" indent="-228600">
              <a:spcBef>
                <a:spcPct val="30000"/>
              </a:spcBef>
              <a:defRPr sz="1200">
                <a:solidFill>
                  <a:schemeClr val="tx1"/>
                </a:solidFill>
                <a:latin typeface="Times" panose="02020603050405020304" pitchFamily="18" charset="0"/>
                <a:ea typeface="Osaka"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9pPr>
          </a:lstStyle>
          <a:p>
            <a:pPr eaLnBrk="1" hangingPunct="1">
              <a:spcBef>
                <a:spcPct val="0"/>
              </a:spcBef>
            </a:pPr>
            <a:fld id="{CAA2E08F-E8B3-4717-A72F-84596D373085}" type="slidenum">
              <a:rPr lang="es-ES" altLang="es-CR" sz="1800" smtClean="0">
                <a:solidFill>
                  <a:srgbClr val="000000"/>
                </a:solidFill>
                <a:latin typeface="Calibri" panose="020F0502020204030204" pitchFamily="34" charset="0"/>
                <a:ea typeface="ＭＳ Ｐゴシック" panose="020B0600070205080204" pitchFamily="34" charset="-128"/>
              </a:rPr>
              <a:pPr eaLnBrk="1" hangingPunct="1">
                <a:spcBef>
                  <a:spcPct val="0"/>
                </a:spcBef>
              </a:pPr>
              <a:t>48</a:t>
            </a:fld>
            <a:endParaRPr lang="es-ES" altLang="es-CR" sz="1800">
              <a:solidFill>
                <a:srgbClr val="000000"/>
              </a:solidFill>
              <a:latin typeface="Calibri" panose="020F0502020204030204" pitchFamily="34" charset="0"/>
              <a:ea typeface="ＭＳ Ｐゴシック" panose="020B0600070205080204" pitchFamily="34" charset="-128"/>
            </a:endParaRPr>
          </a:p>
        </p:txBody>
      </p:sp>
      <p:sp>
        <p:nvSpPr>
          <p:cNvPr id="10247" name="Rectangle 7">
            <a:extLst>
              <a:ext uri="{FF2B5EF4-FFF2-40B4-BE49-F238E27FC236}">
                <a16:creationId xmlns:a16="http://schemas.microsoft.com/office/drawing/2014/main" id="{82625F08-1B4F-4F2D-BA79-C88E7DB1E22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30000"/>
              </a:spcBef>
              <a:defRPr sz="1200">
                <a:solidFill>
                  <a:schemeClr val="tx1"/>
                </a:solidFill>
                <a:latin typeface="Times" panose="02020603050405020304" pitchFamily="18" charset="0"/>
                <a:ea typeface="Osaka" charset="-128"/>
              </a:defRPr>
            </a:lvl1pPr>
            <a:lvl2pPr marL="742950" indent="-285750">
              <a:spcBef>
                <a:spcPct val="30000"/>
              </a:spcBef>
              <a:defRPr sz="1200">
                <a:solidFill>
                  <a:schemeClr val="tx1"/>
                </a:solidFill>
                <a:latin typeface="Times" panose="02020603050405020304" pitchFamily="18" charset="0"/>
                <a:ea typeface="Osaka" charset="-128"/>
              </a:defRPr>
            </a:lvl2pPr>
            <a:lvl3pPr marL="1143000" indent="-228600">
              <a:spcBef>
                <a:spcPct val="30000"/>
              </a:spcBef>
              <a:defRPr sz="1200">
                <a:solidFill>
                  <a:schemeClr val="tx1"/>
                </a:solidFill>
                <a:latin typeface="Times" panose="02020603050405020304" pitchFamily="18" charset="0"/>
                <a:ea typeface="Osaka" charset="-128"/>
              </a:defRPr>
            </a:lvl3pPr>
            <a:lvl4pPr marL="1600200" indent="-228600">
              <a:spcBef>
                <a:spcPct val="30000"/>
              </a:spcBef>
              <a:defRPr sz="1200">
                <a:solidFill>
                  <a:schemeClr val="tx1"/>
                </a:solidFill>
                <a:latin typeface="Times" panose="02020603050405020304" pitchFamily="18" charset="0"/>
                <a:ea typeface="Osaka" charset="-128"/>
              </a:defRPr>
            </a:lvl4pPr>
            <a:lvl5pPr marL="2057400" indent="-228600">
              <a:spcBef>
                <a:spcPct val="30000"/>
              </a:spcBef>
              <a:defRPr sz="1200">
                <a:solidFill>
                  <a:schemeClr val="tx1"/>
                </a:solidFill>
                <a:latin typeface="Times" panose="02020603050405020304" pitchFamily="18" charset="0"/>
                <a:ea typeface="Osaka"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9pPr>
          </a:lstStyle>
          <a:p>
            <a:pPr eaLnBrk="1" hangingPunct="1">
              <a:spcBef>
                <a:spcPct val="0"/>
              </a:spcBef>
            </a:pPr>
            <a:endParaRPr lang="es-ES" altLang="es-CR">
              <a:solidFill>
                <a:srgbClr val="000000"/>
              </a:solidFill>
              <a:latin typeface="Calibri" panose="020F050202020403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389EB5-3E23-441A-8454-363219F4B584}"/>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3" name="Rectangle 5">
            <a:extLst>
              <a:ext uri="{FF2B5EF4-FFF2-40B4-BE49-F238E27FC236}">
                <a16:creationId xmlns:a16="http://schemas.microsoft.com/office/drawing/2014/main" id="{BA9F0C9D-5EA4-4094-9F9C-9A07CCBB214D}"/>
              </a:ext>
            </a:extLst>
          </p:cNvPr>
          <p:cNvSpPr>
            <a:spLocks noGrp="1" noChangeArrowheads="1"/>
          </p:cNvSpPr>
          <p:nvPr>
            <p:ph type="ftr" sz="quarter" idx="11"/>
          </p:nvPr>
        </p:nvSpPr>
        <p:spPr>
          <a:xfrm>
            <a:off x="3124200" y="6248400"/>
            <a:ext cx="2895600" cy="457200"/>
          </a:xfrm>
        </p:spPr>
        <p:txBody>
          <a:bodyPr/>
          <a:lstStyle>
            <a:lvl1pPr algn="ctr">
              <a:defRPr sz="1400" b="0">
                <a:solidFill>
                  <a:schemeClr val="tx1"/>
                </a:solidFill>
                <a:latin typeface="Arial" charset="0"/>
              </a:defRPr>
            </a:lvl1pPr>
          </a:lstStyle>
          <a:p>
            <a:pPr>
              <a:defRPr/>
            </a:pPr>
            <a:endParaRPr lang="en-US"/>
          </a:p>
        </p:txBody>
      </p:sp>
      <p:sp>
        <p:nvSpPr>
          <p:cNvPr id="4" name="Rectangle 6">
            <a:extLst>
              <a:ext uri="{FF2B5EF4-FFF2-40B4-BE49-F238E27FC236}">
                <a16:creationId xmlns:a16="http://schemas.microsoft.com/office/drawing/2014/main" id="{93C384CB-2063-47CF-8977-89127CBE5F0C}"/>
              </a:ext>
            </a:extLst>
          </p:cNvPr>
          <p:cNvSpPr>
            <a:spLocks noGrp="1" noChangeArrowheads="1"/>
          </p:cNvSpPr>
          <p:nvPr>
            <p:ph type="sldNum" sz="quarter" idx="12"/>
          </p:nvPr>
        </p:nvSpPr>
        <p:spPr>
          <a:xfrm>
            <a:off x="6553200" y="6248400"/>
            <a:ext cx="1905000" cy="457200"/>
          </a:xfrm>
        </p:spPr>
        <p:txBody>
          <a:bodyPr/>
          <a:lstStyle>
            <a:lvl1pPr>
              <a:defRPr b="0">
                <a:solidFill>
                  <a:schemeClr val="tx1"/>
                </a:solidFill>
                <a:latin typeface="Arial" panose="020B0604020202020204" pitchFamily="34" charset="0"/>
              </a:defRPr>
            </a:lvl1pPr>
          </a:lstStyle>
          <a:p>
            <a:pPr>
              <a:defRPr/>
            </a:pPr>
            <a:fld id="{332458B4-7D1C-40CF-AAB3-3E27D2C3EA97}" type="slidenum">
              <a:rPr lang="en-US" altLang="es-CR"/>
              <a:pPr>
                <a:defRPr/>
              </a:pPr>
              <a:t>‹Nº›</a:t>
            </a:fld>
            <a:endParaRPr lang="en-US" altLang="es-CR"/>
          </a:p>
        </p:txBody>
      </p:sp>
    </p:spTree>
    <p:extLst>
      <p:ext uri="{BB962C8B-B14F-4D97-AF65-F5344CB8AC3E}">
        <p14:creationId xmlns:p14="http://schemas.microsoft.com/office/powerpoint/2010/main" val="4291276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Rectangle 5">
            <a:extLst>
              <a:ext uri="{FF2B5EF4-FFF2-40B4-BE49-F238E27FC236}">
                <a16:creationId xmlns:a16="http://schemas.microsoft.com/office/drawing/2014/main" id="{A25CFF87-EEBB-4611-A152-9577B426376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878B85-7D0C-4455-B118-B706982FD68C}"/>
              </a:ext>
            </a:extLst>
          </p:cNvPr>
          <p:cNvSpPr>
            <a:spLocks noGrp="1" noChangeArrowheads="1"/>
          </p:cNvSpPr>
          <p:nvPr>
            <p:ph type="sldNum" sz="quarter" idx="11"/>
          </p:nvPr>
        </p:nvSpPr>
        <p:spPr>
          <a:ln/>
        </p:spPr>
        <p:txBody>
          <a:bodyPr/>
          <a:lstStyle>
            <a:lvl1pPr>
              <a:defRPr/>
            </a:lvl1pPr>
          </a:lstStyle>
          <a:p>
            <a:pPr>
              <a:defRPr/>
            </a:pPr>
            <a:fld id="{EE20C6D5-44F7-49D6-A450-018B1CCAC78C}" type="slidenum">
              <a:rPr lang="en-US" altLang="es-CR"/>
              <a:pPr>
                <a:defRPr/>
              </a:pPr>
              <a:t>‹Nº›</a:t>
            </a:fld>
            <a:endParaRPr lang="en-US" altLang="es-CR"/>
          </a:p>
        </p:txBody>
      </p:sp>
    </p:spTree>
    <p:extLst>
      <p:ext uri="{BB962C8B-B14F-4D97-AF65-F5344CB8AC3E}">
        <p14:creationId xmlns:p14="http://schemas.microsoft.com/office/powerpoint/2010/main" val="161586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457200"/>
            <a:ext cx="1943100" cy="5638800"/>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685800" y="457200"/>
            <a:ext cx="56769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Rectangle 5">
            <a:extLst>
              <a:ext uri="{FF2B5EF4-FFF2-40B4-BE49-F238E27FC236}">
                <a16:creationId xmlns:a16="http://schemas.microsoft.com/office/drawing/2014/main" id="{D4A3E393-B85F-4F33-A134-3019EA1976B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844FA18-4B47-4905-A009-E81BC15DA9B2}"/>
              </a:ext>
            </a:extLst>
          </p:cNvPr>
          <p:cNvSpPr>
            <a:spLocks noGrp="1" noChangeArrowheads="1"/>
          </p:cNvSpPr>
          <p:nvPr>
            <p:ph type="sldNum" sz="quarter" idx="11"/>
          </p:nvPr>
        </p:nvSpPr>
        <p:spPr>
          <a:ln/>
        </p:spPr>
        <p:txBody>
          <a:bodyPr/>
          <a:lstStyle>
            <a:lvl1pPr>
              <a:defRPr/>
            </a:lvl1pPr>
          </a:lstStyle>
          <a:p>
            <a:pPr>
              <a:defRPr/>
            </a:pPr>
            <a:fld id="{CE76C9B7-A8C8-49EC-A564-840A9050D026}" type="slidenum">
              <a:rPr lang="en-US" altLang="es-CR"/>
              <a:pPr>
                <a:defRPr/>
              </a:pPr>
              <a:t>‹Nº›</a:t>
            </a:fld>
            <a:endParaRPr lang="en-US" altLang="es-CR"/>
          </a:p>
        </p:txBody>
      </p:sp>
    </p:spTree>
    <p:extLst>
      <p:ext uri="{BB962C8B-B14F-4D97-AF65-F5344CB8AC3E}">
        <p14:creationId xmlns:p14="http://schemas.microsoft.com/office/powerpoint/2010/main" val="302279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8094AA76-F030-4675-82BD-11C33990EC7D}"/>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1C79CFF9-71BB-48A4-AB25-AB76DA09D473}" type="datetimeFigureOut">
              <a:rPr lang="es-ES"/>
              <a:pPr>
                <a:defRPr/>
              </a:pPr>
              <a:t>26/03/2022</a:t>
            </a:fld>
            <a:endParaRPr lang="es-ES"/>
          </a:p>
        </p:txBody>
      </p:sp>
      <p:sp>
        <p:nvSpPr>
          <p:cNvPr id="5" name="4 Marcador de pie de página">
            <a:extLst>
              <a:ext uri="{FF2B5EF4-FFF2-40B4-BE49-F238E27FC236}">
                <a16:creationId xmlns:a16="http://schemas.microsoft.com/office/drawing/2014/main" id="{2E0D133D-D6C3-41E8-B731-0E55107B436E}"/>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15823E44-3BA6-41CD-A7CA-D3D4A8419E82}"/>
              </a:ext>
            </a:extLst>
          </p:cNvPr>
          <p:cNvSpPr>
            <a:spLocks noGrp="1"/>
          </p:cNvSpPr>
          <p:nvPr>
            <p:ph type="sldNum" sz="quarter" idx="12"/>
          </p:nvPr>
        </p:nvSpPr>
        <p:spPr/>
        <p:txBody>
          <a:bodyPr/>
          <a:lstStyle>
            <a:lvl1pPr>
              <a:defRPr smtClean="0"/>
            </a:lvl1pPr>
          </a:lstStyle>
          <a:p>
            <a:pPr>
              <a:defRPr/>
            </a:pPr>
            <a:fld id="{F3B20CCC-CB56-4DCD-B583-7C92A7D8F845}" type="slidenum">
              <a:rPr lang="es-ES"/>
              <a:pPr>
                <a:defRPr/>
              </a:pPr>
              <a:t>‹Nº›</a:t>
            </a:fld>
            <a:endParaRPr lang="es-ES"/>
          </a:p>
        </p:txBody>
      </p:sp>
    </p:spTree>
    <p:extLst>
      <p:ext uri="{BB962C8B-B14F-4D97-AF65-F5344CB8AC3E}">
        <p14:creationId xmlns:p14="http://schemas.microsoft.com/office/powerpoint/2010/main" val="77609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Rectangle 5">
            <a:extLst>
              <a:ext uri="{FF2B5EF4-FFF2-40B4-BE49-F238E27FC236}">
                <a16:creationId xmlns:a16="http://schemas.microsoft.com/office/drawing/2014/main" id="{567EFF96-9B41-4BE6-B3F3-F6DE2B93790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7680CA0-EF84-4A84-9673-87BC3DC898F6}"/>
              </a:ext>
            </a:extLst>
          </p:cNvPr>
          <p:cNvSpPr>
            <a:spLocks noGrp="1" noChangeArrowheads="1"/>
          </p:cNvSpPr>
          <p:nvPr>
            <p:ph type="sldNum" sz="quarter" idx="11"/>
          </p:nvPr>
        </p:nvSpPr>
        <p:spPr>
          <a:ln/>
        </p:spPr>
        <p:txBody>
          <a:bodyPr/>
          <a:lstStyle>
            <a:lvl1pPr>
              <a:defRPr/>
            </a:lvl1pPr>
          </a:lstStyle>
          <a:p>
            <a:pPr>
              <a:defRPr/>
            </a:pPr>
            <a:fld id="{EDA1B9DB-6584-4ABF-A9BE-852A6D9841F3}" type="slidenum">
              <a:rPr lang="en-US" altLang="es-CR"/>
              <a:pPr>
                <a:defRPr/>
              </a:pPr>
              <a:t>‹Nº›</a:t>
            </a:fld>
            <a:endParaRPr lang="en-US" altLang="es-CR"/>
          </a:p>
        </p:txBody>
      </p:sp>
    </p:spTree>
    <p:extLst>
      <p:ext uri="{BB962C8B-B14F-4D97-AF65-F5344CB8AC3E}">
        <p14:creationId xmlns:p14="http://schemas.microsoft.com/office/powerpoint/2010/main" val="99074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a:extLst>
              <a:ext uri="{FF2B5EF4-FFF2-40B4-BE49-F238E27FC236}">
                <a16:creationId xmlns:a16="http://schemas.microsoft.com/office/drawing/2014/main" id="{086D0FCE-228B-4B34-BEC2-A72368C398B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A12157E-7CCD-415D-A611-101FF9451FE7}"/>
              </a:ext>
            </a:extLst>
          </p:cNvPr>
          <p:cNvSpPr>
            <a:spLocks noGrp="1" noChangeArrowheads="1"/>
          </p:cNvSpPr>
          <p:nvPr>
            <p:ph type="sldNum" sz="quarter" idx="11"/>
          </p:nvPr>
        </p:nvSpPr>
        <p:spPr>
          <a:ln/>
        </p:spPr>
        <p:txBody>
          <a:bodyPr/>
          <a:lstStyle>
            <a:lvl1pPr>
              <a:defRPr/>
            </a:lvl1pPr>
          </a:lstStyle>
          <a:p>
            <a:pPr>
              <a:defRPr/>
            </a:pPr>
            <a:fld id="{69C973F6-86C6-4DC4-8B4B-F1FFEFB1ACF0}" type="slidenum">
              <a:rPr lang="en-US" altLang="es-CR"/>
              <a:pPr>
                <a:defRPr/>
              </a:pPr>
              <a:t>‹Nº›</a:t>
            </a:fld>
            <a:endParaRPr lang="en-US" altLang="es-CR"/>
          </a:p>
        </p:txBody>
      </p:sp>
    </p:spTree>
    <p:extLst>
      <p:ext uri="{BB962C8B-B14F-4D97-AF65-F5344CB8AC3E}">
        <p14:creationId xmlns:p14="http://schemas.microsoft.com/office/powerpoint/2010/main" val="248893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Rectangle 5">
            <a:extLst>
              <a:ext uri="{FF2B5EF4-FFF2-40B4-BE49-F238E27FC236}">
                <a16:creationId xmlns:a16="http://schemas.microsoft.com/office/drawing/2014/main" id="{BB6F3291-8F3C-43C1-AFFC-46C44CA5529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3B3F57-1D34-4AFA-8CC2-B8E36DCDF932}"/>
              </a:ext>
            </a:extLst>
          </p:cNvPr>
          <p:cNvSpPr>
            <a:spLocks noGrp="1" noChangeArrowheads="1"/>
          </p:cNvSpPr>
          <p:nvPr>
            <p:ph type="sldNum" sz="quarter" idx="11"/>
          </p:nvPr>
        </p:nvSpPr>
        <p:spPr>
          <a:ln/>
        </p:spPr>
        <p:txBody>
          <a:bodyPr/>
          <a:lstStyle>
            <a:lvl1pPr>
              <a:defRPr/>
            </a:lvl1pPr>
          </a:lstStyle>
          <a:p>
            <a:pPr>
              <a:defRPr/>
            </a:pPr>
            <a:fld id="{0189D12B-EB79-4358-A817-2F00612500B7}" type="slidenum">
              <a:rPr lang="en-US" altLang="es-CR"/>
              <a:pPr>
                <a:defRPr/>
              </a:pPr>
              <a:t>‹Nº›</a:t>
            </a:fld>
            <a:endParaRPr lang="en-US" altLang="es-CR"/>
          </a:p>
        </p:txBody>
      </p:sp>
    </p:spTree>
    <p:extLst>
      <p:ext uri="{BB962C8B-B14F-4D97-AF65-F5344CB8AC3E}">
        <p14:creationId xmlns:p14="http://schemas.microsoft.com/office/powerpoint/2010/main" val="5708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Rectangle 5">
            <a:extLst>
              <a:ext uri="{FF2B5EF4-FFF2-40B4-BE49-F238E27FC236}">
                <a16:creationId xmlns:a16="http://schemas.microsoft.com/office/drawing/2014/main" id="{AD729722-F981-446E-86D6-2E654B9DF50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2A8F57A-6199-419E-A8CF-DF7DC936C974}"/>
              </a:ext>
            </a:extLst>
          </p:cNvPr>
          <p:cNvSpPr>
            <a:spLocks noGrp="1" noChangeArrowheads="1"/>
          </p:cNvSpPr>
          <p:nvPr>
            <p:ph type="sldNum" sz="quarter" idx="11"/>
          </p:nvPr>
        </p:nvSpPr>
        <p:spPr>
          <a:ln/>
        </p:spPr>
        <p:txBody>
          <a:bodyPr/>
          <a:lstStyle>
            <a:lvl1pPr>
              <a:defRPr/>
            </a:lvl1pPr>
          </a:lstStyle>
          <a:p>
            <a:pPr>
              <a:defRPr/>
            </a:pPr>
            <a:fld id="{48A567BD-96EF-4662-B827-637E25E6C28D}" type="slidenum">
              <a:rPr lang="en-US" altLang="es-CR"/>
              <a:pPr>
                <a:defRPr/>
              </a:pPr>
              <a:t>‹Nº›</a:t>
            </a:fld>
            <a:endParaRPr lang="en-US" altLang="es-CR"/>
          </a:p>
        </p:txBody>
      </p:sp>
    </p:spTree>
    <p:extLst>
      <p:ext uri="{BB962C8B-B14F-4D97-AF65-F5344CB8AC3E}">
        <p14:creationId xmlns:p14="http://schemas.microsoft.com/office/powerpoint/2010/main" val="343378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Rectangle 5">
            <a:extLst>
              <a:ext uri="{FF2B5EF4-FFF2-40B4-BE49-F238E27FC236}">
                <a16:creationId xmlns:a16="http://schemas.microsoft.com/office/drawing/2014/main" id="{E75F4FF7-2837-42AD-A0B3-DE429C7B64F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AA16B2D-9EF3-4EC1-8991-B68D31BF5245}"/>
              </a:ext>
            </a:extLst>
          </p:cNvPr>
          <p:cNvSpPr>
            <a:spLocks noGrp="1" noChangeArrowheads="1"/>
          </p:cNvSpPr>
          <p:nvPr>
            <p:ph type="sldNum" sz="quarter" idx="11"/>
          </p:nvPr>
        </p:nvSpPr>
        <p:spPr>
          <a:ln/>
        </p:spPr>
        <p:txBody>
          <a:bodyPr/>
          <a:lstStyle>
            <a:lvl1pPr>
              <a:defRPr/>
            </a:lvl1pPr>
          </a:lstStyle>
          <a:p>
            <a:pPr>
              <a:defRPr/>
            </a:pPr>
            <a:fld id="{8C793349-E56B-4488-8760-33A620E17BB8}" type="slidenum">
              <a:rPr lang="en-US" altLang="es-CR"/>
              <a:pPr>
                <a:defRPr/>
              </a:pPr>
              <a:t>‹Nº›</a:t>
            </a:fld>
            <a:endParaRPr lang="en-US" altLang="es-CR"/>
          </a:p>
        </p:txBody>
      </p:sp>
    </p:spTree>
    <p:extLst>
      <p:ext uri="{BB962C8B-B14F-4D97-AF65-F5344CB8AC3E}">
        <p14:creationId xmlns:p14="http://schemas.microsoft.com/office/powerpoint/2010/main" val="266663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4DAA3C8-9EA5-4A5F-950D-03CF33FC6CA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D0EB1DFE-6E94-4210-AC4D-43CD9C82D361}"/>
              </a:ext>
            </a:extLst>
          </p:cNvPr>
          <p:cNvSpPr>
            <a:spLocks noGrp="1" noChangeArrowheads="1"/>
          </p:cNvSpPr>
          <p:nvPr>
            <p:ph type="sldNum" sz="quarter" idx="11"/>
          </p:nvPr>
        </p:nvSpPr>
        <p:spPr>
          <a:ln/>
        </p:spPr>
        <p:txBody>
          <a:bodyPr/>
          <a:lstStyle>
            <a:lvl1pPr>
              <a:defRPr/>
            </a:lvl1pPr>
          </a:lstStyle>
          <a:p>
            <a:pPr>
              <a:defRPr/>
            </a:pPr>
            <a:fld id="{6B3BB4DF-D024-4C79-80A4-4F11407DC204}" type="slidenum">
              <a:rPr lang="en-US" altLang="es-CR"/>
              <a:pPr>
                <a:defRPr/>
              </a:pPr>
              <a:t>‹Nº›</a:t>
            </a:fld>
            <a:endParaRPr lang="en-US" altLang="es-CR"/>
          </a:p>
        </p:txBody>
      </p:sp>
    </p:spTree>
    <p:extLst>
      <p:ext uri="{BB962C8B-B14F-4D97-AF65-F5344CB8AC3E}">
        <p14:creationId xmlns:p14="http://schemas.microsoft.com/office/powerpoint/2010/main" val="381552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a:extLst>
              <a:ext uri="{FF2B5EF4-FFF2-40B4-BE49-F238E27FC236}">
                <a16:creationId xmlns:a16="http://schemas.microsoft.com/office/drawing/2014/main" id="{F3922B44-2B44-44BF-AADE-B43CF81BBE6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603471-9A96-4CEC-8B46-294C6C304443}"/>
              </a:ext>
            </a:extLst>
          </p:cNvPr>
          <p:cNvSpPr>
            <a:spLocks noGrp="1" noChangeArrowheads="1"/>
          </p:cNvSpPr>
          <p:nvPr>
            <p:ph type="sldNum" sz="quarter" idx="11"/>
          </p:nvPr>
        </p:nvSpPr>
        <p:spPr>
          <a:ln/>
        </p:spPr>
        <p:txBody>
          <a:bodyPr/>
          <a:lstStyle>
            <a:lvl1pPr>
              <a:defRPr/>
            </a:lvl1pPr>
          </a:lstStyle>
          <a:p>
            <a:pPr>
              <a:defRPr/>
            </a:pPr>
            <a:fld id="{23B7FD0A-DAE6-4CD8-A5B1-1B63D894BA7D}" type="slidenum">
              <a:rPr lang="en-US" altLang="es-CR"/>
              <a:pPr>
                <a:defRPr/>
              </a:pPr>
              <a:t>‹Nº›</a:t>
            </a:fld>
            <a:endParaRPr lang="en-US" altLang="es-CR"/>
          </a:p>
        </p:txBody>
      </p:sp>
    </p:spTree>
    <p:extLst>
      <p:ext uri="{BB962C8B-B14F-4D97-AF65-F5344CB8AC3E}">
        <p14:creationId xmlns:p14="http://schemas.microsoft.com/office/powerpoint/2010/main" val="284856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a:extLst>
              <a:ext uri="{FF2B5EF4-FFF2-40B4-BE49-F238E27FC236}">
                <a16:creationId xmlns:a16="http://schemas.microsoft.com/office/drawing/2014/main" id="{5214F2EF-3D9F-471A-AD4B-34C74B3DD7D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0635FE-3B5A-4493-8B5A-31ECAFDBFCDA}"/>
              </a:ext>
            </a:extLst>
          </p:cNvPr>
          <p:cNvSpPr>
            <a:spLocks noGrp="1" noChangeArrowheads="1"/>
          </p:cNvSpPr>
          <p:nvPr>
            <p:ph type="sldNum" sz="quarter" idx="11"/>
          </p:nvPr>
        </p:nvSpPr>
        <p:spPr>
          <a:ln/>
        </p:spPr>
        <p:txBody>
          <a:bodyPr/>
          <a:lstStyle>
            <a:lvl1pPr>
              <a:defRPr/>
            </a:lvl1pPr>
          </a:lstStyle>
          <a:p>
            <a:pPr>
              <a:defRPr/>
            </a:pPr>
            <a:fld id="{CF4F484D-82BB-4B19-B0BB-ACAED47C3C94}" type="slidenum">
              <a:rPr lang="en-US" altLang="es-CR"/>
              <a:pPr>
                <a:defRPr/>
              </a:pPr>
              <a:t>‹Nº›</a:t>
            </a:fld>
            <a:endParaRPr lang="en-US" altLang="es-CR"/>
          </a:p>
        </p:txBody>
      </p:sp>
    </p:spTree>
    <p:extLst>
      <p:ext uri="{BB962C8B-B14F-4D97-AF65-F5344CB8AC3E}">
        <p14:creationId xmlns:p14="http://schemas.microsoft.com/office/powerpoint/2010/main" val="288920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logo folio">
            <a:extLst>
              <a:ext uri="{FF2B5EF4-FFF2-40B4-BE49-F238E27FC236}">
                <a16:creationId xmlns:a16="http://schemas.microsoft.com/office/drawing/2014/main" id="{1DB9594E-EE09-448D-98D7-A3D584F2101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31100" y="5842000"/>
            <a:ext cx="1612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60C3A02A-56AD-419A-806C-58E705AF50A6}"/>
              </a:ext>
            </a:extLst>
          </p:cNvPr>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R"/>
              <a:t>Click to edit Master title style</a:t>
            </a:r>
          </a:p>
        </p:txBody>
      </p:sp>
      <p:sp>
        <p:nvSpPr>
          <p:cNvPr id="1028" name="Rectangle 3">
            <a:extLst>
              <a:ext uri="{FF2B5EF4-FFF2-40B4-BE49-F238E27FC236}">
                <a16:creationId xmlns:a16="http://schemas.microsoft.com/office/drawing/2014/main" id="{E6A8F99A-74CD-4525-9A8E-E8DA61384AD0}"/>
              </a:ext>
            </a:extLst>
          </p:cNvPr>
          <p:cNvSpPr>
            <a:spLocks noGrp="1" noChangeArrowheads="1"/>
          </p:cNvSpPr>
          <p:nvPr>
            <p:ph type="body" idx="1"/>
          </p:nvPr>
        </p:nvSpPr>
        <p:spPr bwMode="auto">
          <a:xfrm>
            <a:off x="685800" y="1828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R"/>
              <a:t>Click to edit Master text styles</a:t>
            </a:r>
          </a:p>
          <a:p>
            <a:pPr lvl="1"/>
            <a:r>
              <a:rPr lang="en-US" altLang="es-CR"/>
              <a:t>Second level</a:t>
            </a:r>
          </a:p>
          <a:p>
            <a:pPr lvl="2"/>
            <a:r>
              <a:rPr lang="en-US" altLang="es-CR"/>
              <a:t>Third level</a:t>
            </a:r>
          </a:p>
          <a:p>
            <a:pPr lvl="3"/>
            <a:r>
              <a:rPr lang="en-US" altLang="es-CR"/>
              <a:t>Fourth level</a:t>
            </a:r>
          </a:p>
          <a:p>
            <a:pPr lvl="4"/>
            <a:r>
              <a:rPr lang="en-US" altLang="es-CR"/>
              <a:t>Fifth level</a:t>
            </a:r>
          </a:p>
        </p:txBody>
      </p:sp>
      <p:sp>
        <p:nvSpPr>
          <p:cNvPr id="1029" name="Rectangle 5">
            <a:extLst>
              <a:ext uri="{FF2B5EF4-FFF2-40B4-BE49-F238E27FC236}">
                <a16:creationId xmlns:a16="http://schemas.microsoft.com/office/drawing/2014/main" id="{451D38E5-682F-42CA-9CCE-C8F328BA08C1}"/>
              </a:ext>
            </a:extLst>
          </p:cNvPr>
          <p:cNvSpPr>
            <a:spLocks noGrp="1" noChangeArrowheads="1"/>
          </p:cNvSpPr>
          <p:nvPr>
            <p:ph type="ftr" sz="quarter" idx="3"/>
          </p:nvPr>
        </p:nvSpPr>
        <p:spPr bwMode="auto">
          <a:xfrm>
            <a:off x="685800" y="6400800"/>
            <a:ext cx="571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solidFill>
                  <a:srgbClr val="0074BD"/>
                </a:solidFill>
                <a:latin typeface="+mn-lt"/>
              </a:defRPr>
            </a:lvl1pPr>
          </a:lstStyle>
          <a:p>
            <a:pPr>
              <a:defRPr/>
            </a:pPr>
            <a:endParaRPr lang="en-US"/>
          </a:p>
        </p:txBody>
      </p:sp>
      <p:sp>
        <p:nvSpPr>
          <p:cNvPr id="1030" name="Rectangle 6">
            <a:extLst>
              <a:ext uri="{FF2B5EF4-FFF2-40B4-BE49-F238E27FC236}">
                <a16:creationId xmlns:a16="http://schemas.microsoft.com/office/drawing/2014/main" id="{C9CDE83D-BEA3-44BE-9D83-1313E28A8B82}"/>
              </a:ext>
            </a:extLst>
          </p:cNvPr>
          <p:cNvSpPr>
            <a:spLocks noGrp="1" noChangeArrowheads="1"/>
          </p:cNvSpPr>
          <p:nvPr>
            <p:ph type="sldNum" sz="quarter" idx="4"/>
          </p:nvPr>
        </p:nvSpPr>
        <p:spPr bwMode="auto">
          <a:xfrm>
            <a:off x="6553200" y="64008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74BD"/>
                </a:solidFill>
                <a:latin typeface="Lucida Sans" panose="020B0602030504020204" pitchFamily="34" charset="0"/>
              </a:defRPr>
            </a:lvl1pPr>
          </a:lstStyle>
          <a:p>
            <a:pPr>
              <a:defRPr/>
            </a:pPr>
            <a:fld id="{89BC4000-2F07-4676-AF4F-6160028D1808}" type="slidenum">
              <a:rPr lang="en-US" altLang="es-CR"/>
              <a:pPr>
                <a:defRPr/>
              </a:pPr>
              <a:t>‹Nº›</a:t>
            </a:fld>
            <a:endParaRPr lang="en-US" altLang="es-CR"/>
          </a:p>
        </p:txBody>
      </p:sp>
    </p:spTree>
  </p:cSld>
  <p:clrMap bg1="lt1" tx1="dk1" bg2="lt2" tx2="dk2" accent1="accent1" accent2="accent2" accent3="accent3" accent4="accent4" accent5="accent5" accent6="accent6" hlink="hlink" folHlink="folHlink"/>
  <p:sldLayoutIdLst>
    <p:sldLayoutId id="2147483865"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6" r:id="rId12"/>
  </p:sldLayoutIdLst>
  <p:txStyles>
    <p:title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p:titleStyle>
    <p:bodyStyle>
      <a:lvl1pPr marL="342900" indent="-342900" algn="l" rtl="0" eaLnBrk="0" fontAlgn="base" hangingPunct="0">
        <a:spcBef>
          <a:spcPct val="20000"/>
        </a:spcBef>
        <a:spcAft>
          <a:spcPct val="0"/>
        </a:spcAft>
        <a:defRPr sz="2300">
          <a:solidFill>
            <a:schemeClr val="tx1"/>
          </a:solidFill>
          <a:latin typeface="+mn-lt"/>
          <a:ea typeface="+mn-ea"/>
          <a:cs typeface="+mn-cs"/>
        </a:defRPr>
      </a:lvl1pPr>
      <a:lvl2pPr marL="742950" indent="-285750" algn="l" rtl="0" eaLnBrk="0" fontAlgn="base" hangingPunct="0">
        <a:spcBef>
          <a:spcPct val="20000"/>
        </a:spcBef>
        <a:spcAft>
          <a:spcPct val="0"/>
        </a:spcAft>
        <a:defRPr sz="2300">
          <a:solidFill>
            <a:schemeClr val="tx1"/>
          </a:solidFill>
          <a:latin typeface="+mn-lt"/>
          <a:ea typeface="+mn-ea"/>
        </a:defRPr>
      </a:lvl2pPr>
      <a:lvl3pPr marL="1143000" indent="-228600" algn="l" rtl="0" eaLnBrk="0" fontAlgn="base" hangingPunct="0">
        <a:spcBef>
          <a:spcPct val="20000"/>
        </a:spcBef>
        <a:spcAft>
          <a:spcPct val="0"/>
        </a:spcAft>
        <a:defRPr sz="2300">
          <a:solidFill>
            <a:schemeClr val="tx1"/>
          </a:solidFill>
          <a:latin typeface="+mn-lt"/>
          <a:ea typeface="+mn-ea"/>
        </a:defRPr>
      </a:lvl3pPr>
      <a:lvl4pPr marL="1600200" indent="-228600" algn="l" rtl="0" eaLnBrk="0" fontAlgn="base" hangingPunct="0">
        <a:spcBef>
          <a:spcPct val="20000"/>
        </a:spcBef>
        <a:spcAft>
          <a:spcPct val="0"/>
        </a:spcAft>
        <a:defRPr sz="2300">
          <a:solidFill>
            <a:schemeClr val="tx1"/>
          </a:solidFill>
          <a:latin typeface="+mn-lt"/>
          <a:ea typeface="+mn-ea"/>
        </a:defRPr>
      </a:lvl4pPr>
      <a:lvl5pPr marL="2057400" indent="-228600" algn="l" rtl="0" eaLnBrk="0" fontAlgn="base" hangingPunct="0">
        <a:spcBef>
          <a:spcPct val="20000"/>
        </a:spcBef>
        <a:spcAft>
          <a:spcPct val="0"/>
        </a:spcAft>
        <a:defRPr sz="2300">
          <a:solidFill>
            <a:schemeClr val="tx1"/>
          </a:solidFill>
          <a:latin typeface="+mn-lt"/>
          <a:ea typeface="+mn-ea"/>
        </a:defRPr>
      </a:lvl5pPr>
      <a:lvl6pPr marL="2514600" indent="-228600" algn="l" rtl="0" fontAlgn="base">
        <a:spcBef>
          <a:spcPct val="20000"/>
        </a:spcBef>
        <a:spcAft>
          <a:spcPct val="0"/>
        </a:spcAft>
        <a:defRPr sz="2300">
          <a:solidFill>
            <a:schemeClr val="tx1"/>
          </a:solidFill>
          <a:latin typeface="+mn-lt"/>
          <a:ea typeface="+mn-ea"/>
        </a:defRPr>
      </a:lvl6pPr>
      <a:lvl7pPr marL="2971800" indent="-228600" algn="l" rtl="0" fontAlgn="base">
        <a:spcBef>
          <a:spcPct val="20000"/>
        </a:spcBef>
        <a:spcAft>
          <a:spcPct val="0"/>
        </a:spcAft>
        <a:defRPr sz="2300">
          <a:solidFill>
            <a:schemeClr val="tx1"/>
          </a:solidFill>
          <a:latin typeface="+mn-lt"/>
          <a:ea typeface="+mn-ea"/>
        </a:defRPr>
      </a:lvl7pPr>
      <a:lvl8pPr marL="3429000" indent="-228600" algn="l" rtl="0" fontAlgn="base">
        <a:spcBef>
          <a:spcPct val="20000"/>
        </a:spcBef>
        <a:spcAft>
          <a:spcPct val="0"/>
        </a:spcAft>
        <a:defRPr sz="2300">
          <a:solidFill>
            <a:schemeClr val="tx1"/>
          </a:solidFill>
          <a:latin typeface="+mn-lt"/>
          <a:ea typeface="+mn-ea"/>
        </a:defRPr>
      </a:lvl8pPr>
      <a:lvl9pPr marL="3886200" indent="-228600" algn="l" rtl="0" fontAlgn="base">
        <a:spcBef>
          <a:spcPct val="20000"/>
        </a:spcBef>
        <a:spcAft>
          <a:spcPct val="0"/>
        </a:spcAft>
        <a:defRPr sz="2300">
          <a:solidFill>
            <a:schemeClr val="tx1"/>
          </a:solidFill>
          <a:latin typeface="+mn-lt"/>
          <a:ea typeface="+mn-ea"/>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cap.ac.cr/"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hyperlink" Target="http://www.icap.ac.cr/"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E23F5556-14AF-4A3A-A3C3-A2691D7FC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25538"/>
            <a:ext cx="6697663"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2 CuadroTexto">
            <a:extLst>
              <a:ext uri="{FF2B5EF4-FFF2-40B4-BE49-F238E27FC236}">
                <a16:creationId xmlns:a16="http://schemas.microsoft.com/office/drawing/2014/main" id="{177BFDF6-017E-4DAD-9290-5B80C9A12408}"/>
              </a:ext>
            </a:extLst>
          </p:cNvPr>
          <p:cNvSpPr txBox="1">
            <a:spLocks noChangeArrowheads="1"/>
          </p:cNvSpPr>
          <p:nvPr/>
        </p:nvSpPr>
        <p:spPr bwMode="auto">
          <a:xfrm>
            <a:off x="2446338" y="5661025"/>
            <a:ext cx="4391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CR" altLang="es-CR" sz="2400">
                <a:latin typeface="Arial" panose="020B0604020202020204" pitchFamily="34" charset="0"/>
                <a:cs typeface="Arial" panose="020B0604020202020204" pitchFamily="34" charset="0"/>
                <a:hlinkClick r:id="rId3"/>
              </a:rPr>
              <a:t>www.icap.ac.cr</a:t>
            </a:r>
            <a:endParaRPr lang="es-CR" altLang="es-CR" sz="2400">
              <a:latin typeface="Arial" panose="020B0604020202020204" pitchFamily="34" charset="0"/>
              <a:cs typeface="Arial" panose="020B0604020202020204" pitchFamily="34" charset="0"/>
            </a:endParaRPr>
          </a:p>
          <a:p>
            <a:pPr algn="ctr">
              <a:spcBef>
                <a:spcPct val="0"/>
              </a:spcBef>
            </a:pPr>
            <a:r>
              <a:rPr lang="es-CR" altLang="es-CR" sz="1500">
                <a:latin typeface="Arial" panose="020B0604020202020204" pitchFamily="34" charset="0"/>
                <a:cs typeface="Arial" panose="020B0604020202020204" pitchFamily="34" charset="0"/>
              </a:rPr>
              <a:t>Teléfonos: (+506) 2234-1011 o (+506) 2225-4616</a:t>
            </a:r>
          </a:p>
          <a:p>
            <a:pPr algn="ctr">
              <a:spcBef>
                <a:spcPct val="0"/>
              </a:spcBef>
            </a:pPr>
            <a:r>
              <a:rPr lang="es-CR" altLang="es-CR" sz="1500">
                <a:latin typeface="Arial" panose="020B0604020202020204" pitchFamily="34" charset="0"/>
                <a:cs typeface="Arial" panose="020B0604020202020204" pitchFamily="34" charset="0"/>
              </a:rPr>
              <a:t>Curridabat, San José, Costa Rica</a:t>
            </a:r>
          </a:p>
        </p:txBody>
      </p:sp>
    </p:spTree>
    <p:extLst>
      <p:ext uri="{BB962C8B-B14F-4D97-AF65-F5344CB8AC3E}">
        <p14:creationId xmlns:p14="http://schemas.microsoft.com/office/powerpoint/2010/main" val="2068402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57F45EFB-4FDB-46F5-926C-AED0ED745292}"/>
              </a:ext>
            </a:extLst>
          </p:cNvPr>
          <p:cNvSpPr>
            <a:spLocks noGrp="1"/>
          </p:cNvSpPr>
          <p:nvPr>
            <p:ph type="ctrTitle"/>
          </p:nvPr>
        </p:nvSpPr>
        <p:spPr>
          <a:xfrm>
            <a:off x="285720" y="1357299"/>
            <a:ext cx="3071834" cy="857256"/>
          </a:xfrm>
          <a:solidFill>
            <a:schemeClr val="accent2"/>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3">
            <a:schemeClr val="accent3"/>
          </a:fillRef>
          <a:effectRef idx="2">
            <a:schemeClr val="accent3"/>
          </a:effectRef>
          <a:fontRef idx="minor">
            <a:schemeClr val="lt1"/>
          </a:fontRef>
        </p:style>
        <p:txBody>
          <a:bodyPr>
            <a:normAutofit/>
          </a:bodyPr>
          <a:lstStyle/>
          <a:p>
            <a:pPr>
              <a:defRPr/>
            </a:pPr>
            <a:r>
              <a:rPr lang="es-ES" sz="2400" dirty="0"/>
              <a:t>CICLO DE VENTA O COMERCIAL</a:t>
            </a:r>
          </a:p>
        </p:txBody>
      </p:sp>
      <p:sp>
        <p:nvSpPr>
          <p:cNvPr id="7" name="1 Título">
            <a:extLst>
              <a:ext uri="{FF2B5EF4-FFF2-40B4-BE49-F238E27FC236}">
                <a16:creationId xmlns:a16="http://schemas.microsoft.com/office/drawing/2014/main" id="{7450DCF5-9D70-432F-AC60-6465E27DCDEA}"/>
              </a:ext>
            </a:extLst>
          </p:cNvPr>
          <p:cNvSpPr txBox="1">
            <a:spLocks/>
          </p:cNvSpPr>
          <p:nvPr/>
        </p:nvSpPr>
        <p:spPr>
          <a:xfrm>
            <a:off x="357158" y="4714884"/>
            <a:ext cx="3071834" cy="857256"/>
          </a:xfrm>
          <a:prstGeom prst="rect">
            <a:avLst/>
          </a:prstGeom>
          <a:solidFill>
            <a:schemeClr val="accent2"/>
          </a:solidFill>
          <a:ln w="9525" cap="flat" cmpd="sng" algn="ctr">
            <a:noFill/>
            <a:prstDash val="solid"/>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normAutofit fontScale="85000" lnSpcReduction="20000"/>
          </a:bodyPr>
          <a:lstStyle/>
          <a:p>
            <a:pPr algn="ctr" eaLnBrk="1" fontAlgn="auto" hangingPunct="1">
              <a:spcAft>
                <a:spcPts val="0"/>
              </a:spcAft>
              <a:defRPr/>
            </a:pPr>
            <a:r>
              <a:rPr lang="es-ES" b="1" dirty="0"/>
              <a:t>CICLO DE FINANCIACIÓN O DE COBRO</a:t>
            </a:r>
          </a:p>
        </p:txBody>
      </p:sp>
      <p:sp>
        <p:nvSpPr>
          <p:cNvPr id="8" name="1 Título">
            <a:extLst>
              <a:ext uri="{FF2B5EF4-FFF2-40B4-BE49-F238E27FC236}">
                <a16:creationId xmlns:a16="http://schemas.microsoft.com/office/drawing/2014/main" id="{F321C1AF-0FC6-48E9-84B6-1F5D7A415A80}"/>
              </a:ext>
            </a:extLst>
          </p:cNvPr>
          <p:cNvSpPr txBox="1">
            <a:spLocks/>
          </p:cNvSpPr>
          <p:nvPr/>
        </p:nvSpPr>
        <p:spPr>
          <a:xfrm>
            <a:off x="4929190" y="4357694"/>
            <a:ext cx="3643338" cy="1785950"/>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a:bodyPr>
          <a:lstStyle/>
          <a:p>
            <a:pPr algn="ctr" eaLnBrk="1" fontAlgn="auto" hangingPunct="1">
              <a:spcAft>
                <a:spcPts val="0"/>
              </a:spcAft>
              <a:defRPr/>
            </a:pPr>
            <a:r>
              <a:rPr lang="es-ES" sz="2000" b="1" dirty="0">
                <a:solidFill>
                  <a:schemeClr val="bg2">
                    <a:lumMod val="25000"/>
                  </a:schemeClr>
                </a:solidFill>
              </a:rPr>
              <a:t>TIEMPO QUE MEDIA ENTRE LA VENTA Y EL COBRO CORRESPONDIENTE</a:t>
            </a:r>
          </a:p>
        </p:txBody>
      </p:sp>
      <p:sp>
        <p:nvSpPr>
          <p:cNvPr id="10" name="1 Título">
            <a:extLst>
              <a:ext uri="{FF2B5EF4-FFF2-40B4-BE49-F238E27FC236}">
                <a16:creationId xmlns:a16="http://schemas.microsoft.com/office/drawing/2014/main" id="{A3F20AAF-BF19-4AE2-B81F-C3CCA0142E54}"/>
              </a:ext>
            </a:extLst>
          </p:cNvPr>
          <p:cNvSpPr txBox="1">
            <a:spLocks/>
          </p:cNvSpPr>
          <p:nvPr/>
        </p:nvSpPr>
        <p:spPr>
          <a:xfrm>
            <a:off x="5010152" y="1152508"/>
            <a:ext cx="3643338" cy="1785950"/>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a:bodyPr>
          <a:lstStyle/>
          <a:p>
            <a:pPr algn="ctr">
              <a:defRPr/>
            </a:pPr>
            <a:r>
              <a:rPr lang="es-ES" sz="2000" b="1" dirty="0">
                <a:solidFill>
                  <a:schemeClr val="bg2">
                    <a:lumMod val="25000"/>
                  </a:schemeClr>
                </a:solidFill>
              </a:rPr>
              <a:t>DESDE QUE INGRESA EL PRODUCTO TERMINADO A BODEGA HASTA QUE SE VENDE Y FACTURA A CREDITO O CONTADO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80005D0-9E1E-4EA7-8C4F-6D267F9BFAB8}"/>
              </a:ext>
            </a:extLst>
          </p:cNvPr>
          <p:cNvSpPr>
            <a:spLocks noGrp="1"/>
          </p:cNvSpPr>
          <p:nvPr>
            <p:ph type="ctrTitle"/>
          </p:nvPr>
        </p:nvSpPr>
        <p:spPr>
          <a:xfrm>
            <a:off x="428596" y="1928802"/>
            <a:ext cx="3071834" cy="857256"/>
          </a:xfrm>
          <a:solidFill>
            <a:schemeClr val="accent2"/>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3">
            <a:schemeClr val="accent3"/>
          </a:fillRef>
          <a:effectRef idx="2">
            <a:schemeClr val="accent3"/>
          </a:effectRef>
          <a:fontRef idx="minor">
            <a:schemeClr val="lt1"/>
          </a:fontRef>
        </p:style>
        <p:txBody>
          <a:bodyPr>
            <a:normAutofit/>
          </a:bodyPr>
          <a:lstStyle/>
          <a:p>
            <a:pPr>
              <a:defRPr/>
            </a:pPr>
            <a:r>
              <a:rPr lang="es-ES" sz="2400" dirty="0"/>
              <a:t>CICLO DEL CIRCULANTE</a:t>
            </a:r>
          </a:p>
        </p:txBody>
      </p:sp>
      <p:grpSp>
        <p:nvGrpSpPr>
          <p:cNvPr id="16387" name="19 Grupo">
            <a:extLst>
              <a:ext uri="{FF2B5EF4-FFF2-40B4-BE49-F238E27FC236}">
                <a16:creationId xmlns:a16="http://schemas.microsoft.com/office/drawing/2014/main" id="{946F50A2-71B4-4331-9CA7-7C33C229A56B}"/>
              </a:ext>
            </a:extLst>
          </p:cNvPr>
          <p:cNvGrpSpPr>
            <a:grpSpLocks/>
          </p:cNvGrpSpPr>
          <p:nvPr/>
        </p:nvGrpSpPr>
        <p:grpSpPr bwMode="auto">
          <a:xfrm>
            <a:off x="5072063" y="928688"/>
            <a:ext cx="3500437" cy="3205162"/>
            <a:chOff x="5000628" y="642918"/>
            <a:chExt cx="3500462" cy="3205186"/>
          </a:xfrm>
        </p:grpSpPr>
        <p:sp>
          <p:nvSpPr>
            <p:cNvPr id="10" name="1 Título">
              <a:extLst>
                <a:ext uri="{FF2B5EF4-FFF2-40B4-BE49-F238E27FC236}">
                  <a16:creationId xmlns:a16="http://schemas.microsoft.com/office/drawing/2014/main" id="{85DA7F4B-40D4-454D-AD7A-29253EEA0ADF}"/>
                </a:ext>
              </a:extLst>
            </p:cNvPr>
            <p:cNvSpPr txBox="1">
              <a:spLocks/>
            </p:cNvSpPr>
            <p:nvPr/>
          </p:nvSpPr>
          <p:spPr>
            <a:xfrm>
              <a:off x="5000628" y="642918"/>
              <a:ext cx="3490938" cy="490542"/>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fontScale="85000" lnSpcReduction="10000"/>
            </a:bodyPr>
            <a:lstStyle/>
            <a:p>
              <a:pPr algn="ctr">
                <a:defRPr/>
              </a:pPr>
              <a:r>
                <a:rPr lang="es-ES" sz="2000" b="1" dirty="0">
                  <a:solidFill>
                    <a:schemeClr val="bg2">
                      <a:lumMod val="25000"/>
                    </a:schemeClr>
                  </a:solidFill>
                </a:rPr>
                <a:t>CICLO DE ABASTECIMIENTO</a:t>
              </a:r>
            </a:p>
          </p:txBody>
        </p:sp>
        <p:sp>
          <p:nvSpPr>
            <p:cNvPr id="9" name="1 Título">
              <a:extLst>
                <a:ext uri="{FF2B5EF4-FFF2-40B4-BE49-F238E27FC236}">
                  <a16:creationId xmlns:a16="http://schemas.microsoft.com/office/drawing/2014/main" id="{3136F73A-C478-4C32-B87F-3F82C7E7F2A9}"/>
                </a:ext>
              </a:extLst>
            </p:cNvPr>
            <p:cNvSpPr txBox="1">
              <a:spLocks/>
            </p:cNvSpPr>
            <p:nvPr/>
          </p:nvSpPr>
          <p:spPr>
            <a:xfrm>
              <a:off x="5000628" y="1571612"/>
              <a:ext cx="3490938" cy="490542"/>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a:bodyPr>
            <a:lstStyle/>
            <a:p>
              <a:pPr algn="ctr">
                <a:defRPr/>
              </a:pPr>
              <a:r>
                <a:rPr lang="es-ES" sz="2000" b="1" dirty="0">
                  <a:solidFill>
                    <a:schemeClr val="bg2">
                      <a:lumMod val="25000"/>
                    </a:schemeClr>
                  </a:solidFill>
                </a:rPr>
                <a:t>CICLO DE PRODUCCIÓN</a:t>
              </a:r>
            </a:p>
          </p:txBody>
        </p:sp>
        <p:sp>
          <p:nvSpPr>
            <p:cNvPr id="16401" name="10 CuadroTexto">
              <a:extLst>
                <a:ext uri="{FF2B5EF4-FFF2-40B4-BE49-F238E27FC236}">
                  <a16:creationId xmlns:a16="http://schemas.microsoft.com/office/drawing/2014/main" id="{9259DB62-2CB6-492B-90A7-5D3E06F112D6}"/>
                </a:ext>
              </a:extLst>
            </p:cNvPr>
            <p:cNvSpPr txBox="1">
              <a:spLocks noChangeArrowheads="1"/>
            </p:cNvSpPr>
            <p:nvPr/>
          </p:nvSpPr>
          <p:spPr bwMode="auto">
            <a:xfrm>
              <a:off x="5000628" y="1000108"/>
              <a:ext cx="3500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a:r>
                <a:rPr lang="es-ES" altLang="es-CR" sz="3600" b="1"/>
                <a:t>+</a:t>
              </a:r>
            </a:p>
          </p:txBody>
        </p:sp>
        <p:sp>
          <p:nvSpPr>
            <p:cNvPr id="12" name="1 Título">
              <a:extLst>
                <a:ext uri="{FF2B5EF4-FFF2-40B4-BE49-F238E27FC236}">
                  <a16:creationId xmlns:a16="http://schemas.microsoft.com/office/drawing/2014/main" id="{1E740A6C-36BD-4168-A2D2-759C60DA1610}"/>
                </a:ext>
              </a:extLst>
            </p:cNvPr>
            <p:cNvSpPr txBox="1">
              <a:spLocks/>
            </p:cNvSpPr>
            <p:nvPr/>
          </p:nvSpPr>
          <p:spPr>
            <a:xfrm>
              <a:off x="5000628" y="2500306"/>
              <a:ext cx="3490938" cy="490542"/>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a:bodyPr>
            <a:lstStyle/>
            <a:p>
              <a:pPr algn="ctr">
                <a:defRPr/>
              </a:pPr>
              <a:r>
                <a:rPr lang="es-ES" sz="2000" b="1" dirty="0">
                  <a:solidFill>
                    <a:schemeClr val="bg2">
                      <a:lumMod val="25000"/>
                    </a:schemeClr>
                  </a:solidFill>
                </a:rPr>
                <a:t>CICLO DE VENTA</a:t>
              </a:r>
            </a:p>
          </p:txBody>
        </p:sp>
        <p:sp>
          <p:nvSpPr>
            <p:cNvPr id="16405" name="12 CuadroTexto">
              <a:extLst>
                <a:ext uri="{FF2B5EF4-FFF2-40B4-BE49-F238E27FC236}">
                  <a16:creationId xmlns:a16="http://schemas.microsoft.com/office/drawing/2014/main" id="{5078967C-F18F-4C43-BD62-1F6E6656B209}"/>
                </a:ext>
              </a:extLst>
            </p:cNvPr>
            <p:cNvSpPr txBox="1">
              <a:spLocks noChangeArrowheads="1"/>
            </p:cNvSpPr>
            <p:nvPr/>
          </p:nvSpPr>
          <p:spPr bwMode="auto">
            <a:xfrm>
              <a:off x="5000628" y="1928802"/>
              <a:ext cx="3500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a:r>
                <a:rPr lang="es-ES" altLang="es-CR" sz="3600" b="1"/>
                <a:t>+</a:t>
              </a:r>
            </a:p>
          </p:txBody>
        </p:sp>
        <p:sp>
          <p:nvSpPr>
            <p:cNvPr id="14" name="1 Título">
              <a:extLst>
                <a:ext uri="{FF2B5EF4-FFF2-40B4-BE49-F238E27FC236}">
                  <a16:creationId xmlns:a16="http://schemas.microsoft.com/office/drawing/2014/main" id="{3BC29B6D-0E95-4A4F-B832-5980553D8A72}"/>
                </a:ext>
              </a:extLst>
            </p:cNvPr>
            <p:cNvSpPr txBox="1">
              <a:spLocks/>
            </p:cNvSpPr>
            <p:nvPr/>
          </p:nvSpPr>
          <p:spPr>
            <a:xfrm>
              <a:off x="5000628" y="3357562"/>
              <a:ext cx="3490938" cy="490542"/>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a:bodyPr>
            <a:lstStyle/>
            <a:p>
              <a:pPr algn="ctr">
                <a:defRPr/>
              </a:pPr>
              <a:r>
                <a:rPr lang="es-ES" sz="2000" b="1" dirty="0">
                  <a:solidFill>
                    <a:schemeClr val="bg2">
                      <a:lumMod val="25000"/>
                    </a:schemeClr>
                  </a:solidFill>
                </a:rPr>
                <a:t>CICLO DE FINANCIACIÓN</a:t>
              </a:r>
            </a:p>
          </p:txBody>
        </p:sp>
        <p:sp>
          <p:nvSpPr>
            <p:cNvPr id="16409" name="14 CuadroTexto">
              <a:extLst>
                <a:ext uri="{FF2B5EF4-FFF2-40B4-BE49-F238E27FC236}">
                  <a16:creationId xmlns:a16="http://schemas.microsoft.com/office/drawing/2014/main" id="{536A4681-5F08-4C93-B6DB-28E40C71C631}"/>
                </a:ext>
              </a:extLst>
            </p:cNvPr>
            <p:cNvSpPr txBox="1">
              <a:spLocks noChangeArrowheads="1"/>
            </p:cNvSpPr>
            <p:nvPr/>
          </p:nvSpPr>
          <p:spPr bwMode="auto">
            <a:xfrm>
              <a:off x="5000628" y="2857496"/>
              <a:ext cx="3500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a:r>
                <a:rPr lang="es-ES" altLang="es-CR" sz="3600" b="1"/>
                <a:t>+</a:t>
              </a:r>
            </a:p>
          </p:txBody>
        </p:sp>
      </p:grpSp>
      <p:sp>
        <p:nvSpPr>
          <p:cNvPr id="16" name="15 Flecha abajo">
            <a:extLst>
              <a:ext uri="{FF2B5EF4-FFF2-40B4-BE49-F238E27FC236}">
                <a16:creationId xmlns:a16="http://schemas.microsoft.com/office/drawing/2014/main" id="{7D31F21A-70ED-45C3-9C80-923BA2BFC2BE}"/>
              </a:ext>
            </a:extLst>
          </p:cNvPr>
          <p:cNvSpPr/>
          <p:nvPr/>
        </p:nvSpPr>
        <p:spPr>
          <a:xfrm>
            <a:off x="1214414" y="3071810"/>
            <a:ext cx="1143008" cy="1500198"/>
          </a:xfrm>
          <a:prstGeom prst="downArrow">
            <a:avLst/>
          </a:prstGeom>
          <a:solidFill>
            <a:schemeClr val="accent2">
              <a:lumMod val="60000"/>
              <a:lumOff val="40000"/>
            </a:schemeClr>
          </a:solidFill>
          <a:effectLst>
            <a:glow rad="101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a:p>
        </p:txBody>
      </p:sp>
      <p:sp>
        <p:nvSpPr>
          <p:cNvPr id="18" name="17 Abrir llave">
            <a:extLst>
              <a:ext uri="{FF2B5EF4-FFF2-40B4-BE49-F238E27FC236}">
                <a16:creationId xmlns:a16="http://schemas.microsoft.com/office/drawing/2014/main" id="{956865EE-08D9-4287-A679-2A71107058FA}"/>
              </a:ext>
            </a:extLst>
          </p:cNvPr>
          <p:cNvSpPr/>
          <p:nvPr/>
        </p:nvSpPr>
        <p:spPr>
          <a:xfrm>
            <a:off x="4000500" y="785813"/>
            <a:ext cx="928688" cy="3500437"/>
          </a:xfrm>
          <a:prstGeom prst="leftBrace">
            <a:avLst/>
          </a:prstGeom>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s-E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1 Título">
            <a:extLst>
              <a:ext uri="{FF2B5EF4-FFF2-40B4-BE49-F238E27FC236}">
                <a16:creationId xmlns:a16="http://schemas.microsoft.com/office/drawing/2014/main" id="{407A9BD2-96E8-4292-92C5-C8805CABBECA}"/>
              </a:ext>
            </a:extLst>
          </p:cNvPr>
          <p:cNvSpPr txBox="1">
            <a:spLocks/>
          </p:cNvSpPr>
          <p:nvPr/>
        </p:nvSpPr>
        <p:spPr>
          <a:xfrm>
            <a:off x="539552" y="4938722"/>
            <a:ext cx="8143932" cy="1071570"/>
          </a:xfrm>
          <a:prstGeom prst="rect">
            <a:avLst/>
          </a:prstGeom>
          <a:solidFill>
            <a:schemeClr val="accent2"/>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anchor="ctr">
            <a:normAutofit fontScale="92500" lnSpcReduction="20000"/>
          </a:bodyPr>
          <a:lstStyle/>
          <a:p>
            <a:pPr algn="ctr" eaLnBrk="1" fontAlgn="auto" hangingPunct="1">
              <a:spcAft>
                <a:spcPts val="0"/>
              </a:spcAft>
              <a:defRPr/>
            </a:pPr>
            <a:r>
              <a:rPr lang="es-ES" sz="2000" b="1" dirty="0"/>
              <a:t>ESTE CICLO MUESTRA COMO LOS ACTIVOS CIRCULANTES SE TRANSFORMAN DE MENOR LIQUIDEZ (MAT. PRIMA Y PRODUCCION EN PROCESO A MAYOR LIQUIDEZ EFECTIVO O CUENTAS POR COBRAR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8405B3D4-7224-4DCB-8BBD-C2AA37AA9F18}"/>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8C16D126-0592-4DF3-8F54-CE559BFFA4D4}"/>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843E07BF-E1EC-42DD-8E96-0E3B33430D01}"/>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C484652D-0757-4A34-B5A2-E2340A11BD6D}"/>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83E9EA11-B6E8-44B2-9726-804A61B81811}"/>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25532452-8086-44E0-A8A9-02E431D35E48}"/>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AE198433-61EE-4DB0-BA55-E1D82D37BCF3}"/>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C9CFF1D8-1CD4-4E6C-8437-650F1A311933}"/>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55F5E81-E006-48E8-B9CA-84985899FEDD}"/>
              </a:ext>
            </a:extLst>
          </p:cNvPr>
          <p:cNvSpPr>
            <a:spLocks noChangeArrowheads="1"/>
          </p:cNvSpPr>
          <p:nvPr/>
        </p:nvSpPr>
        <p:spPr bwMode="auto">
          <a:xfrm>
            <a:off x="2555875" y="692150"/>
            <a:ext cx="6624638"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eaLnBrk="1" hangingPunct="1">
              <a:lnSpc>
                <a:spcPct val="90000"/>
              </a:lnSpc>
              <a:spcBef>
                <a:spcPct val="0"/>
              </a:spcBef>
            </a:pPr>
            <a:endParaRPr lang="es-CR" altLang="es-CR" sz="2800" b="1">
              <a:solidFill>
                <a:schemeClr val="bg1"/>
              </a:solidFill>
            </a:endParaRPr>
          </a:p>
          <a:p>
            <a:pPr algn="ctr" eaLnBrk="1" hangingPunct="1">
              <a:lnSpc>
                <a:spcPct val="90000"/>
              </a:lnSpc>
              <a:spcBef>
                <a:spcPct val="0"/>
              </a:spcBef>
            </a:pPr>
            <a:r>
              <a:rPr lang="es-CR" altLang="es-CR" sz="2800" b="1">
                <a:solidFill>
                  <a:schemeClr val="bg1"/>
                </a:solidFill>
              </a:rPr>
              <a:t>Maestría</a:t>
            </a:r>
            <a:r>
              <a:rPr lang="en-US" altLang="es-CR" sz="2800" b="1">
                <a:solidFill>
                  <a:schemeClr val="bg1"/>
                </a:solidFill>
              </a:rPr>
              <a:t> </a:t>
            </a:r>
            <a:r>
              <a:rPr lang="es-CR" altLang="es-CR" sz="2800" b="1">
                <a:solidFill>
                  <a:schemeClr val="bg1"/>
                </a:solidFill>
              </a:rPr>
              <a:t>en</a:t>
            </a:r>
            <a:r>
              <a:rPr lang="en-US" altLang="es-CR" sz="2800" b="1">
                <a:solidFill>
                  <a:schemeClr val="bg1"/>
                </a:solidFill>
              </a:rPr>
              <a:t> Gerencia de la Calidad</a:t>
            </a:r>
          </a:p>
          <a:p>
            <a:pPr algn="ctr" eaLnBrk="1" hangingPunct="1">
              <a:lnSpc>
                <a:spcPct val="90000"/>
              </a:lnSpc>
              <a:spcBef>
                <a:spcPct val="0"/>
              </a:spcBef>
            </a:pPr>
            <a:endParaRPr lang="en-US" altLang="es-CR" sz="2800" b="1">
              <a:solidFill>
                <a:schemeClr val="bg1"/>
              </a:solidFill>
            </a:endParaRPr>
          </a:p>
        </p:txBody>
      </p:sp>
      <p:sp>
        <p:nvSpPr>
          <p:cNvPr id="6147" name="Rectangle 8">
            <a:extLst>
              <a:ext uri="{FF2B5EF4-FFF2-40B4-BE49-F238E27FC236}">
                <a16:creationId xmlns:a16="http://schemas.microsoft.com/office/drawing/2014/main" id="{739DD2F2-DFF7-4086-B33F-81694B201EF8}"/>
              </a:ext>
            </a:extLst>
          </p:cNvPr>
          <p:cNvSpPr>
            <a:spLocks noChangeArrowheads="1"/>
          </p:cNvSpPr>
          <p:nvPr/>
        </p:nvSpPr>
        <p:spPr bwMode="auto">
          <a:xfrm>
            <a:off x="1979613" y="1844675"/>
            <a:ext cx="720090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r" eaLnBrk="1" hangingPunct="1"/>
            <a:endParaRPr lang="es-CR" altLang="es-CR" sz="2200" dirty="0">
              <a:solidFill>
                <a:schemeClr val="bg1"/>
              </a:solidFill>
            </a:endParaRPr>
          </a:p>
          <a:p>
            <a:pPr algn="ctr" eaLnBrk="1" hangingPunct="1"/>
            <a:r>
              <a:rPr lang="es-CR" altLang="es-CR" sz="2800" b="1" dirty="0">
                <a:solidFill>
                  <a:schemeClr val="bg1"/>
                </a:solidFill>
              </a:rPr>
              <a:t>Gerencia Financiera</a:t>
            </a:r>
          </a:p>
          <a:p>
            <a:pPr algn="ctr" eaLnBrk="1" hangingPunct="1"/>
            <a:endParaRPr lang="es-CR" altLang="es-CR" sz="1800" dirty="0">
              <a:solidFill>
                <a:schemeClr val="bg1"/>
              </a:solidFill>
            </a:endParaRPr>
          </a:p>
          <a:p>
            <a:pPr algn="ctr" eaLnBrk="1" hangingPunct="1"/>
            <a:r>
              <a:rPr lang="es-CR" altLang="es-CR" sz="1800" dirty="0">
                <a:solidFill>
                  <a:schemeClr val="bg1"/>
                </a:solidFill>
              </a:rPr>
              <a:t>Unidad 6.  Solidez de la Estructura Financiera</a:t>
            </a:r>
          </a:p>
          <a:p>
            <a:pPr algn="ctr" eaLnBrk="1" hangingPunct="1"/>
            <a:endParaRPr lang="es-CR" altLang="es-CR" sz="1800" dirty="0">
              <a:solidFill>
                <a:schemeClr val="bg1"/>
              </a:solidFill>
            </a:endParaRPr>
          </a:p>
          <a:p>
            <a:pPr algn="ctr" eaLnBrk="1" hangingPunct="1"/>
            <a:endParaRPr lang="es-CR" altLang="es-CR" sz="1800" dirty="0">
              <a:solidFill>
                <a:schemeClr val="bg1"/>
              </a:solidFill>
            </a:endParaRPr>
          </a:p>
          <a:p>
            <a:pPr algn="ctr" eaLnBrk="1" hangingPunct="1"/>
            <a:r>
              <a:rPr lang="es-CR" altLang="es-CR" sz="1800" dirty="0">
                <a:solidFill>
                  <a:schemeClr val="bg1"/>
                </a:solidFill>
              </a:rPr>
              <a:t>Prof.: Lic. Leonel Ábrego Campos, MAE</a:t>
            </a:r>
          </a:p>
          <a:p>
            <a:pPr algn="ctr" eaLnBrk="1" hangingPunct="1"/>
            <a:r>
              <a:rPr lang="es-CR" altLang="es-CR" sz="1800" dirty="0">
                <a:solidFill>
                  <a:schemeClr val="bg1"/>
                </a:solidFill>
              </a:rPr>
              <a:t>Contador Público Autorizado, CPA </a:t>
            </a:r>
          </a:p>
        </p:txBody>
      </p:sp>
      <p:pic>
        <p:nvPicPr>
          <p:cNvPr id="7" name="Picture 5" descr="7795022-concepto-de-contabilidad-con-calculadora-y-l-piz-en-la-oficina-de-negocios.jpg">
            <a:extLst>
              <a:ext uri="{FF2B5EF4-FFF2-40B4-BE49-F238E27FC236}">
                <a16:creationId xmlns:a16="http://schemas.microsoft.com/office/drawing/2014/main" id="{E781AD77-FB30-4133-8BBD-C4B2A3351499}"/>
              </a:ext>
            </a:extLst>
          </p:cNvPr>
          <p:cNvPicPr>
            <a:picLocks noChangeAspect="1"/>
          </p:cNvPicPr>
          <p:nvPr/>
        </p:nvPicPr>
        <p:blipFill>
          <a:blip r:embed="rId3"/>
          <a:stretch>
            <a:fillRect/>
          </a:stretch>
        </p:blipFill>
        <p:spPr>
          <a:xfrm>
            <a:off x="-9525" y="4368800"/>
            <a:ext cx="1844675" cy="2489200"/>
          </a:xfrm>
          <a:prstGeom prst="rect">
            <a:avLst/>
          </a:prstGeom>
          <a:ln w="76200" cmpd="sng">
            <a:noFill/>
          </a:ln>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35A1CAB5-337F-422F-8A11-AD244899BA0B}"/>
              </a:ext>
            </a:extLst>
          </p:cNvPr>
          <p:cNvGraphicFramePr/>
          <p:nvPr/>
        </p:nvGraphicFramePr>
        <p:xfrm>
          <a:off x="1115616" y="1052736"/>
          <a:ext cx="7906464" cy="5697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a:extLst>
              <a:ext uri="{FF2B5EF4-FFF2-40B4-BE49-F238E27FC236}">
                <a16:creationId xmlns:a16="http://schemas.microsoft.com/office/drawing/2014/main" id="{35045F15-1C77-471A-8CB5-2CBFB713E9F5}"/>
              </a:ext>
            </a:extLst>
          </p:cNvPr>
          <p:cNvSpPr/>
          <p:nvPr/>
        </p:nvSpPr>
        <p:spPr>
          <a:xfrm>
            <a:off x="3059113" y="476250"/>
            <a:ext cx="4752975" cy="461963"/>
          </a:xfrm>
          <a:prstGeom prst="rect">
            <a:avLst/>
          </a:prstGeom>
        </p:spPr>
        <p:txBody>
          <a:bodyPr>
            <a:spAutoFit/>
          </a:bodyPr>
          <a:lstStyle/>
          <a:p>
            <a:pPr algn="ctr">
              <a:defRPr/>
            </a:pPr>
            <a:r>
              <a:rPr lang="es-ES_tradnl" dirty="0">
                <a:solidFill>
                  <a:srgbClr val="FF0000"/>
                </a:solidFill>
                <a:effectLst>
                  <a:outerShdw blurRad="50800" dist="38100" dir="2700000" algn="tl" rotWithShape="0">
                    <a:srgbClr val="000000">
                      <a:alpha val="43000"/>
                    </a:srgbClr>
                  </a:outerShdw>
                </a:effectLst>
                <a:latin typeface="Arial Black"/>
                <a:cs typeface="Arial Black"/>
              </a:rPr>
              <a:t>EXIGIBILIDAD DEL PASIVO</a:t>
            </a:r>
            <a:endParaRPr lang="en-US" dirty="0">
              <a:solidFill>
                <a:srgbClr val="FF0000"/>
              </a:solidFill>
              <a:effectLst>
                <a:outerShdw blurRad="50800" dist="38100" dir="2700000" algn="tl" rotWithShape="0">
                  <a:srgbClr val="000000">
                    <a:alpha val="43000"/>
                  </a:srgbClr>
                </a:outerShdw>
              </a:effectLst>
              <a:latin typeface="Arial Black"/>
              <a:cs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CF683C08-5413-4847-9EE6-2584E48EE2A4}"/>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98433CDB-A45C-4C4B-A847-734661F923BF}"/>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6A1FDAAA-E203-4B4D-BEAC-0D7464D384F5}"/>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AA087CEB-0075-4F58-8E6E-8DF4BDAA69E1}"/>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DD6560F4-5849-4077-85E4-CD0B97AB77BC}"/>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99B5FCCF-3B05-44D2-9973-F18EE63E5481}"/>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04EAF058-AD44-4A6D-B12D-CF950D5C8241}"/>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7FECCA23-679B-4471-9598-152A27DCE1ED}"/>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05A25694-1C5F-410B-84FD-4B6AAB5FFA83}"/>
              </a:ext>
            </a:extLst>
          </p:cNvPr>
          <p:cNvGraphicFramePr/>
          <p:nvPr/>
        </p:nvGraphicFramePr>
        <p:xfrm>
          <a:off x="683568" y="260648"/>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680C4B7D-6E5E-4214-A404-1D950C63E9B9}"/>
              </a:ext>
            </a:extLst>
          </p:cNvPr>
          <p:cNvGraphicFramePr/>
          <p:nvPr/>
        </p:nvGraphicFramePr>
        <p:xfrm>
          <a:off x="323528" y="-171400"/>
          <a:ext cx="9022080" cy="6720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908CD124-C8C4-4539-ADB7-DF04C3A8E31C}"/>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E7D20EA8-B543-4270-8FBB-0E16D2D81CA2}"/>
              </a:ext>
            </a:extLst>
          </p:cNvPr>
          <p:cNvGraphicFramePr/>
          <p:nvPr/>
        </p:nvGraphicFramePr>
        <p:xfrm>
          <a:off x="611560" y="404664"/>
          <a:ext cx="8122488" cy="6057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FE456ECC-9A6D-45F6-9C86-F8A1618D7241}"/>
              </a:ext>
            </a:extLst>
          </p:cNvPr>
          <p:cNvGraphicFramePr/>
          <p:nvPr/>
        </p:nvGraphicFramePr>
        <p:xfrm>
          <a:off x="683568" y="332656"/>
          <a:ext cx="8122488" cy="6057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40D29F6E-46C9-436A-8C3C-EBECD4494478}"/>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530E3D27-F270-41BE-A150-44154EADB5CA}"/>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66E113DE-0F23-457C-9F73-3F94DE6AEAC6}"/>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BFC0356D-AD45-40E2-BA59-4E9A4314C7B6}"/>
              </a:ext>
            </a:extLst>
          </p:cNvPr>
          <p:cNvGraphicFramePr/>
          <p:nvPr/>
        </p:nvGraphicFramePr>
        <p:xfrm>
          <a:off x="899592" y="476672"/>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693B29C8-06A4-47B6-8B4B-78474B00DE80}"/>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FAB61A92-05DD-46CF-8644-D3665DA36F4E}"/>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a:extLst>
              <a:ext uri="{FF2B5EF4-FFF2-40B4-BE49-F238E27FC236}">
                <a16:creationId xmlns:a16="http://schemas.microsoft.com/office/drawing/2014/main" id="{E11C78D4-4245-4DF8-8515-60E50F2C7408}"/>
              </a:ext>
            </a:extLst>
          </p:cNvPr>
          <p:cNvSpPr txBox="1">
            <a:spLocks/>
          </p:cNvSpPr>
          <p:nvPr/>
        </p:nvSpPr>
        <p:spPr>
          <a:xfrm>
            <a:off x="785786" y="1714488"/>
            <a:ext cx="2428892" cy="785818"/>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a:bodyPr>
          <a:lstStyle/>
          <a:p>
            <a:pPr algn="ctr">
              <a:defRPr/>
            </a:pPr>
            <a:r>
              <a:rPr lang="es-ES" sz="2000" b="1" dirty="0">
                <a:solidFill>
                  <a:schemeClr val="bg2">
                    <a:lumMod val="25000"/>
                  </a:schemeClr>
                </a:solidFill>
              </a:rPr>
              <a:t>ACTIVO FIJO Y OTROS ACTIVOS</a:t>
            </a:r>
          </a:p>
        </p:txBody>
      </p:sp>
      <p:sp>
        <p:nvSpPr>
          <p:cNvPr id="21" name="20 Rectángulo">
            <a:extLst>
              <a:ext uri="{FF2B5EF4-FFF2-40B4-BE49-F238E27FC236}">
                <a16:creationId xmlns:a16="http://schemas.microsoft.com/office/drawing/2014/main" id="{B41C20E2-709F-4B3F-ABA3-EC012B2FD9EF}"/>
              </a:ext>
            </a:extLst>
          </p:cNvPr>
          <p:cNvSpPr/>
          <p:nvPr/>
        </p:nvSpPr>
        <p:spPr>
          <a:xfrm>
            <a:off x="642938" y="483538"/>
            <a:ext cx="7643812" cy="461665"/>
          </a:xfrm>
          <a:prstGeom prst="rect">
            <a:avLst/>
          </a:prstGeom>
          <a:solidFill>
            <a:schemeClr val="accent2">
              <a:lumMod val="40000"/>
              <a:lumOff val="60000"/>
            </a:schemeClr>
          </a:solidFill>
        </p:spPr>
        <p:style>
          <a:lnRef idx="3">
            <a:schemeClr val="lt1"/>
          </a:lnRef>
          <a:fillRef idx="1">
            <a:schemeClr val="accent3"/>
          </a:fillRef>
          <a:effectRef idx="1">
            <a:schemeClr val="accent3"/>
          </a:effectRef>
          <a:fontRef idx="minor">
            <a:schemeClr val="lt1"/>
          </a:fontRef>
        </p:style>
        <p:txBody>
          <a:bodyPr>
            <a:spAutoFit/>
          </a:bodyPr>
          <a:lstStyle/>
          <a:p>
            <a:pPr algn="ctr">
              <a:defRPr/>
            </a:pPr>
            <a:r>
              <a:rPr lang="es-ES" b="1" dirty="0"/>
              <a:t>SOLIDEZ DE LA ESTRUCTURA FINANCIERA</a:t>
            </a:r>
          </a:p>
        </p:txBody>
      </p:sp>
      <p:sp>
        <p:nvSpPr>
          <p:cNvPr id="22" name="1 Título">
            <a:extLst>
              <a:ext uri="{FF2B5EF4-FFF2-40B4-BE49-F238E27FC236}">
                <a16:creationId xmlns:a16="http://schemas.microsoft.com/office/drawing/2014/main" id="{DA985084-7E0D-4052-A16F-738AD33B83CA}"/>
              </a:ext>
            </a:extLst>
          </p:cNvPr>
          <p:cNvSpPr txBox="1">
            <a:spLocks/>
          </p:cNvSpPr>
          <p:nvPr/>
        </p:nvSpPr>
        <p:spPr>
          <a:xfrm>
            <a:off x="285720" y="3143248"/>
            <a:ext cx="3490938" cy="490542"/>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fontScale="77500" lnSpcReduction="20000"/>
          </a:bodyPr>
          <a:lstStyle/>
          <a:p>
            <a:pPr algn="ctr">
              <a:defRPr/>
            </a:pPr>
            <a:r>
              <a:rPr lang="es-ES" sz="2000" b="1" dirty="0">
                <a:solidFill>
                  <a:schemeClr val="bg2">
                    <a:lumMod val="25000"/>
                  </a:schemeClr>
                </a:solidFill>
              </a:rPr>
              <a:t>ACTIVO CIRC. MENOS LIQUIDO</a:t>
            </a:r>
          </a:p>
        </p:txBody>
      </p:sp>
      <p:sp>
        <p:nvSpPr>
          <p:cNvPr id="23" name="1 Título">
            <a:extLst>
              <a:ext uri="{FF2B5EF4-FFF2-40B4-BE49-F238E27FC236}">
                <a16:creationId xmlns:a16="http://schemas.microsoft.com/office/drawing/2014/main" id="{6F117570-6B50-4C0F-BBD7-973502952AD5}"/>
              </a:ext>
            </a:extLst>
          </p:cNvPr>
          <p:cNvSpPr txBox="1">
            <a:spLocks/>
          </p:cNvSpPr>
          <p:nvPr/>
        </p:nvSpPr>
        <p:spPr>
          <a:xfrm>
            <a:off x="285720" y="4071942"/>
            <a:ext cx="3490938" cy="785818"/>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fontScale="85000" lnSpcReduction="10000"/>
          </a:bodyPr>
          <a:lstStyle/>
          <a:p>
            <a:pPr algn="ctr">
              <a:defRPr/>
            </a:pPr>
            <a:r>
              <a:rPr lang="es-ES" sz="2000" b="1" dirty="0">
                <a:solidFill>
                  <a:schemeClr val="bg2">
                    <a:lumMod val="25000"/>
                  </a:schemeClr>
                </a:solidFill>
              </a:rPr>
              <a:t>NECESIDADES PERMANENTES DE ACTIVO CIRCULANTE</a:t>
            </a:r>
          </a:p>
        </p:txBody>
      </p:sp>
      <p:sp>
        <p:nvSpPr>
          <p:cNvPr id="24" name="1 Título">
            <a:extLst>
              <a:ext uri="{FF2B5EF4-FFF2-40B4-BE49-F238E27FC236}">
                <a16:creationId xmlns:a16="http://schemas.microsoft.com/office/drawing/2014/main" id="{2D56F5B1-B4FE-4D32-8213-5561DAE4F66E}"/>
              </a:ext>
            </a:extLst>
          </p:cNvPr>
          <p:cNvSpPr txBox="1">
            <a:spLocks/>
          </p:cNvSpPr>
          <p:nvPr/>
        </p:nvSpPr>
        <p:spPr>
          <a:xfrm>
            <a:off x="357158" y="5286388"/>
            <a:ext cx="3490938" cy="785818"/>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fontScale="85000" lnSpcReduction="10000"/>
          </a:bodyPr>
          <a:lstStyle/>
          <a:p>
            <a:pPr algn="ctr">
              <a:defRPr/>
            </a:pPr>
            <a:r>
              <a:rPr lang="es-ES" sz="2000" b="1" dirty="0">
                <a:solidFill>
                  <a:schemeClr val="bg2">
                    <a:lumMod val="25000"/>
                  </a:schemeClr>
                </a:solidFill>
              </a:rPr>
              <a:t>NECESIDADES TRANSITORIAS DE ACTIVO CIRCULANTE</a:t>
            </a:r>
          </a:p>
        </p:txBody>
      </p:sp>
      <p:sp>
        <p:nvSpPr>
          <p:cNvPr id="25" name="24 Flecha abajo">
            <a:extLst>
              <a:ext uri="{FF2B5EF4-FFF2-40B4-BE49-F238E27FC236}">
                <a16:creationId xmlns:a16="http://schemas.microsoft.com/office/drawing/2014/main" id="{44289072-09FA-42EB-B28D-CABBEC46BF54}"/>
              </a:ext>
            </a:extLst>
          </p:cNvPr>
          <p:cNvSpPr/>
          <p:nvPr/>
        </p:nvSpPr>
        <p:spPr>
          <a:xfrm rot="16200000">
            <a:off x="4464843" y="3679033"/>
            <a:ext cx="428628" cy="1500198"/>
          </a:xfrm>
          <a:prstGeom prst="downArrow">
            <a:avLst/>
          </a:prstGeom>
          <a:solidFill>
            <a:schemeClr val="accent2">
              <a:lumMod val="60000"/>
              <a:lumOff val="40000"/>
            </a:schemeClr>
          </a:solidFill>
          <a:effectLst>
            <a:glow rad="101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a:p>
        </p:txBody>
      </p:sp>
      <p:sp>
        <p:nvSpPr>
          <p:cNvPr id="27" name="1 Título">
            <a:extLst>
              <a:ext uri="{FF2B5EF4-FFF2-40B4-BE49-F238E27FC236}">
                <a16:creationId xmlns:a16="http://schemas.microsoft.com/office/drawing/2014/main" id="{9DBAC355-E378-4586-B9A3-01D4205CA834}"/>
              </a:ext>
            </a:extLst>
          </p:cNvPr>
          <p:cNvSpPr txBox="1">
            <a:spLocks/>
          </p:cNvSpPr>
          <p:nvPr/>
        </p:nvSpPr>
        <p:spPr>
          <a:xfrm>
            <a:off x="5786438" y="1357313"/>
            <a:ext cx="2428875" cy="642937"/>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sz="2000" b="1" dirty="0">
                <a:solidFill>
                  <a:schemeClr val="bg2">
                    <a:lumMod val="25000"/>
                  </a:schemeClr>
                </a:solidFill>
              </a:rPr>
              <a:t>CAPITAL PROPIO</a:t>
            </a:r>
          </a:p>
        </p:txBody>
      </p:sp>
      <p:sp>
        <p:nvSpPr>
          <p:cNvPr id="28" name="1 Título">
            <a:extLst>
              <a:ext uri="{FF2B5EF4-FFF2-40B4-BE49-F238E27FC236}">
                <a16:creationId xmlns:a16="http://schemas.microsoft.com/office/drawing/2014/main" id="{BFE00FD2-A34A-47FB-8B55-B24AEE6DFC03}"/>
              </a:ext>
            </a:extLst>
          </p:cNvPr>
          <p:cNvSpPr txBox="1">
            <a:spLocks/>
          </p:cNvSpPr>
          <p:nvPr/>
        </p:nvSpPr>
        <p:spPr>
          <a:xfrm>
            <a:off x="5786438" y="2214563"/>
            <a:ext cx="2428875" cy="571500"/>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fontScale="92500" lnSpcReduction="20000"/>
          </a:bodyPr>
          <a:lstStyle/>
          <a:p>
            <a:pPr algn="ctr">
              <a:defRPr/>
            </a:pPr>
            <a:r>
              <a:rPr lang="es-ES" sz="2000" b="1" dirty="0">
                <a:solidFill>
                  <a:schemeClr val="bg2">
                    <a:lumMod val="25000"/>
                  </a:schemeClr>
                </a:solidFill>
              </a:rPr>
              <a:t>DEUDA A LARGO PLAZO</a:t>
            </a:r>
          </a:p>
        </p:txBody>
      </p:sp>
      <p:sp>
        <p:nvSpPr>
          <p:cNvPr id="29" name="28 Flecha abajo">
            <a:extLst>
              <a:ext uri="{FF2B5EF4-FFF2-40B4-BE49-F238E27FC236}">
                <a16:creationId xmlns:a16="http://schemas.microsoft.com/office/drawing/2014/main" id="{4281A876-4C0A-4443-A3BD-F5C933F491CB}"/>
              </a:ext>
            </a:extLst>
          </p:cNvPr>
          <p:cNvSpPr/>
          <p:nvPr/>
        </p:nvSpPr>
        <p:spPr>
          <a:xfrm rot="15821496">
            <a:off x="4044575" y="969298"/>
            <a:ext cx="361938" cy="1706544"/>
          </a:xfrm>
          <a:prstGeom prst="downArrow">
            <a:avLst/>
          </a:prstGeom>
          <a:solidFill>
            <a:schemeClr val="accent2">
              <a:lumMod val="60000"/>
              <a:lumOff val="40000"/>
            </a:schemeClr>
          </a:solidFill>
          <a:effectLst>
            <a:glow rad="101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a:p>
        </p:txBody>
      </p:sp>
      <p:sp>
        <p:nvSpPr>
          <p:cNvPr id="30" name="29 Flecha abajo">
            <a:extLst>
              <a:ext uri="{FF2B5EF4-FFF2-40B4-BE49-F238E27FC236}">
                <a16:creationId xmlns:a16="http://schemas.microsoft.com/office/drawing/2014/main" id="{79226C04-C6A4-4F72-8B6A-45F6168F8EE3}"/>
              </a:ext>
            </a:extLst>
          </p:cNvPr>
          <p:cNvSpPr/>
          <p:nvPr/>
        </p:nvSpPr>
        <p:spPr>
          <a:xfrm rot="16373557">
            <a:off x="4283374" y="1281457"/>
            <a:ext cx="313538" cy="2295155"/>
          </a:xfrm>
          <a:prstGeom prst="downArrow">
            <a:avLst/>
          </a:prstGeom>
          <a:solidFill>
            <a:schemeClr val="accent2">
              <a:lumMod val="60000"/>
              <a:lumOff val="40000"/>
            </a:schemeClr>
          </a:solidFill>
          <a:effectLst>
            <a:glow rad="101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a:p>
        </p:txBody>
      </p:sp>
      <p:sp>
        <p:nvSpPr>
          <p:cNvPr id="31" name="30 Flecha abajo">
            <a:extLst>
              <a:ext uri="{FF2B5EF4-FFF2-40B4-BE49-F238E27FC236}">
                <a16:creationId xmlns:a16="http://schemas.microsoft.com/office/drawing/2014/main" id="{DA9951B7-D85E-4B5B-AF5D-1CE84F311C7C}"/>
              </a:ext>
            </a:extLst>
          </p:cNvPr>
          <p:cNvSpPr/>
          <p:nvPr/>
        </p:nvSpPr>
        <p:spPr>
          <a:xfrm rot="15146874">
            <a:off x="4661287" y="2258196"/>
            <a:ext cx="361938" cy="1801098"/>
          </a:xfrm>
          <a:prstGeom prst="downArrow">
            <a:avLst/>
          </a:prstGeom>
          <a:solidFill>
            <a:schemeClr val="accent2">
              <a:lumMod val="60000"/>
              <a:lumOff val="40000"/>
            </a:schemeClr>
          </a:solidFill>
          <a:effectLst>
            <a:glow rad="101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a:p>
        </p:txBody>
      </p:sp>
      <p:sp>
        <p:nvSpPr>
          <p:cNvPr id="33" name="1 Título">
            <a:extLst>
              <a:ext uri="{FF2B5EF4-FFF2-40B4-BE49-F238E27FC236}">
                <a16:creationId xmlns:a16="http://schemas.microsoft.com/office/drawing/2014/main" id="{81BCD863-917D-47E2-A32C-2DBD27043145}"/>
              </a:ext>
            </a:extLst>
          </p:cNvPr>
          <p:cNvSpPr txBox="1">
            <a:spLocks/>
          </p:cNvSpPr>
          <p:nvPr/>
        </p:nvSpPr>
        <p:spPr>
          <a:xfrm>
            <a:off x="5857875" y="3929063"/>
            <a:ext cx="2428875" cy="1000125"/>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fontScale="92500"/>
          </a:bodyPr>
          <a:lstStyle/>
          <a:p>
            <a:pPr algn="ctr">
              <a:defRPr/>
            </a:pPr>
            <a:r>
              <a:rPr lang="es-ES" b="1" dirty="0">
                <a:solidFill>
                  <a:schemeClr val="bg2">
                    <a:lumMod val="25000"/>
                  </a:schemeClr>
                </a:solidFill>
              </a:rPr>
              <a:t>PASIVOS ESPONTÁNEOS</a:t>
            </a:r>
          </a:p>
        </p:txBody>
      </p:sp>
      <p:sp>
        <p:nvSpPr>
          <p:cNvPr id="34" name="1 Título">
            <a:extLst>
              <a:ext uri="{FF2B5EF4-FFF2-40B4-BE49-F238E27FC236}">
                <a16:creationId xmlns:a16="http://schemas.microsoft.com/office/drawing/2014/main" id="{00116095-BB58-46AD-9157-B0E4DB5A69B3}"/>
              </a:ext>
            </a:extLst>
          </p:cNvPr>
          <p:cNvSpPr txBox="1">
            <a:spLocks/>
          </p:cNvSpPr>
          <p:nvPr/>
        </p:nvSpPr>
        <p:spPr>
          <a:xfrm>
            <a:off x="5857875" y="5214938"/>
            <a:ext cx="2428875" cy="1000125"/>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b="1" dirty="0">
                <a:solidFill>
                  <a:schemeClr val="bg2">
                    <a:lumMod val="25000"/>
                  </a:schemeClr>
                </a:solidFill>
              </a:rPr>
              <a:t>PASIVOS EXPRESOS</a:t>
            </a:r>
          </a:p>
        </p:txBody>
      </p:sp>
      <p:sp>
        <p:nvSpPr>
          <p:cNvPr id="35" name="34 Flecha abajo">
            <a:extLst>
              <a:ext uri="{FF2B5EF4-FFF2-40B4-BE49-F238E27FC236}">
                <a16:creationId xmlns:a16="http://schemas.microsoft.com/office/drawing/2014/main" id="{968745BB-DB82-417D-9CC7-4D1909DEB9E0}"/>
              </a:ext>
            </a:extLst>
          </p:cNvPr>
          <p:cNvSpPr/>
          <p:nvPr/>
        </p:nvSpPr>
        <p:spPr>
          <a:xfrm rot="16200000">
            <a:off x="4536281" y="4912859"/>
            <a:ext cx="428628" cy="1500198"/>
          </a:xfrm>
          <a:prstGeom prst="downArrow">
            <a:avLst/>
          </a:prstGeom>
          <a:solidFill>
            <a:schemeClr val="accent2">
              <a:lumMod val="60000"/>
              <a:lumOff val="40000"/>
            </a:schemeClr>
          </a:solidFill>
          <a:effectLst>
            <a:glow rad="101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3D4E4ED1-46EF-41F5-9E7E-AA4FBA9F5354}"/>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7B2FD1B4-2B0E-4F18-A250-E0F40E64C82B}"/>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a:extLst>
              <a:ext uri="{FF2B5EF4-FFF2-40B4-BE49-F238E27FC236}">
                <a16:creationId xmlns:a16="http://schemas.microsoft.com/office/drawing/2014/main" id="{C9A07454-A694-47E1-95D8-C62E22B9043C}"/>
              </a:ext>
            </a:extLst>
          </p:cNvPr>
          <p:cNvSpPr/>
          <p:nvPr/>
        </p:nvSpPr>
        <p:spPr>
          <a:xfrm>
            <a:off x="585304" y="605228"/>
            <a:ext cx="7643812" cy="492443"/>
          </a:xfrm>
          <a:prstGeom prst="rect">
            <a:avLst/>
          </a:prstGeom>
          <a:solidFill>
            <a:schemeClr val="accent2">
              <a:lumMod val="60000"/>
              <a:lumOff val="40000"/>
            </a:schemeClr>
          </a:solidFill>
        </p:spPr>
        <p:style>
          <a:lnRef idx="3">
            <a:schemeClr val="lt1"/>
          </a:lnRef>
          <a:fillRef idx="1">
            <a:schemeClr val="accent3"/>
          </a:fillRef>
          <a:effectRef idx="1">
            <a:schemeClr val="accent3"/>
          </a:effectRef>
          <a:fontRef idx="minor">
            <a:schemeClr val="lt1"/>
          </a:fontRef>
        </p:style>
        <p:txBody>
          <a:bodyPr>
            <a:spAutoFit/>
          </a:bodyPr>
          <a:lstStyle/>
          <a:p>
            <a:pPr algn="ctr">
              <a:defRPr/>
            </a:pPr>
            <a:r>
              <a:rPr lang="es-ES" sz="2600" b="1" dirty="0"/>
              <a:t>DIAGRAMA DE ESTRUCTURA FINANCIERA</a:t>
            </a:r>
          </a:p>
        </p:txBody>
      </p:sp>
      <p:sp>
        <p:nvSpPr>
          <p:cNvPr id="27" name="1 Título">
            <a:extLst>
              <a:ext uri="{FF2B5EF4-FFF2-40B4-BE49-F238E27FC236}">
                <a16:creationId xmlns:a16="http://schemas.microsoft.com/office/drawing/2014/main" id="{86C085D8-A932-489A-A9FC-1B6969D08FFF}"/>
              </a:ext>
            </a:extLst>
          </p:cNvPr>
          <p:cNvSpPr txBox="1">
            <a:spLocks/>
          </p:cNvSpPr>
          <p:nvPr/>
        </p:nvSpPr>
        <p:spPr>
          <a:xfrm>
            <a:off x="1357313" y="1714500"/>
            <a:ext cx="3286125" cy="2357438"/>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4800" b="1" dirty="0">
                <a:solidFill>
                  <a:schemeClr val="bg2">
                    <a:lumMod val="25000"/>
                  </a:schemeClr>
                </a:solidFill>
              </a:rPr>
              <a:t>ACTIVO</a:t>
            </a:r>
          </a:p>
          <a:p>
            <a:pPr algn="ctr">
              <a:defRPr/>
            </a:pPr>
            <a:r>
              <a:rPr lang="es-ES" sz="4800" b="1" dirty="0">
                <a:solidFill>
                  <a:schemeClr val="bg2">
                    <a:lumMod val="25000"/>
                  </a:schemeClr>
                </a:solidFill>
              </a:rPr>
              <a:t>FIJO</a:t>
            </a:r>
          </a:p>
        </p:txBody>
      </p:sp>
      <p:grpSp>
        <p:nvGrpSpPr>
          <p:cNvPr id="50180" name="25 Grupo">
            <a:extLst>
              <a:ext uri="{FF2B5EF4-FFF2-40B4-BE49-F238E27FC236}">
                <a16:creationId xmlns:a16="http://schemas.microsoft.com/office/drawing/2014/main" id="{A012F7D2-3B95-4786-BE0C-F9981FD86A02}"/>
              </a:ext>
            </a:extLst>
          </p:cNvPr>
          <p:cNvGrpSpPr>
            <a:grpSpLocks/>
          </p:cNvGrpSpPr>
          <p:nvPr/>
        </p:nvGrpSpPr>
        <p:grpSpPr bwMode="auto">
          <a:xfrm>
            <a:off x="214313" y="1143000"/>
            <a:ext cx="785812" cy="5353050"/>
            <a:chOff x="214282" y="1142984"/>
            <a:chExt cx="785818" cy="5352486"/>
          </a:xfrm>
        </p:grpSpPr>
        <p:sp>
          <p:nvSpPr>
            <p:cNvPr id="28" name="1 Título">
              <a:extLst>
                <a:ext uri="{FF2B5EF4-FFF2-40B4-BE49-F238E27FC236}">
                  <a16:creationId xmlns:a16="http://schemas.microsoft.com/office/drawing/2014/main" id="{349046AE-C304-46FC-A155-3D6E2D243F15}"/>
                </a:ext>
              </a:extLst>
            </p:cNvPr>
            <p:cNvSpPr txBox="1">
              <a:spLocks/>
            </p:cNvSpPr>
            <p:nvPr/>
          </p:nvSpPr>
          <p:spPr>
            <a:xfrm rot="16200000">
              <a:off x="-1821432" y="3750146"/>
              <a:ext cx="4785808" cy="571504"/>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lnSpcReduction="10000"/>
            </a:bodyPr>
            <a:lstStyle/>
            <a:p>
              <a:pPr algn="ctr">
                <a:defRPr/>
              </a:pPr>
              <a:r>
                <a:rPr lang="es-ES" sz="3200" b="1" dirty="0">
                  <a:solidFill>
                    <a:schemeClr val="bg2">
                      <a:lumMod val="25000"/>
                    </a:schemeClr>
                  </a:solidFill>
                  <a:latin typeface="Algerian" pitchFamily="82" charset="0"/>
                </a:rPr>
                <a:t>LIQUIDEZ</a:t>
              </a:r>
              <a:r>
                <a:rPr lang="es-ES" sz="2000" b="1" dirty="0">
                  <a:solidFill>
                    <a:schemeClr val="bg2">
                      <a:lumMod val="25000"/>
                    </a:schemeClr>
                  </a:solidFill>
                </a:rPr>
                <a:t>                          </a:t>
              </a:r>
            </a:p>
          </p:txBody>
        </p:sp>
        <p:sp>
          <p:nvSpPr>
            <p:cNvPr id="50191" name="16 CuadroTexto">
              <a:extLst>
                <a:ext uri="{FF2B5EF4-FFF2-40B4-BE49-F238E27FC236}">
                  <a16:creationId xmlns:a16="http://schemas.microsoft.com/office/drawing/2014/main" id="{ADD56992-D97A-4CFD-BEDB-698E2AD51B22}"/>
                </a:ext>
              </a:extLst>
            </p:cNvPr>
            <p:cNvSpPr txBox="1">
              <a:spLocks noChangeArrowheads="1"/>
            </p:cNvSpPr>
            <p:nvPr/>
          </p:nvSpPr>
          <p:spPr bwMode="auto">
            <a:xfrm>
              <a:off x="214282" y="1142984"/>
              <a:ext cx="7858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a:r>
                <a:rPr lang="es-ES" altLang="es-CR" sz="8800"/>
                <a:t>-</a:t>
              </a:r>
            </a:p>
          </p:txBody>
        </p:sp>
        <p:sp>
          <p:nvSpPr>
            <p:cNvPr id="50192" name="17 CuadroTexto">
              <a:extLst>
                <a:ext uri="{FF2B5EF4-FFF2-40B4-BE49-F238E27FC236}">
                  <a16:creationId xmlns:a16="http://schemas.microsoft.com/office/drawing/2014/main" id="{B55997A6-C4AD-4FFC-B4F8-DD590B740E18}"/>
                </a:ext>
              </a:extLst>
            </p:cNvPr>
            <p:cNvSpPr txBox="1">
              <a:spLocks noChangeArrowheads="1"/>
            </p:cNvSpPr>
            <p:nvPr/>
          </p:nvSpPr>
          <p:spPr bwMode="auto">
            <a:xfrm>
              <a:off x="214282" y="5572140"/>
              <a:ext cx="7858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a:r>
                <a:rPr lang="es-ES" altLang="es-CR" sz="5400"/>
                <a:t>+</a:t>
              </a:r>
            </a:p>
          </p:txBody>
        </p:sp>
      </p:grpSp>
      <p:sp>
        <p:nvSpPr>
          <p:cNvPr id="19" name="1 Título">
            <a:extLst>
              <a:ext uri="{FF2B5EF4-FFF2-40B4-BE49-F238E27FC236}">
                <a16:creationId xmlns:a16="http://schemas.microsoft.com/office/drawing/2014/main" id="{5C5BF567-6892-4806-A65C-BD15FC9382CF}"/>
              </a:ext>
            </a:extLst>
          </p:cNvPr>
          <p:cNvSpPr txBox="1">
            <a:spLocks/>
          </p:cNvSpPr>
          <p:nvPr/>
        </p:nvSpPr>
        <p:spPr>
          <a:xfrm>
            <a:off x="1357313" y="4071938"/>
            <a:ext cx="3286125" cy="2286000"/>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3600" b="1" dirty="0">
                <a:solidFill>
                  <a:schemeClr val="bg2">
                    <a:lumMod val="25000"/>
                  </a:schemeClr>
                </a:solidFill>
              </a:rPr>
              <a:t>ACTIVO</a:t>
            </a:r>
          </a:p>
          <a:p>
            <a:pPr algn="ctr">
              <a:defRPr/>
            </a:pPr>
            <a:r>
              <a:rPr lang="es-ES" sz="3600" b="1" dirty="0">
                <a:solidFill>
                  <a:schemeClr val="bg2">
                    <a:lumMod val="25000"/>
                  </a:schemeClr>
                </a:solidFill>
              </a:rPr>
              <a:t>CIRCULANTE</a:t>
            </a:r>
          </a:p>
        </p:txBody>
      </p:sp>
      <p:grpSp>
        <p:nvGrpSpPr>
          <p:cNvPr id="50182" name="38 Grupo">
            <a:extLst>
              <a:ext uri="{FF2B5EF4-FFF2-40B4-BE49-F238E27FC236}">
                <a16:creationId xmlns:a16="http://schemas.microsoft.com/office/drawing/2014/main" id="{BFED7C11-0079-4F1A-A920-733EB0F49F3F}"/>
              </a:ext>
            </a:extLst>
          </p:cNvPr>
          <p:cNvGrpSpPr>
            <a:grpSpLocks/>
          </p:cNvGrpSpPr>
          <p:nvPr/>
        </p:nvGrpSpPr>
        <p:grpSpPr bwMode="auto">
          <a:xfrm>
            <a:off x="4929188" y="1714500"/>
            <a:ext cx="2428875" cy="4643438"/>
            <a:chOff x="5286380" y="1714488"/>
            <a:chExt cx="2428892" cy="4643470"/>
          </a:xfrm>
        </p:grpSpPr>
        <p:sp>
          <p:nvSpPr>
            <p:cNvPr id="33" name="1 Título">
              <a:extLst>
                <a:ext uri="{FF2B5EF4-FFF2-40B4-BE49-F238E27FC236}">
                  <a16:creationId xmlns:a16="http://schemas.microsoft.com/office/drawing/2014/main" id="{0DEFB945-88AA-44C0-AF9B-B623B52F3D45}"/>
                </a:ext>
              </a:extLst>
            </p:cNvPr>
            <p:cNvSpPr txBox="1">
              <a:spLocks/>
            </p:cNvSpPr>
            <p:nvPr/>
          </p:nvSpPr>
          <p:spPr>
            <a:xfrm>
              <a:off x="5286380" y="1714488"/>
              <a:ext cx="2428892" cy="1428760"/>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sz="3800" b="1" dirty="0">
                  <a:solidFill>
                    <a:schemeClr val="bg2">
                      <a:lumMod val="25000"/>
                    </a:schemeClr>
                  </a:solidFill>
                </a:rPr>
                <a:t>CAPITAL</a:t>
              </a:r>
            </a:p>
            <a:p>
              <a:pPr algn="ctr">
                <a:defRPr/>
              </a:pPr>
              <a:r>
                <a:rPr lang="es-ES" sz="3800" b="1" dirty="0">
                  <a:solidFill>
                    <a:schemeClr val="bg2">
                      <a:lumMod val="25000"/>
                    </a:schemeClr>
                  </a:solidFill>
                </a:rPr>
                <a:t>PROPIO</a:t>
              </a:r>
            </a:p>
          </p:txBody>
        </p:sp>
        <p:sp>
          <p:nvSpPr>
            <p:cNvPr id="34" name="1 Título">
              <a:extLst>
                <a:ext uri="{FF2B5EF4-FFF2-40B4-BE49-F238E27FC236}">
                  <a16:creationId xmlns:a16="http://schemas.microsoft.com/office/drawing/2014/main" id="{2EE65AEB-04C7-4CB5-B1BA-B40DB60394E3}"/>
                </a:ext>
              </a:extLst>
            </p:cNvPr>
            <p:cNvSpPr txBox="1">
              <a:spLocks/>
            </p:cNvSpPr>
            <p:nvPr/>
          </p:nvSpPr>
          <p:spPr>
            <a:xfrm>
              <a:off x="5286380" y="3143248"/>
              <a:ext cx="2428892" cy="1000132"/>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b="1" dirty="0">
                  <a:solidFill>
                    <a:schemeClr val="bg2">
                      <a:lumMod val="25000"/>
                    </a:schemeClr>
                  </a:solidFill>
                </a:rPr>
                <a:t>PASIVO A LARGO PLAZO</a:t>
              </a:r>
            </a:p>
          </p:txBody>
        </p:sp>
        <p:sp>
          <p:nvSpPr>
            <p:cNvPr id="20" name="1 Título">
              <a:extLst>
                <a:ext uri="{FF2B5EF4-FFF2-40B4-BE49-F238E27FC236}">
                  <a16:creationId xmlns:a16="http://schemas.microsoft.com/office/drawing/2014/main" id="{F3EC7B74-4684-4595-BEEC-862A88A948D9}"/>
                </a:ext>
              </a:extLst>
            </p:cNvPr>
            <p:cNvSpPr txBox="1">
              <a:spLocks/>
            </p:cNvSpPr>
            <p:nvPr/>
          </p:nvSpPr>
          <p:spPr>
            <a:xfrm>
              <a:off x="5286380" y="4143380"/>
              <a:ext cx="2428892" cy="2214578"/>
            </a:xfrm>
            <a:prstGeom prst="rect">
              <a:avLst/>
            </a:prstGeom>
            <a:blipFill>
              <a:blip r:embed="rId2" cstate="print"/>
              <a:tile tx="0" ty="0" sx="100000" sy="100000" flip="none" algn="tl"/>
            </a:blipFill>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sz="2600" b="1" dirty="0">
                  <a:solidFill>
                    <a:schemeClr val="bg2">
                      <a:lumMod val="25000"/>
                    </a:schemeClr>
                  </a:solidFill>
                </a:rPr>
                <a:t>PASIVO CIRCULANTE</a:t>
              </a:r>
            </a:p>
          </p:txBody>
        </p:sp>
      </p:grpSp>
      <p:grpSp>
        <p:nvGrpSpPr>
          <p:cNvPr id="50183" name="31 Grupo">
            <a:extLst>
              <a:ext uri="{FF2B5EF4-FFF2-40B4-BE49-F238E27FC236}">
                <a16:creationId xmlns:a16="http://schemas.microsoft.com/office/drawing/2014/main" id="{FE076978-434B-4CA1-95DB-89125180E65A}"/>
              </a:ext>
            </a:extLst>
          </p:cNvPr>
          <p:cNvGrpSpPr>
            <a:grpSpLocks/>
          </p:cNvGrpSpPr>
          <p:nvPr/>
        </p:nvGrpSpPr>
        <p:grpSpPr bwMode="auto">
          <a:xfrm>
            <a:off x="7929563" y="1071563"/>
            <a:ext cx="785812" cy="5353050"/>
            <a:chOff x="214282" y="1142984"/>
            <a:chExt cx="785818" cy="5352486"/>
          </a:xfrm>
        </p:grpSpPr>
        <p:sp>
          <p:nvSpPr>
            <p:cNvPr id="36" name="1 Título">
              <a:extLst>
                <a:ext uri="{FF2B5EF4-FFF2-40B4-BE49-F238E27FC236}">
                  <a16:creationId xmlns:a16="http://schemas.microsoft.com/office/drawing/2014/main" id="{B7FC54A3-15F0-40FD-AEA4-960C2372B9B5}"/>
                </a:ext>
              </a:extLst>
            </p:cNvPr>
            <p:cNvSpPr txBox="1">
              <a:spLocks/>
            </p:cNvSpPr>
            <p:nvPr/>
          </p:nvSpPr>
          <p:spPr>
            <a:xfrm rot="16200000">
              <a:off x="-1821433" y="3750146"/>
              <a:ext cx="4785809" cy="571504"/>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lnSpcReduction="10000"/>
            </a:bodyPr>
            <a:lstStyle/>
            <a:p>
              <a:pPr algn="ctr">
                <a:defRPr/>
              </a:pPr>
              <a:r>
                <a:rPr lang="es-ES" sz="3200" b="1" dirty="0">
                  <a:solidFill>
                    <a:schemeClr val="bg2">
                      <a:lumMod val="25000"/>
                    </a:schemeClr>
                  </a:solidFill>
                  <a:latin typeface="Algerian" pitchFamily="82" charset="0"/>
                </a:rPr>
                <a:t>EXIGIBILIDAD</a:t>
              </a:r>
              <a:r>
                <a:rPr lang="es-ES" sz="2000" b="1" dirty="0">
                  <a:solidFill>
                    <a:schemeClr val="bg2">
                      <a:lumMod val="25000"/>
                    </a:schemeClr>
                  </a:solidFill>
                </a:rPr>
                <a:t>                          </a:t>
              </a:r>
            </a:p>
          </p:txBody>
        </p:sp>
        <p:sp>
          <p:nvSpPr>
            <p:cNvPr id="50185" name="36 CuadroTexto">
              <a:extLst>
                <a:ext uri="{FF2B5EF4-FFF2-40B4-BE49-F238E27FC236}">
                  <a16:creationId xmlns:a16="http://schemas.microsoft.com/office/drawing/2014/main" id="{93A4596D-A45E-4104-90D0-A433C942E4C2}"/>
                </a:ext>
              </a:extLst>
            </p:cNvPr>
            <p:cNvSpPr txBox="1">
              <a:spLocks noChangeArrowheads="1"/>
            </p:cNvSpPr>
            <p:nvPr/>
          </p:nvSpPr>
          <p:spPr bwMode="auto">
            <a:xfrm>
              <a:off x="214282" y="1142984"/>
              <a:ext cx="7858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a:r>
                <a:rPr lang="es-ES" altLang="es-CR" sz="8800"/>
                <a:t>-</a:t>
              </a:r>
            </a:p>
          </p:txBody>
        </p:sp>
        <p:sp>
          <p:nvSpPr>
            <p:cNvPr id="50186" name="37 CuadroTexto">
              <a:extLst>
                <a:ext uri="{FF2B5EF4-FFF2-40B4-BE49-F238E27FC236}">
                  <a16:creationId xmlns:a16="http://schemas.microsoft.com/office/drawing/2014/main" id="{DF21F9A8-C75C-4550-8FEE-E229689969BC}"/>
                </a:ext>
              </a:extLst>
            </p:cNvPr>
            <p:cNvSpPr txBox="1">
              <a:spLocks noChangeArrowheads="1"/>
            </p:cNvSpPr>
            <p:nvPr/>
          </p:nvSpPr>
          <p:spPr bwMode="auto">
            <a:xfrm>
              <a:off x="214282" y="5572140"/>
              <a:ext cx="7858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a:r>
                <a:rPr lang="es-ES" altLang="es-CR" sz="5400"/>
                <a:t>+</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a:extLst>
              <a:ext uri="{FF2B5EF4-FFF2-40B4-BE49-F238E27FC236}">
                <a16:creationId xmlns:a16="http://schemas.microsoft.com/office/drawing/2014/main" id="{917CBB54-5FE2-4F23-AB14-1FBE3AF2ACDA}"/>
              </a:ext>
            </a:extLst>
          </p:cNvPr>
          <p:cNvSpPr/>
          <p:nvPr/>
        </p:nvSpPr>
        <p:spPr>
          <a:xfrm>
            <a:off x="1071563" y="571500"/>
            <a:ext cx="7643812" cy="954088"/>
          </a:xfrm>
          <a:prstGeom prst="rect">
            <a:avLst/>
          </a:prstGeom>
          <a:solidFill>
            <a:schemeClr val="accent2">
              <a:lumMod val="60000"/>
              <a:lumOff val="40000"/>
            </a:schemeClr>
          </a:solidFill>
        </p:spPr>
        <p:style>
          <a:lnRef idx="3">
            <a:schemeClr val="lt1"/>
          </a:lnRef>
          <a:fillRef idx="1">
            <a:schemeClr val="accent3"/>
          </a:fillRef>
          <a:effectRef idx="1">
            <a:schemeClr val="accent3"/>
          </a:effectRef>
          <a:fontRef idx="minor">
            <a:schemeClr val="lt1"/>
          </a:fontRef>
        </p:style>
        <p:txBody>
          <a:bodyPr>
            <a:spAutoFit/>
          </a:bodyPr>
          <a:lstStyle/>
          <a:p>
            <a:pPr algn="ctr">
              <a:defRPr/>
            </a:pPr>
            <a:r>
              <a:rPr lang="es-ES" sz="2800" b="1" dirty="0"/>
              <a:t>DIAGRAMA DETALLADO DE</a:t>
            </a:r>
          </a:p>
          <a:p>
            <a:pPr algn="ctr">
              <a:defRPr/>
            </a:pPr>
            <a:r>
              <a:rPr lang="es-ES" sz="2800" b="1" dirty="0"/>
              <a:t> ESTRUCTURA FINANCIERA</a:t>
            </a:r>
          </a:p>
        </p:txBody>
      </p:sp>
      <p:sp>
        <p:nvSpPr>
          <p:cNvPr id="27" name="1 Título">
            <a:extLst>
              <a:ext uri="{FF2B5EF4-FFF2-40B4-BE49-F238E27FC236}">
                <a16:creationId xmlns:a16="http://schemas.microsoft.com/office/drawing/2014/main" id="{98C23801-F900-45CC-AAC1-026DB84A4E93}"/>
              </a:ext>
            </a:extLst>
          </p:cNvPr>
          <p:cNvSpPr txBox="1">
            <a:spLocks/>
          </p:cNvSpPr>
          <p:nvPr/>
        </p:nvSpPr>
        <p:spPr>
          <a:xfrm>
            <a:off x="1357313" y="1714500"/>
            <a:ext cx="3286125" cy="785813"/>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2800" b="1" dirty="0">
                <a:solidFill>
                  <a:schemeClr val="bg2">
                    <a:lumMod val="25000"/>
                  </a:schemeClr>
                </a:solidFill>
              </a:rPr>
              <a:t>Terrenos</a:t>
            </a:r>
          </a:p>
        </p:txBody>
      </p:sp>
      <p:grpSp>
        <p:nvGrpSpPr>
          <p:cNvPr id="51204" name="25 Grupo">
            <a:extLst>
              <a:ext uri="{FF2B5EF4-FFF2-40B4-BE49-F238E27FC236}">
                <a16:creationId xmlns:a16="http://schemas.microsoft.com/office/drawing/2014/main" id="{98C06F79-3C07-436C-93EC-1D76A39870DC}"/>
              </a:ext>
            </a:extLst>
          </p:cNvPr>
          <p:cNvGrpSpPr>
            <a:grpSpLocks/>
          </p:cNvGrpSpPr>
          <p:nvPr/>
        </p:nvGrpSpPr>
        <p:grpSpPr bwMode="auto">
          <a:xfrm>
            <a:off x="214313" y="1143000"/>
            <a:ext cx="785812" cy="5353050"/>
            <a:chOff x="214282" y="1142984"/>
            <a:chExt cx="785818" cy="5352486"/>
          </a:xfrm>
        </p:grpSpPr>
        <p:sp>
          <p:nvSpPr>
            <p:cNvPr id="28" name="1 Título">
              <a:extLst>
                <a:ext uri="{FF2B5EF4-FFF2-40B4-BE49-F238E27FC236}">
                  <a16:creationId xmlns:a16="http://schemas.microsoft.com/office/drawing/2014/main" id="{8CE6EC18-B262-4781-9935-2D176BE0C1E4}"/>
                </a:ext>
              </a:extLst>
            </p:cNvPr>
            <p:cNvSpPr txBox="1">
              <a:spLocks/>
            </p:cNvSpPr>
            <p:nvPr/>
          </p:nvSpPr>
          <p:spPr>
            <a:xfrm rot="16200000">
              <a:off x="-1821432" y="3750146"/>
              <a:ext cx="4785808" cy="571504"/>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lnSpcReduction="10000"/>
            </a:bodyPr>
            <a:lstStyle/>
            <a:p>
              <a:pPr algn="ctr">
                <a:defRPr/>
              </a:pPr>
              <a:r>
                <a:rPr lang="es-ES" sz="3200" b="1" dirty="0">
                  <a:solidFill>
                    <a:schemeClr val="bg2">
                      <a:lumMod val="25000"/>
                    </a:schemeClr>
                  </a:solidFill>
                  <a:latin typeface="Algerian" pitchFamily="82" charset="0"/>
                </a:rPr>
                <a:t>LIQUIDEZ</a:t>
              </a:r>
              <a:r>
                <a:rPr lang="es-ES" sz="2000" b="1" dirty="0">
                  <a:solidFill>
                    <a:schemeClr val="bg2">
                      <a:lumMod val="25000"/>
                    </a:schemeClr>
                  </a:solidFill>
                </a:rPr>
                <a:t>                          </a:t>
              </a:r>
            </a:p>
          </p:txBody>
        </p:sp>
        <p:sp>
          <p:nvSpPr>
            <p:cNvPr id="51220" name="16 CuadroTexto">
              <a:extLst>
                <a:ext uri="{FF2B5EF4-FFF2-40B4-BE49-F238E27FC236}">
                  <a16:creationId xmlns:a16="http://schemas.microsoft.com/office/drawing/2014/main" id="{5826C909-67C7-4097-BBF6-88D7D43466F4}"/>
                </a:ext>
              </a:extLst>
            </p:cNvPr>
            <p:cNvSpPr txBox="1">
              <a:spLocks noChangeArrowheads="1"/>
            </p:cNvSpPr>
            <p:nvPr/>
          </p:nvSpPr>
          <p:spPr bwMode="auto">
            <a:xfrm>
              <a:off x="214282" y="1142984"/>
              <a:ext cx="7858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a:r>
                <a:rPr lang="es-ES" altLang="es-CR" sz="8800"/>
                <a:t>-</a:t>
              </a:r>
            </a:p>
          </p:txBody>
        </p:sp>
        <p:sp>
          <p:nvSpPr>
            <p:cNvPr id="51221" name="17 CuadroTexto">
              <a:extLst>
                <a:ext uri="{FF2B5EF4-FFF2-40B4-BE49-F238E27FC236}">
                  <a16:creationId xmlns:a16="http://schemas.microsoft.com/office/drawing/2014/main" id="{1591AFB3-7CCF-475E-ABD2-BCD3696F24CD}"/>
                </a:ext>
              </a:extLst>
            </p:cNvPr>
            <p:cNvSpPr txBox="1">
              <a:spLocks noChangeArrowheads="1"/>
            </p:cNvSpPr>
            <p:nvPr/>
          </p:nvSpPr>
          <p:spPr bwMode="auto">
            <a:xfrm>
              <a:off x="214282" y="5572140"/>
              <a:ext cx="7858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a:r>
                <a:rPr lang="es-ES" altLang="es-CR" sz="5400"/>
                <a:t>+</a:t>
              </a:r>
            </a:p>
          </p:txBody>
        </p:sp>
      </p:grpSp>
      <p:sp>
        <p:nvSpPr>
          <p:cNvPr id="19" name="1 Título">
            <a:extLst>
              <a:ext uri="{FF2B5EF4-FFF2-40B4-BE49-F238E27FC236}">
                <a16:creationId xmlns:a16="http://schemas.microsoft.com/office/drawing/2014/main" id="{F6546912-B779-4FA4-AD88-093B0528B3F7}"/>
              </a:ext>
            </a:extLst>
          </p:cNvPr>
          <p:cNvSpPr txBox="1">
            <a:spLocks/>
          </p:cNvSpPr>
          <p:nvPr/>
        </p:nvSpPr>
        <p:spPr>
          <a:xfrm>
            <a:off x="1357313" y="5786438"/>
            <a:ext cx="3286125" cy="571500"/>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b="1" dirty="0">
                <a:solidFill>
                  <a:schemeClr val="bg2">
                    <a:lumMod val="25000"/>
                  </a:schemeClr>
                </a:solidFill>
              </a:rPr>
              <a:t>Bancos e inv. </a:t>
            </a:r>
            <a:r>
              <a:rPr lang="es-ES" b="1" dirty="0" err="1">
                <a:solidFill>
                  <a:schemeClr val="bg2">
                    <a:lumMod val="25000"/>
                  </a:schemeClr>
                </a:solidFill>
              </a:rPr>
              <a:t>Trans</a:t>
            </a:r>
            <a:r>
              <a:rPr lang="es-ES" b="1" dirty="0">
                <a:solidFill>
                  <a:schemeClr val="bg2">
                    <a:lumMod val="25000"/>
                  </a:schemeClr>
                </a:solidFill>
              </a:rPr>
              <a:t>.</a:t>
            </a:r>
          </a:p>
        </p:txBody>
      </p:sp>
      <p:sp>
        <p:nvSpPr>
          <p:cNvPr id="33" name="1 Título">
            <a:extLst>
              <a:ext uri="{FF2B5EF4-FFF2-40B4-BE49-F238E27FC236}">
                <a16:creationId xmlns:a16="http://schemas.microsoft.com/office/drawing/2014/main" id="{BEFC9D7E-6DA6-4929-B5CF-96D9F126B246}"/>
              </a:ext>
            </a:extLst>
          </p:cNvPr>
          <p:cNvSpPr txBox="1">
            <a:spLocks/>
          </p:cNvSpPr>
          <p:nvPr/>
        </p:nvSpPr>
        <p:spPr>
          <a:xfrm>
            <a:off x="4929188" y="1714500"/>
            <a:ext cx="2428875" cy="1428750"/>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sz="3200" b="1" dirty="0">
                <a:solidFill>
                  <a:schemeClr val="bg2">
                    <a:lumMod val="25000"/>
                  </a:schemeClr>
                </a:solidFill>
              </a:rPr>
              <a:t>CAPITAL</a:t>
            </a:r>
          </a:p>
          <a:p>
            <a:pPr algn="ctr">
              <a:defRPr/>
            </a:pPr>
            <a:r>
              <a:rPr lang="es-ES" sz="3200" b="1" dirty="0">
                <a:solidFill>
                  <a:schemeClr val="bg2">
                    <a:lumMod val="25000"/>
                  </a:schemeClr>
                </a:solidFill>
              </a:rPr>
              <a:t>PROPIO</a:t>
            </a:r>
          </a:p>
        </p:txBody>
      </p:sp>
      <p:sp>
        <p:nvSpPr>
          <p:cNvPr id="34" name="1 Título">
            <a:extLst>
              <a:ext uri="{FF2B5EF4-FFF2-40B4-BE49-F238E27FC236}">
                <a16:creationId xmlns:a16="http://schemas.microsoft.com/office/drawing/2014/main" id="{86362DB1-5612-45B8-A884-776C0A182B2A}"/>
              </a:ext>
            </a:extLst>
          </p:cNvPr>
          <p:cNvSpPr txBox="1">
            <a:spLocks/>
          </p:cNvSpPr>
          <p:nvPr/>
        </p:nvSpPr>
        <p:spPr>
          <a:xfrm>
            <a:off x="4929188" y="3143250"/>
            <a:ext cx="2428875" cy="1000125"/>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b="1" dirty="0">
                <a:solidFill>
                  <a:schemeClr val="bg2">
                    <a:lumMod val="25000"/>
                  </a:schemeClr>
                </a:solidFill>
              </a:rPr>
              <a:t>PASIVO A LARGO PLAZO</a:t>
            </a:r>
          </a:p>
        </p:txBody>
      </p:sp>
      <p:sp>
        <p:nvSpPr>
          <p:cNvPr id="20" name="1 Título">
            <a:extLst>
              <a:ext uri="{FF2B5EF4-FFF2-40B4-BE49-F238E27FC236}">
                <a16:creationId xmlns:a16="http://schemas.microsoft.com/office/drawing/2014/main" id="{360CD5AE-307F-4A0E-AA72-3AB7F8ECDC69}"/>
              </a:ext>
            </a:extLst>
          </p:cNvPr>
          <p:cNvSpPr txBox="1">
            <a:spLocks/>
          </p:cNvSpPr>
          <p:nvPr/>
        </p:nvSpPr>
        <p:spPr>
          <a:xfrm>
            <a:off x="4929188" y="5500688"/>
            <a:ext cx="2428875" cy="857250"/>
          </a:xfrm>
          <a:prstGeom prst="rect">
            <a:avLst/>
          </a:prstGeom>
          <a:blipFill>
            <a:blip r:embed="rId2" cstate="print"/>
            <a:tile tx="0" ty="0" sx="100000" sy="100000" flip="none" algn="tl"/>
          </a:blip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2000" b="1" dirty="0">
                <a:solidFill>
                  <a:schemeClr val="bg2">
                    <a:lumMod val="25000"/>
                  </a:schemeClr>
                </a:solidFill>
              </a:rPr>
              <a:t>Préstamos por pagar</a:t>
            </a:r>
          </a:p>
        </p:txBody>
      </p:sp>
      <p:grpSp>
        <p:nvGrpSpPr>
          <p:cNvPr id="51209" name="31 Grupo">
            <a:extLst>
              <a:ext uri="{FF2B5EF4-FFF2-40B4-BE49-F238E27FC236}">
                <a16:creationId xmlns:a16="http://schemas.microsoft.com/office/drawing/2014/main" id="{8063BA4F-61A0-454B-8C77-1C73B065D579}"/>
              </a:ext>
            </a:extLst>
          </p:cNvPr>
          <p:cNvGrpSpPr>
            <a:grpSpLocks/>
          </p:cNvGrpSpPr>
          <p:nvPr/>
        </p:nvGrpSpPr>
        <p:grpSpPr bwMode="auto">
          <a:xfrm>
            <a:off x="7929563" y="1173163"/>
            <a:ext cx="785812" cy="5351462"/>
            <a:chOff x="214282" y="1142984"/>
            <a:chExt cx="785818" cy="5352486"/>
          </a:xfrm>
        </p:grpSpPr>
        <p:sp>
          <p:nvSpPr>
            <p:cNvPr id="36" name="1 Título">
              <a:extLst>
                <a:ext uri="{FF2B5EF4-FFF2-40B4-BE49-F238E27FC236}">
                  <a16:creationId xmlns:a16="http://schemas.microsoft.com/office/drawing/2014/main" id="{6DEA1A35-BADE-4A5D-95FD-DAA8827E3580}"/>
                </a:ext>
              </a:extLst>
            </p:cNvPr>
            <p:cNvSpPr txBox="1">
              <a:spLocks/>
            </p:cNvSpPr>
            <p:nvPr/>
          </p:nvSpPr>
          <p:spPr>
            <a:xfrm rot="16200000">
              <a:off x="-1821349" y="3750210"/>
              <a:ext cx="4785641" cy="571504"/>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lnSpcReduction="10000"/>
            </a:bodyPr>
            <a:lstStyle/>
            <a:p>
              <a:pPr algn="ctr">
                <a:defRPr/>
              </a:pPr>
              <a:r>
                <a:rPr lang="es-ES" sz="3200" b="1" dirty="0">
                  <a:solidFill>
                    <a:schemeClr val="bg2">
                      <a:lumMod val="25000"/>
                    </a:schemeClr>
                  </a:solidFill>
                  <a:latin typeface="Algerian" pitchFamily="82" charset="0"/>
                </a:rPr>
                <a:t>EXIGIBILIDAD</a:t>
              </a:r>
              <a:r>
                <a:rPr lang="es-ES" sz="2000" b="1" dirty="0">
                  <a:solidFill>
                    <a:schemeClr val="bg2">
                      <a:lumMod val="25000"/>
                    </a:schemeClr>
                  </a:solidFill>
                </a:rPr>
                <a:t>                          </a:t>
              </a:r>
            </a:p>
          </p:txBody>
        </p:sp>
        <p:sp>
          <p:nvSpPr>
            <p:cNvPr id="51217" name="36 CuadroTexto">
              <a:extLst>
                <a:ext uri="{FF2B5EF4-FFF2-40B4-BE49-F238E27FC236}">
                  <a16:creationId xmlns:a16="http://schemas.microsoft.com/office/drawing/2014/main" id="{DD3EDA35-6E39-4957-AB1D-7E7E93DC525B}"/>
                </a:ext>
              </a:extLst>
            </p:cNvPr>
            <p:cNvSpPr txBox="1">
              <a:spLocks noChangeArrowheads="1"/>
            </p:cNvSpPr>
            <p:nvPr/>
          </p:nvSpPr>
          <p:spPr bwMode="auto">
            <a:xfrm>
              <a:off x="214282" y="1142984"/>
              <a:ext cx="7858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a:r>
                <a:rPr lang="es-ES" altLang="es-CR" sz="8800"/>
                <a:t>-</a:t>
              </a:r>
            </a:p>
          </p:txBody>
        </p:sp>
        <p:sp>
          <p:nvSpPr>
            <p:cNvPr id="51218" name="37 CuadroTexto">
              <a:extLst>
                <a:ext uri="{FF2B5EF4-FFF2-40B4-BE49-F238E27FC236}">
                  <a16:creationId xmlns:a16="http://schemas.microsoft.com/office/drawing/2014/main" id="{091DD3E6-5CCE-46FF-BB15-C618DC7F6587}"/>
                </a:ext>
              </a:extLst>
            </p:cNvPr>
            <p:cNvSpPr txBox="1">
              <a:spLocks noChangeArrowheads="1"/>
            </p:cNvSpPr>
            <p:nvPr/>
          </p:nvSpPr>
          <p:spPr bwMode="auto">
            <a:xfrm>
              <a:off x="214282" y="5572140"/>
              <a:ext cx="7858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pPr algn="ctr"/>
              <a:r>
                <a:rPr lang="es-ES" altLang="es-CR" sz="5400"/>
                <a:t>+</a:t>
              </a:r>
            </a:p>
          </p:txBody>
        </p:sp>
      </p:grpSp>
      <p:sp>
        <p:nvSpPr>
          <p:cNvPr id="22" name="1 Título">
            <a:extLst>
              <a:ext uri="{FF2B5EF4-FFF2-40B4-BE49-F238E27FC236}">
                <a16:creationId xmlns:a16="http://schemas.microsoft.com/office/drawing/2014/main" id="{258B05A7-3002-44EA-86F6-C67D04C5FD50}"/>
              </a:ext>
            </a:extLst>
          </p:cNvPr>
          <p:cNvSpPr txBox="1">
            <a:spLocks/>
          </p:cNvSpPr>
          <p:nvPr/>
        </p:nvSpPr>
        <p:spPr>
          <a:xfrm>
            <a:off x="1357313" y="2500313"/>
            <a:ext cx="3286125" cy="785812"/>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3200" b="1" dirty="0">
                <a:solidFill>
                  <a:schemeClr val="bg2">
                    <a:lumMod val="25000"/>
                  </a:schemeClr>
                </a:solidFill>
              </a:rPr>
              <a:t>Edificio</a:t>
            </a:r>
          </a:p>
        </p:txBody>
      </p:sp>
      <p:sp>
        <p:nvSpPr>
          <p:cNvPr id="23" name="1 Título">
            <a:extLst>
              <a:ext uri="{FF2B5EF4-FFF2-40B4-BE49-F238E27FC236}">
                <a16:creationId xmlns:a16="http://schemas.microsoft.com/office/drawing/2014/main" id="{0ABAC934-8C05-46CA-86E1-A01FB9233E17}"/>
              </a:ext>
            </a:extLst>
          </p:cNvPr>
          <p:cNvSpPr txBox="1">
            <a:spLocks/>
          </p:cNvSpPr>
          <p:nvPr/>
        </p:nvSpPr>
        <p:spPr>
          <a:xfrm>
            <a:off x="1357313" y="3286125"/>
            <a:ext cx="3286125" cy="785813"/>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3200" b="1" dirty="0" err="1">
                <a:solidFill>
                  <a:schemeClr val="bg2">
                    <a:lumMod val="25000"/>
                  </a:schemeClr>
                </a:solidFill>
              </a:rPr>
              <a:t>Maq</a:t>
            </a:r>
            <a:r>
              <a:rPr lang="es-ES" sz="3200" b="1" dirty="0">
                <a:solidFill>
                  <a:schemeClr val="bg2">
                    <a:lumMod val="25000"/>
                  </a:schemeClr>
                </a:solidFill>
              </a:rPr>
              <a:t>. equipo</a:t>
            </a:r>
          </a:p>
        </p:txBody>
      </p:sp>
      <p:sp>
        <p:nvSpPr>
          <p:cNvPr id="24" name="1 Título">
            <a:extLst>
              <a:ext uri="{FF2B5EF4-FFF2-40B4-BE49-F238E27FC236}">
                <a16:creationId xmlns:a16="http://schemas.microsoft.com/office/drawing/2014/main" id="{4ECB2725-BFBE-460D-AF6B-2FEB820AB636}"/>
              </a:ext>
            </a:extLst>
          </p:cNvPr>
          <p:cNvSpPr txBox="1">
            <a:spLocks/>
          </p:cNvSpPr>
          <p:nvPr/>
        </p:nvSpPr>
        <p:spPr>
          <a:xfrm>
            <a:off x="1357313" y="4071938"/>
            <a:ext cx="3286125" cy="785812"/>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3200" b="1" dirty="0">
                <a:solidFill>
                  <a:schemeClr val="bg2">
                    <a:lumMod val="25000"/>
                  </a:schemeClr>
                </a:solidFill>
              </a:rPr>
              <a:t>Inventario</a:t>
            </a:r>
          </a:p>
        </p:txBody>
      </p:sp>
      <p:sp>
        <p:nvSpPr>
          <p:cNvPr id="25" name="1 Título">
            <a:extLst>
              <a:ext uri="{FF2B5EF4-FFF2-40B4-BE49-F238E27FC236}">
                <a16:creationId xmlns:a16="http://schemas.microsoft.com/office/drawing/2014/main" id="{B3F7EEE4-93FD-49CF-B253-983BEBF030D5}"/>
              </a:ext>
            </a:extLst>
          </p:cNvPr>
          <p:cNvSpPr txBox="1">
            <a:spLocks/>
          </p:cNvSpPr>
          <p:nvPr/>
        </p:nvSpPr>
        <p:spPr>
          <a:xfrm>
            <a:off x="1357313" y="4857750"/>
            <a:ext cx="3286125" cy="928688"/>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3200" b="1" dirty="0">
                <a:solidFill>
                  <a:schemeClr val="bg2">
                    <a:lumMod val="25000"/>
                  </a:schemeClr>
                </a:solidFill>
              </a:rPr>
              <a:t>Cuentas x Cobrar</a:t>
            </a:r>
          </a:p>
        </p:txBody>
      </p:sp>
      <p:sp>
        <p:nvSpPr>
          <p:cNvPr id="26" name="1 Título">
            <a:extLst>
              <a:ext uri="{FF2B5EF4-FFF2-40B4-BE49-F238E27FC236}">
                <a16:creationId xmlns:a16="http://schemas.microsoft.com/office/drawing/2014/main" id="{C5970735-D2B4-4A0B-AF0D-F1F518011CDD}"/>
              </a:ext>
            </a:extLst>
          </p:cNvPr>
          <p:cNvSpPr txBox="1">
            <a:spLocks/>
          </p:cNvSpPr>
          <p:nvPr/>
        </p:nvSpPr>
        <p:spPr>
          <a:xfrm>
            <a:off x="4929188" y="4929188"/>
            <a:ext cx="2428875" cy="571500"/>
          </a:xfrm>
          <a:prstGeom prst="rect">
            <a:avLst/>
          </a:prstGeom>
          <a:blipFill>
            <a:blip r:embed="rId2" cstate="print"/>
            <a:tile tx="0" ty="0" sx="100000" sy="100000" flip="none" algn="tl"/>
          </a:blipFill>
          <a:ln/>
        </p:spPr>
        <p:style>
          <a:lnRef idx="1">
            <a:schemeClr val="accent6"/>
          </a:lnRef>
          <a:fillRef idx="2">
            <a:schemeClr val="accent6"/>
          </a:fillRef>
          <a:effectRef idx="1">
            <a:schemeClr val="accent6"/>
          </a:effectRef>
          <a:fontRef idx="minor">
            <a:schemeClr val="dk1"/>
          </a:fontRef>
        </p:style>
        <p:txBody>
          <a:bodyPr anchor="ctr">
            <a:noAutofit/>
          </a:bodyPr>
          <a:lstStyle/>
          <a:p>
            <a:pPr algn="ctr">
              <a:defRPr/>
            </a:pPr>
            <a:r>
              <a:rPr lang="es-ES" sz="1600" b="1" dirty="0">
                <a:solidFill>
                  <a:schemeClr val="bg2">
                    <a:lumMod val="25000"/>
                  </a:schemeClr>
                </a:solidFill>
              </a:rPr>
              <a:t>Gastos acumulados</a:t>
            </a:r>
          </a:p>
        </p:txBody>
      </p:sp>
      <p:sp>
        <p:nvSpPr>
          <p:cNvPr id="29" name="1 Título">
            <a:extLst>
              <a:ext uri="{FF2B5EF4-FFF2-40B4-BE49-F238E27FC236}">
                <a16:creationId xmlns:a16="http://schemas.microsoft.com/office/drawing/2014/main" id="{E61811BB-72B8-4850-8F67-95671A51904B}"/>
              </a:ext>
            </a:extLst>
          </p:cNvPr>
          <p:cNvSpPr txBox="1">
            <a:spLocks/>
          </p:cNvSpPr>
          <p:nvPr/>
        </p:nvSpPr>
        <p:spPr>
          <a:xfrm>
            <a:off x="4929188" y="4143375"/>
            <a:ext cx="2428875" cy="785813"/>
          </a:xfrm>
          <a:prstGeom prst="rect">
            <a:avLst/>
          </a:prstGeom>
          <a:blipFill>
            <a:blip r:embed="rId2" cstate="print"/>
            <a:tile tx="0" ty="0" sx="100000" sy="100000" flip="none" algn="tl"/>
          </a:blipFill>
          <a:ln/>
        </p:spPr>
        <p:style>
          <a:lnRef idx="1">
            <a:schemeClr val="accent6"/>
          </a:lnRef>
          <a:fillRef idx="2">
            <a:schemeClr val="accent6"/>
          </a:fillRef>
          <a:effectRef idx="1">
            <a:schemeClr val="accent6"/>
          </a:effectRef>
          <a:fontRef idx="minor">
            <a:schemeClr val="dk1"/>
          </a:fontRef>
        </p:style>
        <p:txBody>
          <a:bodyPr anchor="ctr">
            <a:noAutofit/>
          </a:bodyPr>
          <a:lstStyle/>
          <a:p>
            <a:pPr algn="ctr">
              <a:defRPr/>
            </a:pPr>
            <a:r>
              <a:rPr lang="es-ES" sz="2000" b="1" dirty="0">
                <a:solidFill>
                  <a:schemeClr val="bg2">
                    <a:lumMod val="25000"/>
                  </a:schemeClr>
                </a:solidFill>
              </a:rPr>
              <a:t>Cuentas x Pagar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5F141840-8D98-4CF9-BA12-12E2BD22451D}"/>
              </a:ext>
            </a:extLst>
          </p:cNvPr>
          <p:cNvGraphicFramePr/>
          <p:nvPr>
            <p:extLst>
              <p:ext uri="{D42A27DB-BD31-4B8C-83A1-F6EECF244321}">
                <p14:modId xmlns:p14="http://schemas.microsoft.com/office/powerpoint/2010/main" val="345618770"/>
              </p:ext>
            </p:extLst>
          </p:nvPr>
        </p:nvGraphicFramePr>
        <p:xfrm>
          <a:off x="611560" y="332656"/>
          <a:ext cx="8122488" cy="6057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79902594-7C26-44EB-A15C-3DEE2ED7A6EC}"/>
              </a:ext>
            </a:extLst>
          </p:cNvPr>
          <p:cNvGraphicFramePr/>
          <p:nvPr>
            <p:extLst>
              <p:ext uri="{D42A27DB-BD31-4B8C-83A1-F6EECF244321}">
                <p14:modId xmlns:p14="http://schemas.microsoft.com/office/powerpoint/2010/main" val="4140150941"/>
              </p:ext>
            </p:extLst>
          </p:nvPr>
        </p:nvGraphicFramePr>
        <p:xfrm>
          <a:off x="755576" y="332656"/>
          <a:ext cx="8122488" cy="6057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a:extLst>
              <a:ext uri="{FF2B5EF4-FFF2-40B4-BE49-F238E27FC236}">
                <a16:creationId xmlns:a16="http://schemas.microsoft.com/office/drawing/2014/main" id="{A091FA86-57DE-42EF-BA3A-E6718307731B}"/>
              </a:ext>
            </a:extLst>
          </p:cNvPr>
          <p:cNvSpPr/>
          <p:nvPr/>
        </p:nvSpPr>
        <p:spPr>
          <a:xfrm>
            <a:off x="285749" y="571500"/>
            <a:ext cx="8286751" cy="461665"/>
          </a:xfrm>
          <a:prstGeom prst="rect">
            <a:avLst/>
          </a:prstGeom>
          <a:solidFill>
            <a:schemeClr val="accent2">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defRPr/>
            </a:pPr>
            <a:r>
              <a:rPr lang="es-ES" b="1" dirty="0"/>
              <a:t>ESTRUCTURA FINANCIERA EQUILIBRADA Y SÓLIDA</a:t>
            </a:r>
          </a:p>
        </p:txBody>
      </p:sp>
      <p:sp>
        <p:nvSpPr>
          <p:cNvPr id="27" name="1 Título">
            <a:extLst>
              <a:ext uri="{FF2B5EF4-FFF2-40B4-BE49-F238E27FC236}">
                <a16:creationId xmlns:a16="http://schemas.microsoft.com/office/drawing/2014/main" id="{FBD7F908-DCAF-45C4-8CF7-FFBAC9C909DD}"/>
              </a:ext>
            </a:extLst>
          </p:cNvPr>
          <p:cNvSpPr txBox="1">
            <a:spLocks/>
          </p:cNvSpPr>
          <p:nvPr/>
        </p:nvSpPr>
        <p:spPr>
          <a:xfrm>
            <a:off x="1357313" y="1571625"/>
            <a:ext cx="3286125" cy="1785938"/>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3600" b="1" dirty="0">
                <a:solidFill>
                  <a:schemeClr val="bg2">
                    <a:lumMod val="25000"/>
                  </a:schemeClr>
                </a:solidFill>
              </a:rPr>
              <a:t>ACTIVO</a:t>
            </a:r>
          </a:p>
          <a:p>
            <a:pPr algn="ctr">
              <a:defRPr/>
            </a:pPr>
            <a:r>
              <a:rPr lang="es-ES" sz="3600" b="1" dirty="0">
                <a:solidFill>
                  <a:schemeClr val="bg2">
                    <a:lumMod val="25000"/>
                  </a:schemeClr>
                </a:solidFill>
              </a:rPr>
              <a:t>FIJO</a:t>
            </a:r>
          </a:p>
        </p:txBody>
      </p:sp>
      <p:sp>
        <p:nvSpPr>
          <p:cNvPr id="28" name="1 Título">
            <a:extLst>
              <a:ext uri="{FF2B5EF4-FFF2-40B4-BE49-F238E27FC236}">
                <a16:creationId xmlns:a16="http://schemas.microsoft.com/office/drawing/2014/main" id="{53E42E36-33DC-41FE-86DF-998E71BE46F6}"/>
              </a:ext>
            </a:extLst>
          </p:cNvPr>
          <p:cNvSpPr txBox="1">
            <a:spLocks/>
          </p:cNvSpPr>
          <p:nvPr/>
        </p:nvSpPr>
        <p:spPr>
          <a:xfrm rot="16200000">
            <a:off x="-1217613" y="3019426"/>
            <a:ext cx="3578225" cy="571500"/>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lnSpcReduction="10000"/>
          </a:bodyPr>
          <a:lstStyle/>
          <a:p>
            <a:pPr algn="ctr">
              <a:defRPr/>
            </a:pPr>
            <a:r>
              <a:rPr lang="es-ES" sz="3200" b="1" dirty="0">
                <a:solidFill>
                  <a:schemeClr val="bg2">
                    <a:lumMod val="25000"/>
                  </a:schemeClr>
                </a:solidFill>
                <a:latin typeface="Algerian" pitchFamily="82" charset="0"/>
              </a:rPr>
              <a:t>LIQUIDEZ</a:t>
            </a:r>
            <a:r>
              <a:rPr lang="es-ES" sz="2000" b="1" dirty="0">
                <a:solidFill>
                  <a:schemeClr val="bg2">
                    <a:lumMod val="25000"/>
                  </a:schemeClr>
                </a:solidFill>
              </a:rPr>
              <a:t>                          </a:t>
            </a:r>
          </a:p>
        </p:txBody>
      </p:sp>
      <p:sp>
        <p:nvSpPr>
          <p:cNvPr id="19" name="1 Título">
            <a:extLst>
              <a:ext uri="{FF2B5EF4-FFF2-40B4-BE49-F238E27FC236}">
                <a16:creationId xmlns:a16="http://schemas.microsoft.com/office/drawing/2014/main" id="{A849345B-3158-410A-9F40-C0B52FF3EA59}"/>
              </a:ext>
            </a:extLst>
          </p:cNvPr>
          <p:cNvSpPr txBox="1">
            <a:spLocks/>
          </p:cNvSpPr>
          <p:nvPr/>
        </p:nvSpPr>
        <p:spPr>
          <a:xfrm>
            <a:off x="1357313" y="3357563"/>
            <a:ext cx="3286125" cy="1714500"/>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3200" b="1" dirty="0">
                <a:solidFill>
                  <a:schemeClr val="bg2">
                    <a:lumMod val="25000"/>
                  </a:schemeClr>
                </a:solidFill>
              </a:rPr>
              <a:t>ACTIVO</a:t>
            </a:r>
          </a:p>
          <a:p>
            <a:pPr algn="ctr">
              <a:defRPr/>
            </a:pPr>
            <a:r>
              <a:rPr lang="es-ES" sz="3200" b="1" dirty="0">
                <a:solidFill>
                  <a:schemeClr val="bg2">
                    <a:lumMod val="25000"/>
                  </a:schemeClr>
                </a:solidFill>
              </a:rPr>
              <a:t>CIRCULANTE</a:t>
            </a:r>
          </a:p>
        </p:txBody>
      </p:sp>
      <p:sp>
        <p:nvSpPr>
          <p:cNvPr id="33" name="1 Título">
            <a:extLst>
              <a:ext uri="{FF2B5EF4-FFF2-40B4-BE49-F238E27FC236}">
                <a16:creationId xmlns:a16="http://schemas.microsoft.com/office/drawing/2014/main" id="{2612B13A-FC70-4E67-8A40-988B2B2BCEB1}"/>
              </a:ext>
            </a:extLst>
          </p:cNvPr>
          <p:cNvSpPr txBox="1">
            <a:spLocks/>
          </p:cNvSpPr>
          <p:nvPr/>
        </p:nvSpPr>
        <p:spPr>
          <a:xfrm>
            <a:off x="4929188" y="1571625"/>
            <a:ext cx="2428875" cy="928688"/>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2800" b="1" dirty="0">
                <a:solidFill>
                  <a:schemeClr val="bg2">
                    <a:lumMod val="25000"/>
                  </a:schemeClr>
                </a:solidFill>
              </a:rPr>
              <a:t>CAPITAL</a:t>
            </a:r>
          </a:p>
          <a:p>
            <a:pPr algn="ctr">
              <a:defRPr/>
            </a:pPr>
            <a:r>
              <a:rPr lang="es-ES" sz="2800" b="1" dirty="0">
                <a:solidFill>
                  <a:schemeClr val="bg2">
                    <a:lumMod val="25000"/>
                  </a:schemeClr>
                </a:solidFill>
              </a:rPr>
              <a:t>PROPIO</a:t>
            </a:r>
          </a:p>
        </p:txBody>
      </p:sp>
      <p:sp>
        <p:nvSpPr>
          <p:cNvPr id="20" name="1 Título">
            <a:extLst>
              <a:ext uri="{FF2B5EF4-FFF2-40B4-BE49-F238E27FC236}">
                <a16:creationId xmlns:a16="http://schemas.microsoft.com/office/drawing/2014/main" id="{1A1E5F54-23F3-4205-8C5F-2EDA8DE3E326}"/>
              </a:ext>
            </a:extLst>
          </p:cNvPr>
          <p:cNvSpPr txBox="1">
            <a:spLocks/>
          </p:cNvSpPr>
          <p:nvPr/>
        </p:nvSpPr>
        <p:spPr>
          <a:xfrm>
            <a:off x="4929188" y="3714750"/>
            <a:ext cx="2428875" cy="1357313"/>
          </a:xfrm>
          <a:prstGeom prst="rect">
            <a:avLst/>
          </a:prstGeom>
          <a:blipFill>
            <a:blip r:embed="rId2" cstate="print"/>
            <a:tile tx="0" ty="0" sx="100000" sy="100000" flip="none" algn="tl"/>
          </a:blipFill>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b="1" dirty="0">
                <a:solidFill>
                  <a:schemeClr val="bg2">
                    <a:lumMod val="25000"/>
                  </a:schemeClr>
                </a:solidFill>
              </a:rPr>
              <a:t>PASIVO CIRCULANTE</a:t>
            </a:r>
          </a:p>
        </p:txBody>
      </p:sp>
      <p:sp>
        <p:nvSpPr>
          <p:cNvPr id="36" name="1 Título">
            <a:extLst>
              <a:ext uri="{FF2B5EF4-FFF2-40B4-BE49-F238E27FC236}">
                <a16:creationId xmlns:a16="http://schemas.microsoft.com/office/drawing/2014/main" id="{1D20A99E-8B16-41AA-ACC5-6D5DF7BB30FE}"/>
              </a:ext>
            </a:extLst>
          </p:cNvPr>
          <p:cNvSpPr txBox="1">
            <a:spLocks/>
          </p:cNvSpPr>
          <p:nvPr/>
        </p:nvSpPr>
        <p:spPr>
          <a:xfrm rot="16200000">
            <a:off x="6451600" y="3094038"/>
            <a:ext cx="3670300" cy="571500"/>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lnSpcReduction="10000"/>
          </a:bodyPr>
          <a:lstStyle/>
          <a:p>
            <a:pPr algn="ctr">
              <a:defRPr/>
            </a:pPr>
            <a:r>
              <a:rPr lang="es-ES" sz="3200" b="1" dirty="0">
                <a:solidFill>
                  <a:schemeClr val="bg2">
                    <a:lumMod val="25000"/>
                  </a:schemeClr>
                </a:solidFill>
                <a:latin typeface="Algerian" pitchFamily="82" charset="0"/>
              </a:rPr>
              <a:t>EXIGIBILIDAD</a:t>
            </a:r>
            <a:r>
              <a:rPr lang="es-ES" sz="2000" b="1" dirty="0">
                <a:solidFill>
                  <a:schemeClr val="bg2">
                    <a:lumMod val="25000"/>
                  </a:schemeClr>
                </a:solidFill>
              </a:rPr>
              <a:t>                          </a:t>
            </a:r>
          </a:p>
        </p:txBody>
      </p:sp>
      <p:sp>
        <p:nvSpPr>
          <p:cNvPr id="34" name="1 Título">
            <a:extLst>
              <a:ext uri="{FF2B5EF4-FFF2-40B4-BE49-F238E27FC236}">
                <a16:creationId xmlns:a16="http://schemas.microsoft.com/office/drawing/2014/main" id="{DE876855-B449-4FE2-B9D6-BBD98E9DD61F}"/>
              </a:ext>
            </a:extLst>
          </p:cNvPr>
          <p:cNvSpPr txBox="1">
            <a:spLocks/>
          </p:cNvSpPr>
          <p:nvPr/>
        </p:nvSpPr>
        <p:spPr>
          <a:xfrm>
            <a:off x="4929188" y="2500313"/>
            <a:ext cx="2428875" cy="1214437"/>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b="1" dirty="0">
                <a:solidFill>
                  <a:schemeClr val="bg2">
                    <a:lumMod val="25000"/>
                  </a:schemeClr>
                </a:solidFill>
              </a:rPr>
              <a:t>PASIVO A LARGO PLAZO</a:t>
            </a:r>
          </a:p>
        </p:txBody>
      </p:sp>
      <p:sp>
        <p:nvSpPr>
          <p:cNvPr id="24" name="23 Flecha abajo">
            <a:extLst>
              <a:ext uri="{FF2B5EF4-FFF2-40B4-BE49-F238E27FC236}">
                <a16:creationId xmlns:a16="http://schemas.microsoft.com/office/drawing/2014/main" id="{840E073F-0432-44B3-A96E-359AD0B6A37B}"/>
              </a:ext>
            </a:extLst>
          </p:cNvPr>
          <p:cNvSpPr/>
          <p:nvPr/>
        </p:nvSpPr>
        <p:spPr>
          <a:xfrm rot="5400000">
            <a:off x="4643440" y="3037708"/>
            <a:ext cx="357191" cy="1071570"/>
          </a:xfrm>
          <a:prstGeom prst="downArrow">
            <a:avLst/>
          </a:prstGeom>
          <a:solidFill>
            <a:srgbClr val="FF0000"/>
          </a:solidFill>
          <a:effectLst>
            <a:glow rad="101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dirty="0"/>
          </a:p>
        </p:txBody>
      </p:sp>
      <p:sp>
        <p:nvSpPr>
          <p:cNvPr id="22" name="21 Flecha abajo">
            <a:extLst>
              <a:ext uri="{FF2B5EF4-FFF2-40B4-BE49-F238E27FC236}">
                <a16:creationId xmlns:a16="http://schemas.microsoft.com/office/drawing/2014/main" id="{C4ED29F5-193B-42BE-B826-08EEE08C4656}"/>
              </a:ext>
            </a:extLst>
          </p:cNvPr>
          <p:cNvSpPr/>
          <p:nvPr/>
        </p:nvSpPr>
        <p:spPr>
          <a:xfrm rot="5400000">
            <a:off x="4571999" y="1928804"/>
            <a:ext cx="357191" cy="1071570"/>
          </a:xfrm>
          <a:prstGeom prst="downArrow">
            <a:avLst/>
          </a:prstGeom>
          <a:solidFill>
            <a:srgbClr val="FF0000"/>
          </a:solidFill>
          <a:effectLst>
            <a:glow rad="101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dirty="0"/>
          </a:p>
        </p:txBody>
      </p:sp>
      <p:sp>
        <p:nvSpPr>
          <p:cNvPr id="14" name="24 Redondear rectángulo de esquina del mismo lado">
            <a:extLst>
              <a:ext uri="{FF2B5EF4-FFF2-40B4-BE49-F238E27FC236}">
                <a16:creationId xmlns:a16="http://schemas.microsoft.com/office/drawing/2014/main" id="{52E2E5B0-F02D-4B3F-9AEA-0531F5639A2C}"/>
              </a:ext>
            </a:extLst>
          </p:cNvPr>
          <p:cNvSpPr/>
          <p:nvPr/>
        </p:nvSpPr>
        <p:spPr>
          <a:xfrm>
            <a:off x="1259632" y="5362108"/>
            <a:ext cx="6192688" cy="935712"/>
          </a:xfrm>
          <a:prstGeom prst="round2SameRect">
            <a:avLst/>
          </a:prstGeom>
          <a:solidFill>
            <a:schemeClr val="accent2">
              <a:lumMod val="40000"/>
              <a:lumOff val="6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600" b="1" i="0" u="none" strike="noStrike" kern="0" cap="none" spc="0" normalizeH="0" baseline="0" noProof="0" dirty="0">
                <a:ln>
                  <a:noFill/>
                </a:ln>
                <a:solidFill>
                  <a:prstClr val="white"/>
                </a:solidFill>
                <a:effectLst/>
                <a:uLnTx/>
                <a:uFillTx/>
                <a:latin typeface="Calibri"/>
                <a:ea typeface="+mn-ea"/>
                <a:cs typeface="+mn-cs"/>
              </a:rPr>
              <a:t>CUMPLE EN FORMA APROPIADA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600" b="1" i="0" u="none" strike="noStrike" kern="0" cap="none" spc="0" normalizeH="0" baseline="0" noProof="0" dirty="0">
                <a:ln>
                  <a:noFill/>
                </a:ln>
                <a:solidFill>
                  <a:prstClr val="white"/>
                </a:solidFill>
                <a:effectLst/>
                <a:uLnTx/>
                <a:uFillTx/>
                <a:latin typeface="Calibri"/>
                <a:ea typeface="+mn-ea"/>
                <a:cs typeface="+mn-cs"/>
              </a:rPr>
              <a:t>AMBAS CARACTERÍSTICAS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a:extLst>
              <a:ext uri="{FF2B5EF4-FFF2-40B4-BE49-F238E27FC236}">
                <a16:creationId xmlns:a16="http://schemas.microsoft.com/office/drawing/2014/main" id="{2FA18C9C-C51E-4722-89C4-C0580BC6466F}"/>
              </a:ext>
            </a:extLst>
          </p:cNvPr>
          <p:cNvSpPr/>
          <p:nvPr/>
        </p:nvSpPr>
        <p:spPr>
          <a:xfrm>
            <a:off x="821532" y="606338"/>
            <a:ext cx="7643812" cy="461665"/>
          </a:xfrm>
          <a:prstGeom prst="rect">
            <a:avLst/>
          </a:prstGeom>
          <a:solidFill>
            <a:schemeClr val="accent2">
              <a:lumMod val="60000"/>
              <a:lumOff val="40000"/>
            </a:schemeClr>
          </a:solidFill>
        </p:spPr>
        <p:style>
          <a:lnRef idx="3">
            <a:schemeClr val="lt1"/>
          </a:lnRef>
          <a:fillRef idx="1">
            <a:schemeClr val="accent3"/>
          </a:fillRef>
          <a:effectRef idx="1">
            <a:schemeClr val="accent3"/>
          </a:effectRef>
          <a:fontRef idx="minor">
            <a:schemeClr val="lt1"/>
          </a:fontRef>
        </p:style>
        <p:txBody>
          <a:bodyPr>
            <a:spAutoFit/>
          </a:bodyPr>
          <a:lstStyle/>
          <a:p>
            <a:pPr algn="ctr">
              <a:defRPr/>
            </a:pPr>
            <a:r>
              <a:rPr lang="es-ES" b="1" dirty="0"/>
              <a:t>ESTRUCTURA FINANCIERA DE BAJA SOLIDEZ</a:t>
            </a:r>
          </a:p>
        </p:txBody>
      </p:sp>
      <p:sp>
        <p:nvSpPr>
          <p:cNvPr id="28" name="1 Título">
            <a:extLst>
              <a:ext uri="{FF2B5EF4-FFF2-40B4-BE49-F238E27FC236}">
                <a16:creationId xmlns:a16="http://schemas.microsoft.com/office/drawing/2014/main" id="{FF65FA5F-8B1E-4765-851E-5990B2D0AE8C}"/>
              </a:ext>
            </a:extLst>
          </p:cNvPr>
          <p:cNvSpPr txBox="1">
            <a:spLocks/>
          </p:cNvSpPr>
          <p:nvPr/>
        </p:nvSpPr>
        <p:spPr>
          <a:xfrm rot="16200000">
            <a:off x="-1089025" y="2865438"/>
            <a:ext cx="3321050" cy="571500"/>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lnSpcReduction="10000"/>
          </a:bodyPr>
          <a:lstStyle/>
          <a:p>
            <a:pPr algn="ctr">
              <a:defRPr/>
            </a:pPr>
            <a:r>
              <a:rPr lang="es-ES" sz="3200" b="1" dirty="0">
                <a:solidFill>
                  <a:schemeClr val="bg2">
                    <a:lumMod val="25000"/>
                  </a:schemeClr>
                </a:solidFill>
                <a:latin typeface="Algerian" pitchFamily="82" charset="0"/>
              </a:rPr>
              <a:t>LIQUIDEZ</a:t>
            </a:r>
            <a:r>
              <a:rPr lang="es-ES" sz="2000" b="1" dirty="0">
                <a:solidFill>
                  <a:schemeClr val="bg2">
                    <a:lumMod val="25000"/>
                  </a:schemeClr>
                </a:solidFill>
              </a:rPr>
              <a:t>                          </a:t>
            </a:r>
          </a:p>
        </p:txBody>
      </p:sp>
      <p:sp>
        <p:nvSpPr>
          <p:cNvPr id="27" name="1 Título">
            <a:extLst>
              <a:ext uri="{FF2B5EF4-FFF2-40B4-BE49-F238E27FC236}">
                <a16:creationId xmlns:a16="http://schemas.microsoft.com/office/drawing/2014/main" id="{633A5D04-3740-4F79-8A5B-94A73D6FEDEE}"/>
              </a:ext>
            </a:extLst>
          </p:cNvPr>
          <p:cNvSpPr txBox="1">
            <a:spLocks/>
          </p:cNvSpPr>
          <p:nvPr/>
        </p:nvSpPr>
        <p:spPr>
          <a:xfrm>
            <a:off x="1357313" y="1714500"/>
            <a:ext cx="3286125" cy="1500188"/>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3200" b="1" dirty="0">
                <a:solidFill>
                  <a:schemeClr val="bg2">
                    <a:lumMod val="25000"/>
                  </a:schemeClr>
                </a:solidFill>
              </a:rPr>
              <a:t>ACTIVO </a:t>
            </a:r>
          </a:p>
          <a:p>
            <a:pPr algn="ctr">
              <a:defRPr/>
            </a:pPr>
            <a:r>
              <a:rPr lang="es-ES" sz="3200" b="1" dirty="0">
                <a:solidFill>
                  <a:schemeClr val="bg2">
                    <a:lumMod val="25000"/>
                  </a:schemeClr>
                </a:solidFill>
              </a:rPr>
              <a:t>FIJO</a:t>
            </a:r>
          </a:p>
        </p:txBody>
      </p:sp>
      <p:sp>
        <p:nvSpPr>
          <p:cNvPr id="19" name="1 Título">
            <a:extLst>
              <a:ext uri="{FF2B5EF4-FFF2-40B4-BE49-F238E27FC236}">
                <a16:creationId xmlns:a16="http://schemas.microsoft.com/office/drawing/2014/main" id="{9507CF44-2D06-403C-BA30-6013477B3A53}"/>
              </a:ext>
            </a:extLst>
          </p:cNvPr>
          <p:cNvSpPr txBox="1">
            <a:spLocks/>
          </p:cNvSpPr>
          <p:nvPr/>
        </p:nvSpPr>
        <p:spPr>
          <a:xfrm>
            <a:off x="1357313" y="4470400"/>
            <a:ext cx="3286125" cy="387350"/>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1600" b="1" dirty="0">
                <a:solidFill>
                  <a:schemeClr val="bg2">
                    <a:lumMod val="25000"/>
                  </a:schemeClr>
                </a:solidFill>
              </a:rPr>
              <a:t>Bancos e inversiones </a:t>
            </a:r>
            <a:r>
              <a:rPr lang="es-ES" sz="1600" b="1" dirty="0" err="1">
                <a:solidFill>
                  <a:schemeClr val="bg2">
                    <a:lumMod val="25000"/>
                  </a:schemeClr>
                </a:solidFill>
              </a:rPr>
              <a:t>trans</a:t>
            </a:r>
            <a:r>
              <a:rPr lang="es-ES" sz="1600" b="1" dirty="0">
                <a:solidFill>
                  <a:schemeClr val="bg2">
                    <a:lumMod val="25000"/>
                  </a:schemeClr>
                </a:solidFill>
              </a:rPr>
              <a:t>.</a:t>
            </a:r>
          </a:p>
        </p:txBody>
      </p:sp>
      <p:sp>
        <p:nvSpPr>
          <p:cNvPr id="24" name="1 Título">
            <a:extLst>
              <a:ext uri="{FF2B5EF4-FFF2-40B4-BE49-F238E27FC236}">
                <a16:creationId xmlns:a16="http://schemas.microsoft.com/office/drawing/2014/main" id="{2D065171-1E19-4E84-980D-1D8F9CB61194}"/>
              </a:ext>
            </a:extLst>
          </p:cNvPr>
          <p:cNvSpPr txBox="1">
            <a:spLocks/>
          </p:cNvSpPr>
          <p:nvPr/>
        </p:nvSpPr>
        <p:spPr>
          <a:xfrm>
            <a:off x="1357313" y="3214688"/>
            <a:ext cx="3286125" cy="642937"/>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2800" b="1" dirty="0">
                <a:solidFill>
                  <a:schemeClr val="bg2">
                    <a:lumMod val="25000"/>
                  </a:schemeClr>
                </a:solidFill>
              </a:rPr>
              <a:t>Inventario</a:t>
            </a:r>
          </a:p>
        </p:txBody>
      </p:sp>
      <p:sp>
        <p:nvSpPr>
          <p:cNvPr id="25" name="1 Título">
            <a:extLst>
              <a:ext uri="{FF2B5EF4-FFF2-40B4-BE49-F238E27FC236}">
                <a16:creationId xmlns:a16="http://schemas.microsoft.com/office/drawing/2014/main" id="{B3FBE2B9-71CD-4EA6-9D7F-6209FEE68AF6}"/>
              </a:ext>
            </a:extLst>
          </p:cNvPr>
          <p:cNvSpPr txBox="1">
            <a:spLocks/>
          </p:cNvSpPr>
          <p:nvPr/>
        </p:nvSpPr>
        <p:spPr>
          <a:xfrm>
            <a:off x="1357313" y="3857625"/>
            <a:ext cx="3286125" cy="612775"/>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b="1" dirty="0">
                <a:solidFill>
                  <a:schemeClr val="bg2">
                    <a:lumMod val="25000"/>
                  </a:schemeClr>
                </a:solidFill>
              </a:rPr>
              <a:t>Cuentas x cobrar</a:t>
            </a:r>
          </a:p>
        </p:txBody>
      </p:sp>
      <p:sp>
        <p:nvSpPr>
          <p:cNvPr id="33" name="1 Título">
            <a:extLst>
              <a:ext uri="{FF2B5EF4-FFF2-40B4-BE49-F238E27FC236}">
                <a16:creationId xmlns:a16="http://schemas.microsoft.com/office/drawing/2014/main" id="{78AA319B-8060-4092-9B5B-D1D9D1204893}"/>
              </a:ext>
            </a:extLst>
          </p:cNvPr>
          <p:cNvSpPr txBox="1">
            <a:spLocks/>
          </p:cNvSpPr>
          <p:nvPr/>
        </p:nvSpPr>
        <p:spPr>
          <a:xfrm>
            <a:off x="4929188" y="1714500"/>
            <a:ext cx="2428875" cy="966788"/>
          </a:xfrm>
          <a:prstGeom prst="rect">
            <a:avLst/>
          </a:prstGeom>
          <a:ln/>
        </p:spPr>
        <p:style>
          <a:lnRef idx="1">
            <a:schemeClr val="accent6"/>
          </a:lnRef>
          <a:fillRef idx="2">
            <a:schemeClr val="accent6"/>
          </a:fillRef>
          <a:effectRef idx="1">
            <a:schemeClr val="accent6"/>
          </a:effectRef>
          <a:fontRef idx="minor">
            <a:schemeClr val="dk1"/>
          </a:fontRef>
        </p:style>
        <p:txBody>
          <a:bodyPr anchor="ctr">
            <a:noAutofit/>
          </a:bodyPr>
          <a:lstStyle/>
          <a:p>
            <a:pPr algn="ctr">
              <a:defRPr/>
            </a:pPr>
            <a:r>
              <a:rPr lang="es-ES" sz="3200" b="1" dirty="0">
                <a:solidFill>
                  <a:schemeClr val="bg2">
                    <a:lumMod val="25000"/>
                  </a:schemeClr>
                </a:solidFill>
              </a:rPr>
              <a:t>CAPITAL</a:t>
            </a:r>
          </a:p>
          <a:p>
            <a:pPr algn="ctr">
              <a:defRPr/>
            </a:pPr>
            <a:r>
              <a:rPr lang="es-ES" sz="3200" b="1" dirty="0">
                <a:solidFill>
                  <a:schemeClr val="bg2">
                    <a:lumMod val="25000"/>
                  </a:schemeClr>
                </a:solidFill>
              </a:rPr>
              <a:t>PROPIO</a:t>
            </a:r>
          </a:p>
        </p:txBody>
      </p:sp>
      <p:sp>
        <p:nvSpPr>
          <p:cNvPr id="34" name="1 Título">
            <a:extLst>
              <a:ext uri="{FF2B5EF4-FFF2-40B4-BE49-F238E27FC236}">
                <a16:creationId xmlns:a16="http://schemas.microsoft.com/office/drawing/2014/main" id="{9F0B684D-223A-4770-931E-AD4080734E75}"/>
              </a:ext>
            </a:extLst>
          </p:cNvPr>
          <p:cNvSpPr txBox="1">
            <a:spLocks/>
          </p:cNvSpPr>
          <p:nvPr/>
        </p:nvSpPr>
        <p:spPr>
          <a:xfrm>
            <a:off x="4929188" y="2681288"/>
            <a:ext cx="2428875" cy="541337"/>
          </a:xfrm>
          <a:prstGeom prst="rect">
            <a:avLst/>
          </a:prstGeom>
          <a:ln/>
        </p:spPr>
        <p:style>
          <a:lnRef idx="1">
            <a:schemeClr val="accent6"/>
          </a:lnRef>
          <a:fillRef idx="2">
            <a:schemeClr val="accent6"/>
          </a:fillRef>
          <a:effectRef idx="1">
            <a:schemeClr val="accent6"/>
          </a:effectRef>
          <a:fontRef idx="minor">
            <a:schemeClr val="dk1"/>
          </a:fontRef>
        </p:style>
        <p:txBody>
          <a:bodyPr anchor="ctr">
            <a:noAutofit/>
          </a:bodyPr>
          <a:lstStyle/>
          <a:p>
            <a:pPr algn="ctr">
              <a:defRPr/>
            </a:pPr>
            <a:r>
              <a:rPr lang="es-ES" sz="1600" b="1" dirty="0">
                <a:solidFill>
                  <a:schemeClr val="bg2">
                    <a:lumMod val="25000"/>
                  </a:schemeClr>
                </a:solidFill>
              </a:rPr>
              <a:t>PASIVO A LARGO PLAZO</a:t>
            </a:r>
          </a:p>
        </p:txBody>
      </p:sp>
      <p:sp>
        <p:nvSpPr>
          <p:cNvPr id="20" name="1 Título">
            <a:extLst>
              <a:ext uri="{FF2B5EF4-FFF2-40B4-BE49-F238E27FC236}">
                <a16:creationId xmlns:a16="http://schemas.microsoft.com/office/drawing/2014/main" id="{DBB52CB1-D689-479D-ABD7-B5D7151C0FFE}"/>
              </a:ext>
            </a:extLst>
          </p:cNvPr>
          <p:cNvSpPr txBox="1">
            <a:spLocks/>
          </p:cNvSpPr>
          <p:nvPr/>
        </p:nvSpPr>
        <p:spPr>
          <a:xfrm>
            <a:off x="4929188" y="4276725"/>
            <a:ext cx="2428875" cy="581025"/>
          </a:xfrm>
          <a:prstGeom prst="rect">
            <a:avLst/>
          </a:prstGeom>
          <a:blipFill>
            <a:blip r:embed="rId2" cstate="print"/>
            <a:tile tx="0" ty="0" sx="100000" sy="100000" flip="none" algn="tl"/>
          </a:blipFill>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sz="1800" b="1" dirty="0">
                <a:solidFill>
                  <a:schemeClr val="bg2">
                    <a:lumMod val="25000"/>
                  </a:schemeClr>
                </a:solidFill>
              </a:rPr>
              <a:t>Préstamos x pagar</a:t>
            </a:r>
          </a:p>
        </p:txBody>
      </p:sp>
      <p:sp>
        <p:nvSpPr>
          <p:cNvPr id="26" name="1 Título">
            <a:extLst>
              <a:ext uri="{FF2B5EF4-FFF2-40B4-BE49-F238E27FC236}">
                <a16:creationId xmlns:a16="http://schemas.microsoft.com/office/drawing/2014/main" id="{879DD897-A160-498F-A949-1C515BCBC178}"/>
              </a:ext>
            </a:extLst>
          </p:cNvPr>
          <p:cNvSpPr txBox="1">
            <a:spLocks/>
          </p:cNvSpPr>
          <p:nvPr/>
        </p:nvSpPr>
        <p:spPr>
          <a:xfrm>
            <a:off x="4929188" y="3890963"/>
            <a:ext cx="2428875" cy="385762"/>
          </a:xfrm>
          <a:prstGeom prst="rect">
            <a:avLst/>
          </a:prstGeom>
          <a:blipFill>
            <a:blip r:embed="rId2" cstate="print"/>
            <a:tile tx="0" ty="0" sx="100000" sy="100000" flip="none" algn="tl"/>
          </a:blipFill>
          <a:ln/>
        </p:spPr>
        <p:style>
          <a:lnRef idx="1">
            <a:schemeClr val="accent6"/>
          </a:lnRef>
          <a:fillRef idx="2">
            <a:schemeClr val="accent6"/>
          </a:fillRef>
          <a:effectRef idx="1">
            <a:schemeClr val="accent6"/>
          </a:effectRef>
          <a:fontRef idx="minor">
            <a:schemeClr val="dk1"/>
          </a:fontRef>
        </p:style>
        <p:txBody>
          <a:bodyPr anchor="ctr">
            <a:normAutofit fontScale="70000" lnSpcReduction="20000"/>
          </a:bodyPr>
          <a:lstStyle/>
          <a:p>
            <a:pPr algn="ctr">
              <a:defRPr/>
            </a:pPr>
            <a:r>
              <a:rPr lang="es-ES" b="1" dirty="0">
                <a:solidFill>
                  <a:schemeClr val="bg2">
                    <a:lumMod val="25000"/>
                  </a:schemeClr>
                </a:solidFill>
              </a:rPr>
              <a:t>Gastos acumulados</a:t>
            </a:r>
            <a:endParaRPr lang="es-ES" sz="3200" b="1" dirty="0">
              <a:solidFill>
                <a:schemeClr val="bg2">
                  <a:lumMod val="25000"/>
                </a:schemeClr>
              </a:solidFill>
            </a:endParaRPr>
          </a:p>
        </p:txBody>
      </p:sp>
      <p:sp>
        <p:nvSpPr>
          <p:cNvPr id="29" name="1 Título">
            <a:extLst>
              <a:ext uri="{FF2B5EF4-FFF2-40B4-BE49-F238E27FC236}">
                <a16:creationId xmlns:a16="http://schemas.microsoft.com/office/drawing/2014/main" id="{B94CE24A-D2DA-40BC-82EF-DF75B9E3A1C8}"/>
              </a:ext>
            </a:extLst>
          </p:cNvPr>
          <p:cNvSpPr txBox="1">
            <a:spLocks/>
          </p:cNvSpPr>
          <p:nvPr/>
        </p:nvSpPr>
        <p:spPr>
          <a:xfrm>
            <a:off x="4929188" y="3222625"/>
            <a:ext cx="2428875" cy="668338"/>
          </a:xfrm>
          <a:prstGeom prst="rect">
            <a:avLst/>
          </a:prstGeom>
          <a:blipFill>
            <a:blip r:embed="rId2" cstate="print"/>
            <a:tile tx="0" ty="0" sx="100000" sy="100000" flip="none" algn="tl"/>
          </a:blipFill>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sz="2000" b="1" dirty="0">
                <a:solidFill>
                  <a:schemeClr val="bg2">
                    <a:lumMod val="25000"/>
                  </a:schemeClr>
                </a:solidFill>
              </a:rPr>
              <a:t>Cuentas x pagar</a:t>
            </a:r>
          </a:p>
        </p:txBody>
      </p:sp>
      <p:sp>
        <p:nvSpPr>
          <p:cNvPr id="32" name="31 Recortar rectángulo de esquina diagonal">
            <a:extLst>
              <a:ext uri="{FF2B5EF4-FFF2-40B4-BE49-F238E27FC236}">
                <a16:creationId xmlns:a16="http://schemas.microsoft.com/office/drawing/2014/main" id="{222A87D8-9FA5-4649-94DA-760550DEB6D8}"/>
              </a:ext>
            </a:extLst>
          </p:cNvPr>
          <p:cNvSpPr/>
          <p:nvPr/>
        </p:nvSpPr>
        <p:spPr>
          <a:xfrm>
            <a:off x="1115616" y="5151954"/>
            <a:ext cx="6595070" cy="844808"/>
          </a:xfrm>
          <a:prstGeom prst="snip2DiagRect">
            <a:avLst/>
          </a:prstGeom>
          <a:solidFill>
            <a:schemeClr val="accent2">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defRPr/>
            </a:pPr>
            <a:r>
              <a:rPr lang="es-ES" sz="2000" b="1" dirty="0"/>
              <a:t>NO CUMPLE EN FORMA </a:t>
            </a:r>
          </a:p>
          <a:p>
            <a:pPr algn="ctr">
              <a:defRPr/>
            </a:pPr>
            <a:r>
              <a:rPr lang="es-ES" sz="2000" b="1" dirty="0"/>
              <a:t>SATISFACTORIA AMBAS CARACTERÍSTICAS. </a:t>
            </a:r>
          </a:p>
        </p:txBody>
      </p:sp>
      <p:sp>
        <p:nvSpPr>
          <p:cNvPr id="39" name="1 Título">
            <a:extLst>
              <a:ext uri="{FF2B5EF4-FFF2-40B4-BE49-F238E27FC236}">
                <a16:creationId xmlns:a16="http://schemas.microsoft.com/office/drawing/2014/main" id="{E4C65F7C-F523-4A32-8C39-DB59EADF63DA}"/>
              </a:ext>
            </a:extLst>
          </p:cNvPr>
          <p:cNvSpPr txBox="1">
            <a:spLocks/>
          </p:cNvSpPr>
          <p:nvPr/>
        </p:nvSpPr>
        <p:spPr>
          <a:xfrm rot="16200000">
            <a:off x="6626225" y="2936875"/>
            <a:ext cx="3321050" cy="571500"/>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sz="2800" b="1" dirty="0">
                <a:solidFill>
                  <a:schemeClr val="bg2">
                    <a:lumMod val="25000"/>
                  </a:schemeClr>
                </a:solidFill>
                <a:latin typeface="Algerian" pitchFamily="82" charset="0"/>
              </a:rPr>
              <a:t>EXIGIBILIDAD</a:t>
            </a:r>
            <a:r>
              <a:rPr lang="es-ES" sz="2000" b="1" dirty="0">
                <a:solidFill>
                  <a:schemeClr val="bg2">
                    <a:lumMod val="25000"/>
                  </a:schemeClr>
                </a:solidFill>
              </a:rPr>
              <a:t>                          </a:t>
            </a:r>
          </a:p>
        </p:txBody>
      </p:sp>
      <p:sp>
        <p:nvSpPr>
          <p:cNvPr id="42" name="41 Flecha abajo">
            <a:extLst>
              <a:ext uri="{FF2B5EF4-FFF2-40B4-BE49-F238E27FC236}">
                <a16:creationId xmlns:a16="http://schemas.microsoft.com/office/drawing/2014/main" id="{C1CA96E1-D322-4F42-8DDF-9E9E6B1B292F}"/>
              </a:ext>
            </a:extLst>
          </p:cNvPr>
          <p:cNvSpPr/>
          <p:nvPr/>
        </p:nvSpPr>
        <p:spPr>
          <a:xfrm rot="5400000">
            <a:off x="4465739" y="1838356"/>
            <a:ext cx="357191" cy="719426"/>
          </a:xfrm>
          <a:prstGeom prst="downArrow">
            <a:avLst/>
          </a:prstGeom>
          <a:solidFill>
            <a:srgbClr val="FF0000"/>
          </a:solidFill>
          <a:effectLst>
            <a:glow rad="101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dirty="0"/>
          </a:p>
        </p:txBody>
      </p:sp>
      <p:sp>
        <p:nvSpPr>
          <p:cNvPr id="43" name="42 Flecha abajo">
            <a:extLst>
              <a:ext uri="{FF2B5EF4-FFF2-40B4-BE49-F238E27FC236}">
                <a16:creationId xmlns:a16="http://schemas.microsoft.com/office/drawing/2014/main" id="{FDBD7211-DEB3-473F-9CF5-3C642DE8F8A4}"/>
              </a:ext>
            </a:extLst>
          </p:cNvPr>
          <p:cNvSpPr/>
          <p:nvPr/>
        </p:nvSpPr>
        <p:spPr>
          <a:xfrm rot="5400000">
            <a:off x="4466552" y="2605755"/>
            <a:ext cx="357191" cy="717800"/>
          </a:xfrm>
          <a:prstGeom prst="downArrow">
            <a:avLst/>
          </a:prstGeom>
          <a:solidFill>
            <a:srgbClr val="FF0000"/>
          </a:solidFill>
          <a:effectLst>
            <a:glow rad="101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a:extLst>
              <a:ext uri="{FF2B5EF4-FFF2-40B4-BE49-F238E27FC236}">
                <a16:creationId xmlns:a16="http://schemas.microsoft.com/office/drawing/2014/main" id="{95E84AC9-19BA-46AB-8301-E93A30D4954F}"/>
              </a:ext>
            </a:extLst>
          </p:cNvPr>
          <p:cNvSpPr/>
          <p:nvPr/>
        </p:nvSpPr>
        <p:spPr>
          <a:xfrm>
            <a:off x="600615" y="456306"/>
            <a:ext cx="7643812" cy="892175"/>
          </a:xfrm>
          <a:prstGeom prst="rect">
            <a:avLst/>
          </a:prstGeom>
          <a:solidFill>
            <a:schemeClr val="accent2">
              <a:lumMod val="60000"/>
              <a:lumOff val="40000"/>
            </a:schemeClr>
          </a:solidFill>
        </p:spPr>
        <p:style>
          <a:lnRef idx="3">
            <a:schemeClr val="lt1"/>
          </a:lnRef>
          <a:fillRef idx="1">
            <a:schemeClr val="accent3"/>
          </a:fillRef>
          <a:effectRef idx="1">
            <a:schemeClr val="accent3"/>
          </a:effectRef>
          <a:fontRef idx="minor">
            <a:schemeClr val="lt1"/>
          </a:fontRef>
        </p:style>
        <p:txBody>
          <a:bodyPr>
            <a:spAutoFit/>
          </a:bodyPr>
          <a:lstStyle/>
          <a:p>
            <a:pPr algn="ctr">
              <a:defRPr/>
            </a:pPr>
            <a:r>
              <a:rPr lang="es-ES" sz="2600" b="1" dirty="0"/>
              <a:t>ESTRUCTURA FINANCIERA</a:t>
            </a:r>
          </a:p>
          <a:p>
            <a:pPr algn="ctr">
              <a:defRPr/>
            </a:pPr>
            <a:r>
              <a:rPr lang="es-ES" sz="2600" b="1" dirty="0"/>
              <a:t>DESEQUILIBRADA Y RIESGOZA</a:t>
            </a:r>
          </a:p>
        </p:txBody>
      </p:sp>
      <p:sp>
        <p:nvSpPr>
          <p:cNvPr id="27" name="1 Título">
            <a:extLst>
              <a:ext uri="{FF2B5EF4-FFF2-40B4-BE49-F238E27FC236}">
                <a16:creationId xmlns:a16="http://schemas.microsoft.com/office/drawing/2014/main" id="{80E8C675-6B8D-45C3-AD21-E438C03203B1}"/>
              </a:ext>
            </a:extLst>
          </p:cNvPr>
          <p:cNvSpPr txBox="1">
            <a:spLocks/>
          </p:cNvSpPr>
          <p:nvPr/>
        </p:nvSpPr>
        <p:spPr>
          <a:xfrm>
            <a:off x="1357313" y="1714500"/>
            <a:ext cx="3286125" cy="1785938"/>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3600" b="1" dirty="0">
                <a:solidFill>
                  <a:schemeClr val="bg2">
                    <a:lumMod val="25000"/>
                  </a:schemeClr>
                </a:solidFill>
              </a:rPr>
              <a:t>ACTIVO</a:t>
            </a:r>
          </a:p>
          <a:p>
            <a:pPr algn="ctr">
              <a:defRPr/>
            </a:pPr>
            <a:r>
              <a:rPr lang="es-ES" sz="3600" b="1" dirty="0">
                <a:solidFill>
                  <a:schemeClr val="bg2">
                    <a:lumMod val="25000"/>
                  </a:schemeClr>
                </a:solidFill>
              </a:rPr>
              <a:t>FIJO</a:t>
            </a:r>
          </a:p>
        </p:txBody>
      </p:sp>
      <p:sp>
        <p:nvSpPr>
          <p:cNvPr id="28" name="1 Título">
            <a:extLst>
              <a:ext uri="{FF2B5EF4-FFF2-40B4-BE49-F238E27FC236}">
                <a16:creationId xmlns:a16="http://schemas.microsoft.com/office/drawing/2014/main" id="{9D824846-AED3-45C0-AE4C-A8F2D8136070}"/>
              </a:ext>
            </a:extLst>
          </p:cNvPr>
          <p:cNvSpPr txBox="1">
            <a:spLocks/>
          </p:cNvSpPr>
          <p:nvPr/>
        </p:nvSpPr>
        <p:spPr>
          <a:xfrm rot="16200000">
            <a:off x="-1107281" y="3036094"/>
            <a:ext cx="3357562" cy="571500"/>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lnSpcReduction="10000"/>
          </a:bodyPr>
          <a:lstStyle/>
          <a:p>
            <a:pPr algn="ctr">
              <a:defRPr/>
            </a:pPr>
            <a:r>
              <a:rPr lang="es-ES" sz="3200" b="1" dirty="0">
                <a:solidFill>
                  <a:schemeClr val="bg2">
                    <a:lumMod val="25000"/>
                  </a:schemeClr>
                </a:solidFill>
                <a:latin typeface="Algerian" pitchFamily="82" charset="0"/>
              </a:rPr>
              <a:t>LIQUIDEZ</a:t>
            </a:r>
            <a:r>
              <a:rPr lang="es-ES" sz="2000" b="1" dirty="0">
                <a:solidFill>
                  <a:schemeClr val="bg2">
                    <a:lumMod val="25000"/>
                  </a:schemeClr>
                </a:solidFill>
              </a:rPr>
              <a:t>                          </a:t>
            </a:r>
          </a:p>
        </p:txBody>
      </p:sp>
      <p:sp>
        <p:nvSpPr>
          <p:cNvPr id="19" name="1 Título">
            <a:extLst>
              <a:ext uri="{FF2B5EF4-FFF2-40B4-BE49-F238E27FC236}">
                <a16:creationId xmlns:a16="http://schemas.microsoft.com/office/drawing/2014/main" id="{2BB5D536-565F-489E-BA17-1B6F8DBC574E}"/>
              </a:ext>
            </a:extLst>
          </p:cNvPr>
          <p:cNvSpPr txBox="1">
            <a:spLocks/>
          </p:cNvSpPr>
          <p:nvPr/>
        </p:nvSpPr>
        <p:spPr>
          <a:xfrm>
            <a:off x="1357313" y="3500438"/>
            <a:ext cx="3286125" cy="1500187"/>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3600" b="1" dirty="0">
                <a:solidFill>
                  <a:schemeClr val="bg2">
                    <a:lumMod val="25000"/>
                  </a:schemeClr>
                </a:solidFill>
              </a:rPr>
              <a:t>ACTIVO</a:t>
            </a:r>
          </a:p>
          <a:p>
            <a:pPr algn="ctr">
              <a:defRPr/>
            </a:pPr>
            <a:r>
              <a:rPr lang="es-ES" sz="3600" b="1" dirty="0">
                <a:solidFill>
                  <a:schemeClr val="bg2">
                    <a:lumMod val="25000"/>
                  </a:schemeClr>
                </a:solidFill>
              </a:rPr>
              <a:t>CIRCULANTE</a:t>
            </a:r>
          </a:p>
        </p:txBody>
      </p:sp>
      <p:sp>
        <p:nvSpPr>
          <p:cNvPr id="33" name="1 Título">
            <a:extLst>
              <a:ext uri="{FF2B5EF4-FFF2-40B4-BE49-F238E27FC236}">
                <a16:creationId xmlns:a16="http://schemas.microsoft.com/office/drawing/2014/main" id="{3E7F368A-F608-4E4B-99CD-C870A538A18A}"/>
              </a:ext>
            </a:extLst>
          </p:cNvPr>
          <p:cNvSpPr txBox="1">
            <a:spLocks/>
          </p:cNvSpPr>
          <p:nvPr/>
        </p:nvSpPr>
        <p:spPr>
          <a:xfrm>
            <a:off x="4929188" y="1714500"/>
            <a:ext cx="2428875" cy="850900"/>
          </a:xfrm>
          <a:prstGeom prst="rect">
            <a:avLst/>
          </a:prstGeom>
          <a:ln/>
        </p:spPr>
        <p:style>
          <a:lnRef idx="1">
            <a:schemeClr val="accent6"/>
          </a:lnRef>
          <a:fillRef idx="2">
            <a:schemeClr val="accent6"/>
          </a:fillRef>
          <a:effectRef idx="1">
            <a:schemeClr val="accent6"/>
          </a:effectRef>
          <a:fontRef idx="minor">
            <a:schemeClr val="dk1"/>
          </a:fontRef>
        </p:style>
        <p:txBody>
          <a:bodyPr anchor="ctr">
            <a:noAutofit/>
          </a:bodyPr>
          <a:lstStyle/>
          <a:p>
            <a:pPr algn="ctr">
              <a:defRPr/>
            </a:pPr>
            <a:r>
              <a:rPr lang="es-ES" sz="3000" b="1" dirty="0">
                <a:solidFill>
                  <a:schemeClr val="bg2">
                    <a:lumMod val="25000"/>
                  </a:schemeClr>
                </a:solidFill>
              </a:rPr>
              <a:t>CAPITAL</a:t>
            </a:r>
          </a:p>
          <a:p>
            <a:pPr algn="ctr">
              <a:defRPr/>
            </a:pPr>
            <a:r>
              <a:rPr lang="es-ES" sz="3000" b="1" dirty="0">
                <a:solidFill>
                  <a:schemeClr val="bg2">
                    <a:lumMod val="25000"/>
                  </a:schemeClr>
                </a:solidFill>
              </a:rPr>
              <a:t>PROPIO</a:t>
            </a:r>
          </a:p>
        </p:txBody>
      </p:sp>
      <p:sp>
        <p:nvSpPr>
          <p:cNvPr id="34" name="1 Título">
            <a:extLst>
              <a:ext uri="{FF2B5EF4-FFF2-40B4-BE49-F238E27FC236}">
                <a16:creationId xmlns:a16="http://schemas.microsoft.com/office/drawing/2014/main" id="{54151441-D634-4CCC-97D5-DF17E94CD38F}"/>
              </a:ext>
            </a:extLst>
          </p:cNvPr>
          <p:cNvSpPr txBox="1">
            <a:spLocks/>
          </p:cNvSpPr>
          <p:nvPr/>
        </p:nvSpPr>
        <p:spPr>
          <a:xfrm>
            <a:off x="4929188" y="2565400"/>
            <a:ext cx="2428875" cy="358775"/>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fontScale="55000" lnSpcReduction="20000"/>
          </a:bodyPr>
          <a:lstStyle/>
          <a:p>
            <a:pPr algn="ctr">
              <a:defRPr/>
            </a:pPr>
            <a:r>
              <a:rPr lang="es-ES" b="1" dirty="0">
                <a:solidFill>
                  <a:schemeClr val="bg2">
                    <a:lumMod val="25000"/>
                  </a:schemeClr>
                </a:solidFill>
              </a:rPr>
              <a:t>PASIVO A LARGO PLAZO</a:t>
            </a:r>
          </a:p>
        </p:txBody>
      </p:sp>
      <p:sp>
        <p:nvSpPr>
          <p:cNvPr id="20" name="1 Título">
            <a:extLst>
              <a:ext uri="{FF2B5EF4-FFF2-40B4-BE49-F238E27FC236}">
                <a16:creationId xmlns:a16="http://schemas.microsoft.com/office/drawing/2014/main" id="{AA9F23FE-5500-410A-9A3E-7D047CB6C1AF}"/>
              </a:ext>
            </a:extLst>
          </p:cNvPr>
          <p:cNvSpPr txBox="1">
            <a:spLocks/>
          </p:cNvSpPr>
          <p:nvPr/>
        </p:nvSpPr>
        <p:spPr>
          <a:xfrm>
            <a:off x="4929188" y="2924175"/>
            <a:ext cx="2428875" cy="2076450"/>
          </a:xfrm>
          <a:prstGeom prst="rect">
            <a:avLst/>
          </a:prstGeom>
          <a:blipFill>
            <a:blip r:embed="rId2" cstate="print"/>
            <a:tile tx="0" ty="0" sx="100000" sy="100000" flip="none" algn="tl"/>
          </a:blipFill>
          <a:ln/>
        </p:spPr>
        <p:style>
          <a:lnRef idx="1">
            <a:schemeClr val="accent6"/>
          </a:lnRef>
          <a:fillRef idx="2">
            <a:schemeClr val="accent6"/>
          </a:fillRef>
          <a:effectRef idx="1">
            <a:schemeClr val="accent6"/>
          </a:effectRef>
          <a:fontRef idx="minor">
            <a:schemeClr val="dk1"/>
          </a:fontRef>
        </p:style>
        <p:txBody>
          <a:bodyPr anchor="ctr">
            <a:normAutofit/>
          </a:bodyPr>
          <a:lstStyle/>
          <a:p>
            <a:pPr algn="ctr">
              <a:defRPr/>
            </a:pPr>
            <a:r>
              <a:rPr lang="es-ES" sz="2600" b="1" dirty="0">
                <a:solidFill>
                  <a:schemeClr val="bg2">
                    <a:lumMod val="25000"/>
                  </a:schemeClr>
                </a:solidFill>
              </a:rPr>
              <a:t>PASIVO CIRCULANTE</a:t>
            </a:r>
          </a:p>
        </p:txBody>
      </p:sp>
      <p:sp>
        <p:nvSpPr>
          <p:cNvPr id="36" name="1 Título">
            <a:extLst>
              <a:ext uri="{FF2B5EF4-FFF2-40B4-BE49-F238E27FC236}">
                <a16:creationId xmlns:a16="http://schemas.microsoft.com/office/drawing/2014/main" id="{EF20B308-F784-406A-AEC5-C93BA2F08801}"/>
              </a:ext>
            </a:extLst>
          </p:cNvPr>
          <p:cNvSpPr txBox="1">
            <a:spLocks/>
          </p:cNvSpPr>
          <p:nvPr/>
        </p:nvSpPr>
        <p:spPr>
          <a:xfrm rot="16200000">
            <a:off x="6536531" y="3036094"/>
            <a:ext cx="3500438" cy="571500"/>
          </a:xfrm>
          <a:prstGeom prst="rect">
            <a:avLst/>
          </a:prstGeom>
          <a:ln/>
        </p:spPr>
        <p:style>
          <a:lnRef idx="1">
            <a:schemeClr val="accent6"/>
          </a:lnRef>
          <a:fillRef idx="2">
            <a:schemeClr val="accent6"/>
          </a:fillRef>
          <a:effectRef idx="1">
            <a:schemeClr val="accent6"/>
          </a:effectRef>
          <a:fontRef idx="minor">
            <a:schemeClr val="dk1"/>
          </a:fontRef>
        </p:style>
        <p:txBody>
          <a:bodyPr anchor="ctr">
            <a:normAutofit lnSpcReduction="10000"/>
          </a:bodyPr>
          <a:lstStyle/>
          <a:p>
            <a:pPr algn="ctr">
              <a:defRPr/>
            </a:pPr>
            <a:r>
              <a:rPr lang="es-ES" sz="3200" b="1" dirty="0">
                <a:solidFill>
                  <a:schemeClr val="bg2">
                    <a:lumMod val="25000"/>
                  </a:schemeClr>
                </a:solidFill>
                <a:latin typeface="Algerian" pitchFamily="82" charset="0"/>
              </a:rPr>
              <a:t>EXIGIBILIDAD</a:t>
            </a:r>
            <a:r>
              <a:rPr lang="es-ES" sz="2000" b="1" dirty="0">
                <a:solidFill>
                  <a:schemeClr val="bg2">
                    <a:lumMod val="25000"/>
                  </a:schemeClr>
                </a:solidFill>
              </a:rPr>
              <a:t>                          </a:t>
            </a:r>
          </a:p>
        </p:txBody>
      </p:sp>
      <p:sp>
        <p:nvSpPr>
          <p:cNvPr id="22" name="21 Recortar rectángulo de esquina diagonal">
            <a:extLst>
              <a:ext uri="{FF2B5EF4-FFF2-40B4-BE49-F238E27FC236}">
                <a16:creationId xmlns:a16="http://schemas.microsoft.com/office/drawing/2014/main" id="{1ADD1BFF-B730-42AB-93B8-92599DE8E372}"/>
              </a:ext>
            </a:extLst>
          </p:cNvPr>
          <p:cNvSpPr/>
          <p:nvPr/>
        </p:nvSpPr>
        <p:spPr>
          <a:xfrm>
            <a:off x="1357313" y="5300663"/>
            <a:ext cx="6095008" cy="844808"/>
          </a:xfrm>
          <a:prstGeom prst="snip2DiagRect">
            <a:avLst/>
          </a:prstGeom>
          <a:solidFill>
            <a:schemeClr val="accent2">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defRPr/>
            </a:pPr>
            <a:r>
              <a:rPr lang="es-ES" sz="2000" b="1" dirty="0"/>
              <a:t>NO CUMPLE SEGUNDA CARACTERÍSTICA</a:t>
            </a:r>
          </a:p>
          <a:p>
            <a:pPr algn="ctr">
              <a:defRPr/>
            </a:pPr>
            <a:r>
              <a:rPr lang="es-ES" sz="2000" b="1" dirty="0"/>
              <a:t>Y FINANCIA AF CON PASIVO CP</a:t>
            </a:r>
          </a:p>
        </p:txBody>
      </p:sp>
      <p:sp>
        <p:nvSpPr>
          <p:cNvPr id="12" name="11 Flecha abajo">
            <a:extLst>
              <a:ext uri="{FF2B5EF4-FFF2-40B4-BE49-F238E27FC236}">
                <a16:creationId xmlns:a16="http://schemas.microsoft.com/office/drawing/2014/main" id="{3481700A-DC72-4C44-A82C-D5220235A3AE}"/>
              </a:ext>
            </a:extLst>
          </p:cNvPr>
          <p:cNvSpPr/>
          <p:nvPr/>
        </p:nvSpPr>
        <p:spPr>
          <a:xfrm rot="5400000">
            <a:off x="4643437" y="2711771"/>
            <a:ext cx="357191" cy="1071570"/>
          </a:xfrm>
          <a:prstGeom prst="downArrow">
            <a:avLst/>
          </a:prstGeom>
          <a:solidFill>
            <a:srgbClr val="FF0000"/>
          </a:solidFill>
          <a:effectLst>
            <a:glow rad="101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ub cat contabilidad.jpg">
            <a:extLst>
              <a:ext uri="{FF2B5EF4-FFF2-40B4-BE49-F238E27FC236}">
                <a16:creationId xmlns:a16="http://schemas.microsoft.com/office/drawing/2014/main" id="{65395AD9-0BE0-435C-B30F-7EC7F3D31B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1"/>
            <a:ext cx="3771900" cy="3595336"/>
          </a:xfrm>
          <a:prstGeom prst="rect">
            <a:avLst/>
          </a:prstGeom>
          <a:effectLst>
            <a:outerShdw blurRad="50800" dist="38100" dir="2700000" algn="tl" rotWithShape="0">
              <a:prstClr val="black">
                <a:alpha val="40000"/>
              </a:prstClr>
            </a:outerShdw>
            <a:softEdge rad="127000"/>
          </a:effectLst>
        </p:spPr>
      </p:pic>
      <p:sp>
        <p:nvSpPr>
          <p:cNvPr id="8" name="Rectangle 2">
            <a:extLst>
              <a:ext uri="{FF2B5EF4-FFF2-40B4-BE49-F238E27FC236}">
                <a16:creationId xmlns:a16="http://schemas.microsoft.com/office/drawing/2014/main" id="{BD78696D-FF6C-41D6-A00A-57BFCA583537}"/>
              </a:ext>
            </a:extLst>
          </p:cNvPr>
          <p:cNvSpPr txBox="1">
            <a:spLocks/>
          </p:cNvSpPr>
          <p:nvPr/>
        </p:nvSpPr>
        <p:spPr bwMode="auto">
          <a:xfrm>
            <a:off x="3873658" y="5158314"/>
            <a:ext cx="526312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a:lstStyle>
          <a:p>
            <a:pPr algn="ctr">
              <a:defRPr/>
            </a:pPr>
            <a:r>
              <a:rPr lang="es-ES" sz="5400"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a:t>
            </a:r>
          </a:p>
        </p:txBody>
      </p:sp>
      <p:pic>
        <p:nvPicPr>
          <p:cNvPr id="9" name="Picture 5" descr="7795022-concepto-de-contabilidad-con-calculadora-y-l-piz-en-la-oficina-de-negocios.jpg">
            <a:extLst>
              <a:ext uri="{FF2B5EF4-FFF2-40B4-BE49-F238E27FC236}">
                <a16:creationId xmlns:a16="http://schemas.microsoft.com/office/drawing/2014/main" id="{63832A5E-783B-4AF6-8424-B3318BB6B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3658" y="0"/>
            <a:ext cx="5270342" cy="5013176"/>
          </a:xfrm>
          <a:prstGeom prst="rect">
            <a:avLst/>
          </a:prstGeom>
          <a:ln w="76200" cmpd="sng">
            <a:noFill/>
          </a:ln>
          <a:effectLst>
            <a:outerShdw blurRad="50800" dist="38100" dir="2700000" algn="tl" rotWithShape="0">
              <a:prstClr val="black">
                <a:alpha val="40000"/>
              </a:prstClr>
            </a:outerShdw>
            <a:softEdge rad="127000"/>
          </a:effectLst>
        </p:spPr>
      </p:pic>
      <p:pic>
        <p:nvPicPr>
          <p:cNvPr id="10" name="Picture 4" descr="kalkulator.jpg">
            <a:extLst>
              <a:ext uri="{FF2B5EF4-FFF2-40B4-BE49-F238E27FC236}">
                <a16:creationId xmlns:a16="http://schemas.microsoft.com/office/drawing/2014/main" id="{47B988D7-340F-4E58-BEFB-325F7424A9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3595336"/>
            <a:ext cx="3773373" cy="3262663"/>
          </a:xfrm>
          <a:prstGeom prst="rect">
            <a:avLst/>
          </a:prstGeom>
          <a:effectLst>
            <a:outerShdw blurRad="50800" dist="38100" dir="2700000" algn="tl" rotWithShape="0">
              <a:prstClr val="black">
                <a:alpha val="40000"/>
              </a:prstClr>
            </a:outerShdw>
            <a:softEdge rad="63500"/>
          </a:effectLst>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E23F5556-14AF-4A3A-A3C3-A2691D7FC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25538"/>
            <a:ext cx="6697663"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2 CuadroTexto">
            <a:extLst>
              <a:ext uri="{FF2B5EF4-FFF2-40B4-BE49-F238E27FC236}">
                <a16:creationId xmlns:a16="http://schemas.microsoft.com/office/drawing/2014/main" id="{177BFDF6-017E-4DAD-9290-5B80C9A12408}"/>
              </a:ext>
            </a:extLst>
          </p:cNvPr>
          <p:cNvSpPr txBox="1">
            <a:spLocks noChangeArrowheads="1"/>
          </p:cNvSpPr>
          <p:nvPr/>
        </p:nvSpPr>
        <p:spPr bwMode="auto">
          <a:xfrm>
            <a:off x="2446338" y="5661025"/>
            <a:ext cx="4391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CR" altLang="es-CR" sz="2400">
                <a:latin typeface="Arial" panose="020B0604020202020204" pitchFamily="34" charset="0"/>
                <a:cs typeface="Arial" panose="020B0604020202020204" pitchFamily="34" charset="0"/>
                <a:hlinkClick r:id="rId3"/>
              </a:rPr>
              <a:t>www.icap.ac.cr</a:t>
            </a:r>
            <a:endParaRPr lang="es-CR" altLang="es-CR" sz="2400">
              <a:latin typeface="Arial" panose="020B0604020202020204" pitchFamily="34" charset="0"/>
              <a:cs typeface="Arial" panose="020B0604020202020204" pitchFamily="34" charset="0"/>
            </a:endParaRPr>
          </a:p>
          <a:p>
            <a:pPr algn="ctr">
              <a:spcBef>
                <a:spcPct val="0"/>
              </a:spcBef>
            </a:pPr>
            <a:r>
              <a:rPr lang="es-CR" altLang="es-CR" sz="1500">
                <a:latin typeface="Arial" panose="020B0604020202020204" pitchFamily="34" charset="0"/>
                <a:cs typeface="Arial" panose="020B0604020202020204" pitchFamily="34" charset="0"/>
              </a:rPr>
              <a:t>Teléfonos: (+506) 2234-1011 o (+506) 2225-4616</a:t>
            </a:r>
          </a:p>
          <a:p>
            <a:pPr algn="ctr">
              <a:spcBef>
                <a:spcPct val="0"/>
              </a:spcBef>
            </a:pPr>
            <a:r>
              <a:rPr lang="es-CR" altLang="es-CR" sz="1500">
                <a:latin typeface="Arial" panose="020B0604020202020204" pitchFamily="34" charset="0"/>
                <a:cs typeface="Arial" panose="020B0604020202020204" pitchFamily="34" charset="0"/>
              </a:rPr>
              <a:t>Curridabat, San José, Costa Rica</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7A10F516-7C80-449F-A964-4DED7D521566}"/>
              </a:ext>
            </a:extLst>
          </p:cNvPr>
          <p:cNvGraphicFramePr/>
          <p:nvPr/>
        </p:nvGraphicFramePr>
        <p:xfrm>
          <a:off x="683568" y="332656"/>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E89B355C-57A2-4A31-A68C-F88C56AF323D}"/>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2FF9AA19-8659-4A44-92D9-D570B1FA4A44}"/>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766C2801-326D-4521-A4BE-7A2941150C9D}"/>
              </a:ext>
            </a:extLst>
          </p:cNvPr>
          <p:cNvGraphicFramePr/>
          <p:nvPr/>
        </p:nvGraphicFramePr>
        <p:xfrm>
          <a:off x="899592" y="692695"/>
          <a:ext cx="8122488" cy="605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7">
            <a:extLst>
              <a:ext uri="{FF2B5EF4-FFF2-40B4-BE49-F238E27FC236}">
                <a16:creationId xmlns:a16="http://schemas.microsoft.com/office/drawing/2014/main" id="{66486C95-7047-4827-B755-16330A198905}"/>
              </a:ext>
            </a:extLst>
          </p:cNvPr>
          <p:cNvSpPr txBox="1"/>
          <p:nvPr/>
        </p:nvSpPr>
        <p:spPr>
          <a:xfrm>
            <a:off x="1220788" y="765175"/>
            <a:ext cx="4486275" cy="1076325"/>
          </a:xfrm>
          <a:prstGeom prst="rect">
            <a:avLst/>
          </a:prstGeom>
          <a:noFill/>
        </p:spPr>
        <p:txBody>
          <a:bodyPr>
            <a:spAutoFit/>
          </a:bodyPr>
          <a:lstStyle/>
          <a:p>
            <a:pPr algn="ctr">
              <a:defRPr/>
            </a:pPr>
            <a:r>
              <a:rPr lang="es-ES_tradnl" sz="3200" dirty="0">
                <a:solidFill>
                  <a:srgbClr val="FF0000"/>
                </a:solidFill>
                <a:effectLst>
                  <a:outerShdw blurRad="50800" dist="38100" dir="2700000" algn="tl" rotWithShape="0">
                    <a:srgbClr val="000000">
                      <a:alpha val="43000"/>
                    </a:srgbClr>
                  </a:outerShdw>
                </a:effectLst>
                <a:latin typeface="Arial Black"/>
                <a:cs typeface="Arial Black"/>
              </a:rPr>
              <a:t>Ciclo Total del Activo Circulante</a:t>
            </a:r>
            <a:endParaRPr lang="en-US" sz="3200" dirty="0">
              <a:solidFill>
                <a:srgbClr val="FF0000"/>
              </a:solidFill>
              <a:effectLst>
                <a:outerShdw blurRad="50800" dist="38100" dir="2700000" algn="tl" rotWithShape="0">
                  <a:srgbClr val="000000">
                    <a:alpha val="43000"/>
                  </a:srgbClr>
                </a:outerShdw>
              </a:effectLst>
              <a:latin typeface="Arial Black"/>
              <a:cs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D11A098-B3BF-43D2-ABB2-946F638EE656}"/>
              </a:ext>
            </a:extLst>
          </p:cNvPr>
          <p:cNvSpPr>
            <a:spLocks noGrp="1"/>
          </p:cNvSpPr>
          <p:nvPr>
            <p:ph type="ctrTitle"/>
          </p:nvPr>
        </p:nvSpPr>
        <p:spPr>
          <a:xfrm>
            <a:off x="285720" y="1357299"/>
            <a:ext cx="3071834" cy="857256"/>
          </a:xfrm>
          <a:solidFill>
            <a:schemeClr val="accent2"/>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3">
            <a:schemeClr val="accent3"/>
          </a:fillRef>
          <a:effectRef idx="2">
            <a:schemeClr val="accent3"/>
          </a:effectRef>
          <a:fontRef idx="minor">
            <a:schemeClr val="lt1"/>
          </a:fontRef>
        </p:style>
        <p:txBody>
          <a:bodyPr>
            <a:normAutofit/>
          </a:bodyPr>
          <a:lstStyle/>
          <a:p>
            <a:pPr>
              <a:defRPr/>
            </a:pPr>
            <a:r>
              <a:rPr lang="es-ES" sz="2400" dirty="0"/>
              <a:t>CICLO DE ABASTECIMIENTO</a:t>
            </a:r>
          </a:p>
        </p:txBody>
      </p:sp>
      <p:sp>
        <p:nvSpPr>
          <p:cNvPr id="7" name="1 Título">
            <a:extLst>
              <a:ext uri="{FF2B5EF4-FFF2-40B4-BE49-F238E27FC236}">
                <a16:creationId xmlns:a16="http://schemas.microsoft.com/office/drawing/2014/main" id="{9D2686A4-12B5-41F7-A0C3-2E533232040B}"/>
              </a:ext>
            </a:extLst>
          </p:cNvPr>
          <p:cNvSpPr txBox="1">
            <a:spLocks/>
          </p:cNvSpPr>
          <p:nvPr/>
        </p:nvSpPr>
        <p:spPr>
          <a:xfrm>
            <a:off x="357158" y="4714884"/>
            <a:ext cx="3071834" cy="857256"/>
          </a:xfrm>
          <a:prstGeom prst="rect">
            <a:avLst/>
          </a:prstGeom>
          <a:solidFill>
            <a:schemeClr val="accent2"/>
          </a:solidFill>
          <a:ln w="9525" cap="flat" cmpd="sng" algn="ctr">
            <a:noFill/>
            <a:prstDash val="solid"/>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nchor="ctr">
            <a:normAutofit/>
          </a:bodyPr>
          <a:lstStyle/>
          <a:p>
            <a:pPr algn="ctr" eaLnBrk="1" fontAlgn="auto" hangingPunct="1">
              <a:spcAft>
                <a:spcPts val="0"/>
              </a:spcAft>
              <a:defRPr/>
            </a:pPr>
            <a:r>
              <a:rPr lang="es-ES" b="1" dirty="0"/>
              <a:t>CICLO DE PRODUCCION</a:t>
            </a:r>
          </a:p>
        </p:txBody>
      </p:sp>
      <p:sp>
        <p:nvSpPr>
          <p:cNvPr id="8" name="1 Título">
            <a:extLst>
              <a:ext uri="{FF2B5EF4-FFF2-40B4-BE49-F238E27FC236}">
                <a16:creationId xmlns:a16="http://schemas.microsoft.com/office/drawing/2014/main" id="{9A762FCC-6674-4612-8422-E4FF416B39D2}"/>
              </a:ext>
            </a:extLst>
          </p:cNvPr>
          <p:cNvSpPr txBox="1">
            <a:spLocks/>
          </p:cNvSpPr>
          <p:nvPr/>
        </p:nvSpPr>
        <p:spPr>
          <a:xfrm>
            <a:off x="5292080" y="908720"/>
            <a:ext cx="3643338" cy="1785950"/>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a:bodyPr>
          <a:lstStyle/>
          <a:p>
            <a:pPr algn="ctr" eaLnBrk="1" fontAlgn="auto" hangingPunct="1">
              <a:spcAft>
                <a:spcPts val="0"/>
              </a:spcAft>
              <a:defRPr/>
            </a:pPr>
            <a:r>
              <a:rPr lang="es-ES" sz="2000" b="1" dirty="0">
                <a:solidFill>
                  <a:schemeClr val="bg2">
                    <a:lumMod val="25000"/>
                  </a:schemeClr>
                </a:solidFill>
              </a:rPr>
              <a:t>DESDE QUE SE ADQUIERE LA MATERIA PRIMA HASTA QUE SE TRASLADA A PRODUCCION</a:t>
            </a:r>
          </a:p>
        </p:txBody>
      </p:sp>
      <p:sp>
        <p:nvSpPr>
          <p:cNvPr id="10" name="1 Título">
            <a:extLst>
              <a:ext uri="{FF2B5EF4-FFF2-40B4-BE49-F238E27FC236}">
                <a16:creationId xmlns:a16="http://schemas.microsoft.com/office/drawing/2014/main" id="{9DFBA6EC-39F4-48F6-9BA5-D8FC7B3E0796}"/>
              </a:ext>
            </a:extLst>
          </p:cNvPr>
          <p:cNvSpPr txBox="1">
            <a:spLocks/>
          </p:cNvSpPr>
          <p:nvPr/>
        </p:nvSpPr>
        <p:spPr>
          <a:xfrm>
            <a:off x="5309668" y="4077072"/>
            <a:ext cx="3643338" cy="1785950"/>
          </a:xfrm>
          <a:prstGeom prst="rect">
            <a:avLst/>
          </a:prstGeom>
          <a:solidFill>
            <a:schemeClr val="accent3">
              <a:lumMod val="40000"/>
              <a:lumOff val="6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anchor="ctr">
            <a:normAutofit lnSpcReduction="10000"/>
          </a:bodyPr>
          <a:lstStyle/>
          <a:p>
            <a:pPr algn="ctr">
              <a:defRPr/>
            </a:pPr>
            <a:r>
              <a:rPr lang="es-ES" sz="2000" b="1" dirty="0">
                <a:solidFill>
                  <a:schemeClr val="bg2">
                    <a:lumMod val="25000"/>
                  </a:schemeClr>
                </a:solidFill>
              </a:rPr>
              <a:t>PROCESO PRODUCTIVO QUE TRANSFORMA LA MATERIA PRIMA EN PRODUCTO TERMINADO Y QUE INGRESA A LA BODEGA</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Sans"/>
        <a:ea typeface="Osaka"/>
        <a:cs typeface=""/>
      </a:majorFont>
      <a:minorFont>
        <a:latin typeface="Lucida San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ea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MacPro:Applications:Microsoft Office 2004:Templates:Presentations:Designs:Blank Presentation</Template>
  <TotalTime>750</TotalTime>
  <Words>2223</Words>
  <Application>Microsoft Office PowerPoint</Application>
  <PresentationFormat>Presentación en pantalla (4:3)</PresentationFormat>
  <Paragraphs>239</Paragraphs>
  <Slides>49</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49</vt:i4>
      </vt:variant>
    </vt:vector>
  </HeadingPairs>
  <TitlesOfParts>
    <vt:vector size="56" baseType="lpstr">
      <vt:lpstr>Algerian</vt:lpstr>
      <vt:lpstr>Arial</vt:lpstr>
      <vt:lpstr>Arial Black</vt:lpstr>
      <vt:lpstr>Calibri</vt:lpstr>
      <vt:lpstr>Lucida Sans</vt:lpstr>
      <vt:lpstr>Times</vt:lpstr>
      <vt:lpstr>Blank Presentation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CICLO DE ABASTECIMIENTO</vt:lpstr>
      <vt:lpstr>CICLO DE VENTA O COMERCIAL</vt:lpstr>
      <vt:lpstr>CICLO DEL CIRCULANTE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Nela Solano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Nela Solano</dc:creator>
  <cp:lastModifiedBy>Leonel Ábrego Campos</cp:lastModifiedBy>
  <cp:revision>78</cp:revision>
  <cp:lastPrinted>2018-03-23T23:06:37Z</cp:lastPrinted>
  <dcterms:created xsi:type="dcterms:W3CDTF">2011-09-19T15:34:16Z</dcterms:created>
  <dcterms:modified xsi:type="dcterms:W3CDTF">2022-03-26T18:07:04Z</dcterms:modified>
</cp:coreProperties>
</file>