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4" r:id="rId6"/>
    <p:sldId id="269" r:id="rId7"/>
    <p:sldId id="270" r:id="rId8"/>
    <p:sldId id="271" r:id="rId9"/>
    <p:sldId id="272" r:id="rId10"/>
    <p:sldId id="277" r:id="rId11"/>
    <p:sldId id="273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20856-93F0-4CC7-B7FD-2466914A11D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2_2" csCatId="accent2" phldr="1"/>
      <dgm:spPr/>
    </dgm:pt>
    <dgm:pt modelId="{4AF52931-E4CA-4429-AACB-B8747CDB240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Delimitar</a:t>
          </a:r>
          <a:r>
            <a:rPr lang="en-US" dirty="0"/>
            <a:t> </a:t>
          </a:r>
          <a:r>
            <a:rPr lang="en-US" dirty="0" err="1"/>
            <a:t>problema</a:t>
          </a:r>
          <a:r>
            <a:rPr lang="en-US" dirty="0"/>
            <a:t> </a:t>
          </a:r>
        </a:p>
      </dgm:t>
    </dgm:pt>
    <dgm:pt modelId="{67B2FC97-2FAE-4EFE-9DEE-E4216C657F35}" type="parTrans" cxnId="{F82329C8-C3B2-4E9B-9033-528488D72705}">
      <dgm:prSet/>
      <dgm:spPr/>
      <dgm:t>
        <a:bodyPr/>
        <a:lstStyle/>
        <a:p>
          <a:endParaRPr lang="en-US"/>
        </a:p>
      </dgm:t>
    </dgm:pt>
    <dgm:pt modelId="{D86AF01C-9CBC-41F8-9354-48CD82BDFDC9}" type="sibTrans" cxnId="{F82329C8-C3B2-4E9B-9033-528488D72705}">
      <dgm:prSet/>
      <dgm:spPr/>
      <dgm:t>
        <a:bodyPr/>
        <a:lstStyle/>
        <a:p>
          <a:endParaRPr lang="en-US"/>
        </a:p>
      </dgm:t>
    </dgm:pt>
    <dgm:pt modelId="{81BEB84D-9A77-49C6-9301-B3359FCAC75F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Objetivos</a:t>
          </a:r>
          <a:r>
            <a:rPr lang="en-US" baseline="0" dirty="0"/>
            <a:t> de la </a:t>
          </a:r>
          <a:r>
            <a:rPr lang="en-US" baseline="0" dirty="0" err="1"/>
            <a:t>investigación</a:t>
          </a:r>
          <a:endParaRPr lang="en-US" dirty="0"/>
        </a:p>
      </dgm:t>
    </dgm:pt>
    <dgm:pt modelId="{AE4D0D43-0332-4F79-8D35-BCD8C10758AE}" type="parTrans" cxnId="{420EF6C4-7321-43BE-A2FC-253606B1E06A}">
      <dgm:prSet/>
      <dgm:spPr/>
      <dgm:t>
        <a:bodyPr/>
        <a:lstStyle/>
        <a:p>
          <a:endParaRPr lang="en-US"/>
        </a:p>
      </dgm:t>
    </dgm:pt>
    <dgm:pt modelId="{5D260F18-25D2-4074-87F1-7E78DDA61C58}" type="sibTrans" cxnId="{420EF6C4-7321-43BE-A2FC-253606B1E06A}">
      <dgm:prSet/>
      <dgm:spPr/>
      <dgm:t>
        <a:bodyPr/>
        <a:lstStyle/>
        <a:p>
          <a:endParaRPr lang="en-US"/>
        </a:p>
      </dgm:t>
    </dgm:pt>
    <dgm:pt modelId="{BFF9359E-E9B1-4B73-BACC-2C7988765B1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Actividades</a:t>
          </a:r>
          <a:r>
            <a:rPr lang="en-US" dirty="0"/>
            <a:t> y </a:t>
          </a:r>
          <a:r>
            <a:rPr lang="en-US" dirty="0" err="1"/>
            <a:t>Evaluación</a:t>
          </a:r>
          <a:r>
            <a:rPr lang="en-US" dirty="0"/>
            <a:t> </a:t>
          </a:r>
        </a:p>
      </dgm:t>
    </dgm:pt>
    <dgm:pt modelId="{6E0A40FA-1B79-4089-8B9A-3BA22865FE4E}" type="parTrans" cxnId="{516EC545-1971-48B3-978C-4756FCDCCFD9}">
      <dgm:prSet/>
      <dgm:spPr/>
      <dgm:t>
        <a:bodyPr/>
        <a:lstStyle/>
        <a:p>
          <a:endParaRPr lang="en-US"/>
        </a:p>
      </dgm:t>
    </dgm:pt>
    <dgm:pt modelId="{1CEF1965-C516-4C44-BAE3-2FA3F5116930}" type="sibTrans" cxnId="{516EC545-1971-48B3-978C-4756FCDCCFD9}">
      <dgm:prSet/>
      <dgm:spPr/>
      <dgm:t>
        <a:bodyPr/>
        <a:lstStyle/>
        <a:p>
          <a:endParaRPr lang="en-US"/>
        </a:p>
      </dgm:t>
    </dgm:pt>
    <dgm:pt modelId="{6F4DA4D9-01DC-439B-8F27-AAA47846B277}" type="pres">
      <dgm:prSet presAssocID="{C7720856-93F0-4CC7-B7FD-2466914A11D4}" presName="root" presStyleCnt="0">
        <dgm:presLayoutVars>
          <dgm:dir/>
          <dgm:resizeHandles val="exact"/>
        </dgm:presLayoutVars>
      </dgm:prSet>
      <dgm:spPr/>
    </dgm:pt>
    <dgm:pt modelId="{7BD98E3C-315B-4C9C-8D58-D6DB162B58F8}" type="pres">
      <dgm:prSet presAssocID="{4AF52931-E4CA-4429-AACB-B8747CDB2409}" presName="compNode" presStyleCnt="0"/>
      <dgm:spPr/>
    </dgm:pt>
    <dgm:pt modelId="{DD5F79B1-3C2C-4604-AC16-19B868C74020}" type="pres">
      <dgm:prSet presAssocID="{4AF52931-E4CA-4429-AACB-B8747CDB2409}" presName="bgRect" presStyleLbl="bgShp" presStyleIdx="0" presStyleCnt="3"/>
      <dgm:spPr/>
    </dgm:pt>
    <dgm:pt modelId="{B949D2F1-162D-4D02-A732-D01345E22AA4}" type="pres">
      <dgm:prSet presAssocID="{4AF52931-E4CA-4429-AACB-B8747CDB240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B131C359-49F1-4CB8-8E9B-1B1386A2778B}" type="pres">
      <dgm:prSet presAssocID="{4AF52931-E4CA-4429-AACB-B8747CDB2409}" presName="spaceRect" presStyleCnt="0"/>
      <dgm:spPr/>
    </dgm:pt>
    <dgm:pt modelId="{F8F5240A-0D85-485B-9D93-407D1FFAF913}" type="pres">
      <dgm:prSet presAssocID="{4AF52931-E4CA-4429-AACB-B8747CDB2409}" presName="parTx" presStyleLbl="revTx" presStyleIdx="0" presStyleCnt="3">
        <dgm:presLayoutVars>
          <dgm:chMax val="0"/>
          <dgm:chPref val="0"/>
        </dgm:presLayoutVars>
      </dgm:prSet>
      <dgm:spPr/>
    </dgm:pt>
    <dgm:pt modelId="{D8ABCEC2-390B-429B-9081-E082DA5D0427}" type="pres">
      <dgm:prSet presAssocID="{D86AF01C-9CBC-41F8-9354-48CD82BDFDC9}" presName="sibTrans" presStyleCnt="0"/>
      <dgm:spPr/>
    </dgm:pt>
    <dgm:pt modelId="{F2D54F12-8080-4E0C-BD80-92EA1630D084}" type="pres">
      <dgm:prSet presAssocID="{81BEB84D-9A77-49C6-9301-B3359FCAC75F}" presName="compNode" presStyleCnt="0"/>
      <dgm:spPr/>
    </dgm:pt>
    <dgm:pt modelId="{CBA0401E-7684-42C8-839E-D801768D883C}" type="pres">
      <dgm:prSet presAssocID="{81BEB84D-9A77-49C6-9301-B3359FCAC75F}" presName="bgRect" presStyleLbl="bgShp" presStyleIdx="1" presStyleCnt="3"/>
      <dgm:spPr/>
    </dgm:pt>
    <dgm:pt modelId="{EF3B2503-2995-401B-AD2A-8687192014FC}" type="pres">
      <dgm:prSet presAssocID="{81BEB84D-9A77-49C6-9301-B3359FCAC7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69262E9A-AC8B-4E45-B562-DDB0B7EF679B}" type="pres">
      <dgm:prSet presAssocID="{81BEB84D-9A77-49C6-9301-B3359FCAC75F}" presName="spaceRect" presStyleCnt="0"/>
      <dgm:spPr/>
    </dgm:pt>
    <dgm:pt modelId="{686301C7-6BD3-4366-8AD9-2496B2EDF77C}" type="pres">
      <dgm:prSet presAssocID="{81BEB84D-9A77-49C6-9301-B3359FCAC75F}" presName="parTx" presStyleLbl="revTx" presStyleIdx="1" presStyleCnt="3">
        <dgm:presLayoutVars>
          <dgm:chMax val="0"/>
          <dgm:chPref val="0"/>
        </dgm:presLayoutVars>
      </dgm:prSet>
      <dgm:spPr/>
    </dgm:pt>
    <dgm:pt modelId="{6ED4671C-AA9A-4E39-8821-8479FB442A42}" type="pres">
      <dgm:prSet presAssocID="{5D260F18-25D2-4074-87F1-7E78DDA61C58}" presName="sibTrans" presStyleCnt="0"/>
      <dgm:spPr/>
    </dgm:pt>
    <dgm:pt modelId="{73B0EF57-FE6C-4349-B546-40C4671BE0AF}" type="pres">
      <dgm:prSet presAssocID="{BFF9359E-E9B1-4B73-BACC-2C7988765B16}" presName="compNode" presStyleCnt="0"/>
      <dgm:spPr/>
    </dgm:pt>
    <dgm:pt modelId="{5865A6BD-F99C-4927-AA71-14438D8BD5FD}" type="pres">
      <dgm:prSet presAssocID="{BFF9359E-E9B1-4B73-BACC-2C7988765B16}" presName="bgRect" presStyleLbl="bgShp" presStyleIdx="2" presStyleCnt="3" custLinFactNeighborY="43"/>
      <dgm:spPr/>
    </dgm:pt>
    <dgm:pt modelId="{F7573F21-6CA6-4D82-A5B8-20E46E8BAE44}" type="pres">
      <dgm:prSet presAssocID="{BFF9359E-E9B1-4B73-BACC-2C7988765B1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CFA2DEF1-3E86-45A4-93DF-3F3524CE8FA1}" type="pres">
      <dgm:prSet presAssocID="{BFF9359E-E9B1-4B73-BACC-2C7988765B16}" presName="spaceRect" presStyleCnt="0"/>
      <dgm:spPr/>
    </dgm:pt>
    <dgm:pt modelId="{3A277CF8-63F3-4E73-9A0E-6D37315945D9}" type="pres">
      <dgm:prSet presAssocID="{BFF9359E-E9B1-4B73-BACC-2C7988765B1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57D760D-D278-416A-8A95-E1E5E1AC50DD}" type="presOf" srcId="{BFF9359E-E9B1-4B73-BACC-2C7988765B16}" destId="{3A277CF8-63F3-4E73-9A0E-6D37315945D9}" srcOrd="0" destOrd="0" presId="urn:microsoft.com/office/officeart/2018/2/layout/IconVerticalSolidList"/>
    <dgm:cxn modelId="{0FB2B426-F0E1-46AC-8877-C6BC9AFEAA79}" type="presOf" srcId="{81BEB84D-9A77-49C6-9301-B3359FCAC75F}" destId="{686301C7-6BD3-4366-8AD9-2496B2EDF77C}" srcOrd="0" destOrd="0" presId="urn:microsoft.com/office/officeart/2018/2/layout/IconVerticalSolidList"/>
    <dgm:cxn modelId="{E35E8428-56F2-46AB-9E50-4261F022E415}" type="presOf" srcId="{4AF52931-E4CA-4429-AACB-B8747CDB2409}" destId="{F8F5240A-0D85-485B-9D93-407D1FFAF913}" srcOrd="0" destOrd="0" presId="urn:microsoft.com/office/officeart/2018/2/layout/IconVerticalSolidList"/>
    <dgm:cxn modelId="{516EC545-1971-48B3-978C-4756FCDCCFD9}" srcId="{C7720856-93F0-4CC7-B7FD-2466914A11D4}" destId="{BFF9359E-E9B1-4B73-BACC-2C7988765B16}" srcOrd="2" destOrd="0" parTransId="{6E0A40FA-1B79-4089-8B9A-3BA22865FE4E}" sibTransId="{1CEF1965-C516-4C44-BAE3-2FA3F5116930}"/>
    <dgm:cxn modelId="{9AA0145A-3FA6-4E40-B6CD-6DB3507FF368}" type="presOf" srcId="{C7720856-93F0-4CC7-B7FD-2466914A11D4}" destId="{6F4DA4D9-01DC-439B-8F27-AAA47846B277}" srcOrd="0" destOrd="0" presId="urn:microsoft.com/office/officeart/2018/2/layout/IconVerticalSolidList"/>
    <dgm:cxn modelId="{420EF6C4-7321-43BE-A2FC-253606B1E06A}" srcId="{C7720856-93F0-4CC7-B7FD-2466914A11D4}" destId="{81BEB84D-9A77-49C6-9301-B3359FCAC75F}" srcOrd="1" destOrd="0" parTransId="{AE4D0D43-0332-4F79-8D35-BCD8C10758AE}" sibTransId="{5D260F18-25D2-4074-87F1-7E78DDA61C58}"/>
    <dgm:cxn modelId="{F82329C8-C3B2-4E9B-9033-528488D72705}" srcId="{C7720856-93F0-4CC7-B7FD-2466914A11D4}" destId="{4AF52931-E4CA-4429-AACB-B8747CDB2409}" srcOrd="0" destOrd="0" parTransId="{67B2FC97-2FAE-4EFE-9DEE-E4216C657F35}" sibTransId="{D86AF01C-9CBC-41F8-9354-48CD82BDFDC9}"/>
    <dgm:cxn modelId="{AFECB7CA-4E50-4F60-A6FB-C3816E8CAB87}" type="presParOf" srcId="{6F4DA4D9-01DC-439B-8F27-AAA47846B277}" destId="{7BD98E3C-315B-4C9C-8D58-D6DB162B58F8}" srcOrd="0" destOrd="0" presId="urn:microsoft.com/office/officeart/2018/2/layout/IconVerticalSolidList"/>
    <dgm:cxn modelId="{A2217810-9D1C-4BC7-BE87-D83BE419F7B1}" type="presParOf" srcId="{7BD98E3C-315B-4C9C-8D58-D6DB162B58F8}" destId="{DD5F79B1-3C2C-4604-AC16-19B868C74020}" srcOrd="0" destOrd="0" presId="urn:microsoft.com/office/officeart/2018/2/layout/IconVerticalSolidList"/>
    <dgm:cxn modelId="{30B94466-A785-41BF-BAD4-03A089615086}" type="presParOf" srcId="{7BD98E3C-315B-4C9C-8D58-D6DB162B58F8}" destId="{B949D2F1-162D-4D02-A732-D01345E22AA4}" srcOrd="1" destOrd="0" presId="urn:microsoft.com/office/officeart/2018/2/layout/IconVerticalSolidList"/>
    <dgm:cxn modelId="{FFB8D8B5-5828-46DD-BA77-13638195E4D6}" type="presParOf" srcId="{7BD98E3C-315B-4C9C-8D58-D6DB162B58F8}" destId="{B131C359-49F1-4CB8-8E9B-1B1386A2778B}" srcOrd="2" destOrd="0" presId="urn:microsoft.com/office/officeart/2018/2/layout/IconVerticalSolidList"/>
    <dgm:cxn modelId="{11227E96-FF77-4F39-8B07-07E8611C740D}" type="presParOf" srcId="{7BD98E3C-315B-4C9C-8D58-D6DB162B58F8}" destId="{F8F5240A-0D85-485B-9D93-407D1FFAF913}" srcOrd="3" destOrd="0" presId="urn:microsoft.com/office/officeart/2018/2/layout/IconVerticalSolidList"/>
    <dgm:cxn modelId="{FFC4B6D5-9F56-4405-843A-09B40CA888A3}" type="presParOf" srcId="{6F4DA4D9-01DC-439B-8F27-AAA47846B277}" destId="{D8ABCEC2-390B-429B-9081-E082DA5D0427}" srcOrd="1" destOrd="0" presId="urn:microsoft.com/office/officeart/2018/2/layout/IconVerticalSolidList"/>
    <dgm:cxn modelId="{16ACC83C-7034-4747-BC5D-1E635B3C6CE7}" type="presParOf" srcId="{6F4DA4D9-01DC-439B-8F27-AAA47846B277}" destId="{F2D54F12-8080-4E0C-BD80-92EA1630D084}" srcOrd="2" destOrd="0" presId="urn:microsoft.com/office/officeart/2018/2/layout/IconVerticalSolidList"/>
    <dgm:cxn modelId="{8B276A48-7CBD-4E21-9430-CF0A09D6C0BD}" type="presParOf" srcId="{F2D54F12-8080-4E0C-BD80-92EA1630D084}" destId="{CBA0401E-7684-42C8-839E-D801768D883C}" srcOrd="0" destOrd="0" presId="urn:microsoft.com/office/officeart/2018/2/layout/IconVerticalSolidList"/>
    <dgm:cxn modelId="{F08383BF-FD60-4A49-AD77-65D910EFB252}" type="presParOf" srcId="{F2D54F12-8080-4E0C-BD80-92EA1630D084}" destId="{EF3B2503-2995-401B-AD2A-8687192014FC}" srcOrd="1" destOrd="0" presId="urn:microsoft.com/office/officeart/2018/2/layout/IconVerticalSolidList"/>
    <dgm:cxn modelId="{9D8D1D89-E527-4484-AD56-92A94FED0B6C}" type="presParOf" srcId="{F2D54F12-8080-4E0C-BD80-92EA1630D084}" destId="{69262E9A-AC8B-4E45-B562-DDB0B7EF679B}" srcOrd="2" destOrd="0" presId="urn:microsoft.com/office/officeart/2018/2/layout/IconVerticalSolidList"/>
    <dgm:cxn modelId="{6BE50CC8-CADE-45A7-BC96-23D75538F39A}" type="presParOf" srcId="{F2D54F12-8080-4E0C-BD80-92EA1630D084}" destId="{686301C7-6BD3-4366-8AD9-2496B2EDF77C}" srcOrd="3" destOrd="0" presId="urn:microsoft.com/office/officeart/2018/2/layout/IconVerticalSolidList"/>
    <dgm:cxn modelId="{159D78D4-1170-4693-834B-E3B0A1E5AA76}" type="presParOf" srcId="{6F4DA4D9-01DC-439B-8F27-AAA47846B277}" destId="{6ED4671C-AA9A-4E39-8821-8479FB442A42}" srcOrd="3" destOrd="0" presId="urn:microsoft.com/office/officeart/2018/2/layout/IconVerticalSolidList"/>
    <dgm:cxn modelId="{0E014224-8D52-4573-89D1-F50AF2BE6748}" type="presParOf" srcId="{6F4DA4D9-01DC-439B-8F27-AAA47846B277}" destId="{73B0EF57-FE6C-4349-B546-40C4671BE0AF}" srcOrd="4" destOrd="0" presId="urn:microsoft.com/office/officeart/2018/2/layout/IconVerticalSolidList"/>
    <dgm:cxn modelId="{ACBC9EF5-3D90-4A12-AA98-CAAF2742426F}" type="presParOf" srcId="{73B0EF57-FE6C-4349-B546-40C4671BE0AF}" destId="{5865A6BD-F99C-4927-AA71-14438D8BD5FD}" srcOrd="0" destOrd="0" presId="urn:microsoft.com/office/officeart/2018/2/layout/IconVerticalSolidList"/>
    <dgm:cxn modelId="{528DEE1A-B9B3-44B7-9915-05F053EAB214}" type="presParOf" srcId="{73B0EF57-FE6C-4349-B546-40C4671BE0AF}" destId="{F7573F21-6CA6-4D82-A5B8-20E46E8BAE44}" srcOrd="1" destOrd="0" presId="urn:microsoft.com/office/officeart/2018/2/layout/IconVerticalSolidList"/>
    <dgm:cxn modelId="{BBB56E6E-28C7-4B11-9E9C-87BF204F01B2}" type="presParOf" srcId="{73B0EF57-FE6C-4349-B546-40C4671BE0AF}" destId="{CFA2DEF1-3E86-45A4-93DF-3F3524CE8FA1}" srcOrd="2" destOrd="0" presId="urn:microsoft.com/office/officeart/2018/2/layout/IconVerticalSolidList"/>
    <dgm:cxn modelId="{109CAEC4-7E84-44CD-AC12-5A4173227651}" type="presParOf" srcId="{73B0EF57-FE6C-4349-B546-40C4671BE0AF}" destId="{3A277CF8-63F3-4E73-9A0E-6D37315945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F79B1-3C2C-4604-AC16-19B868C74020}">
      <dsp:nvSpPr>
        <dsp:cNvPr id="0" name=""/>
        <dsp:cNvSpPr/>
      </dsp:nvSpPr>
      <dsp:spPr>
        <a:xfrm>
          <a:off x="0" y="473"/>
          <a:ext cx="3352128" cy="11086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9D2F1-162D-4D02-A732-D01345E22AA4}">
      <dsp:nvSpPr>
        <dsp:cNvPr id="0" name=""/>
        <dsp:cNvSpPr/>
      </dsp:nvSpPr>
      <dsp:spPr>
        <a:xfrm>
          <a:off x="335374" y="249925"/>
          <a:ext cx="609771" cy="6097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5240A-0D85-485B-9D93-407D1FFAF913}">
      <dsp:nvSpPr>
        <dsp:cNvPr id="0" name=""/>
        <dsp:cNvSpPr/>
      </dsp:nvSpPr>
      <dsp:spPr>
        <a:xfrm>
          <a:off x="1280519" y="473"/>
          <a:ext cx="2071608" cy="110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35" tIns="117335" rIns="117335" bIns="11733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Delimitar</a:t>
          </a:r>
          <a:r>
            <a:rPr lang="en-US" sz="2200" kern="1200" dirty="0"/>
            <a:t> </a:t>
          </a:r>
          <a:r>
            <a:rPr lang="en-US" sz="2200" kern="1200" dirty="0" err="1"/>
            <a:t>problema</a:t>
          </a:r>
          <a:r>
            <a:rPr lang="en-US" sz="2200" kern="1200" dirty="0"/>
            <a:t> </a:t>
          </a:r>
        </a:p>
      </dsp:txBody>
      <dsp:txXfrm>
        <a:off x="1280519" y="473"/>
        <a:ext cx="2071608" cy="1108674"/>
      </dsp:txXfrm>
    </dsp:sp>
    <dsp:sp modelId="{CBA0401E-7684-42C8-839E-D801768D883C}">
      <dsp:nvSpPr>
        <dsp:cNvPr id="0" name=""/>
        <dsp:cNvSpPr/>
      </dsp:nvSpPr>
      <dsp:spPr>
        <a:xfrm>
          <a:off x="0" y="1386317"/>
          <a:ext cx="3352128" cy="11086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B2503-2995-401B-AD2A-8687192014FC}">
      <dsp:nvSpPr>
        <dsp:cNvPr id="0" name=""/>
        <dsp:cNvSpPr/>
      </dsp:nvSpPr>
      <dsp:spPr>
        <a:xfrm>
          <a:off x="335374" y="1635768"/>
          <a:ext cx="609771" cy="6097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301C7-6BD3-4366-8AD9-2496B2EDF77C}">
      <dsp:nvSpPr>
        <dsp:cNvPr id="0" name=""/>
        <dsp:cNvSpPr/>
      </dsp:nvSpPr>
      <dsp:spPr>
        <a:xfrm>
          <a:off x="1280519" y="1386317"/>
          <a:ext cx="2071608" cy="110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35" tIns="117335" rIns="117335" bIns="11733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Objetivos</a:t>
          </a:r>
          <a:r>
            <a:rPr lang="en-US" sz="2200" kern="1200" baseline="0" dirty="0"/>
            <a:t> de la </a:t>
          </a:r>
          <a:r>
            <a:rPr lang="en-US" sz="2200" kern="1200" baseline="0" dirty="0" err="1"/>
            <a:t>investigación</a:t>
          </a:r>
          <a:endParaRPr lang="en-US" sz="2200" kern="1200" dirty="0"/>
        </a:p>
      </dsp:txBody>
      <dsp:txXfrm>
        <a:off x="1280519" y="1386317"/>
        <a:ext cx="2071608" cy="1108674"/>
      </dsp:txXfrm>
    </dsp:sp>
    <dsp:sp modelId="{5865A6BD-F99C-4927-AA71-14438D8BD5FD}">
      <dsp:nvSpPr>
        <dsp:cNvPr id="0" name=""/>
        <dsp:cNvSpPr/>
      </dsp:nvSpPr>
      <dsp:spPr>
        <a:xfrm>
          <a:off x="0" y="2772634"/>
          <a:ext cx="3352128" cy="11086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573F21-6CA6-4D82-A5B8-20E46E8BAE44}">
      <dsp:nvSpPr>
        <dsp:cNvPr id="0" name=""/>
        <dsp:cNvSpPr/>
      </dsp:nvSpPr>
      <dsp:spPr>
        <a:xfrm>
          <a:off x="335374" y="3021612"/>
          <a:ext cx="609771" cy="6097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77CF8-63F3-4E73-9A0E-6D37315945D9}">
      <dsp:nvSpPr>
        <dsp:cNvPr id="0" name=""/>
        <dsp:cNvSpPr/>
      </dsp:nvSpPr>
      <dsp:spPr>
        <a:xfrm>
          <a:off x="1280519" y="2772160"/>
          <a:ext cx="2071608" cy="110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35" tIns="117335" rIns="117335" bIns="11733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Actividades</a:t>
          </a:r>
          <a:r>
            <a:rPr lang="en-US" sz="2200" kern="1200" dirty="0"/>
            <a:t> y </a:t>
          </a:r>
          <a:r>
            <a:rPr lang="en-US" sz="2200" kern="1200" dirty="0" err="1"/>
            <a:t>Evaluación</a:t>
          </a:r>
          <a:r>
            <a:rPr lang="en-US" sz="2200" kern="1200" dirty="0"/>
            <a:t> </a:t>
          </a:r>
        </a:p>
      </dsp:txBody>
      <dsp:txXfrm>
        <a:off x="1280519" y="2772160"/>
        <a:ext cx="2071608" cy="1108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AEF700-9B0B-4359-8356-DCE7EE4E41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9BF05B-06DB-4EC8-B476-CF95F9BD8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D6361-1E3C-4214-95E1-B8DE93421F8F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1952E-79CD-4E03-AAEB-C22680419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DCA65F-8548-4E36-8331-FD471638BD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E0281-66A0-46B8-BDE2-AEF0C74537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9CFFA-1E2F-4435-8DD6-9B5CC3FF450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DED1C-4656-4CF8-AD34-DC4A65BB391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2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DED1C-4656-4CF8-AD34-DC4A65BB39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4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DED1C-4656-4CF8-AD34-DC4A65BB39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30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DED1C-4656-4CF8-AD34-DC4A65BB391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1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0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7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61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99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1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6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40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7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0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4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4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2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9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8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2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705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391C69-E52F-4DC0-B51A-0DABC548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3C7ED6A-DE7F-4002-9699-B659DE551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48390FD-448E-4FF2-AEE8-C46960568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Petri Dish">
            <a:extLst>
              <a:ext uri="{FF2B5EF4-FFF2-40B4-BE49-F238E27FC236}">
                <a16:creationId xmlns:a16="http://schemas.microsoft.com/office/drawing/2014/main" id="{D16B27C4-A9C2-4AC4-9DD3-88F63F48E8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7274" y="10"/>
            <a:ext cx="4834726" cy="68579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BD259F2-A289-4420-B3EB-BBC6A904F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E7596B-F237-47DD-989E-9D8B0B49B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2385" y="1251323"/>
            <a:ext cx="5280027" cy="2070099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Maestría en gestión del conocimiento e investigación de políticas públicas </a:t>
            </a:r>
            <a:b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3915B-82A1-4F1C-B5C6-3E18DDD97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387" y="3086101"/>
            <a:ext cx="5280027" cy="1371599"/>
          </a:xfrm>
        </p:spPr>
        <p:txBody>
          <a:bodyPr>
            <a:normAutofit lnSpcReduction="10000"/>
          </a:bodyPr>
          <a:lstStyle/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del curso </a:t>
            </a: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Investigación Aplicada i</a:t>
            </a:r>
            <a:b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F2BF947-8470-5EDB-21AD-BFE06D14FCA8}"/>
              </a:ext>
            </a:extLst>
          </p:cNvPr>
          <p:cNvSpPr txBox="1"/>
          <p:nvPr/>
        </p:nvSpPr>
        <p:spPr>
          <a:xfrm>
            <a:off x="1185593" y="4572455"/>
            <a:ext cx="503361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200" cap="all" dirty="0">
                <a:solidFill>
                  <a:schemeClr val="tx2"/>
                </a:solidFill>
              </a:rPr>
              <a:t>Dra. Rebeca </a:t>
            </a:r>
            <a:r>
              <a:rPr lang="es-CR" sz="2200" cap="all" dirty="0" err="1">
                <a:solidFill>
                  <a:schemeClr val="tx2"/>
                </a:solidFill>
              </a:rPr>
              <a:t>Gallardo</a:t>
            </a:r>
            <a:r>
              <a:rPr lang="es-CR" sz="2200" cap="all" dirty="0">
                <a:solidFill>
                  <a:schemeClr val="tx2"/>
                </a:solidFill>
              </a:rPr>
              <a:t> Barquero</a:t>
            </a:r>
          </a:p>
          <a:p>
            <a:pPr algn="ctr"/>
            <a:endParaRPr lang="es-CR" sz="2200" cap="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s-CR" sz="2000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Antropóloga</a:t>
            </a:r>
          </a:p>
          <a:p>
            <a:pPr algn="ctr"/>
            <a:r>
              <a:rPr lang="es-CR" sz="2000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Master en Derechos Humanos</a:t>
            </a:r>
          </a:p>
          <a:p>
            <a:pPr algn="ctr"/>
            <a:r>
              <a:rPr lang="es-CR" sz="2000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Doctora en Gestión Pública y ciencias empresariales  </a:t>
            </a:r>
          </a:p>
        </p:txBody>
      </p:sp>
    </p:spTree>
    <p:extLst>
      <p:ext uri="{BB962C8B-B14F-4D97-AF65-F5344CB8AC3E}">
        <p14:creationId xmlns:p14="http://schemas.microsoft.com/office/powerpoint/2010/main" val="26420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id="{48FE65CB-EFD8-497D-A30A-093E20EAC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ience Lab">
            <a:extLst>
              <a:ext uri="{FF2B5EF4-FFF2-40B4-BE49-F238E27FC236}">
                <a16:creationId xmlns:a16="http://schemas.microsoft.com/office/drawing/2014/main" id="{7E185DA8-778E-49D9-863D-7DB5660424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4" r="25902"/>
          <a:stretch/>
        </p:blipFill>
        <p:spPr>
          <a:xfrm>
            <a:off x="1028342" y="618517"/>
            <a:ext cx="6139725" cy="5629884"/>
          </a:xfrm>
          <a:prstGeom prst="roundRect">
            <a:avLst>
              <a:gd name="adj" fmla="val 298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E3265C2A-0A58-43AD-A406-8F4478E28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50B972-0B7A-40CD-9E79-07E8A87A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6408" y="640831"/>
            <a:ext cx="3352128" cy="1573863"/>
          </a:xfrm>
        </p:spPr>
        <p:txBody>
          <a:bodyPr>
            <a:normAutofit/>
          </a:bodyPr>
          <a:lstStyle/>
          <a:p>
            <a:pPr algn="l"/>
            <a:r>
              <a:rPr lang="en-US" dirty="0" err="1"/>
              <a:t>elementos</a:t>
            </a:r>
            <a:endParaRPr lang="en-US" dirty="0"/>
          </a:p>
        </p:txBody>
      </p:sp>
      <p:graphicFrame>
        <p:nvGraphicFramePr>
          <p:cNvPr id="9" name="Content Placeholder 8" descr="Icons">
            <a:extLst>
              <a:ext uri="{FF2B5EF4-FFF2-40B4-BE49-F238E27FC236}">
                <a16:creationId xmlns:a16="http://schemas.microsoft.com/office/drawing/2014/main" id="{8FF6EDB8-0D3A-4193-BDFE-DD56CEA7DA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087589"/>
              </p:ext>
            </p:extLst>
          </p:nvPr>
        </p:nvGraphicFramePr>
        <p:xfrm>
          <a:off x="8196408" y="1923339"/>
          <a:ext cx="3352128" cy="3881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26403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FBEF6-11C5-D9AF-BEF5-7D24278BF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DELIMITANDO EL PROBLEMA DE INVESTIGACIÓN.</a:t>
            </a:r>
            <a:br>
              <a:rPr lang="es-ES" dirty="0"/>
            </a:br>
            <a:br>
              <a:rPr lang="es-ES" dirty="0"/>
            </a:br>
            <a:endParaRPr lang="es-CR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7EB2F16-9485-DE0A-15A0-6100ABC10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s-ES" dirty="0"/>
              <a:t>No es tarea fácil. Existen muchas preguntas, se desea contestar interrogantes que han surgido a partir de la práctica laboral o de la participación como ciudadanos de un país, ocurre que muchas situaciones tienen altos grados de interrelación que tratar de lograr conocimiento sobre alguna implica abordarlas todas, etc.  </a:t>
            </a:r>
          </a:p>
          <a:p>
            <a:pPr>
              <a:lnSpc>
                <a:spcPct val="150000"/>
              </a:lnSpc>
            </a:pPr>
            <a:endParaRPr lang="es-ES" dirty="0"/>
          </a:p>
          <a:p>
            <a:pPr>
              <a:lnSpc>
                <a:spcPct val="150000"/>
              </a:lnSpc>
            </a:pPr>
            <a:r>
              <a:rPr lang="es-ES" dirty="0"/>
              <a:t>Los distintos autores que tratan de ayudarnos en la delimitación del problema como Medina y Castillo (2003) sugieren las siguientes recomendaciones.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4221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408667-5FB9-3F85-9802-6F9BDF3259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Esto es la razón de ser de la investigación tomando en cuenta sus conexiones en un contexto específico.  Se trata de que cada uno de ustedes enuncie claramente el problema y piense en que la investigación traerá luz sobre esa situación en particular y tendrá un matiz innovador.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 En muchas universidades el problema se traduce en una gran pregunta de investigación.</a:t>
            </a:r>
            <a:endParaRPr lang="es-C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9C3F51F-70A3-1C66-FB00-D4BC2953159C}"/>
              </a:ext>
            </a:extLst>
          </p:cNvPr>
          <p:cNvSpPr txBox="1"/>
          <p:nvPr/>
        </p:nvSpPr>
        <p:spPr>
          <a:xfrm>
            <a:off x="1217543" y="1066801"/>
            <a:ext cx="83240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solidFill>
                  <a:srgbClr val="0070C0"/>
                </a:solidFill>
              </a:rPr>
              <a:t>Determinar el núcleo central del problema</a:t>
            </a:r>
            <a:r>
              <a:rPr lang="es-ES" sz="3200" dirty="0"/>
              <a:t>.</a:t>
            </a:r>
            <a:endParaRPr lang="es-CR" sz="3200" dirty="0"/>
          </a:p>
        </p:txBody>
      </p:sp>
    </p:spTree>
    <p:extLst>
      <p:ext uri="{BB962C8B-B14F-4D97-AF65-F5344CB8AC3E}">
        <p14:creationId xmlns:p14="http://schemas.microsoft.com/office/powerpoint/2010/main" val="63878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BE4F3D71-BEA8-3612-DBDA-B95073EDAF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12004"/>
          </a:xfrm>
        </p:spPr>
        <p:txBody>
          <a:bodyPr>
            <a:normAutofit/>
          </a:bodyPr>
          <a:lstStyle/>
          <a:p>
            <a:r>
              <a:rPr lang="es-ES" dirty="0"/>
              <a:t>El investigador o investigadora percibe los elementos sustantivos del problema, sus componentes y es capaz de enunciarlo con gran claridad.  De esta descripción le saldrán los subproblemas.</a:t>
            </a:r>
          </a:p>
          <a:p>
            <a:endParaRPr lang="es-ES" dirty="0"/>
          </a:p>
          <a:p>
            <a:r>
              <a:rPr lang="es-ES" dirty="0"/>
              <a:t>Es necesario tomar en cuenta </a:t>
            </a:r>
            <a:r>
              <a:rPr lang="es-ES" b="1" dirty="0"/>
              <a:t>el valor, utilidad social o profesional </a:t>
            </a:r>
            <a:r>
              <a:rPr lang="es-ES" dirty="0"/>
              <a:t>que tiene estudiar ese problema.  Además considerar la viabilidad de la investigación en términos de costos, oportunidades, competencias requeridas.</a:t>
            </a:r>
          </a:p>
          <a:p>
            <a:endParaRPr lang="es-ES" dirty="0"/>
          </a:p>
          <a:p>
            <a:r>
              <a:rPr lang="es-ES" dirty="0"/>
              <a:t>Esta descripción requiere una redacción académica, con  gran rigurosidad y no es producto de simples intuiciones o anhelos más o menos elaborados.</a:t>
            </a:r>
          </a:p>
          <a:p>
            <a:endParaRPr lang="es-CR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A92C11B-1A80-BDE8-9EA1-EBC8BCD450AB}"/>
              </a:ext>
            </a:extLst>
          </p:cNvPr>
          <p:cNvSpPr txBox="1"/>
          <p:nvPr/>
        </p:nvSpPr>
        <p:spPr>
          <a:xfrm>
            <a:off x="1356691" y="1066801"/>
            <a:ext cx="800596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Descripción y narración de los componentes básicos del problema.</a:t>
            </a:r>
            <a:endParaRPr lang="es-C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7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562CE296-582D-2766-3F41-E193771397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" dirty="0"/>
              <a:t>El investigador o investigadora analiza autores destacados en el campo, teorías representativas o que aportan luz a la naturaleza del problema que se desea investigar, conocimiento generado en la comunidad científica nacional sobre ese tipo de </a:t>
            </a:r>
            <a:r>
              <a:rPr lang="es-ES" dirty="0" err="1"/>
              <a:t>situacion</a:t>
            </a:r>
            <a:r>
              <a:rPr lang="es-ES" dirty="0"/>
              <a:t>, evidencia empírica que ha podido desarrollar a lo largo de su carrera profesional.</a:t>
            </a:r>
            <a:endParaRPr lang="es-CR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9087C62-FAA2-28B9-D3DD-649E07B8621A}"/>
              </a:ext>
            </a:extLst>
          </p:cNvPr>
          <p:cNvSpPr txBox="1"/>
          <p:nvPr/>
        </p:nvSpPr>
        <p:spPr>
          <a:xfrm>
            <a:off x="1336814" y="1066801"/>
            <a:ext cx="79860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Estudiar aportaciones previas al problema. </a:t>
            </a:r>
            <a:endParaRPr lang="es-C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77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571870D-DE12-D834-2F8D-F56F1BCD232B}"/>
              </a:ext>
            </a:extLst>
          </p:cNvPr>
          <p:cNvSpPr txBox="1"/>
          <p:nvPr/>
        </p:nvSpPr>
        <p:spPr>
          <a:xfrm>
            <a:off x="1186069" y="1769166"/>
            <a:ext cx="981986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PREGUNTAS QUE AYUDAN A FORMULAR Y DELIMITAR EL PROBLEMA</a:t>
            </a:r>
          </a:p>
          <a:p>
            <a:endParaRPr lang="es-ES" sz="2800" dirty="0">
              <a:solidFill>
                <a:srgbClr val="0070C0"/>
              </a:solidFill>
            </a:endParaRPr>
          </a:p>
          <a:p>
            <a:r>
              <a:rPr lang="es-ES" sz="2800" dirty="0">
                <a:solidFill>
                  <a:srgbClr val="0070C0"/>
                </a:solidFill>
              </a:rPr>
              <a:t>Por qué tiene sentido investigar lo que estoy formulando.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5EEA8E9-C14C-9245-D99A-0D8FACBB160B}"/>
              </a:ext>
            </a:extLst>
          </p:cNvPr>
          <p:cNvSpPr txBox="1"/>
          <p:nvPr/>
        </p:nvSpPr>
        <p:spPr>
          <a:xfrm>
            <a:off x="377687" y="3727175"/>
            <a:ext cx="1101255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1.	</a:t>
            </a:r>
            <a:r>
              <a:rPr lang="es-ES" sz="2800" dirty="0"/>
              <a:t>¿Qué tipo de situaciones se comprenderán si investigo este problema?</a:t>
            </a:r>
          </a:p>
          <a:p>
            <a:r>
              <a:rPr lang="es-ES" sz="2800" dirty="0"/>
              <a:t>2.	¿Son los aportes que se derivan de la investigación  innovadores?</a:t>
            </a:r>
          </a:p>
          <a:p>
            <a:r>
              <a:rPr lang="es-ES" sz="2800" dirty="0"/>
              <a:t>3.	¿Cuál es la forma más precisa y correcta de enunciar el problema?</a:t>
            </a:r>
          </a:p>
          <a:p>
            <a:r>
              <a:rPr lang="es-ES" sz="2800" dirty="0"/>
              <a:t>4.	¿Cuáles son otras derivaciones del problema?</a:t>
            </a:r>
          </a:p>
          <a:p>
            <a:r>
              <a:rPr lang="es-ES" sz="2800" dirty="0"/>
              <a:t>5.	¿Se ha estudiado este problema en otros contextos o bajo otras condiciones?</a:t>
            </a:r>
          </a:p>
        </p:txBody>
      </p:sp>
    </p:spTree>
    <p:extLst>
      <p:ext uri="{BB962C8B-B14F-4D97-AF65-F5344CB8AC3E}">
        <p14:creationId xmlns:p14="http://schemas.microsoft.com/office/powerpoint/2010/main" val="394665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E36D9F1-46E7-74FA-B36F-A9896AE42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124" y="3896138"/>
            <a:ext cx="10351752" cy="2736819"/>
          </a:xfrm>
        </p:spPr>
        <p:txBody>
          <a:bodyPr>
            <a:normAutofit fontScale="90000"/>
          </a:bodyPr>
          <a:lstStyle/>
          <a:p>
            <a:r>
              <a:rPr lang="es-ES" dirty="0"/>
              <a:t>Una advertencia muy importante es no caer en la tentación de formular un  problema porque deseamos encontrar respuestas predeterminadas o que encajen con nuestras visiones o formas de entender los fenómenos o situaciones.  Es decir, respondernos de antemano y luego buscar evidencias para confirmar lo que deseamos que ocurra.</a:t>
            </a:r>
            <a:endParaRPr lang="es-CR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21FC485-7F25-3D46-3944-0C77FAF61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274" y="0"/>
            <a:ext cx="1929848" cy="192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65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E630259-2E99-42C6-925A-ED71BD9ED2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D7ECD05-B4E0-4A46-AE36-17B3B1B20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065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10643E1-7ABA-4C1E-A734-A26C5D704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2064" y="0"/>
            <a:ext cx="4059936" cy="6858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3FCD620-3B39-8A94-9BFB-9E0347610CA7}"/>
              </a:ext>
            </a:extLst>
          </p:cNvPr>
          <p:cNvSpPr txBox="1"/>
          <p:nvPr/>
        </p:nvSpPr>
        <p:spPr>
          <a:xfrm>
            <a:off x="385483" y="596348"/>
            <a:ext cx="73610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LOS PROPOSITOS U OBJETIVOS QUE GUIAN LA INVESTIGACION.</a:t>
            </a:r>
          </a:p>
          <a:p>
            <a:endParaRPr lang="es-ES" dirty="0"/>
          </a:p>
          <a:p>
            <a:r>
              <a:rPr lang="es-ES" dirty="0"/>
              <a:t>Maxwell (1996) señala que sin propósitos claros que le dan sentido a la investigación  es muy posible que usted pierda el tiempo  y el esfuerzo haciendo cosas que no contribuirán al logro de  sus metas o razones para llevar a cabo el estudio que se propone.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1438C03-3745-1956-7CE4-975E1FDDE8E5}"/>
              </a:ext>
            </a:extLst>
          </p:cNvPr>
          <p:cNvSpPr txBox="1"/>
          <p:nvPr/>
        </p:nvSpPr>
        <p:spPr>
          <a:xfrm>
            <a:off x="385483" y="2879968"/>
            <a:ext cx="61125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¿</a:t>
            </a:r>
            <a:r>
              <a:rPr lang="es-ES" sz="3200" dirty="0"/>
              <a:t>Cuáles son las metas que quiero alcanzar, qué  situaciones se van a clarificar o comprender con este estudio, qué prácticas se van a modificar, por qué tiene sentido hacer esta investigación?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12772953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C9275B-1E7E-409A-9467-302622C468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E52988-C458-4121-9BF8-864CDB291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BA7D41-7EBD-45D7-AFB8-22EF4BFA6BA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Laboratory design</Template>
  <TotalTime>1876</TotalTime>
  <Words>605</Words>
  <Application>Microsoft Office PowerPoint</Application>
  <PresentationFormat>Panorámica</PresentationFormat>
  <Paragraphs>43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Gota</vt:lpstr>
      <vt:lpstr>Maestría en gestión del conocimiento e investigación de políticas públicas  </vt:lpstr>
      <vt:lpstr>elementos</vt:lpstr>
      <vt:lpstr>DELIMITANDO EL PROBLEMA DE INVESTIGACIÓN.  </vt:lpstr>
      <vt:lpstr>Presentación de PowerPoint</vt:lpstr>
      <vt:lpstr>Presentación de PowerPoint</vt:lpstr>
      <vt:lpstr>Presentación de PowerPoint</vt:lpstr>
      <vt:lpstr>Presentación de PowerPoint</vt:lpstr>
      <vt:lpstr>Una advertencia muy importante es no caer en la tentación de formular un  problema porque deseamos encontrar respuestas predeterminadas o que encajen con nuestras visiones o formas de entender los fenómenos o situaciones.  Es decir, respondernos de antemano y luego buscar evidencias para confirmar lo que deseamos que ocurra.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Maestría en gestión del conocimiento e investigación de políticas públicas</dc:title>
  <dc:creator>Cristina</dc:creator>
  <cp:lastModifiedBy>Cristina</cp:lastModifiedBy>
  <cp:revision>12</cp:revision>
  <dcterms:created xsi:type="dcterms:W3CDTF">2024-02-28T20:05:15Z</dcterms:created>
  <dcterms:modified xsi:type="dcterms:W3CDTF">2024-03-08T15:14:49Z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