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71" r:id="rId2"/>
    <p:sldId id="256" r:id="rId3"/>
    <p:sldId id="257" r:id="rId4"/>
    <p:sldId id="275" r:id="rId5"/>
    <p:sldId id="262" r:id="rId6"/>
    <p:sldId id="263" r:id="rId7"/>
    <p:sldId id="264" r:id="rId8"/>
    <p:sldId id="265" r:id="rId9"/>
    <p:sldId id="258" r:id="rId10"/>
    <p:sldId id="259" r:id="rId11"/>
    <p:sldId id="260" r:id="rId12"/>
    <p:sldId id="261" r:id="rId13"/>
    <p:sldId id="268" r:id="rId14"/>
    <p:sldId id="274" r:id="rId15"/>
    <p:sldId id="266" r:id="rId16"/>
    <p:sldId id="267" r:id="rId17"/>
    <p:sldId id="269" r:id="rId18"/>
    <p:sldId id="270" r:id="rId19"/>
    <p:sldId id="276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2B1AC-2E06-47C9-AADE-D1F67351E7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E3CB2E-DBAC-4B64-8A5C-1D690AD91572}">
      <dgm:prSet/>
      <dgm:spPr/>
      <dgm:t>
        <a:bodyPr/>
        <a:lstStyle/>
        <a:p>
          <a:r>
            <a:rPr lang="es-ES"/>
            <a:t>¿Qué es el pensamiento sistémico y cómo pueden los investigadores, asesores y los formuladores de políticas aplicarlo?</a:t>
          </a:r>
          <a:endParaRPr lang="en-US"/>
        </a:p>
      </dgm:t>
    </dgm:pt>
    <dgm:pt modelId="{2FD5FCFA-4051-496B-A638-145CD6A20BA0}" type="parTrans" cxnId="{0EA225B6-C085-4A31-A94F-F3F11DFA1A99}">
      <dgm:prSet/>
      <dgm:spPr/>
      <dgm:t>
        <a:bodyPr/>
        <a:lstStyle/>
        <a:p>
          <a:endParaRPr lang="en-US"/>
        </a:p>
      </dgm:t>
    </dgm:pt>
    <dgm:pt modelId="{399B01DF-5B3D-4B0D-9C0B-4D211782B9B0}" type="sibTrans" cxnId="{0EA225B6-C085-4A31-A94F-F3F11DFA1A99}">
      <dgm:prSet/>
      <dgm:spPr/>
      <dgm:t>
        <a:bodyPr/>
        <a:lstStyle/>
        <a:p>
          <a:endParaRPr lang="en-US"/>
        </a:p>
      </dgm:t>
    </dgm:pt>
    <dgm:pt modelId="{9335ED6E-4E4E-4B17-A985-4E3EDFDAD345}">
      <dgm:prSet/>
      <dgm:spPr/>
      <dgm:t>
        <a:bodyPr/>
        <a:lstStyle/>
        <a:p>
          <a:r>
            <a:rPr lang="es-ES"/>
            <a:t>¿Cómo podemos utilizar este método para comprender y aprovechar mejor las sinergias entre las intervenciones para fortalecer los sistemas de salud?</a:t>
          </a:r>
          <a:endParaRPr lang="en-US"/>
        </a:p>
      </dgm:t>
    </dgm:pt>
    <dgm:pt modelId="{F85F8182-9793-405B-84C8-5A4204806352}" type="parTrans" cxnId="{210DA63F-D91C-4C25-B9C6-BAC2D8891E7A}">
      <dgm:prSet/>
      <dgm:spPr/>
      <dgm:t>
        <a:bodyPr/>
        <a:lstStyle/>
        <a:p>
          <a:endParaRPr lang="en-US"/>
        </a:p>
      </dgm:t>
    </dgm:pt>
    <dgm:pt modelId="{2909A488-9F94-4415-9096-0A2EAC712100}" type="sibTrans" cxnId="{210DA63F-D91C-4C25-B9C6-BAC2D8891E7A}">
      <dgm:prSet/>
      <dgm:spPr/>
      <dgm:t>
        <a:bodyPr/>
        <a:lstStyle/>
        <a:p>
          <a:endParaRPr lang="en-US"/>
        </a:p>
      </dgm:t>
    </dgm:pt>
    <dgm:pt modelId="{0DFF0D04-80FC-4656-9C5E-A6782A4132A7}">
      <dgm:prSet/>
      <dgm:spPr/>
      <dgm:t>
        <a:bodyPr/>
        <a:lstStyle/>
        <a:p>
          <a:r>
            <a:rPr lang="es-ES"/>
            <a:t>¿De qué manera el pensamiento sistémico puede contribuir a mejorar las evaluaciones de estas intervenciones a nivel del sistema de salud?</a:t>
          </a:r>
          <a:endParaRPr lang="en-US"/>
        </a:p>
      </dgm:t>
    </dgm:pt>
    <dgm:pt modelId="{F0A56DE0-621A-4089-8F78-A77BA67E9CDF}" type="parTrans" cxnId="{811460B9-001C-4862-84C8-98284BBE8066}">
      <dgm:prSet/>
      <dgm:spPr/>
      <dgm:t>
        <a:bodyPr/>
        <a:lstStyle/>
        <a:p>
          <a:endParaRPr lang="en-US"/>
        </a:p>
      </dgm:t>
    </dgm:pt>
    <dgm:pt modelId="{284C4DD2-E362-4603-9E6D-A2D42670403C}" type="sibTrans" cxnId="{811460B9-001C-4862-84C8-98284BBE8066}">
      <dgm:prSet/>
      <dgm:spPr/>
      <dgm:t>
        <a:bodyPr/>
        <a:lstStyle/>
        <a:p>
          <a:endParaRPr lang="en-US"/>
        </a:p>
      </dgm:t>
    </dgm:pt>
    <dgm:pt modelId="{5919D2E1-B43E-4175-AF66-9DFD42AD2DE7}" type="pres">
      <dgm:prSet presAssocID="{4DD2B1AC-2E06-47C9-AADE-D1F67351E7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C9B152-6B4E-42CF-A55D-63CC1C31639E}" type="pres">
      <dgm:prSet presAssocID="{89E3CB2E-DBAC-4B64-8A5C-1D690AD91572}" presName="hierRoot1" presStyleCnt="0"/>
      <dgm:spPr/>
    </dgm:pt>
    <dgm:pt modelId="{373C7317-93C4-4785-98B6-293FDC3C3334}" type="pres">
      <dgm:prSet presAssocID="{89E3CB2E-DBAC-4B64-8A5C-1D690AD91572}" presName="composite" presStyleCnt="0"/>
      <dgm:spPr/>
    </dgm:pt>
    <dgm:pt modelId="{A39BFAFD-0A40-45EA-AA93-5DA366792A97}" type="pres">
      <dgm:prSet presAssocID="{89E3CB2E-DBAC-4B64-8A5C-1D690AD91572}" presName="background" presStyleLbl="node0" presStyleIdx="0" presStyleCnt="3"/>
      <dgm:spPr/>
    </dgm:pt>
    <dgm:pt modelId="{8784E879-FD51-47FE-838B-530AAF701C64}" type="pres">
      <dgm:prSet presAssocID="{89E3CB2E-DBAC-4B64-8A5C-1D690AD91572}" presName="text" presStyleLbl="fgAcc0" presStyleIdx="0" presStyleCnt="3">
        <dgm:presLayoutVars>
          <dgm:chPref val="3"/>
        </dgm:presLayoutVars>
      </dgm:prSet>
      <dgm:spPr/>
    </dgm:pt>
    <dgm:pt modelId="{F3E3DE7A-15CF-4356-A08B-96DEA503FC37}" type="pres">
      <dgm:prSet presAssocID="{89E3CB2E-DBAC-4B64-8A5C-1D690AD91572}" presName="hierChild2" presStyleCnt="0"/>
      <dgm:spPr/>
    </dgm:pt>
    <dgm:pt modelId="{FA39BD54-610D-44A1-B116-9DB90033A9AB}" type="pres">
      <dgm:prSet presAssocID="{9335ED6E-4E4E-4B17-A985-4E3EDFDAD345}" presName="hierRoot1" presStyleCnt="0"/>
      <dgm:spPr/>
    </dgm:pt>
    <dgm:pt modelId="{84DDE69E-A5F1-431A-BA00-9C4074054A16}" type="pres">
      <dgm:prSet presAssocID="{9335ED6E-4E4E-4B17-A985-4E3EDFDAD345}" presName="composite" presStyleCnt="0"/>
      <dgm:spPr/>
    </dgm:pt>
    <dgm:pt modelId="{671E9841-04C3-4A8D-8CA8-9642AC382244}" type="pres">
      <dgm:prSet presAssocID="{9335ED6E-4E4E-4B17-A985-4E3EDFDAD345}" presName="background" presStyleLbl="node0" presStyleIdx="1" presStyleCnt="3"/>
      <dgm:spPr/>
    </dgm:pt>
    <dgm:pt modelId="{4119A855-93B9-4663-BA4F-6F61CA6AA511}" type="pres">
      <dgm:prSet presAssocID="{9335ED6E-4E4E-4B17-A985-4E3EDFDAD345}" presName="text" presStyleLbl="fgAcc0" presStyleIdx="1" presStyleCnt="3">
        <dgm:presLayoutVars>
          <dgm:chPref val="3"/>
        </dgm:presLayoutVars>
      </dgm:prSet>
      <dgm:spPr/>
    </dgm:pt>
    <dgm:pt modelId="{70C9B834-0030-44C4-A762-42241CED653B}" type="pres">
      <dgm:prSet presAssocID="{9335ED6E-4E4E-4B17-A985-4E3EDFDAD345}" presName="hierChild2" presStyleCnt="0"/>
      <dgm:spPr/>
    </dgm:pt>
    <dgm:pt modelId="{8FC506B3-C183-4BF1-A9B5-EBEA46B3C2E7}" type="pres">
      <dgm:prSet presAssocID="{0DFF0D04-80FC-4656-9C5E-A6782A4132A7}" presName="hierRoot1" presStyleCnt="0"/>
      <dgm:spPr/>
    </dgm:pt>
    <dgm:pt modelId="{8DD93295-3860-42B5-929B-97D5EC9519B8}" type="pres">
      <dgm:prSet presAssocID="{0DFF0D04-80FC-4656-9C5E-A6782A4132A7}" presName="composite" presStyleCnt="0"/>
      <dgm:spPr/>
    </dgm:pt>
    <dgm:pt modelId="{FAF786C3-257F-4BC4-8E4C-847826921C17}" type="pres">
      <dgm:prSet presAssocID="{0DFF0D04-80FC-4656-9C5E-A6782A4132A7}" presName="background" presStyleLbl="node0" presStyleIdx="2" presStyleCnt="3"/>
      <dgm:spPr/>
    </dgm:pt>
    <dgm:pt modelId="{BD6AE74C-2580-42E7-BB05-72681972CA91}" type="pres">
      <dgm:prSet presAssocID="{0DFF0D04-80FC-4656-9C5E-A6782A4132A7}" presName="text" presStyleLbl="fgAcc0" presStyleIdx="2" presStyleCnt="3">
        <dgm:presLayoutVars>
          <dgm:chPref val="3"/>
        </dgm:presLayoutVars>
      </dgm:prSet>
      <dgm:spPr/>
    </dgm:pt>
    <dgm:pt modelId="{669E3D37-3F5E-4797-9BA1-3BDD25761D07}" type="pres">
      <dgm:prSet presAssocID="{0DFF0D04-80FC-4656-9C5E-A6782A4132A7}" presName="hierChild2" presStyleCnt="0"/>
      <dgm:spPr/>
    </dgm:pt>
  </dgm:ptLst>
  <dgm:cxnLst>
    <dgm:cxn modelId="{210DA63F-D91C-4C25-B9C6-BAC2D8891E7A}" srcId="{4DD2B1AC-2E06-47C9-AADE-D1F67351E70C}" destId="{9335ED6E-4E4E-4B17-A985-4E3EDFDAD345}" srcOrd="1" destOrd="0" parTransId="{F85F8182-9793-405B-84C8-5A4204806352}" sibTransId="{2909A488-9F94-4415-9096-0A2EAC712100}"/>
    <dgm:cxn modelId="{24916E99-84F9-463D-B509-9ED1DE774FDD}" type="presOf" srcId="{9335ED6E-4E4E-4B17-A985-4E3EDFDAD345}" destId="{4119A855-93B9-4663-BA4F-6F61CA6AA511}" srcOrd="0" destOrd="0" presId="urn:microsoft.com/office/officeart/2005/8/layout/hierarchy1"/>
    <dgm:cxn modelId="{0EA225B6-C085-4A31-A94F-F3F11DFA1A99}" srcId="{4DD2B1AC-2E06-47C9-AADE-D1F67351E70C}" destId="{89E3CB2E-DBAC-4B64-8A5C-1D690AD91572}" srcOrd="0" destOrd="0" parTransId="{2FD5FCFA-4051-496B-A638-145CD6A20BA0}" sibTransId="{399B01DF-5B3D-4B0D-9C0B-4D211782B9B0}"/>
    <dgm:cxn modelId="{811460B9-001C-4862-84C8-98284BBE8066}" srcId="{4DD2B1AC-2E06-47C9-AADE-D1F67351E70C}" destId="{0DFF0D04-80FC-4656-9C5E-A6782A4132A7}" srcOrd="2" destOrd="0" parTransId="{F0A56DE0-621A-4089-8F78-A77BA67E9CDF}" sibTransId="{284C4DD2-E362-4603-9E6D-A2D42670403C}"/>
    <dgm:cxn modelId="{148F49E6-B9E1-4479-93BB-4E3E67DFD41F}" type="presOf" srcId="{4DD2B1AC-2E06-47C9-AADE-D1F67351E70C}" destId="{5919D2E1-B43E-4175-AF66-9DFD42AD2DE7}" srcOrd="0" destOrd="0" presId="urn:microsoft.com/office/officeart/2005/8/layout/hierarchy1"/>
    <dgm:cxn modelId="{C8A4B9F5-AF60-4F1C-88A0-0CC97ABAD52C}" type="presOf" srcId="{0DFF0D04-80FC-4656-9C5E-A6782A4132A7}" destId="{BD6AE74C-2580-42E7-BB05-72681972CA91}" srcOrd="0" destOrd="0" presId="urn:microsoft.com/office/officeart/2005/8/layout/hierarchy1"/>
    <dgm:cxn modelId="{A22AAAFB-F1C1-4949-B865-D4713A41EFDA}" type="presOf" srcId="{89E3CB2E-DBAC-4B64-8A5C-1D690AD91572}" destId="{8784E879-FD51-47FE-838B-530AAF701C64}" srcOrd="0" destOrd="0" presId="urn:microsoft.com/office/officeart/2005/8/layout/hierarchy1"/>
    <dgm:cxn modelId="{C8CFEF5F-E3BA-4332-9AEB-A4427573DDD7}" type="presParOf" srcId="{5919D2E1-B43E-4175-AF66-9DFD42AD2DE7}" destId="{F5C9B152-6B4E-42CF-A55D-63CC1C31639E}" srcOrd="0" destOrd="0" presId="urn:microsoft.com/office/officeart/2005/8/layout/hierarchy1"/>
    <dgm:cxn modelId="{0F23E3B6-55D6-404F-8B30-CAAA5EF496D3}" type="presParOf" srcId="{F5C9B152-6B4E-42CF-A55D-63CC1C31639E}" destId="{373C7317-93C4-4785-98B6-293FDC3C3334}" srcOrd="0" destOrd="0" presId="urn:microsoft.com/office/officeart/2005/8/layout/hierarchy1"/>
    <dgm:cxn modelId="{3751D00A-0BA4-406C-A101-01430AFB707A}" type="presParOf" srcId="{373C7317-93C4-4785-98B6-293FDC3C3334}" destId="{A39BFAFD-0A40-45EA-AA93-5DA366792A97}" srcOrd="0" destOrd="0" presId="urn:microsoft.com/office/officeart/2005/8/layout/hierarchy1"/>
    <dgm:cxn modelId="{C1A56B20-C420-45E0-9B98-14D17F6BC317}" type="presParOf" srcId="{373C7317-93C4-4785-98B6-293FDC3C3334}" destId="{8784E879-FD51-47FE-838B-530AAF701C64}" srcOrd="1" destOrd="0" presId="urn:microsoft.com/office/officeart/2005/8/layout/hierarchy1"/>
    <dgm:cxn modelId="{7F3B3791-900E-4A22-892F-A4A5C7BA13D7}" type="presParOf" srcId="{F5C9B152-6B4E-42CF-A55D-63CC1C31639E}" destId="{F3E3DE7A-15CF-4356-A08B-96DEA503FC37}" srcOrd="1" destOrd="0" presId="urn:microsoft.com/office/officeart/2005/8/layout/hierarchy1"/>
    <dgm:cxn modelId="{835C993C-1173-49CE-91C3-5F8E77A973F0}" type="presParOf" srcId="{5919D2E1-B43E-4175-AF66-9DFD42AD2DE7}" destId="{FA39BD54-610D-44A1-B116-9DB90033A9AB}" srcOrd="1" destOrd="0" presId="urn:microsoft.com/office/officeart/2005/8/layout/hierarchy1"/>
    <dgm:cxn modelId="{E0B93918-8B8B-49AA-8C7D-72CE72E92A17}" type="presParOf" srcId="{FA39BD54-610D-44A1-B116-9DB90033A9AB}" destId="{84DDE69E-A5F1-431A-BA00-9C4074054A16}" srcOrd="0" destOrd="0" presId="urn:microsoft.com/office/officeart/2005/8/layout/hierarchy1"/>
    <dgm:cxn modelId="{FB50A469-B5AF-41B1-96ED-19278987327C}" type="presParOf" srcId="{84DDE69E-A5F1-431A-BA00-9C4074054A16}" destId="{671E9841-04C3-4A8D-8CA8-9642AC382244}" srcOrd="0" destOrd="0" presId="urn:microsoft.com/office/officeart/2005/8/layout/hierarchy1"/>
    <dgm:cxn modelId="{D32CCD31-9AAC-477F-ADD3-5BEEE8E7337B}" type="presParOf" srcId="{84DDE69E-A5F1-431A-BA00-9C4074054A16}" destId="{4119A855-93B9-4663-BA4F-6F61CA6AA511}" srcOrd="1" destOrd="0" presId="urn:microsoft.com/office/officeart/2005/8/layout/hierarchy1"/>
    <dgm:cxn modelId="{D8F97181-D669-40DD-8C1A-CB885986DF17}" type="presParOf" srcId="{FA39BD54-610D-44A1-B116-9DB90033A9AB}" destId="{70C9B834-0030-44C4-A762-42241CED653B}" srcOrd="1" destOrd="0" presId="urn:microsoft.com/office/officeart/2005/8/layout/hierarchy1"/>
    <dgm:cxn modelId="{215D90CC-D7C9-4F6E-94BA-4E8FAC9FD3D9}" type="presParOf" srcId="{5919D2E1-B43E-4175-AF66-9DFD42AD2DE7}" destId="{8FC506B3-C183-4BF1-A9B5-EBEA46B3C2E7}" srcOrd="2" destOrd="0" presId="urn:microsoft.com/office/officeart/2005/8/layout/hierarchy1"/>
    <dgm:cxn modelId="{D9F14F09-7DE4-4867-B1F0-56B3B817C264}" type="presParOf" srcId="{8FC506B3-C183-4BF1-A9B5-EBEA46B3C2E7}" destId="{8DD93295-3860-42B5-929B-97D5EC9519B8}" srcOrd="0" destOrd="0" presId="urn:microsoft.com/office/officeart/2005/8/layout/hierarchy1"/>
    <dgm:cxn modelId="{CCE2B4FA-50EE-439D-9F45-877D0A688731}" type="presParOf" srcId="{8DD93295-3860-42B5-929B-97D5EC9519B8}" destId="{FAF786C3-257F-4BC4-8E4C-847826921C17}" srcOrd="0" destOrd="0" presId="urn:microsoft.com/office/officeart/2005/8/layout/hierarchy1"/>
    <dgm:cxn modelId="{6B366D06-EDE2-4EF4-9A52-DB03E5CFC64B}" type="presParOf" srcId="{8DD93295-3860-42B5-929B-97D5EC9519B8}" destId="{BD6AE74C-2580-42E7-BB05-72681972CA91}" srcOrd="1" destOrd="0" presId="urn:microsoft.com/office/officeart/2005/8/layout/hierarchy1"/>
    <dgm:cxn modelId="{58AA6157-0618-42A1-82FB-C8788DCF306C}" type="presParOf" srcId="{8FC506B3-C183-4BF1-A9B5-EBEA46B3C2E7}" destId="{669E3D37-3F5E-4797-9BA1-3BDD25761D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15A21B-9226-404A-885A-A437EFCB76E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R"/>
        </a:p>
      </dgm:t>
    </dgm:pt>
    <dgm:pt modelId="{E8EA6767-64BF-44D8-9076-B5E97BFB5300}">
      <dgm:prSet custT="1"/>
      <dgm:spPr/>
      <dgm:t>
        <a:bodyPr/>
        <a:lstStyle/>
        <a:p>
          <a:r>
            <a:rPr lang="es-ES" sz="1800" dirty="0">
              <a:effectLst/>
            </a:rPr>
            <a:t>El pensamiento sistémico es una herramienta esencial para reestructurar las relaciones dentro de un sistema de salud.</a:t>
          </a:r>
          <a:endParaRPr lang="es-CR" sz="1800" dirty="0">
            <a:effectLst/>
          </a:endParaRPr>
        </a:p>
      </dgm:t>
    </dgm:pt>
    <dgm:pt modelId="{B0BB0B56-FA9A-4766-B83A-086CA7310BDC}" type="parTrans" cxnId="{8218C230-0195-46F9-8737-A084B403610D}">
      <dgm:prSet/>
      <dgm:spPr/>
      <dgm:t>
        <a:bodyPr/>
        <a:lstStyle/>
        <a:p>
          <a:endParaRPr lang="es-CR" sz="6000">
            <a:effectLst/>
          </a:endParaRPr>
        </a:p>
      </dgm:t>
    </dgm:pt>
    <dgm:pt modelId="{AF8F43C2-2956-421F-AE33-0A4B9645686E}" type="sibTrans" cxnId="{8218C230-0195-46F9-8737-A084B403610D}">
      <dgm:prSet/>
      <dgm:spPr/>
      <dgm:t>
        <a:bodyPr/>
        <a:lstStyle/>
        <a:p>
          <a:endParaRPr lang="es-CR" sz="6000">
            <a:effectLst/>
          </a:endParaRPr>
        </a:p>
      </dgm:t>
    </dgm:pt>
    <dgm:pt modelId="{D096DFFF-9F98-4594-833E-1EE804DC56A8}">
      <dgm:prSet custT="1"/>
      <dgm:spPr/>
      <dgm:t>
        <a:bodyPr/>
        <a:lstStyle/>
        <a:p>
          <a:r>
            <a:rPr lang="es-ES" sz="1800">
              <a:effectLst/>
            </a:rPr>
            <a:t>Pone en evidencia el liderazgo y el compromiso que deben asumir los rectores de los sistemas.</a:t>
          </a:r>
          <a:endParaRPr lang="es-CR" sz="1800">
            <a:effectLst/>
          </a:endParaRPr>
        </a:p>
      </dgm:t>
    </dgm:pt>
    <dgm:pt modelId="{700F4F50-8CEF-4511-8743-9263F9295F34}" type="parTrans" cxnId="{199CF478-3432-493B-B271-B3383F877C48}">
      <dgm:prSet/>
      <dgm:spPr/>
      <dgm:t>
        <a:bodyPr/>
        <a:lstStyle/>
        <a:p>
          <a:endParaRPr lang="es-CR" sz="6000">
            <a:effectLst/>
          </a:endParaRPr>
        </a:p>
      </dgm:t>
    </dgm:pt>
    <dgm:pt modelId="{A3DF20D8-4A41-43A6-8911-B18F50CA4F40}" type="sibTrans" cxnId="{199CF478-3432-493B-B271-B3383F877C48}">
      <dgm:prSet/>
      <dgm:spPr/>
      <dgm:t>
        <a:bodyPr/>
        <a:lstStyle/>
        <a:p>
          <a:endParaRPr lang="es-CR" sz="6000">
            <a:effectLst/>
          </a:endParaRPr>
        </a:p>
      </dgm:t>
    </dgm:pt>
    <dgm:pt modelId="{69FB8AE2-9B35-47CD-9706-5F04E6F0D35C}">
      <dgm:prSet custT="1"/>
      <dgm:spPr/>
      <dgm:t>
        <a:bodyPr/>
        <a:lstStyle/>
        <a:p>
          <a:r>
            <a:rPr lang="es-ES" sz="1800">
              <a:effectLst/>
            </a:rPr>
            <a:t>No resolverá todos los graves escollos con que tropieza el fortalecimiento de los sistemas de salud en los países en desarrollo, pero cambia el paradigma.</a:t>
          </a:r>
          <a:endParaRPr lang="es-CR" sz="1800">
            <a:effectLst/>
          </a:endParaRPr>
        </a:p>
      </dgm:t>
    </dgm:pt>
    <dgm:pt modelId="{B5B057DA-DD06-4566-B769-3929221B0219}" type="parTrans" cxnId="{76709145-9070-4347-B211-9EE56D99F7C8}">
      <dgm:prSet/>
      <dgm:spPr/>
      <dgm:t>
        <a:bodyPr/>
        <a:lstStyle/>
        <a:p>
          <a:endParaRPr lang="es-CR" sz="6000">
            <a:effectLst/>
          </a:endParaRPr>
        </a:p>
      </dgm:t>
    </dgm:pt>
    <dgm:pt modelId="{5DFB3E23-747D-419B-97BE-9C7A69032CAE}" type="sibTrans" cxnId="{76709145-9070-4347-B211-9EE56D99F7C8}">
      <dgm:prSet/>
      <dgm:spPr/>
      <dgm:t>
        <a:bodyPr/>
        <a:lstStyle/>
        <a:p>
          <a:endParaRPr lang="es-CR" sz="6000">
            <a:effectLst/>
          </a:endParaRPr>
        </a:p>
      </dgm:t>
    </dgm:pt>
    <dgm:pt modelId="{66376F22-5631-4A8D-816A-D35B0E81914B}">
      <dgm:prSet custT="1"/>
      <dgm:spPr/>
      <dgm:t>
        <a:bodyPr/>
        <a:lstStyle/>
        <a:p>
          <a:r>
            <a:rPr lang="es-CR" sz="1800">
              <a:effectLst/>
            </a:rPr>
            <a:t>Hay dos elementos fundamentales en los elementos constitutivos de un sistema que deben atenderse en el sector salud para el éxito del pensamiento sistémico: la información y la gobernanza.</a:t>
          </a:r>
        </a:p>
      </dgm:t>
    </dgm:pt>
    <dgm:pt modelId="{6C9197A0-A8F9-4391-AB8C-C88CD1861C87}" type="parTrans" cxnId="{F91162F3-1E64-4496-AE10-9358AE7E3271}">
      <dgm:prSet/>
      <dgm:spPr/>
      <dgm:t>
        <a:bodyPr/>
        <a:lstStyle/>
        <a:p>
          <a:endParaRPr lang="es-CR" sz="6000">
            <a:effectLst/>
          </a:endParaRPr>
        </a:p>
      </dgm:t>
    </dgm:pt>
    <dgm:pt modelId="{0ADA27EF-80B8-4392-8938-1975659B3A6A}" type="sibTrans" cxnId="{F91162F3-1E64-4496-AE10-9358AE7E3271}">
      <dgm:prSet/>
      <dgm:spPr/>
      <dgm:t>
        <a:bodyPr/>
        <a:lstStyle/>
        <a:p>
          <a:endParaRPr lang="es-CR" sz="6000">
            <a:effectLst/>
          </a:endParaRPr>
        </a:p>
      </dgm:t>
    </dgm:pt>
    <dgm:pt modelId="{E9E76AFA-CCF8-4FA4-B2B4-0C1ABDA38F60}" type="pres">
      <dgm:prSet presAssocID="{4715A21B-9226-404A-885A-A437EFCB76E2}" presName="Name0" presStyleCnt="0">
        <dgm:presLayoutVars>
          <dgm:chMax/>
          <dgm:chPref/>
          <dgm:dir/>
        </dgm:presLayoutVars>
      </dgm:prSet>
      <dgm:spPr/>
    </dgm:pt>
    <dgm:pt modelId="{5435D722-BC9B-422F-9FDA-6948E413F4D6}" type="pres">
      <dgm:prSet presAssocID="{E8EA6767-64BF-44D8-9076-B5E97BFB5300}" presName="parenttextcomposite" presStyleCnt="0"/>
      <dgm:spPr/>
    </dgm:pt>
    <dgm:pt modelId="{84DE1C78-6080-4A78-A4E5-7A15954816F8}" type="pres">
      <dgm:prSet presAssocID="{E8EA6767-64BF-44D8-9076-B5E97BFB5300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25763010-28F4-4184-A61A-74CA0427BE65}" type="pres">
      <dgm:prSet presAssocID="{E8EA6767-64BF-44D8-9076-B5E97BFB5300}" presName="parallelogramComposite" presStyleCnt="0"/>
      <dgm:spPr/>
    </dgm:pt>
    <dgm:pt modelId="{2216D9CC-3717-4B5A-89CF-204CF546F1B3}" type="pres">
      <dgm:prSet presAssocID="{E8EA6767-64BF-44D8-9076-B5E97BFB5300}" presName="parallelogram1" presStyleLbl="alignNode1" presStyleIdx="0" presStyleCnt="28"/>
      <dgm:spPr/>
    </dgm:pt>
    <dgm:pt modelId="{557C2F0F-E48B-4CEB-8657-F219443505EC}" type="pres">
      <dgm:prSet presAssocID="{E8EA6767-64BF-44D8-9076-B5E97BFB5300}" presName="parallelogram2" presStyleLbl="alignNode1" presStyleIdx="1" presStyleCnt="28"/>
      <dgm:spPr/>
    </dgm:pt>
    <dgm:pt modelId="{2DB20C89-5FBC-47A6-9995-3A9C405B7322}" type="pres">
      <dgm:prSet presAssocID="{E8EA6767-64BF-44D8-9076-B5E97BFB5300}" presName="parallelogram3" presStyleLbl="alignNode1" presStyleIdx="2" presStyleCnt="28"/>
      <dgm:spPr/>
    </dgm:pt>
    <dgm:pt modelId="{FE5A4A0A-97A7-493C-98AF-CF119F8BCD94}" type="pres">
      <dgm:prSet presAssocID="{E8EA6767-64BF-44D8-9076-B5E97BFB5300}" presName="parallelogram4" presStyleLbl="alignNode1" presStyleIdx="3" presStyleCnt="28"/>
      <dgm:spPr/>
    </dgm:pt>
    <dgm:pt modelId="{1D93E4BB-EA54-47A4-8413-9A81E0F89517}" type="pres">
      <dgm:prSet presAssocID="{E8EA6767-64BF-44D8-9076-B5E97BFB5300}" presName="parallelogram5" presStyleLbl="alignNode1" presStyleIdx="4" presStyleCnt="28"/>
      <dgm:spPr/>
    </dgm:pt>
    <dgm:pt modelId="{5FED331F-D79A-4BA0-9982-7869DE997C80}" type="pres">
      <dgm:prSet presAssocID="{E8EA6767-64BF-44D8-9076-B5E97BFB5300}" presName="parallelogram6" presStyleLbl="alignNode1" presStyleIdx="5" presStyleCnt="28"/>
      <dgm:spPr/>
    </dgm:pt>
    <dgm:pt modelId="{57A15254-D91F-46CF-83BD-074001FAE5C7}" type="pres">
      <dgm:prSet presAssocID="{E8EA6767-64BF-44D8-9076-B5E97BFB5300}" presName="parallelogram7" presStyleLbl="alignNode1" presStyleIdx="6" presStyleCnt="28"/>
      <dgm:spPr/>
    </dgm:pt>
    <dgm:pt modelId="{004B1230-58B5-4B6B-AE51-05A5A43213FE}" type="pres">
      <dgm:prSet presAssocID="{AF8F43C2-2956-421F-AE33-0A4B9645686E}" presName="sibTrans" presStyleCnt="0"/>
      <dgm:spPr/>
    </dgm:pt>
    <dgm:pt modelId="{5F576E96-13EF-4901-B9E8-164E0BD973BB}" type="pres">
      <dgm:prSet presAssocID="{D096DFFF-9F98-4594-833E-1EE804DC56A8}" presName="parenttextcomposite" presStyleCnt="0"/>
      <dgm:spPr/>
    </dgm:pt>
    <dgm:pt modelId="{D4C1705F-68D3-498E-89DC-668D686B0566}" type="pres">
      <dgm:prSet presAssocID="{D096DFFF-9F98-4594-833E-1EE804DC56A8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F79C6F15-278D-4938-9BD9-FF02A4F661AE}" type="pres">
      <dgm:prSet presAssocID="{D096DFFF-9F98-4594-833E-1EE804DC56A8}" presName="parallelogramComposite" presStyleCnt="0"/>
      <dgm:spPr/>
    </dgm:pt>
    <dgm:pt modelId="{96C422AF-B902-4612-8FB8-B619CE886365}" type="pres">
      <dgm:prSet presAssocID="{D096DFFF-9F98-4594-833E-1EE804DC56A8}" presName="parallelogram1" presStyleLbl="alignNode1" presStyleIdx="7" presStyleCnt="28"/>
      <dgm:spPr/>
    </dgm:pt>
    <dgm:pt modelId="{8E532279-F181-4E0E-9C28-D9B026DE5748}" type="pres">
      <dgm:prSet presAssocID="{D096DFFF-9F98-4594-833E-1EE804DC56A8}" presName="parallelogram2" presStyleLbl="alignNode1" presStyleIdx="8" presStyleCnt="28"/>
      <dgm:spPr/>
    </dgm:pt>
    <dgm:pt modelId="{35AFF324-8ED3-4976-8A68-BFB56B00753D}" type="pres">
      <dgm:prSet presAssocID="{D096DFFF-9F98-4594-833E-1EE804DC56A8}" presName="parallelogram3" presStyleLbl="alignNode1" presStyleIdx="9" presStyleCnt="28"/>
      <dgm:spPr/>
    </dgm:pt>
    <dgm:pt modelId="{80ADF5C4-8E19-4065-91FA-4475448782F5}" type="pres">
      <dgm:prSet presAssocID="{D096DFFF-9F98-4594-833E-1EE804DC56A8}" presName="parallelogram4" presStyleLbl="alignNode1" presStyleIdx="10" presStyleCnt="28"/>
      <dgm:spPr/>
    </dgm:pt>
    <dgm:pt modelId="{50B03CB7-0058-4EDA-A986-BC01C82B4DBC}" type="pres">
      <dgm:prSet presAssocID="{D096DFFF-9F98-4594-833E-1EE804DC56A8}" presName="parallelogram5" presStyleLbl="alignNode1" presStyleIdx="11" presStyleCnt="28"/>
      <dgm:spPr/>
    </dgm:pt>
    <dgm:pt modelId="{ABC6246E-AE34-4085-A73F-0651FA23AB15}" type="pres">
      <dgm:prSet presAssocID="{D096DFFF-9F98-4594-833E-1EE804DC56A8}" presName="parallelogram6" presStyleLbl="alignNode1" presStyleIdx="12" presStyleCnt="28"/>
      <dgm:spPr/>
    </dgm:pt>
    <dgm:pt modelId="{8D281710-8AE4-42ED-A6B5-E0A8492D3777}" type="pres">
      <dgm:prSet presAssocID="{D096DFFF-9F98-4594-833E-1EE804DC56A8}" presName="parallelogram7" presStyleLbl="alignNode1" presStyleIdx="13" presStyleCnt="28"/>
      <dgm:spPr/>
    </dgm:pt>
    <dgm:pt modelId="{6C769091-A114-4807-B609-4710CC89099E}" type="pres">
      <dgm:prSet presAssocID="{A3DF20D8-4A41-43A6-8911-B18F50CA4F40}" presName="sibTrans" presStyleCnt="0"/>
      <dgm:spPr/>
    </dgm:pt>
    <dgm:pt modelId="{F1452157-8F32-4F23-A27F-5808D7B52BD2}" type="pres">
      <dgm:prSet presAssocID="{69FB8AE2-9B35-47CD-9706-5F04E6F0D35C}" presName="parenttextcomposite" presStyleCnt="0"/>
      <dgm:spPr/>
    </dgm:pt>
    <dgm:pt modelId="{8AB41DCF-76F9-4256-8CBB-4ECDA1841FA9}" type="pres">
      <dgm:prSet presAssocID="{69FB8AE2-9B35-47CD-9706-5F04E6F0D35C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10252855-591E-48A6-816A-35FFBB94BBFB}" type="pres">
      <dgm:prSet presAssocID="{69FB8AE2-9B35-47CD-9706-5F04E6F0D35C}" presName="parallelogramComposite" presStyleCnt="0"/>
      <dgm:spPr/>
    </dgm:pt>
    <dgm:pt modelId="{ED93C285-9660-45C9-BBEB-776479A06925}" type="pres">
      <dgm:prSet presAssocID="{69FB8AE2-9B35-47CD-9706-5F04E6F0D35C}" presName="parallelogram1" presStyleLbl="alignNode1" presStyleIdx="14" presStyleCnt="28"/>
      <dgm:spPr/>
    </dgm:pt>
    <dgm:pt modelId="{A0C0772B-0A4F-40D2-AA91-4034028D02DD}" type="pres">
      <dgm:prSet presAssocID="{69FB8AE2-9B35-47CD-9706-5F04E6F0D35C}" presName="parallelogram2" presStyleLbl="alignNode1" presStyleIdx="15" presStyleCnt="28"/>
      <dgm:spPr/>
    </dgm:pt>
    <dgm:pt modelId="{A6EAB7AA-D001-41D5-9A90-C8EE096C0C63}" type="pres">
      <dgm:prSet presAssocID="{69FB8AE2-9B35-47CD-9706-5F04E6F0D35C}" presName="parallelogram3" presStyleLbl="alignNode1" presStyleIdx="16" presStyleCnt="28"/>
      <dgm:spPr/>
    </dgm:pt>
    <dgm:pt modelId="{D7A3A84C-E4B5-4D2C-9B14-54D40D8FD395}" type="pres">
      <dgm:prSet presAssocID="{69FB8AE2-9B35-47CD-9706-5F04E6F0D35C}" presName="parallelogram4" presStyleLbl="alignNode1" presStyleIdx="17" presStyleCnt="28"/>
      <dgm:spPr/>
    </dgm:pt>
    <dgm:pt modelId="{F8BD774D-DF2F-4C85-BDF1-905A31B63FFE}" type="pres">
      <dgm:prSet presAssocID="{69FB8AE2-9B35-47CD-9706-5F04E6F0D35C}" presName="parallelogram5" presStyleLbl="alignNode1" presStyleIdx="18" presStyleCnt="28"/>
      <dgm:spPr/>
    </dgm:pt>
    <dgm:pt modelId="{AA1276ED-A1BA-4D7B-847F-9F1D1726FC53}" type="pres">
      <dgm:prSet presAssocID="{69FB8AE2-9B35-47CD-9706-5F04E6F0D35C}" presName="parallelogram6" presStyleLbl="alignNode1" presStyleIdx="19" presStyleCnt="28"/>
      <dgm:spPr/>
    </dgm:pt>
    <dgm:pt modelId="{3A674081-DE77-4617-A520-0FA54F3CD71C}" type="pres">
      <dgm:prSet presAssocID="{69FB8AE2-9B35-47CD-9706-5F04E6F0D35C}" presName="parallelogram7" presStyleLbl="alignNode1" presStyleIdx="20" presStyleCnt="28"/>
      <dgm:spPr/>
    </dgm:pt>
    <dgm:pt modelId="{89B14257-3659-4550-9CD3-E7F1FDB47278}" type="pres">
      <dgm:prSet presAssocID="{5DFB3E23-747D-419B-97BE-9C7A69032CAE}" presName="sibTrans" presStyleCnt="0"/>
      <dgm:spPr/>
    </dgm:pt>
    <dgm:pt modelId="{4E8284D4-9321-47B3-A6E2-9CC45E19DDF9}" type="pres">
      <dgm:prSet presAssocID="{66376F22-5631-4A8D-816A-D35B0E81914B}" presName="parenttextcomposite" presStyleCnt="0"/>
      <dgm:spPr/>
    </dgm:pt>
    <dgm:pt modelId="{F4263970-3B2A-439C-BE19-BBD2B6DB81B8}" type="pres">
      <dgm:prSet presAssocID="{66376F22-5631-4A8D-816A-D35B0E81914B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A5E5B88D-96E3-4174-9F71-49AB1248CC85}" type="pres">
      <dgm:prSet presAssocID="{66376F22-5631-4A8D-816A-D35B0E81914B}" presName="parallelogramComposite" presStyleCnt="0"/>
      <dgm:spPr/>
    </dgm:pt>
    <dgm:pt modelId="{32127564-CEEA-4183-B6A4-9D7E61092E4B}" type="pres">
      <dgm:prSet presAssocID="{66376F22-5631-4A8D-816A-D35B0E81914B}" presName="parallelogram1" presStyleLbl="alignNode1" presStyleIdx="21" presStyleCnt="28"/>
      <dgm:spPr/>
    </dgm:pt>
    <dgm:pt modelId="{5B21DD84-E622-4E56-B58D-E729A6DEB569}" type="pres">
      <dgm:prSet presAssocID="{66376F22-5631-4A8D-816A-D35B0E81914B}" presName="parallelogram2" presStyleLbl="alignNode1" presStyleIdx="22" presStyleCnt="28"/>
      <dgm:spPr/>
    </dgm:pt>
    <dgm:pt modelId="{3692EA2A-5434-4FAD-BF8D-D0C1BECDA068}" type="pres">
      <dgm:prSet presAssocID="{66376F22-5631-4A8D-816A-D35B0E81914B}" presName="parallelogram3" presStyleLbl="alignNode1" presStyleIdx="23" presStyleCnt="28"/>
      <dgm:spPr/>
    </dgm:pt>
    <dgm:pt modelId="{909802AC-1D25-4CE1-95F0-3ED302D793BF}" type="pres">
      <dgm:prSet presAssocID="{66376F22-5631-4A8D-816A-D35B0E81914B}" presName="parallelogram4" presStyleLbl="alignNode1" presStyleIdx="24" presStyleCnt="28"/>
      <dgm:spPr/>
    </dgm:pt>
    <dgm:pt modelId="{12DECE37-5E39-4FA1-A563-EAFCB995E38B}" type="pres">
      <dgm:prSet presAssocID="{66376F22-5631-4A8D-816A-D35B0E81914B}" presName="parallelogram5" presStyleLbl="alignNode1" presStyleIdx="25" presStyleCnt="28"/>
      <dgm:spPr/>
    </dgm:pt>
    <dgm:pt modelId="{151FCBC6-918A-43D1-A3FC-FE533853D5F9}" type="pres">
      <dgm:prSet presAssocID="{66376F22-5631-4A8D-816A-D35B0E81914B}" presName="parallelogram6" presStyleLbl="alignNode1" presStyleIdx="26" presStyleCnt="28"/>
      <dgm:spPr/>
    </dgm:pt>
    <dgm:pt modelId="{98F84CB0-7936-4B36-93A2-C8C4613B861F}" type="pres">
      <dgm:prSet presAssocID="{66376F22-5631-4A8D-816A-D35B0E81914B}" presName="parallelogram7" presStyleLbl="alignNode1" presStyleIdx="27" presStyleCnt="28"/>
      <dgm:spPr/>
    </dgm:pt>
  </dgm:ptLst>
  <dgm:cxnLst>
    <dgm:cxn modelId="{8218C230-0195-46F9-8737-A084B403610D}" srcId="{4715A21B-9226-404A-885A-A437EFCB76E2}" destId="{E8EA6767-64BF-44D8-9076-B5E97BFB5300}" srcOrd="0" destOrd="0" parTransId="{B0BB0B56-FA9A-4766-B83A-086CA7310BDC}" sibTransId="{AF8F43C2-2956-421F-AE33-0A4B9645686E}"/>
    <dgm:cxn modelId="{05229D35-D9A7-455A-B883-8C35F6F48DFD}" type="presOf" srcId="{69FB8AE2-9B35-47CD-9706-5F04E6F0D35C}" destId="{8AB41DCF-76F9-4256-8CBB-4ECDA1841FA9}" srcOrd="0" destOrd="0" presId="urn:microsoft.com/office/officeart/2008/layout/VerticalAccentList"/>
    <dgm:cxn modelId="{76709145-9070-4347-B211-9EE56D99F7C8}" srcId="{4715A21B-9226-404A-885A-A437EFCB76E2}" destId="{69FB8AE2-9B35-47CD-9706-5F04E6F0D35C}" srcOrd="2" destOrd="0" parTransId="{B5B057DA-DD06-4566-B769-3929221B0219}" sibTransId="{5DFB3E23-747D-419B-97BE-9C7A69032CAE}"/>
    <dgm:cxn modelId="{2D880749-D692-4933-ADF7-2E259DA03913}" type="presOf" srcId="{D096DFFF-9F98-4594-833E-1EE804DC56A8}" destId="{D4C1705F-68D3-498E-89DC-668D686B0566}" srcOrd="0" destOrd="0" presId="urn:microsoft.com/office/officeart/2008/layout/VerticalAccentList"/>
    <dgm:cxn modelId="{3E349B4D-455B-4D65-A290-14319E1F577E}" type="presOf" srcId="{66376F22-5631-4A8D-816A-D35B0E81914B}" destId="{F4263970-3B2A-439C-BE19-BBD2B6DB81B8}" srcOrd="0" destOrd="0" presId="urn:microsoft.com/office/officeart/2008/layout/VerticalAccentList"/>
    <dgm:cxn modelId="{199CF478-3432-493B-B271-B3383F877C48}" srcId="{4715A21B-9226-404A-885A-A437EFCB76E2}" destId="{D096DFFF-9F98-4594-833E-1EE804DC56A8}" srcOrd="1" destOrd="0" parTransId="{700F4F50-8CEF-4511-8743-9263F9295F34}" sibTransId="{A3DF20D8-4A41-43A6-8911-B18F50CA4F40}"/>
    <dgm:cxn modelId="{270C2E9D-5181-4819-BBDE-8EACD553AB6B}" type="presOf" srcId="{E8EA6767-64BF-44D8-9076-B5E97BFB5300}" destId="{84DE1C78-6080-4A78-A4E5-7A15954816F8}" srcOrd="0" destOrd="0" presId="urn:microsoft.com/office/officeart/2008/layout/VerticalAccentList"/>
    <dgm:cxn modelId="{6A68E8AF-8A96-4350-8676-4014DE73D182}" type="presOf" srcId="{4715A21B-9226-404A-885A-A437EFCB76E2}" destId="{E9E76AFA-CCF8-4FA4-B2B4-0C1ABDA38F60}" srcOrd="0" destOrd="0" presId="urn:microsoft.com/office/officeart/2008/layout/VerticalAccentList"/>
    <dgm:cxn modelId="{F91162F3-1E64-4496-AE10-9358AE7E3271}" srcId="{4715A21B-9226-404A-885A-A437EFCB76E2}" destId="{66376F22-5631-4A8D-816A-D35B0E81914B}" srcOrd="3" destOrd="0" parTransId="{6C9197A0-A8F9-4391-AB8C-C88CD1861C87}" sibTransId="{0ADA27EF-80B8-4392-8938-1975659B3A6A}"/>
    <dgm:cxn modelId="{ACD8BEC8-4CE6-416B-B867-057866AB59D3}" type="presParOf" srcId="{E9E76AFA-CCF8-4FA4-B2B4-0C1ABDA38F60}" destId="{5435D722-BC9B-422F-9FDA-6948E413F4D6}" srcOrd="0" destOrd="0" presId="urn:microsoft.com/office/officeart/2008/layout/VerticalAccentList"/>
    <dgm:cxn modelId="{73B71F3B-E154-4F3E-A5D5-AF70638F41BF}" type="presParOf" srcId="{5435D722-BC9B-422F-9FDA-6948E413F4D6}" destId="{84DE1C78-6080-4A78-A4E5-7A15954816F8}" srcOrd="0" destOrd="0" presId="urn:microsoft.com/office/officeart/2008/layout/VerticalAccentList"/>
    <dgm:cxn modelId="{D43C3CC7-9AE3-40BF-A91B-0CC6081F84E3}" type="presParOf" srcId="{E9E76AFA-CCF8-4FA4-B2B4-0C1ABDA38F60}" destId="{25763010-28F4-4184-A61A-74CA0427BE65}" srcOrd="1" destOrd="0" presId="urn:microsoft.com/office/officeart/2008/layout/VerticalAccentList"/>
    <dgm:cxn modelId="{8B3FE89A-42E7-41D4-B793-A612309DFC87}" type="presParOf" srcId="{25763010-28F4-4184-A61A-74CA0427BE65}" destId="{2216D9CC-3717-4B5A-89CF-204CF546F1B3}" srcOrd="0" destOrd="0" presId="urn:microsoft.com/office/officeart/2008/layout/VerticalAccentList"/>
    <dgm:cxn modelId="{D7810E8B-84AA-4B1A-8798-66A0DA4A47BA}" type="presParOf" srcId="{25763010-28F4-4184-A61A-74CA0427BE65}" destId="{557C2F0F-E48B-4CEB-8657-F219443505EC}" srcOrd="1" destOrd="0" presId="urn:microsoft.com/office/officeart/2008/layout/VerticalAccentList"/>
    <dgm:cxn modelId="{F71DA61C-DEDB-47D1-AE5F-09E58FCC135D}" type="presParOf" srcId="{25763010-28F4-4184-A61A-74CA0427BE65}" destId="{2DB20C89-5FBC-47A6-9995-3A9C405B7322}" srcOrd="2" destOrd="0" presId="urn:microsoft.com/office/officeart/2008/layout/VerticalAccentList"/>
    <dgm:cxn modelId="{AD72E4F4-6563-4C67-8739-9F86893100EF}" type="presParOf" srcId="{25763010-28F4-4184-A61A-74CA0427BE65}" destId="{FE5A4A0A-97A7-493C-98AF-CF119F8BCD94}" srcOrd="3" destOrd="0" presId="urn:microsoft.com/office/officeart/2008/layout/VerticalAccentList"/>
    <dgm:cxn modelId="{A255A8A0-255D-461A-99A8-FF0AB2C07913}" type="presParOf" srcId="{25763010-28F4-4184-A61A-74CA0427BE65}" destId="{1D93E4BB-EA54-47A4-8413-9A81E0F89517}" srcOrd="4" destOrd="0" presId="urn:microsoft.com/office/officeart/2008/layout/VerticalAccentList"/>
    <dgm:cxn modelId="{7DD58624-DDE6-4C94-B0B1-7BFE0DA346ED}" type="presParOf" srcId="{25763010-28F4-4184-A61A-74CA0427BE65}" destId="{5FED331F-D79A-4BA0-9982-7869DE997C80}" srcOrd="5" destOrd="0" presId="urn:microsoft.com/office/officeart/2008/layout/VerticalAccentList"/>
    <dgm:cxn modelId="{B0854ECA-0A77-4C33-9444-29AB98BCBE08}" type="presParOf" srcId="{25763010-28F4-4184-A61A-74CA0427BE65}" destId="{57A15254-D91F-46CF-83BD-074001FAE5C7}" srcOrd="6" destOrd="0" presId="urn:microsoft.com/office/officeart/2008/layout/VerticalAccentList"/>
    <dgm:cxn modelId="{A4824AD3-BEF4-4974-94D5-9FDA1B4F2645}" type="presParOf" srcId="{E9E76AFA-CCF8-4FA4-B2B4-0C1ABDA38F60}" destId="{004B1230-58B5-4B6B-AE51-05A5A43213FE}" srcOrd="2" destOrd="0" presId="urn:microsoft.com/office/officeart/2008/layout/VerticalAccentList"/>
    <dgm:cxn modelId="{885257F0-8159-4CAF-A4A0-FD87D8C42145}" type="presParOf" srcId="{E9E76AFA-CCF8-4FA4-B2B4-0C1ABDA38F60}" destId="{5F576E96-13EF-4901-B9E8-164E0BD973BB}" srcOrd="3" destOrd="0" presId="urn:microsoft.com/office/officeart/2008/layout/VerticalAccentList"/>
    <dgm:cxn modelId="{5F7B7059-F2E2-457B-A293-C63FA12389FC}" type="presParOf" srcId="{5F576E96-13EF-4901-B9E8-164E0BD973BB}" destId="{D4C1705F-68D3-498E-89DC-668D686B0566}" srcOrd="0" destOrd="0" presId="urn:microsoft.com/office/officeart/2008/layout/VerticalAccentList"/>
    <dgm:cxn modelId="{5FCA014A-1E36-4274-AAFF-01976D79EC6D}" type="presParOf" srcId="{E9E76AFA-CCF8-4FA4-B2B4-0C1ABDA38F60}" destId="{F79C6F15-278D-4938-9BD9-FF02A4F661AE}" srcOrd="4" destOrd="0" presId="urn:microsoft.com/office/officeart/2008/layout/VerticalAccentList"/>
    <dgm:cxn modelId="{B210281A-530C-44EA-B39A-A673B4A67E99}" type="presParOf" srcId="{F79C6F15-278D-4938-9BD9-FF02A4F661AE}" destId="{96C422AF-B902-4612-8FB8-B619CE886365}" srcOrd="0" destOrd="0" presId="urn:microsoft.com/office/officeart/2008/layout/VerticalAccentList"/>
    <dgm:cxn modelId="{21414CBE-A15C-4EB2-8610-5F2CEAE00CDD}" type="presParOf" srcId="{F79C6F15-278D-4938-9BD9-FF02A4F661AE}" destId="{8E532279-F181-4E0E-9C28-D9B026DE5748}" srcOrd="1" destOrd="0" presId="urn:microsoft.com/office/officeart/2008/layout/VerticalAccentList"/>
    <dgm:cxn modelId="{29008DE0-51E5-491A-90A7-FD0005DB01DE}" type="presParOf" srcId="{F79C6F15-278D-4938-9BD9-FF02A4F661AE}" destId="{35AFF324-8ED3-4976-8A68-BFB56B00753D}" srcOrd="2" destOrd="0" presId="urn:microsoft.com/office/officeart/2008/layout/VerticalAccentList"/>
    <dgm:cxn modelId="{3B867010-1EE1-4ED4-9DCA-5F72CF06B165}" type="presParOf" srcId="{F79C6F15-278D-4938-9BD9-FF02A4F661AE}" destId="{80ADF5C4-8E19-4065-91FA-4475448782F5}" srcOrd="3" destOrd="0" presId="urn:microsoft.com/office/officeart/2008/layout/VerticalAccentList"/>
    <dgm:cxn modelId="{8CB351B8-EC25-42E6-AB15-4E1AE5537533}" type="presParOf" srcId="{F79C6F15-278D-4938-9BD9-FF02A4F661AE}" destId="{50B03CB7-0058-4EDA-A986-BC01C82B4DBC}" srcOrd="4" destOrd="0" presId="urn:microsoft.com/office/officeart/2008/layout/VerticalAccentList"/>
    <dgm:cxn modelId="{223F688C-8F94-46D4-A81E-0182680F80E2}" type="presParOf" srcId="{F79C6F15-278D-4938-9BD9-FF02A4F661AE}" destId="{ABC6246E-AE34-4085-A73F-0651FA23AB15}" srcOrd="5" destOrd="0" presId="urn:microsoft.com/office/officeart/2008/layout/VerticalAccentList"/>
    <dgm:cxn modelId="{EB9D5721-9306-4FF7-AFE3-4B76A020992A}" type="presParOf" srcId="{F79C6F15-278D-4938-9BD9-FF02A4F661AE}" destId="{8D281710-8AE4-42ED-A6B5-E0A8492D3777}" srcOrd="6" destOrd="0" presId="urn:microsoft.com/office/officeart/2008/layout/VerticalAccentList"/>
    <dgm:cxn modelId="{B74D9F84-BF3B-4245-9ABC-0E7C94FB5494}" type="presParOf" srcId="{E9E76AFA-CCF8-4FA4-B2B4-0C1ABDA38F60}" destId="{6C769091-A114-4807-B609-4710CC89099E}" srcOrd="5" destOrd="0" presId="urn:microsoft.com/office/officeart/2008/layout/VerticalAccentList"/>
    <dgm:cxn modelId="{37C5F5AD-DE59-4F14-9265-96F392F8875B}" type="presParOf" srcId="{E9E76AFA-CCF8-4FA4-B2B4-0C1ABDA38F60}" destId="{F1452157-8F32-4F23-A27F-5808D7B52BD2}" srcOrd="6" destOrd="0" presId="urn:microsoft.com/office/officeart/2008/layout/VerticalAccentList"/>
    <dgm:cxn modelId="{98D4EE02-CC7D-4C5C-A20A-BDF85B634E29}" type="presParOf" srcId="{F1452157-8F32-4F23-A27F-5808D7B52BD2}" destId="{8AB41DCF-76F9-4256-8CBB-4ECDA1841FA9}" srcOrd="0" destOrd="0" presId="urn:microsoft.com/office/officeart/2008/layout/VerticalAccentList"/>
    <dgm:cxn modelId="{1066A774-5721-45E5-B18F-0F8C6F1F30D3}" type="presParOf" srcId="{E9E76AFA-CCF8-4FA4-B2B4-0C1ABDA38F60}" destId="{10252855-591E-48A6-816A-35FFBB94BBFB}" srcOrd="7" destOrd="0" presId="urn:microsoft.com/office/officeart/2008/layout/VerticalAccentList"/>
    <dgm:cxn modelId="{B496D0E5-2389-41EC-A0BF-ABE17E94BA56}" type="presParOf" srcId="{10252855-591E-48A6-816A-35FFBB94BBFB}" destId="{ED93C285-9660-45C9-BBEB-776479A06925}" srcOrd="0" destOrd="0" presId="urn:microsoft.com/office/officeart/2008/layout/VerticalAccentList"/>
    <dgm:cxn modelId="{434D1720-B74B-469B-90BA-C59C55BA9C15}" type="presParOf" srcId="{10252855-591E-48A6-816A-35FFBB94BBFB}" destId="{A0C0772B-0A4F-40D2-AA91-4034028D02DD}" srcOrd="1" destOrd="0" presId="urn:microsoft.com/office/officeart/2008/layout/VerticalAccentList"/>
    <dgm:cxn modelId="{5ECC8F89-7A85-43A3-BC59-284E87349E43}" type="presParOf" srcId="{10252855-591E-48A6-816A-35FFBB94BBFB}" destId="{A6EAB7AA-D001-41D5-9A90-C8EE096C0C63}" srcOrd="2" destOrd="0" presId="urn:microsoft.com/office/officeart/2008/layout/VerticalAccentList"/>
    <dgm:cxn modelId="{C4D2E160-E89F-4C47-A5AC-E26A762F6CDB}" type="presParOf" srcId="{10252855-591E-48A6-816A-35FFBB94BBFB}" destId="{D7A3A84C-E4B5-4D2C-9B14-54D40D8FD395}" srcOrd="3" destOrd="0" presId="urn:microsoft.com/office/officeart/2008/layout/VerticalAccentList"/>
    <dgm:cxn modelId="{51E07E26-2FDE-44A4-8F2D-39B4FC111D98}" type="presParOf" srcId="{10252855-591E-48A6-816A-35FFBB94BBFB}" destId="{F8BD774D-DF2F-4C85-BDF1-905A31B63FFE}" srcOrd="4" destOrd="0" presId="urn:microsoft.com/office/officeart/2008/layout/VerticalAccentList"/>
    <dgm:cxn modelId="{E78C58D2-CA78-4BE2-8D82-A5EAA2911032}" type="presParOf" srcId="{10252855-591E-48A6-816A-35FFBB94BBFB}" destId="{AA1276ED-A1BA-4D7B-847F-9F1D1726FC53}" srcOrd="5" destOrd="0" presId="urn:microsoft.com/office/officeart/2008/layout/VerticalAccentList"/>
    <dgm:cxn modelId="{1C513265-C6D1-46B5-9C83-DEC1B53DA748}" type="presParOf" srcId="{10252855-591E-48A6-816A-35FFBB94BBFB}" destId="{3A674081-DE77-4617-A520-0FA54F3CD71C}" srcOrd="6" destOrd="0" presId="urn:microsoft.com/office/officeart/2008/layout/VerticalAccentList"/>
    <dgm:cxn modelId="{3AC2ECB1-1CB1-415F-A1EB-6AC94F8AA40A}" type="presParOf" srcId="{E9E76AFA-CCF8-4FA4-B2B4-0C1ABDA38F60}" destId="{89B14257-3659-4550-9CD3-E7F1FDB47278}" srcOrd="8" destOrd="0" presId="urn:microsoft.com/office/officeart/2008/layout/VerticalAccentList"/>
    <dgm:cxn modelId="{307D9587-AFEA-4D86-AFEE-9623EDB5A6EC}" type="presParOf" srcId="{E9E76AFA-CCF8-4FA4-B2B4-0C1ABDA38F60}" destId="{4E8284D4-9321-47B3-A6E2-9CC45E19DDF9}" srcOrd="9" destOrd="0" presId="urn:microsoft.com/office/officeart/2008/layout/VerticalAccentList"/>
    <dgm:cxn modelId="{B63DB2B5-03DF-4ECA-A4C0-03A10C2C9D3B}" type="presParOf" srcId="{4E8284D4-9321-47B3-A6E2-9CC45E19DDF9}" destId="{F4263970-3B2A-439C-BE19-BBD2B6DB81B8}" srcOrd="0" destOrd="0" presId="urn:microsoft.com/office/officeart/2008/layout/VerticalAccentList"/>
    <dgm:cxn modelId="{C9DA603C-10A1-4FAF-9412-6AE565DCA874}" type="presParOf" srcId="{E9E76AFA-CCF8-4FA4-B2B4-0C1ABDA38F60}" destId="{A5E5B88D-96E3-4174-9F71-49AB1248CC85}" srcOrd="10" destOrd="0" presId="urn:microsoft.com/office/officeart/2008/layout/VerticalAccentList"/>
    <dgm:cxn modelId="{27417304-EF3D-4BAB-9AAA-CD644D113772}" type="presParOf" srcId="{A5E5B88D-96E3-4174-9F71-49AB1248CC85}" destId="{32127564-CEEA-4183-B6A4-9D7E61092E4B}" srcOrd="0" destOrd="0" presId="urn:microsoft.com/office/officeart/2008/layout/VerticalAccentList"/>
    <dgm:cxn modelId="{C3FC37D8-2F8E-4F33-8540-D8EE93520CD2}" type="presParOf" srcId="{A5E5B88D-96E3-4174-9F71-49AB1248CC85}" destId="{5B21DD84-E622-4E56-B58D-E729A6DEB569}" srcOrd="1" destOrd="0" presId="urn:microsoft.com/office/officeart/2008/layout/VerticalAccentList"/>
    <dgm:cxn modelId="{E5317FF9-021D-4B03-9563-FCFD98EE2F94}" type="presParOf" srcId="{A5E5B88D-96E3-4174-9F71-49AB1248CC85}" destId="{3692EA2A-5434-4FAD-BF8D-D0C1BECDA068}" srcOrd="2" destOrd="0" presId="urn:microsoft.com/office/officeart/2008/layout/VerticalAccentList"/>
    <dgm:cxn modelId="{7F12F7E3-1A9A-49EA-8560-D6080D97AF4F}" type="presParOf" srcId="{A5E5B88D-96E3-4174-9F71-49AB1248CC85}" destId="{909802AC-1D25-4CE1-95F0-3ED302D793BF}" srcOrd="3" destOrd="0" presId="urn:microsoft.com/office/officeart/2008/layout/VerticalAccentList"/>
    <dgm:cxn modelId="{080DE38B-99CC-4297-8F63-5607547F70A5}" type="presParOf" srcId="{A5E5B88D-96E3-4174-9F71-49AB1248CC85}" destId="{12DECE37-5E39-4FA1-A563-EAFCB995E38B}" srcOrd="4" destOrd="0" presId="urn:microsoft.com/office/officeart/2008/layout/VerticalAccentList"/>
    <dgm:cxn modelId="{553B7BD3-E373-4C95-BBC3-1CE4952C39C6}" type="presParOf" srcId="{A5E5B88D-96E3-4174-9F71-49AB1248CC85}" destId="{151FCBC6-918A-43D1-A3FC-FE533853D5F9}" srcOrd="5" destOrd="0" presId="urn:microsoft.com/office/officeart/2008/layout/VerticalAccentList"/>
    <dgm:cxn modelId="{F7A3BECF-85E6-4452-9FB4-C13354C1F3E9}" type="presParOf" srcId="{A5E5B88D-96E3-4174-9F71-49AB1248CC85}" destId="{98F84CB0-7936-4B36-93A2-C8C4613B861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BFAFD-0A40-45EA-AA93-5DA366792A97}">
      <dsp:nvSpPr>
        <dsp:cNvPr id="0" name=""/>
        <dsp:cNvSpPr/>
      </dsp:nvSpPr>
      <dsp:spPr>
        <a:xfrm>
          <a:off x="0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4E879-FD51-47FE-838B-530AAF701C64}">
      <dsp:nvSpPr>
        <dsp:cNvPr id="0" name=""/>
        <dsp:cNvSpPr/>
      </dsp:nvSpPr>
      <dsp:spPr>
        <a:xfrm>
          <a:off x="300566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¿Qué es el pensamiento sistémico y cómo pueden los investigadores, asesores y los formuladores de políticas aplicarlo?</a:t>
          </a:r>
          <a:endParaRPr lang="en-US" sz="1600" kern="1200"/>
        </a:p>
      </dsp:txBody>
      <dsp:txXfrm>
        <a:off x="350877" y="1380951"/>
        <a:ext cx="2604477" cy="1617116"/>
      </dsp:txXfrm>
    </dsp:sp>
    <dsp:sp modelId="{671E9841-04C3-4A8D-8CA8-9642AC382244}">
      <dsp:nvSpPr>
        <dsp:cNvPr id="0" name=""/>
        <dsp:cNvSpPr/>
      </dsp:nvSpPr>
      <dsp:spPr>
        <a:xfrm>
          <a:off x="3306233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9A855-93B9-4663-BA4F-6F61CA6AA511}">
      <dsp:nvSpPr>
        <dsp:cNvPr id="0" name=""/>
        <dsp:cNvSpPr/>
      </dsp:nvSpPr>
      <dsp:spPr>
        <a:xfrm>
          <a:off x="3606799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¿Cómo podemos utilizar este método para comprender y aprovechar mejor las sinergias entre las intervenciones para fortalecer los sistemas de salud?</a:t>
          </a:r>
          <a:endParaRPr lang="en-US" sz="1600" kern="1200"/>
        </a:p>
      </dsp:txBody>
      <dsp:txXfrm>
        <a:off x="3657110" y="1380951"/>
        <a:ext cx="2604477" cy="1617116"/>
      </dsp:txXfrm>
    </dsp:sp>
    <dsp:sp modelId="{FAF786C3-257F-4BC4-8E4C-847826921C17}">
      <dsp:nvSpPr>
        <dsp:cNvPr id="0" name=""/>
        <dsp:cNvSpPr/>
      </dsp:nvSpPr>
      <dsp:spPr>
        <a:xfrm>
          <a:off x="6612466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AE74C-2580-42E7-BB05-72681972CA91}">
      <dsp:nvSpPr>
        <dsp:cNvPr id="0" name=""/>
        <dsp:cNvSpPr/>
      </dsp:nvSpPr>
      <dsp:spPr>
        <a:xfrm>
          <a:off x="6913033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¿De qué manera el pensamiento sistémico puede contribuir a mejorar las evaluaciones de estas intervenciones a nivel del sistema de salud?</a:t>
          </a:r>
          <a:endParaRPr lang="en-US" sz="1600" kern="1200"/>
        </a:p>
      </dsp:txBody>
      <dsp:txXfrm>
        <a:off x="6963344" y="1380951"/>
        <a:ext cx="2604477" cy="1617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E1C78-6080-4A78-A4E5-7A15954816F8}">
      <dsp:nvSpPr>
        <dsp:cNvPr id="0" name=""/>
        <dsp:cNvSpPr/>
      </dsp:nvSpPr>
      <dsp:spPr>
        <a:xfrm>
          <a:off x="433611" y="75192"/>
          <a:ext cx="7729445" cy="70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/>
            </a:rPr>
            <a:t>El pensamiento sistémico es una herramienta esencial para reestructurar las relaciones dentro de un sistema de salud.</a:t>
          </a:r>
          <a:endParaRPr lang="es-CR" sz="1800" kern="1200" dirty="0">
            <a:effectLst/>
          </a:endParaRPr>
        </a:p>
      </dsp:txBody>
      <dsp:txXfrm>
        <a:off x="433611" y="75192"/>
        <a:ext cx="7729445" cy="702676"/>
      </dsp:txXfrm>
    </dsp:sp>
    <dsp:sp modelId="{2216D9CC-3717-4B5A-89CF-204CF546F1B3}">
      <dsp:nvSpPr>
        <dsp:cNvPr id="0" name=""/>
        <dsp:cNvSpPr/>
      </dsp:nvSpPr>
      <dsp:spPr>
        <a:xfrm>
          <a:off x="433611" y="777869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C2F0F-E48B-4CEB-8657-F219443505EC}">
      <dsp:nvSpPr>
        <dsp:cNvPr id="0" name=""/>
        <dsp:cNvSpPr/>
      </dsp:nvSpPr>
      <dsp:spPr>
        <a:xfrm>
          <a:off x="1524321" y="777869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20C89-5FBC-47A6-9995-3A9C405B7322}">
      <dsp:nvSpPr>
        <dsp:cNvPr id="0" name=""/>
        <dsp:cNvSpPr/>
      </dsp:nvSpPr>
      <dsp:spPr>
        <a:xfrm>
          <a:off x="2615032" y="777869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A4A0A-97A7-493C-98AF-CF119F8BCD94}">
      <dsp:nvSpPr>
        <dsp:cNvPr id="0" name=""/>
        <dsp:cNvSpPr/>
      </dsp:nvSpPr>
      <dsp:spPr>
        <a:xfrm>
          <a:off x="3705743" y="777869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3E4BB-EA54-47A4-8413-9A81E0F89517}">
      <dsp:nvSpPr>
        <dsp:cNvPr id="0" name=""/>
        <dsp:cNvSpPr/>
      </dsp:nvSpPr>
      <dsp:spPr>
        <a:xfrm>
          <a:off x="4796453" y="777869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D331F-D79A-4BA0-9982-7869DE997C80}">
      <dsp:nvSpPr>
        <dsp:cNvPr id="0" name=""/>
        <dsp:cNvSpPr/>
      </dsp:nvSpPr>
      <dsp:spPr>
        <a:xfrm>
          <a:off x="5887164" y="777869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15254-D91F-46CF-83BD-074001FAE5C7}">
      <dsp:nvSpPr>
        <dsp:cNvPr id="0" name=""/>
        <dsp:cNvSpPr/>
      </dsp:nvSpPr>
      <dsp:spPr>
        <a:xfrm>
          <a:off x="6977875" y="777869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1705F-68D3-498E-89DC-668D686B0566}">
      <dsp:nvSpPr>
        <dsp:cNvPr id="0" name=""/>
        <dsp:cNvSpPr/>
      </dsp:nvSpPr>
      <dsp:spPr>
        <a:xfrm>
          <a:off x="433611" y="1027174"/>
          <a:ext cx="7729445" cy="70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effectLst/>
            </a:rPr>
            <a:t>Pone en evidencia el liderazgo y el compromiso que deben asumir los rectores de los sistemas.</a:t>
          </a:r>
          <a:endParaRPr lang="es-CR" sz="1800" kern="1200">
            <a:effectLst/>
          </a:endParaRPr>
        </a:p>
      </dsp:txBody>
      <dsp:txXfrm>
        <a:off x="433611" y="1027174"/>
        <a:ext cx="7729445" cy="702676"/>
      </dsp:txXfrm>
    </dsp:sp>
    <dsp:sp modelId="{96C422AF-B902-4612-8FB8-B619CE886365}">
      <dsp:nvSpPr>
        <dsp:cNvPr id="0" name=""/>
        <dsp:cNvSpPr/>
      </dsp:nvSpPr>
      <dsp:spPr>
        <a:xfrm>
          <a:off x="433611" y="1729851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32279-F181-4E0E-9C28-D9B026DE5748}">
      <dsp:nvSpPr>
        <dsp:cNvPr id="0" name=""/>
        <dsp:cNvSpPr/>
      </dsp:nvSpPr>
      <dsp:spPr>
        <a:xfrm>
          <a:off x="1524321" y="1729851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FF324-8ED3-4976-8A68-BFB56B00753D}">
      <dsp:nvSpPr>
        <dsp:cNvPr id="0" name=""/>
        <dsp:cNvSpPr/>
      </dsp:nvSpPr>
      <dsp:spPr>
        <a:xfrm>
          <a:off x="2615032" y="1729851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DF5C4-8E19-4065-91FA-4475448782F5}">
      <dsp:nvSpPr>
        <dsp:cNvPr id="0" name=""/>
        <dsp:cNvSpPr/>
      </dsp:nvSpPr>
      <dsp:spPr>
        <a:xfrm>
          <a:off x="3705743" y="1729851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03CB7-0058-4EDA-A986-BC01C82B4DBC}">
      <dsp:nvSpPr>
        <dsp:cNvPr id="0" name=""/>
        <dsp:cNvSpPr/>
      </dsp:nvSpPr>
      <dsp:spPr>
        <a:xfrm>
          <a:off x="4796453" y="1729851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6246E-AE34-4085-A73F-0651FA23AB15}">
      <dsp:nvSpPr>
        <dsp:cNvPr id="0" name=""/>
        <dsp:cNvSpPr/>
      </dsp:nvSpPr>
      <dsp:spPr>
        <a:xfrm>
          <a:off x="5887164" y="1729851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81710-8AE4-42ED-A6B5-E0A8492D3777}">
      <dsp:nvSpPr>
        <dsp:cNvPr id="0" name=""/>
        <dsp:cNvSpPr/>
      </dsp:nvSpPr>
      <dsp:spPr>
        <a:xfrm>
          <a:off x="6977875" y="1729851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41DCF-76F9-4256-8CBB-4ECDA1841FA9}">
      <dsp:nvSpPr>
        <dsp:cNvPr id="0" name=""/>
        <dsp:cNvSpPr/>
      </dsp:nvSpPr>
      <dsp:spPr>
        <a:xfrm>
          <a:off x="433611" y="1979156"/>
          <a:ext cx="7729445" cy="70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effectLst/>
            </a:rPr>
            <a:t>No resolverá todos los graves escollos con que tropieza el fortalecimiento de los sistemas de salud en los países en desarrollo, pero cambia el paradigma.</a:t>
          </a:r>
          <a:endParaRPr lang="es-CR" sz="1800" kern="1200">
            <a:effectLst/>
          </a:endParaRPr>
        </a:p>
      </dsp:txBody>
      <dsp:txXfrm>
        <a:off x="433611" y="1979156"/>
        <a:ext cx="7729445" cy="702676"/>
      </dsp:txXfrm>
    </dsp:sp>
    <dsp:sp modelId="{ED93C285-9660-45C9-BBEB-776479A06925}">
      <dsp:nvSpPr>
        <dsp:cNvPr id="0" name=""/>
        <dsp:cNvSpPr/>
      </dsp:nvSpPr>
      <dsp:spPr>
        <a:xfrm>
          <a:off x="433611" y="2681833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0772B-0A4F-40D2-AA91-4034028D02DD}">
      <dsp:nvSpPr>
        <dsp:cNvPr id="0" name=""/>
        <dsp:cNvSpPr/>
      </dsp:nvSpPr>
      <dsp:spPr>
        <a:xfrm>
          <a:off x="1524321" y="2681833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AB7AA-D001-41D5-9A90-C8EE096C0C63}">
      <dsp:nvSpPr>
        <dsp:cNvPr id="0" name=""/>
        <dsp:cNvSpPr/>
      </dsp:nvSpPr>
      <dsp:spPr>
        <a:xfrm>
          <a:off x="2615032" y="2681833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3A84C-E4B5-4D2C-9B14-54D40D8FD395}">
      <dsp:nvSpPr>
        <dsp:cNvPr id="0" name=""/>
        <dsp:cNvSpPr/>
      </dsp:nvSpPr>
      <dsp:spPr>
        <a:xfrm>
          <a:off x="3705743" y="2681833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D774D-DF2F-4C85-BDF1-905A31B63FFE}">
      <dsp:nvSpPr>
        <dsp:cNvPr id="0" name=""/>
        <dsp:cNvSpPr/>
      </dsp:nvSpPr>
      <dsp:spPr>
        <a:xfrm>
          <a:off x="4796453" y="2681833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276ED-A1BA-4D7B-847F-9F1D1726FC53}">
      <dsp:nvSpPr>
        <dsp:cNvPr id="0" name=""/>
        <dsp:cNvSpPr/>
      </dsp:nvSpPr>
      <dsp:spPr>
        <a:xfrm>
          <a:off x="5887164" y="2681833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74081-DE77-4617-A520-0FA54F3CD71C}">
      <dsp:nvSpPr>
        <dsp:cNvPr id="0" name=""/>
        <dsp:cNvSpPr/>
      </dsp:nvSpPr>
      <dsp:spPr>
        <a:xfrm>
          <a:off x="6977875" y="2681833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63970-3B2A-439C-BE19-BBD2B6DB81B8}">
      <dsp:nvSpPr>
        <dsp:cNvPr id="0" name=""/>
        <dsp:cNvSpPr/>
      </dsp:nvSpPr>
      <dsp:spPr>
        <a:xfrm>
          <a:off x="433611" y="2931138"/>
          <a:ext cx="7729445" cy="70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>
              <a:effectLst/>
            </a:rPr>
            <a:t>Hay dos elementos fundamentales en los elementos constitutivos de un sistema que deben atenderse en el sector salud para el éxito del pensamiento sistémico: la información y la gobernanza.</a:t>
          </a:r>
        </a:p>
      </dsp:txBody>
      <dsp:txXfrm>
        <a:off x="433611" y="2931138"/>
        <a:ext cx="7729445" cy="702676"/>
      </dsp:txXfrm>
    </dsp:sp>
    <dsp:sp modelId="{32127564-CEEA-4183-B6A4-9D7E61092E4B}">
      <dsp:nvSpPr>
        <dsp:cNvPr id="0" name=""/>
        <dsp:cNvSpPr/>
      </dsp:nvSpPr>
      <dsp:spPr>
        <a:xfrm>
          <a:off x="433611" y="3633815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1DD84-E622-4E56-B58D-E729A6DEB569}">
      <dsp:nvSpPr>
        <dsp:cNvPr id="0" name=""/>
        <dsp:cNvSpPr/>
      </dsp:nvSpPr>
      <dsp:spPr>
        <a:xfrm>
          <a:off x="1524321" y="3633815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2EA2A-5434-4FAD-BF8D-D0C1BECDA068}">
      <dsp:nvSpPr>
        <dsp:cNvPr id="0" name=""/>
        <dsp:cNvSpPr/>
      </dsp:nvSpPr>
      <dsp:spPr>
        <a:xfrm>
          <a:off x="2615032" y="3633815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802AC-1D25-4CE1-95F0-3ED302D793BF}">
      <dsp:nvSpPr>
        <dsp:cNvPr id="0" name=""/>
        <dsp:cNvSpPr/>
      </dsp:nvSpPr>
      <dsp:spPr>
        <a:xfrm>
          <a:off x="3705743" y="3633815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ECE37-5E39-4FA1-A563-EAFCB995E38B}">
      <dsp:nvSpPr>
        <dsp:cNvPr id="0" name=""/>
        <dsp:cNvSpPr/>
      </dsp:nvSpPr>
      <dsp:spPr>
        <a:xfrm>
          <a:off x="4796453" y="3633815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FCBC6-918A-43D1-A3FC-FE533853D5F9}">
      <dsp:nvSpPr>
        <dsp:cNvPr id="0" name=""/>
        <dsp:cNvSpPr/>
      </dsp:nvSpPr>
      <dsp:spPr>
        <a:xfrm>
          <a:off x="5887164" y="3633815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84CB0-7936-4B36-93A2-C8C4613B861F}">
      <dsp:nvSpPr>
        <dsp:cNvPr id="0" name=""/>
        <dsp:cNvSpPr/>
      </dsp:nvSpPr>
      <dsp:spPr>
        <a:xfrm>
          <a:off x="6977875" y="3633815"/>
          <a:ext cx="1030592" cy="171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541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731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498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96904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845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3733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0336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3796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1732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4964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0634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1582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5794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8766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3955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0366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7CF7-1CFB-4390-8BE6-A5475C0BA8FB}" type="datetimeFigureOut">
              <a:rPr lang="es-CR" smtClean="0"/>
              <a:t>14/3/2024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2148FC-4746-4052-B2C3-13BF9B70BAB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990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D1120B0-FCE9-4D42-849F-9560CF1BDFC4}"/>
              </a:ext>
            </a:extLst>
          </p:cNvPr>
          <p:cNvSpPr txBox="1">
            <a:spLocks/>
          </p:cNvSpPr>
          <p:nvPr/>
        </p:nvSpPr>
        <p:spPr>
          <a:xfrm>
            <a:off x="395288" y="1844675"/>
            <a:ext cx="8229600" cy="43005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R" altLang="es-CR" b="1" dirty="0">
                <a:solidFill>
                  <a:srgbClr val="00008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CURSO: SISTEMAS DE SALUD Y SEGURIDAD SOCIAL</a:t>
            </a:r>
          </a:p>
          <a:p>
            <a:pPr marL="0" indent="0" algn="ctr"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R" altLang="es-CR" b="1" dirty="0">
                <a:solidFill>
                  <a:srgbClr val="00008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MAESTRÍA EN EPIDEMIOLOGÍA APLICADA A LA GERENCIA DE LA SALUD PÚBLICA</a:t>
            </a:r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E65FA1D2-C4B2-4963-B178-90702456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88913"/>
            <a:ext cx="16525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634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1A3602C-E270-477B-972D-28023E10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578133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/>
              <a:t>Elementos constitutivos de los sistemas de salud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F87251-940E-439A-B31D-C1DA0BD9A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0" t="16889" r="31667" b="12148"/>
          <a:stretch/>
        </p:blipFill>
        <p:spPr>
          <a:xfrm>
            <a:off x="6486002" y="903069"/>
            <a:ext cx="5050112" cy="45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5D26C-4F4D-4A4F-94AD-C10CBB86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7845"/>
            <a:ext cx="7729728" cy="1077172"/>
          </a:xfrm>
        </p:spPr>
        <p:txBody>
          <a:bodyPr>
            <a:normAutofit fontScale="90000"/>
          </a:bodyPr>
          <a:lstStyle/>
          <a:p>
            <a:r>
              <a:rPr lang="es-419" dirty="0"/>
              <a:t>Relevancia del pensamiento sistémico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143B27-776D-4CA9-B072-06C618DC1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1" y="1651247"/>
            <a:ext cx="10360240" cy="5078027"/>
          </a:xfrm>
        </p:spPr>
        <p:txBody>
          <a:bodyPr>
            <a:normAutofit fontScale="92500"/>
          </a:bodyPr>
          <a:lstStyle/>
          <a:p>
            <a:r>
              <a:rPr lang="es-419" sz="2400" dirty="0"/>
              <a:t>El pensamiento sistémico es un método para resolver problemas que asume que el “problema” forma parte de un sistema dinámico mayor</a:t>
            </a:r>
          </a:p>
          <a:p>
            <a:r>
              <a:rPr lang="es-419" sz="2400" dirty="0"/>
              <a:t>Requiere más análisis que la identificación de simples causas o los efectos</a:t>
            </a:r>
          </a:p>
          <a:p>
            <a:r>
              <a:rPr lang="es-419" sz="2400" dirty="0"/>
              <a:t>Exige la identificación y estudio de los elementos constituyentes en:</a:t>
            </a:r>
          </a:p>
          <a:p>
            <a:pPr lvl="1"/>
            <a:r>
              <a:rPr lang="es-419" sz="2000" dirty="0"/>
              <a:t>Interacciones</a:t>
            </a:r>
          </a:p>
          <a:p>
            <a:pPr lvl="1"/>
            <a:r>
              <a:rPr lang="es-419" sz="2000" dirty="0"/>
              <a:t>Relaciones</a:t>
            </a:r>
          </a:p>
          <a:p>
            <a:pPr lvl="1"/>
            <a:r>
              <a:rPr lang="es-419" sz="2000" dirty="0"/>
              <a:t>Vinculaciones</a:t>
            </a:r>
          </a:p>
          <a:p>
            <a:pPr lvl="1"/>
            <a:r>
              <a:rPr lang="es-419" sz="2000" dirty="0"/>
              <a:t>Comportamientos</a:t>
            </a:r>
            <a:endParaRPr lang="es-CR" sz="2000" dirty="0"/>
          </a:p>
          <a:p>
            <a:r>
              <a:rPr lang="es-ES" sz="2400" dirty="0"/>
              <a:t>En los sistemas de salud interesan:</a:t>
            </a:r>
          </a:p>
          <a:p>
            <a:pPr lvl="1"/>
            <a:r>
              <a:rPr lang="es-ES" sz="2000" dirty="0"/>
              <a:t>La naturaleza de las relaciones entre los elementos constitutivos</a:t>
            </a:r>
          </a:p>
          <a:p>
            <a:pPr lvl="1"/>
            <a:r>
              <a:rPr lang="es-ES" sz="2000" dirty="0"/>
              <a:t>Los  espacios  entre  los  elementos  (y  en la comprensión de lo que sucede en ellos)</a:t>
            </a:r>
          </a:p>
          <a:p>
            <a:pPr lvl="1"/>
            <a:r>
              <a:rPr lang="es-ES" sz="2000" dirty="0"/>
              <a:t>Las sinergias que surgen de las interacciones entre los elementos.</a:t>
            </a:r>
          </a:p>
          <a:p>
            <a:pPr lvl="1"/>
            <a:endParaRPr lang="es-ES" sz="2000" dirty="0"/>
          </a:p>
          <a:p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428266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F297D-0A83-419B-929C-50E006AE3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59" y="147946"/>
            <a:ext cx="7729728" cy="1188720"/>
          </a:xfrm>
        </p:spPr>
        <p:txBody>
          <a:bodyPr>
            <a:normAutofit/>
          </a:bodyPr>
          <a:lstStyle/>
          <a:p>
            <a:r>
              <a:rPr lang="es-419" dirty="0"/>
              <a:t>Ejemplo de una intervención con enfoque sistémico</a:t>
            </a: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59FECF-CFF3-483E-9265-4FFAA5B87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3" t="20296" r="34166" b="8000"/>
          <a:stretch/>
        </p:blipFill>
        <p:spPr>
          <a:xfrm>
            <a:off x="2269400" y="1423402"/>
            <a:ext cx="7405682" cy="52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4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8E629-4F6F-4201-A273-091E05D0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16" y="208597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419" dirty="0"/>
              <a:t>10 pasos sugeridos para intervenciones en salud con pensamiento sistémico</a:t>
            </a:r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24F556-D930-70C4-5D6E-3BFCAFFE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7" t="35852" r="26084" b="16593"/>
          <a:stretch/>
        </p:blipFill>
        <p:spPr>
          <a:xfrm>
            <a:off x="1148080" y="1666240"/>
            <a:ext cx="977468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8E629-4F6F-4201-A273-091E05D0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16" y="208597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419" dirty="0"/>
              <a:t>10 pasos sugeridos para intervenciones en salud con pensamiento sistémico</a:t>
            </a:r>
            <a:endParaRPr lang="es-C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09C324-125E-4FFA-A716-D1E625E66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37334" r="33417" b="16740"/>
          <a:stretch/>
        </p:blipFill>
        <p:spPr>
          <a:xfrm>
            <a:off x="270321" y="2311083"/>
            <a:ext cx="5402509" cy="34249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FC7217-B273-4537-BDFA-061540E1B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50" t="29481" r="32834" b="19260"/>
          <a:stretch/>
        </p:blipFill>
        <p:spPr>
          <a:xfrm>
            <a:off x="6304280" y="2128202"/>
            <a:ext cx="5325468" cy="37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6B2CF-F6C8-40D3-895B-99962C17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138273"/>
            <a:ext cx="11354540" cy="1325563"/>
          </a:xfrm>
        </p:spPr>
        <p:txBody>
          <a:bodyPr>
            <a:normAutofit fontScale="90000"/>
          </a:bodyPr>
          <a:lstStyle/>
          <a:p>
            <a:r>
              <a:rPr lang="es-419" dirty="0"/>
              <a:t>Pensamiento sistémico en diseño y evaluación de intervenciones en salud</a:t>
            </a:r>
            <a:br>
              <a:rPr lang="es-419" dirty="0"/>
            </a:br>
            <a:r>
              <a:rPr lang="es-419" sz="2200" dirty="0"/>
              <a:t>Caso: remuneración con arreglo al desempeño (rad)</a:t>
            </a: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178903-C9CF-44D8-91A3-0E4CBF657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3" t="38667" r="30666" b="18370"/>
          <a:stretch/>
        </p:blipFill>
        <p:spPr>
          <a:xfrm>
            <a:off x="2804283" y="1784175"/>
            <a:ext cx="6050546" cy="42383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16B31B-0169-4C0C-BC16-CD639253A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417" t="26667" r="31250" b="66667"/>
          <a:stretch/>
        </p:blipFill>
        <p:spPr>
          <a:xfrm>
            <a:off x="2999688" y="6101552"/>
            <a:ext cx="5659736" cy="6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6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4FD277-79EE-4729-B768-11FB416A9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3" t="27704" r="32250" b="18370"/>
          <a:stretch/>
        </p:blipFill>
        <p:spPr>
          <a:xfrm>
            <a:off x="2595540" y="1899919"/>
            <a:ext cx="6498274" cy="459295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C6E56DB-A67B-463F-B681-CB5775B6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138273"/>
            <a:ext cx="11354540" cy="1325563"/>
          </a:xfrm>
        </p:spPr>
        <p:txBody>
          <a:bodyPr>
            <a:normAutofit fontScale="90000"/>
          </a:bodyPr>
          <a:lstStyle/>
          <a:p>
            <a:r>
              <a:rPr lang="es-419" dirty="0"/>
              <a:t>Pensamiento sistémico en diseño y evaluación de intervenciones en salud</a:t>
            </a:r>
            <a:br>
              <a:rPr lang="es-419" dirty="0"/>
            </a:br>
            <a:r>
              <a:rPr lang="es-419" sz="2200" dirty="0"/>
              <a:t>Caso: remuneración con arreglo al desempeño (rad)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4590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8BE54-F66A-4DFC-9A32-7D810BFF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Limitantes usuales al aplicar el pensamiento sistémico en salud</a:t>
            </a: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B8883E-0E56-4BB3-85AD-9607EE792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7" t="51704" r="33167" b="24444"/>
          <a:stretch/>
        </p:blipFill>
        <p:spPr>
          <a:xfrm>
            <a:off x="1485695" y="2895600"/>
            <a:ext cx="7963105" cy="26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90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DB057-1BD5-464C-A572-466A53DE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3054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419" dirty="0"/>
              <a:t>Claves para fortalecer el pensamiento sistémico en los sistemas de salud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4574F3-6BDC-4DCD-BCCD-C78F705C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599" y="2638044"/>
            <a:ext cx="8895424" cy="387816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419" sz="2800" dirty="0"/>
              <a:t>Introducir el pensamiento sistémico en los programas de las carreras en salud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2800" dirty="0"/>
              <a:t>Promover grupos de trabajo aplicados a la dinámica de sistemas y pensamiento sistémico en salud con capacidad de aplicar modelos 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2800" dirty="0"/>
              <a:t>Aplicar mucha visión holística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2800" dirty="0"/>
              <a:t>Aprovechar la capacidad tecnológica y plataformas existentes en el enfoque poderoso de solución de problemas</a:t>
            </a:r>
          </a:p>
          <a:p>
            <a:pPr marL="514350" indent="-514350">
              <a:buFont typeface="+mj-lt"/>
              <a:buAutoNum type="arabicPeriod"/>
            </a:pPr>
            <a:r>
              <a:rPr lang="es-419" sz="2800" dirty="0"/>
              <a:t>Convocar a múltiples partes interesadas en conceptualizar, modelar y estandarizar el pensamiento sistémico en salud</a:t>
            </a:r>
          </a:p>
          <a:p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108161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B51CC-2331-F530-6EAE-1AF784B4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Conclusiones</a:t>
            </a:r>
            <a:endParaRPr lang="es-CR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E253AD6-C3EA-FFDF-06E7-AFD142808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615373"/>
              </p:ext>
            </p:extLst>
          </p:nvPr>
        </p:nvGraphicFramePr>
        <p:xfrm>
          <a:off x="677334" y="1698950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97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6ECF4A2-C757-43C5-986E-7C557D113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419" sz="5000"/>
              <a:t>El enfoque sistémico y su aplicación en los sistemas y servicios de salud</a:t>
            </a:r>
            <a:endParaRPr lang="es-CR" sz="50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8D0A3E-723B-41B5-BD6C-D3F903CA3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9538" y="5611024"/>
            <a:ext cx="3602567" cy="1096899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419" sz="1300" dirty="0">
                <a:solidFill>
                  <a:srgbClr val="FFFFFF"/>
                </a:solidFill>
              </a:rPr>
              <a:t>Basado en: </a:t>
            </a:r>
            <a:r>
              <a:rPr lang="es-ES" sz="1300" dirty="0">
                <a:solidFill>
                  <a:srgbClr val="FFFFFF"/>
                </a:solidFill>
              </a:rPr>
              <a:t>Don de Savigny y </a:t>
            </a:r>
            <a:r>
              <a:rPr lang="es-ES" sz="1300" dirty="0" err="1">
                <a:solidFill>
                  <a:srgbClr val="FFFFFF"/>
                </a:solidFill>
              </a:rPr>
              <a:t>Taghreed</a:t>
            </a:r>
            <a:r>
              <a:rPr lang="es-ES" sz="1300" dirty="0">
                <a:solidFill>
                  <a:srgbClr val="FFFFFF"/>
                </a:solidFill>
              </a:rPr>
              <a:t> Adam (Eds.). Aplicación del pensamiento sistémico al fortalecimiento de los sistemas de salud. Alianza para la Investigación en Políticas y Sistemas de Salud. OMS, 2009.</a:t>
            </a:r>
            <a:endParaRPr lang="es-CR" sz="1300" dirty="0">
              <a:solidFill>
                <a:srgbClr val="FFFFF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BF519B-1960-2599-36CD-5A935A41433A}"/>
              </a:ext>
            </a:extLst>
          </p:cNvPr>
          <p:cNvSpPr txBox="1"/>
          <p:nvPr/>
        </p:nvSpPr>
        <p:spPr>
          <a:xfrm>
            <a:off x="6042337" y="45690"/>
            <a:ext cx="60989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i="0" u="none" strike="noStrik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LTPro-LightCnIta"/>
              </a:rPr>
              <a:t>"Una perspectiva sistémica puede minimizar el desorden; muchos de los problemas de hoy se deben a las soluciones de ayer"</a:t>
            </a:r>
          </a:p>
          <a:p>
            <a:pPr algn="r"/>
            <a:r>
              <a:rPr lang="es-ES" sz="1800" b="1" i="0" u="none" strike="noStrik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Cn"/>
              </a:rPr>
              <a:t>Dra. Irene </a:t>
            </a:r>
            <a:r>
              <a:rPr lang="es-ES" sz="1800" b="1" i="0" u="none" strike="noStrike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Cn"/>
              </a:rPr>
              <a:t>Akua</a:t>
            </a:r>
            <a:r>
              <a:rPr lang="es-ES" sz="1800" b="1" i="0" u="none" strike="noStrik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Cn"/>
              </a:rPr>
              <a:t> </a:t>
            </a:r>
            <a:r>
              <a:rPr lang="es-ES" sz="1800" b="1" i="0" u="none" strike="noStrike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Cn"/>
              </a:rPr>
              <a:t>Agyepong</a:t>
            </a:r>
            <a:r>
              <a:rPr lang="es-ES" sz="1800" b="1" i="0" u="none" strike="noStrik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Cn"/>
              </a:rPr>
              <a:t>, Servicio de Salud de Ghana</a:t>
            </a:r>
          </a:p>
          <a:p>
            <a:pPr algn="r"/>
            <a:r>
              <a:rPr lang="es-ES" sz="1800" b="1" i="0" u="none" strike="noStrik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-LightCn"/>
              </a:rPr>
              <a:t>Ministerio de Salud, Ghana, 2009</a:t>
            </a:r>
            <a:endParaRPr lang="es-C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6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67C41-4E48-46F3-A84A-04533B714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Muchas gracias por su atención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7907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B2E0E1-9B07-40E0-BC1C-6A573252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s-419"/>
              <a:t>Preguntas generadoras</a:t>
            </a:r>
            <a:endParaRPr lang="es-CR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R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R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139A4F1-9EB0-25C1-E838-612E37894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66240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65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FE9D7-BE23-8431-A7A9-A2300851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Sistema de Salud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D89A1A-2A8E-0C4A-6545-A3C8FEA9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0" i="1" u="none" strike="noStrike" baseline="0" dirty="0">
                <a:solidFill>
                  <a:srgbClr val="1F1A17"/>
                </a:solidFill>
                <a:latin typeface="Frutiger-LightCn"/>
              </a:rPr>
              <a:t>….“consiste en el conjunto de organizaciones, personas y acciones cuya finalidad principal es promover, restaurar o mantener </a:t>
            </a:r>
            <a:r>
              <a:rPr lang="es-CR" sz="2800" b="0" i="1" u="none" strike="noStrike" baseline="0" dirty="0">
                <a:solidFill>
                  <a:srgbClr val="1F1A17"/>
                </a:solidFill>
                <a:latin typeface="Frutiger-LightCn"/>
              </a:rPr>
              <a:t>la salud” (OMS)</a:t>
            </a:r>
            <a:endParaRPr lang="es-CR" sz="2800" i="1" dirty="0"/>
          </a:p>
        </p:txBody>
      </p:sp>
    </p:spTree>
    <p:extLst>
      <p:ext uri="{BB962C8B-B14F-4D97-AF65-F5344CB8AC3E}">
        <p14:creationId xmlns:p14="http://schemas.microsoft.com/office/powerpoint/2010/main" val="12489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52979-6427-452B-9F55-5ED29527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Características comunes de los sistemas</a:t>
            </a: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2F9F91-9087-433A-B973-A462A09E1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7" t="42519" r="27333" b="29037"/>
          <a:stretch/>
        </p:blipFill>
        <p:spPr>
          <a:xfrm>
            <a:off x="2050415" y="2550160"/>
            <a:ext cx="8312785" cy="25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7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24E28-9105-4B13-940B-4E924202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Enfoque usual vs. Enfoque sistémico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011CC8-4229-4113-94AA-F48137B5604F}"/>
              </a:ext>
            </a:extLst>
          </p:cNvPr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Adaptado de Richmond, (2000)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EACA24-13BD-435C-8DA3-983F87F7D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749" t="17926" r="44417" b="16297"/>
          <a:stretch/>
        </p:blipFill>
        <p:spPr>
          <a:xfrm>
            <a:off x="4697298" y="632145"/>
            <a:ext cx="4516221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9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AA83F-880A-4030-B622-23272189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274" y="419724"/>
            <a:ext cx="7729728" cy="1188720"/>
          </a:xfrm>
        </p:spPr>
        <p:txBody>
          <a:bodyPr>
            <a:normAutofit/>
          </a:bodyPr>
          <a:lstStyle/>
          <a:p>
            <a:r>
              <a:rPr lang="es-419" dirty="0"/>
              <a:t>Elementos del pensamiento sistémico</a:t>
            </a: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BF2804-7D0C-4A9E-96A2-4A633B1E2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3" t="28296" r="40834" b="14816"/>
          <a:stretch/>
        </p:blipFill>
        <p:spPr>
          <a:xfrm>
            <a:off x="2890865" y="2536843"/>
            <a:ext cx="5039360" cy="39014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DD2232-B368-4E09-A83D-6545B5AC25EF}"/>
              </a:ext>
            </a:extLst>
          </p:cNvPr>
          <p:cNvSpPr txBox="1"/>
          <p:nvPr/>
        </p:nvSpPr>
        <p:spPr>
          <a:xfrm>
            <a:off x="8474919" y="6080344"/>
            <a:ext cx="19223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100" dirty="0"/>
              <a:t>Adaptado de </a:t>
            </a:r>
            <a:r>
              <a:rPr lang="es-419" sz="1100" dirty="0" err="1"/>
              <a:t>Best</a:t>
            </a:r>
            <a:r>
              <a:rPr lang="es-419" sz="1100" dirty="0"/>
              <a:t> et al, (2007)</a:t>
            </a:r>
            <a:endParaRPr lang="es-CR" sz="1100" dirty="0"/>
          </a:p>
        </p:txBody>
      </p:sp>
    </p:spTree>
    <p:extLst>
      <p:ext uri="{BB962C8B-B14F-4D97-AF65-F5344CB8AC3E}">
        <p14:creationId xmlns:p14="http://schemas.microsoft.com/office/powerpoint/2010/main" val="251889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59132-E8FF-4A73-B6D7-598E7E38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 fontScale="90000"/>
          </a:bodyPr>
          <a:lstStyle/>
          <a:p>
            <a:r>
              <a:rPr lang="es-419"/>
              <a:t>Elementos más comunes de los sistemas de salud relacionados con el pensamiento sistémico</a:t>
            </a: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C34C06-1070-400F-9B36-8D6809579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17" t="14964" r="39000" b="9480"/>
          <a:stretch/>
        </p:blipFill>
        <p:spPr>
          <a:xfrm>
            <a:off x="3858136" y="1426685"/>
            <a:ext cx="40335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9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559D0-4E65-4704-8288-DF6759FA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86043"/>
            <a:ext cx="10515600" cy="1192342"/>
          </a:xfrm>
        </p:spPr>
        <p:txBody>
          <a:bodyPr>
            <a:normAutofit/>
          </a:bodyPr>
          <a:lstStyle/>
          <a:p>
            <a:r>
              <a:rPr lang="es-419" dirty="0"/>
              <a:t>Términos y conceptos básicos del enfoque sistémico en salud</a:t>
            </a: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E017F3-CFBD-44EB-BBDA-24067F968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7" t="15259" r="12500" b="5324"/>
          <a:stretch/>
        </p:blipFill>
        <p:spPr>
          <a:xfrm>
            <a:off x="1935480" y="1411605"/>
            <a:ext cx="8056880" cy="54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769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365</TotalTime>
  <Words>622</Words>
  <Application>Microsoft Office PowerPoint</Application>
  <PresentationFormat>Panorámica</PresentationFormat>
  <Paragraphs>51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Abadi</vt:lpstr>
      <vt:lpstr>Arial</vt:lpstr>
      <vt:lpstr>Frutiger-LightCn</vt:lpstr>
      <vt:lpstr>FrutigerLTPro-LightCnIta</vt:lpstr>
      <vt:lpstr>Trebuchet MS</vt:lpstr>
      <vt:lpstr>Wingdings</vt:lpstr>
      <vt:lpstr>Wingdings 3</vt:lpstr>
      <vt:lpstr>Faceta</vt:lpstr>
      <vt:lpstr>Presentación de PowerPoint</vt:lpstr>
      <vt:lpstr>El enfoque sistémico y su aplicación en los sistemas y servicios de salud</vt:lpstr>
      <vt:lpstr>Preguntas generadoras</vt:lpstr>
      <vt:lpstr>Sistema de Salud</vt:lpstr>
      <vt:lpstr>Características comunes de los sistemas</vt:lpstr>
      <vt:lpstr>Enfoque usual vs. Enfoque sistémico</vt:lpstr>
      <vt:lpstr>Elementos del pensamiento sistémico</vt:lpstr>
      <vt:lpstr>Elementos más comunes de los sistemas de salud relacionados con el pensamiento sistémico</vt:lpstr>
      <vt:lpstr>Términos y conceptos básicos del enfoque sistémico en salud</vt:lpstr>
      <vt:lpstr>Elementos constitutivos de los sistemas de salud</vt:lpstr>
      <vt:lpstr>Relevancia del pensamiento sistémico</vt:lpstr>
      <vt:lpstr>Ejemplo de una intervención con enfoque sistémico</vt:lpstr>
      <vt:lpstr>10 pasos sugeridos para intervenciones en salud con pensamiento sistémico</vt:lpstr>
      <vt:lpstr>10 pasos sugeridos para intervenciones en salud con pensamiento sistémico</vt:lpstr>
      <vt:lpstr>Pensamiento sistémico en diseño y evaluación de intervenciones en salud Caso: remuneración con arreglo al desempeño (rad)</vt:lpstr>
      <vt:lpstr>Pensamiento sistémico en diseño y evaluación de intervenciones en salud Caso: remuneración con arreglo al desempeño (rad)</vt:lpstr>
      <vt:lpstr>Limitantes usuales al aplicar el pensamiento sistémico en salud</vt:lpstr>
      <vt:lpstr>Claves para fortalecer el pensamiento sistémico en los sistemas de salud</vt:lpstr>
      <vt:lpstr>Conclusiones</vt:lpstr>
      <vt:lpstr>Muchas 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Enfoque sistémico y su aplicación en los sistemas y servicios de salud</dc:title>
  <dc:creator>José Pablo Arce</dc:creator>
  <cp:lastModifiedBy>José Pablo</cp:lastModifiedBy>
  <cp:revision>19</cp:revision>
  <cp:lastPrinted>2023-01-06T22:33:11Z</cp:lastPrinted>
  <dcterms:created xsi:type="dcterms:W3CDTF">2022-02-11T01:00:44Z</dcterms:created>
  <dcterms:modified xsi:type="dcterms:W3CDTF">2024-03-15T04:09:22Z</dcterms:modified>
</cp:coreProperties>
</file>