
<file path=[Content_Types].xml><?xml version="1.0" encoding="utf-8"?>
<Types xmlns="http://schemas.openxmlformats.org/package/2006/content-types">
  <Default Extension="jfif" ContentType="image/jpe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708" r:id="rId4"/>
  </p:sldMasterIdLst>
  <p:sldIdLst>
    <p:sldId id="308" r:id="rId5"/>
    <p:sldId id="626" r:id="rId6"/>
    <p:sldId id="620" r:id="rId7"/>
    <p:sldId id="621" r:id="rId8"/>
    <p:sldId id="622" r:id="rId9"/>
    <p:sldId id="266" r:id="rId10"/>
    <p:sldId id="267" r:id="rId11"/>
    <p:sldId id="268" r:id="rId12"/>
    <p:sldId id="269" r:id="rId13"/>
    <p:sldId id="607" r:id="rId14"/>
    <p:sldId id="608" r:id="rId15"/>
    <p:sldId id="609" r:id="rId16"/>
    <p:sldId id="610" r:id="rId17"/>
    <p:sldId id="611" r:id="rId18"/>
    <p:sldId id="551" r:id="rId19"/>
    <p:sldId id="606" r:id="rId20"/>
    <p:sldId id="307" r:id="rId21"/>
    <p:sldId id="616" r:id="rId22"/>
    <p:sldId id="617" r:id="rId23"/>
    <p:sldId id="623" r:id="rId24"/>
    <p:sldId id="624" r:id="rId25"/>
    <p:sldId id="625" r:id="rId26"/>
    <p:sldId id="627" r:id="rId27"/>
    <p:sldId id="618" r:id="rId28"/>
    <p:sldId id="354" r:id="rId29"/>
    <p:sldId id="604" r:id="rId30"/>
    <p:sldId id="605" r:id="rId31"/>
    <p:sldId id="619" r:id="rId32"/>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430" y="67"/>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3/6/2022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650058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3/6/2022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75005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3/6/2022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47274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EFB216-497E-4038-87B9-CA2E8CA85050}"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5058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394BBD-2BE8-491D-8AC6-93C5DEE92E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542165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047541-20D8-4CCF-B027-7E6E2265C12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6777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01C0E7-2C02-4854-AD6F-E5F43F1F6A88}"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082842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7EABF37-C1EF-4ED4-B277-08B93AE0D6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01930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BEDB896-36F2-408D-90B9-B8F7F91325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2509246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7C3AFA5-45F6-4C80-A808-13342A32C9D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038913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241C99B-A8F9-4055-A4E7-EC930A091124}"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407448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3/6/2022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47260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F3A525-F233-466D-8AEB-25315D5242EE}"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2503558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6DA1893-96FC-4583-9C51-A88FEA3281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627414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F65D16-88AD-4A5C-ABCE-83E70EC84C31}"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7935748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7C2E17-4BFA-4566-AB31-BF45F7C07ED8}" type="slidenum">
              <a:rPr lang="en-US" altLang="en-US"/>
              <a:pPr>
                <a:defRPr/>
              </a:pPr>
              <a:t>‹#›</a:t>
            </a:fld>
            <a:endParaRPr lang="en-US" altLang="en-US"/>
          </a:p>
        </p:txBody>
      </p:sp>
    </p:spTree>
    <p:extLst>
      <p:ext uri="{BB962C8B-B14F-4D97-AF65-F5344CB8AC3E}">
        <p14:creationId xmlns:p14="http://schemas.microsoft.com/office/powerpoint/2010/main" val="2170163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92C700-430E-4DFC-B6F4-4B3B0F762C03}" type="slidenum">
              <a:rPr lang="en-US" altLang="en-US"/>
              <a:pPr>
                <a:defRPr/>
              </a:pPr>
              <a:t>‹#›</a:t>
            </a:fld>
            <a:endParaRPr lang="en-US" altLang="en-US"/>
          </a:p>
        </p:txBody>
      </p:sp>
    </p:spTree>
    <p:extLst>
      <p:ext uri="{BB962C8B-B14F-4D97-AF65-F5344CB8AC3E}">
        <p14:creationId xmlns:p14="http://schemas.microsoft.com/office/powerpoint/2010/main" val="1281331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04BC7-E468-461F-98E1-A41D26415638}" type="slidenum">
              <a:rPr lang="en-US" altLang="en-US"/>
              <a:pPr>
                <a:defRPr/>
              </a:pPr>
              <a:t>‹#›</a:t>
            </a:fld>
            <a:endParaRPr lang="en-US" altLang="en-US"/>
          </a:p>
        </p:txBody>
      </p:sp>
    </p:spTree>
    <p:extLst>
      <p:ext uri="{BB962C8B-B14F-4D97-AF65-F5344CB8AC3E}">
        <p14:creationId xmlns:p14="http://schemas.microsoft.com/office/powerpoint/2010/main" val="20109192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D4FA13-1D09-4FC7-AFAF-46B0CB201443}" type="slidenum">
              <a:rPr lang="en-US" altLang="en-US"/>
              <a:pPr>
                <a:defRPr/>
              </a:pPr>
              <a:t>‹#›</a:t>
            </a:fld>
            <a:endParaRPr lang="en-US" altLang="en-US"/>
          </a:p>
        </p:txBody>
      </p:sp>
    </p:spTree>
    <p:extLst>
      <p:ext uri="{BB962C8B-B14F-4D97-AF65-F5344CB8AC3E}">
        <p14:creationId xmlns:p14="http://schemas.microsoft.com/office/powerpoint/2010/main" val="42082995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4E2C109-15A6-4D71-AB22-B5985B39EBEC}" type="slidenum">
              <a:rPr lang="en-US" altLang="en-US"/>
              <a:pPr>
                <a:defRPr/>
              </a:pPr>
              <a:t>‹#›</a:t>
            </a:fld>
            <a:endParaRPr lang="en-US" altLang="en-US"/>
          </a:p>
        </p:txBody>
      </p:sp>
    </p:spTree>
    <p:extLst>
      <p:ext uri="{BB962C8B-B14F-4D97-AF65-F5344CB8AC3E}">
        <p14:creationId xmlns:p14="http://schemas.microsoft.com/office/powerpoint/2010/main" val="40639184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7D19FF7-3D14-4A7B-8AB3-BE7A97F3C9D9}" type="slidenum">
              <a:rPr lang="en-US" altLang="en-US"/>
              <a:pPr>
                <a:defRPr/>
              </a:pPr>
              <a:t>‹#›</a:t>
            </a:fld>
            <a:endParaRPr lang="en-US" altLang="en-US"/>
          </a:p>
        </p:txBody>
      </p:sp>
    </p:spTree>
    <p:extLst>
      <p:ext uri="{BB962C8B-B14F-4D97-AF65-F5344CB8AC3E}">
        <p14:creationId xmlns:p14="http://schemas.microsoft.com/office/powerpoint/2010/main" val="2671241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48F2CE1-9753-4187-8955-847A74C9914D}" type="slidenum">
              <a:rPr lang="en-US" altLang="en-US"/>
              <a:pPr>
                <a:defRPr/>
              </a:pPr>
              <a:t>‹#›</a:t>
            </a:fld>
            <a:endParaRPr lang="en-US" altLang="en-US"/>
          </a:p>
        </p:txBody>
      </p:sp>
    </p:spTree>
    <p:extLst>
      <p:ext uri="{BB962C8B-B14F-4D97-AF65-F5344CB8AC3E}">
        <p14:creationId xmlns:p14="http://schemas.microsoft.com/office/powerpoint/2010/main" val="416741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CCBF51A-05F7-4252-8BDA-5E3148BE7B9F}" type="datetimeFigureOut">
              <a:rPr lang="es-SV" smtClean="0"/>
              <a:t>3/6/2022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9276762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C542D3-CFE5-4831-9293-506C219F9ABA}" type="slidenum">
              <a:rPr lang="en-US" altLang="en-US"/>
              <a:pPr>
                <a:defRPr/>
              </a:pPr>
              <a:t>‹#›</a:t>
            </a:fld>
            <a:endParaRPr lang="en-US" altLang="en-US"/>
          </a:p>
        </p:txBody>
      </p:sp>
    </p:spTree>
    <p:extLst>
      <p:ext uri="{BB962C8B-B14F-4D97-AF65-F5344CB8AC3E}">
        <p14:creationId xmlns:p14="http://schemas.microsoft.com/office/powerpoint/2010/main" val="37985077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AB158F-9B1C-4938-8206-04EB79E0426E}" type="slidenum">
              <a:rPr lang="en-US" altLang="en-US"/>
              <a:pPr>
                <a:defRPr/>
              </a:pPr>
              <a:t>‹#›</a:t>
            </a:fld>
            <a:endParaRPr lang="en-US" altLang="en-US"/>
          </a:p>
        </p:txBody>
      </p:sp>
    </p:spTree>
    <p:extLst>
      <p:ext uri="{BB962C8B-B14F-4D97-AF65-F5344CB8AC3E}">
        <p14:creationId xmlns:p14="http://schemas.microsoft.com/office/powerpoint/2010/main" val="33011674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6E8B81-EFAB-4B9C-88D8-DC1900764BB0}" type="slidenum">
              <a:rPr lang="en-US" altLang="en-US"/>
              <a:pPr>
                <a:defRPr/>
              </a:pPr>
              <a:t>‹#›</a:t>
            </a:fld>
            <a:endParaRPr lang="en-US" altLang="en-US"/>
          </a:p>
        </p:txBody>
      </p:sp>
    </p:spTree>
    <p:extLst>
      <p:ext uri="{BB962C8B-B14F-4D97-AF65-F5344CB8AC3E}">
        <p14:creationId xmlns:p14="http://schemas.microsoft.com/office/powerpoint/2010/main" val="34379099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37B956-2AF4-4631-BDD2-1236F2ECA202}" type="slidenum">
              <a:rPr lang="en-US" altLang="en-US"/>
              <a:pPr>
                <a:defRPr/>
              </a:pPr>
              <a:t>‹#›</a:t>
            </a:fld>
            <a:endParaRPr lang="en-US" altLang="en-US"/>
          </a:p>
        </p:txBody>
      </p:sp>
    </p:spTree>
    <p:extLst>
      <p:ext uri="{BB962C8B-B14F-4D97-AF65-F5344CB8AC3E}">
        <p14:creationId xmlns:p14="http://schemas.microsoft.com/office/powerpoint/2010/main" val="9157489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624D88-CE0A-403C-B005-5B336E47859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2619445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8311D3-5012-42D2-AAE9-E19063F9803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042724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DAB67E-ED7B-42CA-B6BB-D029C258990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899491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435B41B-6EDE-44B4-88A4-F2DDA4BEAFA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918541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9046A2A-1784-4424-88C4-E79AC393DBB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815197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FB4F5D9-E1CF-4ED0-8F42-F079E6A796A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2702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CCBF51A-05F7-4252-8BDA-5E3148BE7B9F}" type="datetimeFigureOut">
              <a:rPr lang="es-SV" smtClean="0"/>
              <a:t>3/6/2022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75415895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54E9981-94D0-46C6-8DB5-8BB040A6D4D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859313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3931E7-9C94-4B0F-A2AE-D1C4281E468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331413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25B421F-44E9-46C2-9AAB-B780D7BE412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210831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D50B4E-BEE8-4BA2-A0AE-2BC6177989F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184627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D8C6C0-996B-467F-9D7C-C53E74AAD60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931654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4F4D47-074E-4B41-8C67-51737A3DE56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327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CCBF51A-05F7-4252-8BDA-5E3148BE7B9F}" type="datetimeFigureOut">
              <a:rPr lang="es-SV" smtClean="0"/>
              <a:t>3/6/2022</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413535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CCBF51A-05F7-4252-8BDA-5E3148BE7B9F}" type="datetimeFigureOut">
              <a:rPr lang="es-SV" smtClean="0"/>
              <a:t>3/6/2022</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0557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BF51A-05F7-4252-8BDA-5E3148BE7B9F}" type="datetimeFigureOut">
              <a:rPr lang="es-SV" smtClean="0"/>
              <a:t>3/6/2022</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4078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3/6/2022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12235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3/6/2022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95673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BF51A-05F7-4252-8BDA-5E3148BE7B9F}" type="datetimeFigureOut">
              <a:rPr lang="es-SV" smtClean="0"/>
              <a:t>3/6/2022</a:t>
            </a:fld>
            <a:endParaRPr lang="es-S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E4D65-BC5B-4229-A39B-2CBBB441B630}" type="slidenum">
              <a:rPr lang="es-SV" smtClean="0"/>
              <a:t>‹#›</a:t>
            </a:fld>
            <a:endParaRPr lang="es-SV"/>
          </a:p>
        </p:txBody>
      </p:sp>
    </p:spTree>
    <p:extLst>
      <p:ext uri="{BB962C8B-B14F-4D97-AF65-F5344CB8AC3E}">
        <p14:creationId xmlns:p14="http://schemas.microsoft.com/office/powerpoint/2010/main" val="3532173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SV"/>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SV"/>
              <a:t>Click to edit Master text styles</a:t>
            </a:r>
          </a:p>
          <a:p>
            <a:pPr lvl="1"/>
            <a:r>
              <a:rPr lang="en-US" altLang="es-SV"/>
              <a:t>Second level</a:t>
            </a:r>
          </a:p>
          <a:p>
            <a:pPr lvl="2"/>
            <a:r>
              <a:rPr lang="en-US" altLang="es-SV"/>
              <a:t>Third level</a:t>
            </a:r>
          </a:p>
          <a:p>
            <a:pPr lvl="3"/>
            <a:r>
              <a:rPr lang="en-US" altLang="es-SV"/>
              <a:t>Fourth level</a:t>
            </a:r>
          </a:p>
          <a:p>
            <a:pPr lvl="4"/>
            <a:r>
              <a:rPr lang="en-US" altLang="es-SV"/>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244CE6D-FD40-46B5-A2F2-1685B8315EA7}" type="slidenum">
              <a:rPr lang="en-US" altLang="es-SV">
                <a:solidFill>
                  <a:srgbClr val="000000"/>
                </a:solidFill>
              </a:rPr>
              <a:pPr eaLnBrk="0" fontAlgn="base" hangingPunct="0">
                <a:spcBef>
                  <a:spcPct val="0"/>
                </a:spcBef>
                <a:spcAft>
                  <a:spcPct val="0"/>
                </a:spcAft>
                <a:defRPr/>
              </a:pPr>
              <a:t>‹#›</a:t>
            </a:fld>
            <a:endParaRPr lang="en-US" altLang="es-SV">
              <a:solidFill>
                <a:srgbClr val="000000"/>
              </a:solidFill>
            </a:endParaRPr>
          </a:p>
        </p:txBody>
      </p:sp>
    </p:spTree>
    <p:extLst>
      <p:ext uri="{BB962C8B-B14F-4D97-AF65-F5344CB8AC3E}">
        <p14:creationId xmlns:p14="http://schemas.microsoft.com/office/powerpoint/2010/main" val="781916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D02B63A-7E34-45B3-8EA0-94FBCF641375}" type="slidenum">
              <a:rPr lang="en-US" altLang="en-US"/>
              <a:pPr>
                <a:defRPr/>
              </a:pPr>
              <a:t>‹#›</a:t>
            </a:fld>
            <a:endParaRPr lang="en-US" altLang="en-US"/>
          </a:p>
        </p:txBody>
      </p:sp>
    </p:spTree>
    <p:extLst>
      <p:ext uri="{BB962C8B-B14F-4D97-AF65-F5344CB8AC3E}">
        <p14:creationId xmlns:p14="http://schemas.microsoft.com/office/powerpoint/2010/main" val="38402937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7F533AD-D72D-419F-A757-03CD56D9D4A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2881753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341438"/>
            <a:ext cx="7772400" cy="1800225"/>
          </a:xfrm>
        </p:spPr>
        <p:txBody>
          <a:bodyPr/>
          <a:lstStyle/>
          <a:p>
            <a:r>
              <a:rPr lang="es-SV" altLang="es-SV" dirty="0"/>
              <a:t>Repensando la Macroeconomía y el crecimiento económico</a:t>
            </a:r>
            <a:endParaRPr lang="es-SV" altLang="es-SV" sz="3400" dirty="0"/>
          </a:p>
        </p:txBody>
      </p:sp>
      <p:sp>
        <p:nvSpPr>
          <p:cNvPr id="4099" name="Rectangle 3"/>
          <p:cNvSpPr>
            <a:spLocks noGrp="1" noChangeArrowheads="1"/>
          </p:cNvSpPr>
          <p:nvPr>
            <p:ph type="subTitle" idx="1"/>
          </p:nvPr>
        </p:nvSpPr>
        <p:spPr>
          <a:xfrm>
            <a:off x="685800" y="4419600"/>
            <a:ext cx="7772400" cy="1219200"/>
          </a:xfrm>
        </p:spPr>
        <p:txBody>
          <a:bodyPr/>
          <a:lstStyle/>
          <a:p>
            <a:r>
              <a:rPr lang="es-SV" altLang="es-SV" sz="2400" dirty="0"/>
              <a:t>Carlos Acevedo</a:t>
            </a:r>
          </a:p>
          <a:p>
            <a:r>
              <a:rPr lang="es-SV" altLang="es-SV" sz="2400" dirty="0"/>
              <a:t>ICAP, </a:t>
            </a:r>
            <a:r>
              <a:rPr lang="es-SV" altLang="es-SV" sz="2400" dirty="0" smtClean="0"/>
              <a:t>3 </a:t>
            </a:r>
            <a:r>
              <a:rPr lang="es-SV" altLang="es-SV" sz="2400" dirty="0" smtClean="0"/>
              <a:t>de </a:t>
            </a:r>
            <a:r>
              <a:rPr lang="es-SV" altLang="es-SV" sz="2400" dirty="0" smtClean="0"/>
              <a:t>junio </a:t>
            </a:r>
            <a:r>
              <a:rPr lang="es-SV" altLang="es-SV" sz="2400" dirty="0"/>
              <a:t>de </a:t>
            </a:r>
            <a:r>
              <a:rPr lang="es-SV" altLang="es-SV" sz="2400" dirty="0" smtClean="0"/>
              <a:t>2022</a:t>
            </a:r>
            <a:endParaRPr lang="en-US" altLang="es-SV" sz="2400" dirty="0"/>
          </a:p>
        </p:txBody>
      </p:sp>
    </p:spTree>
    <p:extLst>
      <p:ext uri="{BB962C8B-B14F-4D97-AF65-F5344CB8AC3E}">
        <p14:creationId xmlns:p14="http://schemas.microsoft.com/office/powerpoint/2010/main" val="3163232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fontScale="90000"/>
          </a:bodyPr>
          <a:lstStyle/>
          <a:p>
            <a:pPr algn="ctr"/>
            <a:r>
              <a:rPr lang="en-US" altLang="es-SV" dirty="0">
                <a:solidFill>
                  <a:schemeClr val="tx1"/>
                </a:solidFill>
              </a:rPr>
              <a:t>Anthony Annett: </a:t>
            </a:r>
            <a:r>
              <a:rPr lang="en-US" altLang="es-SV" dirty="0" err="1">
                <a:solidFill>
                  <a:schemeClr val="tx1"/>
                </a:solidFill>
              </a:rPr>
              <a:t>reintroducir</a:t>
            </a:r>
            <a:r>
              <a:rPr lang="en-US" altLang="es-SV" dirty="0">
                <a:solidFill>
                  <a:schemeClr val="tx1"/>
                </a:solidFill>
              </a:rPr>
              <a:t> la </a:t>
            </a:r>
            <a:r>
              <a:rPr lang="en-US" altLang="es-SV" dirty="0" err="1">
                <a:solidFill>
                  <a:schemeClr val="tx1"/>
                </a:solidFill>
              </a:rPr>
              <a:t>ética</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lnSpcReduction="10000"/>
          </a:bodyPr>
          <a:lstStyle/>
          <a:p>
            <a:r>
              <a:rPr lang="es-ES" altLang="es-SV" sz="2400" dirty="0">
                <a:sym typeface="Symbol" panose="05050102010706020507" pitchFamily="18" charset="2"/>
              </a:rPr>
              <a:t>EL PARADIGMA ECONÓMICO DOMINANTE se enfrenta a una crisis de legitimidad. </a:t>
            </a:r>
          </a:p>
          <a:p>
            <a:pPr lvl="1"/>
            <a:r>
              <a:rPr lang="es-ES" altLang="es-SV" sz="2000" dirty="0">
                <a:sym typeface="Symbol" panose="05050102010706020507" pitchFamily="18" charset="2"/>
              </a:rPr>
              <a:t>Aumento de la desigualdad y la inseguridad económica</a:t>
            </a:r>
          </a:p>
          <a:p>
            <a:pPr lvl="1"/>
            <a:r>
              <a:rPr lang="es-ES" altLang="es-SV" sz="2000" dirty="0">
                <a:sym typeface="Symbol" panose="05050102010706020507" pitchFamily="18" charset="2"/>
              </a:rPr>
              <a:t>Crisis financiera mundial e impunidad de los que la provocaron</a:t>
            </a:r>
          </a:p>
          <a:p>
            <a:pPr lvl="1"/>
            <a:r>
              <a:rPr lang="es-ES" altLang="es-SV" sz="2000" dirty="0">
                <a:sym typeface="Symbol" panose="05050102010706020507" pitchFamily="18" charset="2"/>
              </a:rPr>
              <a:t>Modelo de globalización que favorece a las grandes empresas y élites financieras. </a:t>
            </a:r>
          </a:p>
          <a:p>
            <a:pPr lvl="1"/>
            <a:r>
              <a:rPr lang="es-ES" altLang="es-SV" sz="2000" dirty="0">
                <a:sym typeface="Symbol" panose="05050102010706020507" pitchFamily="18" charset="2"/>
              </a:rPr>
              <a:t>Sobre ello se cierne el fantasma del cambio climático. </a:t>
            </a:r>
          </a:p>
          <a:p>
            <a:r>
              <a:rPr lang="es-ES" altLang="es-SV" sz="2400" dirty="0">
                <a:sym typeface="Symbol" panose="05050102010706020507" pitchFamily="18" charset="2"/>
              </a:rPr>
              <a:t>Se requiere una seria reflexión sobre los fundamentos éticos de la economía moderna. </a:t>
            </a:r>
          </a:p>
          <a:p>
            <a:pPr lvl="1"/>
            <a:r>
              <a:rPr lang="es-ES" altLang="es-SV" sz="2000" dirty="0">
                <a:sym typeface="Symbol" panose="05050102010706020507" pitchFamily="18" charset="2"/>
              </a:rPr>
              <a:t>La economía neoclásica creó una fuerte distinción entre lo positivo y lo normativo, entre los hechos y los valores. </a:t>
            </a:r>
          </a:p>
          <a:p>
            <a:pPr lvl="1"/>
            <a:r>
              <a:rPr lang="es-ES" altLang="es-SV" sz="2000" dirty="0">
                <a:sym typeface="Symbol" panose="05050102010706020507" pitchFamily="18" charset="2"/>
              </a:rPr>
              <a:t>Pero no es posible separar los valores de la reflexión económica. La economía propone respuestas concretas a las grandes cuestiones que plantea la filosofía moral: la naturaleza del ser humano, el propósito u objetivo en la vida y la forma correcta de actuar en distintas circunstancias.</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543377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err="1">
                <a:solidFill>
                  <a:schemeClr val="tx1"/>
                </a:solidFill>
              </a:rPr>
              <a:t>Crítica</a:t>
            </a:r>
            <a:r>
              <a:rPr lang="en-US" altLang="es-SV" dirty="0">
                <a:solidFill>
                  <a:schemeClr val="tx1"/>
                </a:solidFill>
              </a:rPr>
              <a:t> al homo economicus</a:t>
            </a: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a:sym typeface="Symbol" panose="05050102010706020507" pitchFamily="18" charset="2"/>
              </a:rPr>
              <a:t>EL paradigma ético de la economía neoclásica se centra en el “homo </a:t>
            </a:r>
            <a:r>
              <a:rPr lang="es-ES" altLang="es-SV" sz="2400" dirty="0" err="1">
                <a:sym typeface="Symbol" panose="05050102010706020507" pitchFamily="18" charset="2"/>
              </a:rPr>
              <a:t>economicus</a:t>
            </a:r>
            <a:r>
              <a:rPr lang="es-ES" altLang="es-SV" sz="2400" dirty="0">
                <a:sym typeface="Symbol" panose="05050102010706020507" pitchFamily="18" charset="2"/>
              </a:rPr>
              <a:t>”: busca, motivado por su propio interés, la maximización de unas preferencias materiales subjetivas, lo que puede conseguirse (bajo supuestos muy restrictivos) con mercados competitivos.</a:t>
            </a:r>
          </a:p>
          <a:p>
            <a:r>
              <a:rPr lang="es-ES" altLang="es-SV" sz="2400" dirty="0">
                <a:sym typeface="Symbol" panose="05050102010706020507" pitchFamily="18" charset="2"/>
              </a:rPr>
              <a:t>Cabe preguntarse si el homo </a:t>
            </a:r>
            <a:r>
              <a:rPr lang="es-ES" altLang="es-SV" sz="2400" dirty="0" err="1">
                <a:sym typeface="Symbol" panose="05050102010706020507" pitchFamily="18" charset="2"/>
              </a:rPr>
              <a:t>economicus</a:t>
            </a:r>
            <a:r>
              <a:rPr lang="es-ES" altLang="es-SV" sz="2400" dirty="0">
                <a:sym typeface="Symbol" panose="05050102010706020507" pitchFamily="18" charset="2"/>
              </a:rPr>
              <a:t> es un reflejo acertado de la naturaleza humana. </a:t>
            </a:r>
          </a:p>
          <a:p>
            <a:pPr lvl="1"/>
            <a:r>
              <a:rPr lang="es-ES" altLang="es-SV" sz="2000" dirty="0">
                <a:sym typeface="Symbol" panose="05050102010706020507" pitchFamily="18" charset="2"/>
              </a:rPr>
              <a:t>Según los últimos estudios de la psicología, la neurociencia y la biología evolutiva, no lo es. </a:t>
            </a:r>
          </a:p>
          <a:p>
            <a:pPr lvl="1"/>
            <a:r>
              <a:rPr lang="es-ES" altLang="es-SV" sz="2000" dirty="0">
                <a:sym typeface="Symbol" panose="05050102010706020507" pitchFamily="18" charset="2"/>
              </a:rPr>
              <a:t>Edward O. Wilson, biólogo de Harvard: las fuerzas evolutivas llevan a los egoístas a triunfar sobre los altruistas dentro de los grupos, pero a los grupos de altruistas a imponerse sobre los grupos de egoístas. </a:t>
            </a:r>
          </a:p>
          <a:p>
            <a:pPr lvl="1"/>
            <a:r>
              <a:rPr lang="es-ES" altLang="es-SV" sz="2000" dirty="0">
                <a:sym typeface="Symbol" panose="05050102010706020507" pitchFamily="18" charset="2"/>
              </a:rPr>
              <a:t>Si es así, los seres humanos están programados para cooperar y respetar normas morales; también, indica que existen tendencias inherentes a favorecer a los que pertenecen al grupo y a condenar a los de afuera.</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4154864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t>El </a:t>
            </a:r>
            <a:r>
              <a:rPr lang="en-US" altLang="es-SV" dirty="0" err="1"/>
              <a:t>dinero</a:t>
            </a:r>
            <a:r>
              <a:rPr lang="en-US" altLang="es-SV" dirty="0"/>
              <a:t> no lo es </a:t>
            </a:r>
            <a:r>
              <a:rPr lang="en-US" altLang="es-SV" dirty="0" err="1"/>
              <a:t>todo</a:t>
            </a:r>
            <a:r>
              <a:rPr lang="en-US" altLang="es-SV" dirty="0"/>
              <a:t> </a:t>
            </a:r>
            <a:r>
              <a:rPr lang="en-US" altLang="es-SV" dirty="0" err="1"/>
              <a:t>en</a:t>
            </a:r>
            <a:r>
              <a:rPr lang="en-US" altLang="es-SV" dirty="0"/>
              <a:t> la </a:t>
            </a:r>
            <a:r>
              <a:rPr lang="en-US" altLang="es-SV" dirty="0" err="1"/>
              <a:t>vida</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fontScale="92500"/>
          </a:bodyPr>
          <a:lstStyle/>
          <a:p>
            <a:r>
              <a:rPr lang="es-ES" altLang="es-SV" sz="2400" dirty="0">
                <a:sym typeface="Symbol" panose="05050102010706020507" pitchFamily="18" charset="2"/>
              </a:rPr>
              <a:t>En los estudios sobre el bienestar subjetivo, las relaciones y el sentido de propósito son cruciales para el bienestar, y el dinero hace más asequible la felicidad, pero solo hasta cierto punto. </a:t>
            </a:r>
          </a:p>
          <a:p>
            <a:r>
              <a:rPr lang="es-ES" altLang="es-SV" sz="2400" dirty="0">
                <a:sym typeface="Symbol" panose="05050102010706020507" pitchFamily="18" charset="2"/>
              </a:rPr>
              <a:t>El Informe Mundial Anual sobre la Felicidad indica que los países más felices son más ricos, pero también que disfrutan de un mayor apoyo social, niveles más altos de confianza, y generosidad y mejores condiciones para que el desarrollo de las capacidades no se vea coartado por factores como la corrupción, por ejemplo.</a:t>
            </a:r>
          </a:p>
          <a:p>
            <a:r>
              <a:rPr lang="es-ES" altLang="es-SV" sz="2400" dirty="0">
                <a:sym typeface="Symbol" panose="05050102010706020507" pitchFamily="18" charset="2"/>
              </a:rPr>
              <a:t>Según numerosos estudios, los seres humanos tienen inclinaciones prosociales, como el altruismo y el sentido de la justicia. Por ejemplo, según recientes estudios de la economía conductual, las personas están predispuestas a cooperar, compartir y recompensar la confianza, pero también a castigar el engaño y el oportunismo, incluso con costo financiero para uno mismo.</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926253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t>Las </a:t>
            </a:r>
            <a:r>
              <a:rPr lang="en-US" altLang="es-SV" dirty="0" err="1"/>
              <a:t>dimensiones</a:t>
            </a:r>
            <a:r>
              <a:rPr lang="en-US" altLang="es-SV" dirty="0"/>
              <a:t> de la </a:t>
            </a:r>
            <a:r>
              <a:rPr lang="en-US" altLang="es-SV" dirty="0" err="1"/>
              <a:t>felicidad</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err="1">
                <a:sym typeface="Symbol" panose="05050102010706020507" pitchFamily="18" charset="2"/>
              </a:rPr>
              <a:t>Layard</a:t>
            </a:r>
            <a:r>
              <a:rPr lang="es-ES" altLang="es-SV" sz="2400" dirty="0">
                <a:sym typeface="Symbol" panose="05050102010706020507" pitchFamily="18" charset="2"/>
              </a:rPr>
              <a:t>: “Para entender cómo la economía afecta nuestro bienestar debemos recurrir también a la psicología” </a:t>
            </a:r>
          </a:p>
          <a:p>
            <a:r>
              <a:rPr lang="es-ES" altLang="es-SV" sz="2400" dirty="0">
                <a:sym typeface="Symbol" panose="05050102010706020507" pitchFamily="18" charset="2"/>
              </a:rPr>
              <a:t>El PIB, agregó, es una “medida inútil del bienestar”. </a:t>
            </a:r>
          </a:p>
          <a:p>
            <a:r>
              <a:rPr lang="es-ES" altLang="es-SV" sz="2400" dirty="0">
                <a:sym typeface="Symbol" panose="05050102010706020507" pitchFamily="18" charset="2"/>
              </a:rPr>
              <a:t>Hay siete factores principales que afectan nuestro nivel de felicidad (definida como disfrutar la vida y sentirse a gusto):</a:t>
            </a:r>
          </a:p>
          <a:p>
            <a:pPr lvl="1"/>
            <a:r>
              <a:rPr lang="es-ES" altLang="es-SV" sz="2000" dirty="0">
                <a:sym typeface="Symbol" panose="05050102010706020507" pitchFamily="18" charset="2"/>
              </a:rPr>
              <a:t>Relaciones familiares</a:t>
            </a:r>
          </a:p>
          <a:p>
            <a:pPr lvl="1"/>
            <a:r>
              <a:rPr lang="es-ES" altLang="es-SV" sz="2000" dirty="0">
                <a:sym typeface="Symbol" panose="05050102010706020507" pitchFamily="18" charset="2"/>
              </a:rPr>
              <a:t>Situación financiera</a:t>
            </a:r>
          </a:p>
          <a:p>
            <a:pPr lvl="1"/>
            <a:r>
              <a:rPr lang="es-ES" altLang="es-SV" sz="2000" dirty="0">
                <a:sym typeface="Symbol" panose="05050102010706020507" pitchFamily="18" charset="2"/>
              </a:rPr>
              <a:t>Trabajo</a:t>
            </a:r>
          </a:p>
          <a:p>
            <a:pPr lvl="1"/>
            <a:r>
              <a:rPr lang="es-ES" altLang="es-SV" sz="2000" dirty="0">
                <a:sym typeface="Symbol" panose="05050102010706020507" pitchFamily="18" charset="2"/>
              </a:rPr>
              <a:t>Comunidad y amigos</a:t>
            </a:r>
          </a:p>
          <a:p>
            <a:pPr lvl="1"/>
            <a:r>
              <a:rPr lang="es-ES" altLang="es-SV" sz="2000" dirty="0">
                <a:sym typeface="Symbol" panose="05050102010706020507" pitchFamily="18" charset="2"/>
              </a:rPr>
              <a:t>Salud</a:t>
            </a:r>
          </a:p>
          <a:p>
            <a:pPr lvl="1"/>
            <a:r>
              <a:rPr lang="es-ES" altLang="es-SV" sz="2000" dirty="0">
                <a:sym typeface="Symbol" panose="05050102010706020507" pitchFamily="18" charset="2"/>
              </a:rPr>
              <a:t>Libertad personal</a:t>
            </a:r>
          </a:p>
          <a:p>
            <a:pPr lvl="1"/>
            <a:r>
              <a:rPr lang="es-ES" altLang="es-SV" sz="2000" dirty="0">
                <a:sym typeface="Symbol" panose="05050102010706020507" pitchFamily="18" charset="2"/>
              </a:rPr>
              <a:t>Valores personales.</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1388896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t>La </a:t>
            </a:r>
            <a:r>
              <a:rPr lang="en-US" altLang="es-SV" dirty="0" err="1"/>
              <a:t>paradoja</a:t>
            </a:r>
            <a:r>
              <a:rPr lang="en-US" altLang="es-SV" dirty="0"/>
              <a:t> de </a:t>
            </a:r>
            <a:r>
              <a:rPr lang="en-US" altLang="es-SV" dirty="0" err="1"/>
              <a:t>Easterlin</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a:sym typeface="Symbol" panose="05050102010706020507" pitchFamily="18" charset="2"/>
              </a:rPr>
              <a:t>En 1974, en un influyente artículo, Richard </a:t>
            </a:r>
            <a:r>
              <a:rPr lang="es-ES" altLang="es-SV" sz="2400" dirty="0" err="1">
                <a:sym typeface="Symbol" panose="05050102010706020507" pitchFamily="18" charset="2"/>
              </a:rPr>
              <a:t>Easterlin</a:t>
            </a:r>
            <a:r>
              <a:rPr lang="es-ES" altLang="es-SV" sz="2400" dirty="0">
                <a:sym typeface="Symbol" panose="05050102010706020507" pitchFamily="18" charset="2"/>
              </a:rPr>
              <a:t> de la Universidad del Sur de California planteó que: en promedio los ricos son más felices que los pobres, pero que paradójicamente una sociedad en promedio no es más feliz a medida que el país se enriquece. </a:t>
            </a:r>
          </a:p>
          <a:p>
            <a:r>
              <a:rPr lang="es-ES" altLang="es-SV" sz="2400" dirty="0">
                <a:sym typeface="Symbol" panose="05050102010706020507" pitchFamily="18" charset="2"/>
              </a:rPr>
              <a:t>Un motivo de esto, dicen </a:t>
            </a:r>
            <a:r>
              <a:rPr lang="es-ES" altLang="es-SV" sz="2400" dirty="0" err="1">
                <a:sym typeface="Symbol" panose="05050102010706020507" pitchFamily="18" charset="2"/>
              </a:rPr>
              <a:t>Layard</a:t>
            </a:r>
            <a:r>
              <a:rPr lang="es-ES" altLang="es-SV" sz="2400" dirty="0">
                <a:sym typeface="Symbol" panose="05050102010706020507" pitchFamily="18" charset="2"/>
              </a:rPr>
              <a:t> y otros economistas de la felicidad, es que las personas comparan sus ingresos con los de quienes los rodean. “Son más felices cuanto más arriba se encuentran en la escala social (o de ingresos). Pero cuando todos suben juntos el estatus relativo no cambia”, escribió Jeffrey Sachs, director del Instituto de la Tierra en la Universidad Columbia en Nueva York, en el Informe Mundial sobre la Felicidad 2012.</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1062049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5 Título"/>
          <p:cNvSpPr txBox="1">
            <a:spLocks/>
          </p:cNvSpPr>
          <p:nvPr/>
        </p:nvSpPr>
        <p:spPr bwMode="auto">
          <a:xfrm>
            <a:off x="642938" y="0"/>
            <a:ext cx="8229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SV" altLang="es-SV" sz="3200" b="1" i="0" u="none" strike="noStrike" kern="1200" cap="none" spc="0" normalizeH="0" baseline="0" noProof="0">
                <a:ln>
                  <a:noFill/>
                </a:ln>
                <a:solidFill>
                  <a:srgbClr val="002060"/>
                </a:solidFill>
                <a:effectLst/>
                <a:uLnTx/>
                <a:uFillTx/>
                <a:latin typeface="Times New Roman" panose="02020603050405020304" pitchFamily="18" charset="0"/>
                <a:ea typeface="+mn-ea"/>
                <a:cs typeface="+mn-cs"/>
              </a:rPr>
              <a:t>PIB per cápita PPP 1950-2014 (varios países)</a:t>
            </a:r>
          </a:p>
        </p:txBody>
      </p:sp>
      <p:sp>
        <p:nvSpPr>
          <p:cNvPr id="17411" name="2 CuadroTexto"/>
          <p:cNvSpPr txBox="1">
            <a:spLocks noChangeArrowheads="1"/>
          </p:cNvSpPr>
          <p:nvPr/>
        </p:nvSpPr>
        <p:spPr bwMode="auto">
          <a:xfrm>
            <a:off x="179388" y="6551613"/>
            <a:ext cx="84582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s-SV" altLang="es-SV" sz="1100" b="1" i="0" u="none" strike="noStrike" kern="1200" cap="none" spc="0" normalizeH="0" baseline="0" noProof="0">
                <a:ln>
                  <a:noFill/>
                </a:ln>
                <a:solidFill>
                  <a:srgbClr val="002060"/>
                </a:solidFill>
                <a:effectLst/>
                <a:uLnTx/>
                <a:uFillTx/>
                <a:latin typeface="Times New Roman" panose="02020603050405020304" pitchFamily="18" charset="0"/>
                <a:ea typeface="+mn-ea"/>
                <a:cs typeface="+mn-cs"/>
              </a:rPr>
              <a:t>Fuente: Penn World Tables, 2014</a:t>
            </a:r>
          </a:p>
        </p:txBody>
      </p:sp>
      <p:pic>
        <p:nvPicPr>
          <p:cNvPr id="17412" name="Imagen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525" y="650875"/>
            <a:ext cx="7769225"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Imagen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650875"/>
            <a:ext cx="33162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0324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E7701508-D907-4DD1-A078-79B040F6CE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2487"/>
            <a:ext cx="9144000" cy="5153025"/>
          </a:xfrm>
          <a:prstGeom prst="rect">
            <a:avLst/>
          </a:prstGeom>
        </p:spPr>
      </p:pic>
    </p:spTree>
    <p:extLst>
      <p:ext uri="{BB962C8B-B14F-4D97-AF65-F5344CB8AC3E}">
        <p14:creationId xmlns:p14="http://schemas.microsoft.com/office/powerpoint/2010/main" val="35281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28649" y="365126"/>
            <a:ext cx="8186487" cy="1086685"/>
          </a:xfrm>
        </p:spPr>
        <p:txBody>
          <a:bodyPr>
            <a:normAutofit/>
          </a:bodyPr>
          <a:lstStyle/>
          <a:p>
            <a:pPr algn="ctr"/>
            <a:r>
              <a:rPr lang="en-US" altLang="es-SV" sz="3600" b="1" dirty="0"/>
              <a:t>El PIB: ¿Por </a:t>
            </a:r>
            <a:r>
              <a:rPr lang="en-US" altLang="es-SV" sz="3600" b="1" dirty="0" err="1"/>
              <a:t>qué</a:t>
            </a:r>
            <a:r>
              <a:rPr lang="en-US" altLang="es-SV" sz="3600" b="1" dirty="0"/>
              <a:t> es </a:t>
            </a:r>
            <a:r>
              <a:rPr lang="en-US" altLang="es-SV" sz="3600" b="1" dirty="0" err="1"/>
              <a:t>relevante</a:t>
            </a:r>
            <a:r>
              <a:rPr lang="en-US" altLang="es-SV" sz="3600" b="1" dirty="0"/>
              <a:t> </a:t>
            </a:r>
            <a:r>
              <a:rPr lang="en-US" altLang="es-SV" sz="3600" b="1" dirty="0" err="1"/>
              <a:t>medir</a:t>
            </a:r>
            <a:r>
              <a:rPr lang="en-US" altLang="es-SV" sz="3600" b="1" dirty="0"/>
              <a:t> la </a:t>
            </a:r>
            <a:r>
              <a:rPr lang="en-US" altLang="es-SV" sz="3600" b="1" dirty="0" err="1"/>
              <a:t>producción</a:t>
            </a:r>
            <a:r>
              <a:rPr lang="en-US" altLang="es-SV" sz="3600" b="1" dirty="0"/>
              <a:t> y el </a:t>
            </a:r>
            <a:r>
              <a:rPr lang="en-US" altLang="es-SV" sz="3600" b="1" dirty="0" err="1"/>
              <a:t>ingreso</a:t>
            </a:r>
            <a:r>
              <a:rPr lang="en-US" altLang="es-SV" sz="3600" b="1" dirty="0"/>
              <a:t> de un </a:t>
            </a:r>
            <a:r>
              <a:rPr lang="en-US" altLang="es-SV" sz="3600" b="1" dirty="0" err="1"/>
              <a:t>país</a:t>
            </a:r>
            <a:r>
              <a:rPr lang="en-US" altLang="es-SV" sz="3600" b="1" dirty="0"/>
              <a:t>?</a:t>
            </a:r>
          </a:p>
        </p:txBody>
      </p:sp>
      <p:sp>
        <p:nvSpPr>
          <p:cNvPr id="4099" name="Rectangle 3"/>
          <p:cNvSpPr>
            <a:spLocks noGrp="1" noChangeArrowheads="1"/>
          </p:cNvSpPr>
          <p:nvPr>
            <p:ph idx="1"/>
          </p:nvPr>
        </p:nvSpPr>
        <p:spPr>
          <a:xfrm>
            <a:off x="628649" y="1716506"/>
            <a:ext cx="8018045" cy="4776368"/>
          </a:xfrm>
        </p:spPr>
        <p:txBody>
          <a:bodyPr>
            <a:normAutofit fontScale="92500"/>
          </a:bodyPr>
          <a:lstStyle/>
          <a:p>
            <a:r>
              <a:rPr lang="es-ES" altLang="es-SV" dirty="0"/>
              <a:t>El crecimiento del PIB está estrechamente correlacionado con la disponibilidad de empleos e ingresos, los cuales, a su vez, son esenciales para mejorar el nivel de vida de los ciudadanos y respaldar su capacidad para alcanzar el tipo de vida que valoran. </a:t>
            </a:r>
          </a:p>
          <a:p>
            <a:r>
              <a:rPr lang="es-ES" altLang="es-SV" dirty="0"/>
              <a:t>Sin embargo, el PIB es un indicador imperfecto del bienestar económico. </a:t>
            </a:r>
          </a:p>
          <a:p>
            <a:r>
              <a:rPr lang="es-ES" altLang="es-SV" dirty="0"/>
              <a:t>Los pioneros de la contabilidad nacional, como </a:t>
            </a:r>
            <a:r>
              <a:rPr lang="es-ES" altLang="es-SV" dirty="0" err="1"/>
              <a:t>Simon</a:t>
            </a:r>
            <a:r>
              <a:rPr lang="es-ES" altLang="es-SV" dirty="0"/>
              <a:t> Kuznets y Colin Clark, habrían preferido medir el bienestar económico, pero el PIB prevaleció porque las necesidades en tiempos de guerra exigían un indicador de la actividad total. </a:t>
            </a:r>
            <a:endParaRPr lang="en-US" altLang="es-SV" dirty="0"/>
          </a:p>
        </p:txBody>
      </p:sp>
    </p:spTree>
    <p:extLst>
      <p:ext uri="{BB962C8B-B14F-4D97-AF65-F5344CB8AC3E}">
        <p14:creationId xmlns:p14="http://schemas.microsoft.com/office/powerpoint/2010/main" val="210051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3800" b="1" dirty="0"/>
              <a:t>Problemas de </a:t>
            </a:r>
            <a:r>
              <a:rPr lang="en-US" altLang="es-SV" sz="3800" b="1" dirty="0" err="1"/>
              <a:t>medición</a:t>
            </a:r>
            <a:r>
              <a:rPr lang="en-US" altLang="es-SV" sz="3800" b="1" dirty="0"/>
              <a:t> del PIB</a:t>
            </a:r>
            <a:endParaRPr lang="en-US" altLang="es-SV" sz="3800" b="1"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a:sym typeface="Symbol" panose="05050102010706020507" pitchFamily="18" charset="2"/>
              </a:rPr>
              <a:t>El PIB mide el valor monetario de los bienes y servicios finales (aquellos que compra el usuario final) producidos y consumidos en un país en un período determinado. </a:t>
            </a:r>
          </a:p>
          <a:p>
            <a:r>
              <a:rPr lang="es-ES" altLang="es-SV" sz="2400" dirty="0">
                <a:sym typeface="Symbol" panose="05050102010706020507" pitchFamily="18" charset="2"/>
              </a:rPr>
              <a:t>Registra, principalmente, las transacciones monetarias a precios de mercado. </a:t>
            </a:r>
          </a:p>
          <a:p>
            <a:r>
              <a:rPr lang="es-ES" altLang="es-SV" sz="2400" dirty="0">
                <a:sym typeface="Symbol" panose="05050102010706020507" pitchFamily="18" charset="2"/>
              </a:rPr>
              <a:t>Este indicador no incluye, por ejemplo, las externalidades medioambientales, como la contaminación o los daños a especies, ya que nadie paga un precio por ellas. </a:t>
            </a:r>
          </a:p>
          <a:p>
            <a:r>
              <a:rPr lang="es-ES" altLang="es-SV" sz="2400" dirty="0">
                <a:sym typeface="Symbol" panose="05050102010706020507" pitchFamily="18" charset="2"/>
              </a:rPr>
              <a:t>Tampoco incorpora las variaciones en el valor de los activos, como el agotamiento de los recursos o la pérdida de biodiversidad: el PIB no las descuenta de los flujos de transacciones realizadas durante el período cubierto.</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205121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3800" b="1" dirty="0"/>
              <a:t>Problemas de </a:t>
            </a:r>
            <a:r>
              <a:rPr lang="en-US" altLang="es-SV" sz="3800" b="1" dirty="0" err="1"/>
              <a:t>medición</a:t>
            </a:r>
            <a:r>
              <a:rPr lang="en-US" altLang="es-SV" sz="3800" b="1" dirty="0"/>
              <a:t> del PIB</a:t>
            </a:r>
            <a:endParaRPr lang="en-US" altLang="es-SV" sz="3800" b="1"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fontScale="92500" lnSpcReduction="20000"/>
          </a:bodyPr>
          <a:lstStyle/>
          <a:p>
            <a:r>
              <a:rPr lang="es-ES" altLang="es-SV" sz="2400" dirty="0">
                <a:sym typeface="Symbol" panose="05050102010706020507" pitchFamily="18" charset="2"/>
              </a:rPr>
              <a:t>El PIB excluye gran parte del trabajo no remunerado de los hogares.</a:t>
            </a:r>
          </a:p>
          <a:p>
            <a:r>
              <a:rPr lang="es-ES" altLang="es-SV" sz="2400" dirty="0">
                <a:sym typeface="Symbol" panose="05050102010706020507" pitchFamily="18" charset="2"/>
              </a:rPr>
              <a:t>La evolución de la economía digital está cambiando la forma de trabajar de mucha gente. </a:t>
            </a:r>
          </a:p>
          <a:p>
            <a:r>
              <a:rPr lang="es-ES" altLang="es-SV" sz="2400" dirty="0">
                <a:sym typeface="Symbol" panose="05050102010706020507" pitchFamily="18" charset="2"/>
              </a:rPr>
              <a:t>Los contadores nacionales han considerado al gobierno y las empresas como la parte productiva de la economía, y a los hogares la no productiva, pero la frontera entre hogar y trabajo se está desdibujando. </a:t>
            </a:r>
          </a:p>
          <a:p>
            <a:r>
              <a:rPr lang="es-ES" altLang="es-SV" sz="2400" dirty="0">
                <a:sym typeface="Symbol" panose="05050102010706020507" pitchFamily="18" charset="2"/>
              </a:rPr>
              <a:t>El número de trabajadores por cuenta propia o independientes que utilizan las plataformas digitales es cada vez mayor. Su horario puede ser flexible, y el trabajo puede superponerse con otras actividades. </a:t>
            </a:r>
          </a:p>
          <a:p>
            <a:r>
              <a:rPr lang="es-ES" altLang="es-SV" sz="2400" dirty="0">
                <a:sym typeface="Symbol" panose="05050102010706020507" pitchFamily="18" charset="2"/>
              </a:rPr>
              <a:t>En muchos casos están utilizando activos de los hogares, como sus computadoras, teléfonos inteligentes, casas y automóviles, para realizar un trabajo remunerado. </a:t>
            </a:r>
          </a:p>
          <a:p>
            <a:r>
              <a:rPr lang="es-ES" altLang="es-SV" sz="2400" dirty="0">
                <a:sym typeface="Symbol" panose="05050102010706020507" pitchFamily="18" charset="2"/>
              </a:rPr>
              <a:t>Mucha gente produce gratuitamente trabajos digitales, como el software libre, que pueden utilizarse como sustitutos de otros productos equivalentes comercializados, y que sin duda tienen gran valor económico a pesar de que no cuestan nada.</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158751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62E8C8A0-7643-468F-9C4C-27DB0506FA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6858000" cy="6858000"/>
          </a:xfrm>
          <a:prstGeom prst="rect">
            <a:avLst/>
          </a:prstGeom>
        </p:spPr>
      </p:pic>
    </p:spTree>
    <p:extLst>
      <p:ext uri="{BB962C8B-B14F-4D97-AF65-F5344CB8AC3E}">
        <p14:creationId xmlns:p14="http://schemas.microsoft.com/office/powerpoint/2010/main" val="1504924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 xmlns:a16="http://schemas.microsoft.com/office/drawing/2014/main" id="{206198E7-4D7F-45A2-B6AE-74EF653E4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0377" y="332816"/>
            <a:ext cx="5710739" cy="6192368"/>
          </a:xfrm>
          <a:prstGeom prst="rect">
            <a:avLst/>
          </a:prstGeom>
        </p:spPr>
      </p:pic>
    </p:spTree>
    <p:extLst>
      <p:ext uri="{BB962C8B-B14F-4D97-AF65-F5344CB8AC3E}">
        <p14:creationId xmlns:p14="http://schemas.microsoft.com/office/powerpoint/2010/main" val="3352908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 xmlns:a16="http://schemas.microsoft.com/office/drawing/2014/main" id="{8BA77097-ABFF-4BB7-BD49-05E0ABDDB74D}"/>
              </a:ext>
            </a:extLst>
          </p:cNvPr>
          <p:cNvSpPr>
            <a:spLocks noGrp="1"/>
          </p:cNvSpPr>
          <p:nvPr>
            <p:ph type="title"/>
          </p:nvPr>
        </p:nvSpPr>
        <p:spPr>
          <a:xfrm>
            <a:off x="489284" y="112295"/>
            <a:ext cx="8245642" cy="481263"/>
          </a:xfrm>
        </p:spPr>
        <p:txBody>
          <a:bodyPr>
            <a:normAutofit fontScale="90000"/>
          </a:bodyPr>
          <a:lstStyle/>
          <a:p>
            <a:pPr algn="ctr"/>
            <a:r>
              <a:rPr lang="es-US" dirty="0"/>
              <a:t>Amazon en 1999</a:t>
            </a:r>
            <a:endParaRPr lang="es-SV" dirty="0"/>
          </a:p>
        </p:txBody>
      </p:sp>
      <p:pic>
        <p:nvPicPr>
          <p:cNvPr id="3" name="Imagen 2">
            <a:extLst>
              <a:ext uri="{FF2B5EF4-FFF2-40B4-BE49-F238E27FC236}">
                <a16:creationId xmlns="" xmlns:a16="http://schemas.microsoft.com/office/drawing/2014/main" id="{03FF3B3D-CCDF-4404-B99E-E0991643A7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715" y="706855"/>
            <a:ext cx="7296150" cy="5915293"/>
          </a:xfrm>
          <a:prstGeom prst="rect">
            <a:avLst/>
          </a:prstGeom>
        </p:spPr>
      </p:pic>
    </p:spTree>
    <p:extLst>
      <p:ext uri="{BB962C8B-B14F-4D97-AF65-F5344CB8AC3E}">
        <p14:creationId xmlns:p14="http://schemas.microsoft.com/office/powerpoint/2010/main" val="360832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BA4E2654-370C-449D-816C-AE55E6A255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06" y="150143"/>
            <a:ext cx="9071188" cy="6557713"/>
          </a:xfrm>
          <a:prstGeom prst="rect">
            <a:avLst/>
          </a:prstGeom>
        </p:spPr>
      </p:pic>
    </p:spTree>
    <p:extLst>
      <p:ext uri="{BB962C8B-B14F-4D97-AF65-F5344CB8AC3E}">
        <p14:creationId xmlns:p14="http://schemas.microsoft.com/office/powerpoint/2010/main" val="418189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0F127315-07FD-4BFF-BEEE-BE9849C234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856" y="1105319"/>
            <a:ext cx="8664875" cy="4672483"/>
          </a:xfrm>
          <a:prstGeom prst="rect">
            <a:avLst/>
          </a:prstGeom>
        </p:spPr>
      </p:pic>
    </p:spTree>
    <p:extLst>
      <p:ext uri="{BB962C8B-B14F-4D97-AF65-F5344CB8AC3E}">
        <p14:creationId xmlns:p14="http://schemas.microsoft.com/office/powerpoint/2010/main" val="3368484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3800" b="1" dirty="0"/>
              <a:t>¿</a:t>
            </a:r>
            <a:r>
              <a:rPr lang="en-US" altLang="es-SV" sz="3800" b="1" dirty="0" err="1"/>
              <a:t>Alternativas</a:t>
            </a:r>
            <a:r>
              <a:rPr lang="en-US" altLang="es-SV" sz="3800" b="1" dirty="0"/>
              <a:t> al PIB?</a:t>
            </a:r>
            <a:endParaRPr lang="en-US" altLang="es-SV" sz="3800" b="1"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a:sym typeface="Symbol" panose="05050102010706020507" pitchFamily="18" charset="2"/>
              </a:rPr>
              <a:t>El PIB tampoco captura bien las mejoras de calidad debido a innovaciones tecnológicas (precios hedónicos).</a:t>
            </a:r>
          </a:p>
          <a:p>
            <a:r>
              <a:rPr lang="es-ES" altLang="es-SV" sz="2400" dirty="0">
                <a:sym typeface="Symbol" panose="05050102010706020507" pitchFamily="18" charset="2"/>
              </a:rPr>
              <a:t>No toma en cuenta la distribución del ingreso.</a:t>
            </a:r>
          </a:p>
          <a:p>
            <a:r>
              <a:rPr lang="es-ES" altLang="es-SV" sz="2400" dirty="0">
                <a:sym typeface="Symbol" panose="05050102010706020507" pitchFamily="18" charset="2"/>
              </a:rPr>
              <a:t>En 2009, la comisión Stiglitz-Sen-</a:t>
            </a:r>
            <a:r>
              <a:rPr lang="es-ES" altLang="es-SV" sz="2400" dirty="0" err="1">
                <a:sym typeface="Symbol" panose="05050102010706020507" pitchFamily="18" charset="2"/>
              </a:rPr>
              <a:t>Fitoussi</a:t>
            </a:r>
            <a:r>
              <a:rPr lang="es-ES" altLang="es-SV" sz="2400" dirty="0">
                <a:sym typeface="Symbol" panose="05050102010706020507" pitchFamily="18" charset="2"/>
              </a:rPr>
              <a:t> recomendó la publicación de un “panel” de indicadores del bienestar económico, argumentando que sus múltiples dimensiones no podían reducirse a una sola cifra. </a:t>
            </a:r>
          </a:p>
          <a:p>
            <a:r>
              <a:rPr lang="es-ES" altLang="es-SV" sz="2400" dirty="0">
                <a:sym typeface="Symbol" panose="05050102010706020507" pitchFamily="18" charset="2"/>
              </a:rPr>
              <a:t>Otros señalan que para influir en los medios de comunicación y el debate político es esencial que exista un solo indicador. </a:t>
            </a:r>
          </a:p>
          <a:p>
            <a:r>
              <a:rPr lang="es-ES" altLang="es-SV" sz="2400" dirty="0">
                <a:sym typeface="Symbol" panose="05050102010706020507" pitchFamily="18" charset="2"/>
              </a:rPr>
              <a:t>PNUD promovió el </a:t>
            </a:r>
            <a:r>
              <a:rPr lang="es-ES" altLang="es-SV" sz="2400" dirty="0" err="1">
                <a:sym typeface="Symbol" panose="05050102010706020507" pitchFamily="18" charset="2"/>
              </a:rPr>
              <a:t>Indice</a:t>
            </a:r>
            <a:r>
              <a:rPr lang="es-ES" altLang="es-SV" sz="2400" dirty="0">
                <a:sym typeface="Symbol" panose="05050102010706020507" pitchFamily="18" charset="2"/>
              </a:rPr>
              <a:t> de Desarrollo Humano (IDH) como una alternativa al PIB.</a:t>
            </a:r>
          </a:p>
          <a:p>
            <a:r>
              <a:rPr lang="es-ES" altLang="es-SV" sz="2400" dirty="0">
                <a:sym typeface="Symbol" panose="05050102010706020507" pitchFamily="18" charset="2"/>
              </a:rPr>
              <a:t>IDH: ingreso per cápita, educación y esperanza de vida.</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274585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86953" y="683494"/>
            <a:ext cx="5766435" cy="5766435"/>
          </a:xfrm>
          <a:prstGeom prst="rect">
            <a:avLst/>
          </a:prstGeom>
        </p:spPr>
      </p:pic>
      <p:cxnSp>
        <p:nvCxnSpPr>
          <p:cNvPr id="6" name="Straight Arrow Connector 5"/>
          <p:cNvCxnSpPr/>
          <p:nvPr/>
        </p:nvCxnSpPr>
        <p:spPr>
          <a:xfrm>
            <a:off x="994472" y="1643031"/>
            <a:ext cx="773975" cy="9797"/>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75966" y="1647929"/>
            <a:ext cx="1567543" cy="415498"/>
          </a:xfrm>
          <a:prstGeom prst="rect">
            <a:avLst/>
          </a:prstGeom>
          <a:noFill/>
        </p:spPr>
        <p:txBody>
          <a:bodyPr wrap="square" rtlCol="0">
            <a:spAutoFit/>
          </a:bodyPr>
          <a:lstStyle/>
          <a:p>
            <a:r>
              <a:rPr lang="es-SV" sz="2100" dirty="0"/>
              <a:t>Sin deflactar</a:t>
            </a:r>
          </a:p>
        </p:txBody>
      </p:sp>
      <p:sp>
        <p:nvSpPr>
          <p:cNvPr id="8" name="TextBox 7"/>
          <p:cNvSpPr txBox="1"/>
          <p:nvPr/>
        </p:nvSpPr>
        <p:spPr>
          <a:xfrm>
            <a:off x="593544" y="5277242"/>
            <a:ext cx="1567543" cy="415498"/>
          </a:xfrm>
          <a:prstGeom prst="rect">
            <a:avLst/>
          </a:prstGeom>
          <a:noFill/>
        </p:spPr>
        <p:txBody>
          <a:bodyPr wrap="square" rtlCol="0">
            <a:spAutoFit/>
          </a:bodyPr>
          <a:lstStyle/>
          <a:p>
            <a:r>
              <a:rPr lang="es-SV" sz="2100" dirty="0"/>
              <a:t>Deflactada</a:t>
            </a:r>
          </a:p>
        </p:txBody>
      </p:sp>
      <p:cxnSp>
        <p:nvCxnSpPr>
          <p:cNvPr id="9" name="Straight Arrow Connector 8"/>
          <p:cNvCxnSpPr/>
          <p:nvPr/>
        </p:nvCxnSpPr>
        <p:spPr>
          <a:xfrm>
            <a:off x="1301795" y="5680736"/>
            <a:ext cx="773975" cy="9797"/>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 xmlns:a16="http://schemas.microsoft.com/office/drawing/2014/main" id="{2085E4C3-9AD0-42FB-B748-88EAFAE4C559}"/>
              </a:ext>
            </a:extLst>
          </p:cNvPr>
          <p:cNvSpPr txBox="1"/>
          <p:nvPr/>
        </p:nvSpPr>
        <p:spPr>
          <a:xfrm>
            <a:off x="593544" y="160422"/>
            <a:ext cx="7916793" cy="369332"/>
          </a:xfrm>
          <a:prstGeom prst="rect">
            <a:avLst/>
          </a:prstGeom>
          <a:noFill/>
        </p:spPr>
        <p:txBody>
          <a:bodyPr wrap="square" rtlCol="0">
            <a:spAutoFit/>
          </a:bodyPr>
          <a:lstStyle/>
          <a:p>
            <a:pPr algn="ctr"/>
            <a:r>
              <a:rPr lang="es-US" dirty="0"/>
              <a:t>No perder de vista que lo que interesa más son los valores (precios) reales…</a:t>
            </a:r>
            <a:endParaRPr lang="es-SV" dirty="0"/>
          </a:p>
        </p:txBody>
      </p:sp>
    </p:spTree>
    <p:extLst>
      <p:ext uri="{BB962C8B-B14F-4D97-AF65-F5344CB8AC3E}">
        <p14:creationId xmlns:p14="http://schemas.microsoft.com/office/powerpoint/2010/main" val="4154458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333375"/>
            <a:ext cx="7772400" cy="574675"/>
          </a:xfrm>
        </p:spPr>
        <p:txBody>
          <a:bodyPr/>
          <a:lstStyle/>
          <a:p>
            <a:r>
              <a:rPr lang="es-SV" altLang="en-US" sz="4000"/>
              <a:t>¿Cómo crecer?</a:t>
            </a:r>
            <a:endParaRPr lang="es-ES" altLang="en-US" sz="4000"/>
          </a:p>
        </p:txBody>
      </p:sp>
      <p:sp>
        <p:nvSpPr>
          <p:cNvPr id="49155" name="Rectangle 3"/>
          <p:cNvSpPr>
            <a:spLocks noGrp="1" noChangeArrowheads="1"/>
          </p:cNvSpPr>
          <p:nvPr>
            <p:ph type="body" idx="1"/>
          </p:nvPr>
        </p:nvSpPr>
        <p:spPr>
          <a:xfrm>
            <a:off x="685800" y="1268413"/>
            <a:ext cx="7989888" cy="5184775"/>
          </a:xfrm>
        </p:spPr>
        <p:txBody>
          <a:bodyPr/>
          <a:lstStyle/>
          <a:p>
            <a:pPr>
              <a:lnSpc>
                <a:spcPct val="90000"/>
              </a:lnSpc>
            </a:pPr>
            <a:r>
              <a:rPr lang="en-US" altLang="en-US" sz="2800"/>
              <a:t>Larry Summers (2003): “I would suggest that the rate at which countries grow is substantially determined by three things: their ability to integrate with the global economy through trade and investment; their capacity to maintain sustainable government finances and sound money; and their ability to put in place an institutional environment in which contracts can be enforced and property rights can be established”. </a:t>
            </a:r>
          </a:p>
          <a:p>
            <a:pPr>
              <a:lnSpc>
                <a:spcPct val="90000"/>
              </a:lnSpc>
            </a:pPr>
            <a:r>
              <a:rPr lang="en-US" altLang="en-US" sz="2800"/>
              <a:t>Harberger: “When you get right down to business, there aren’t too many policies that we can say with certainty deeply and positively affect growth” (IMF Survey, July 14, 2003). </a:t>
            </a:r>
            <a:endParaRPr lang="es-ES" altLang="en-US" sz="2800"/>
          </a:p>
        </p:txBody>
      </p:sp>
    </p:spTree>
    <p:extLst>
      <p:ext uri="{BB962C8B-B14F-4D97-AF65-F5344CB8AC3E}">
        <p14:creationId xmlns:p14="http://schemas.microsoft.com/office/powerpoint/2010/main" val="2855225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333375"/>
            <a:ext cx="7772400" cy="574675"/>
          </a:xfrm>
        </p:spPr>
        <p:txBody>
          <a:bodyPr/>
          <a:lstStyle/>
          <a:p>
            <a:r>
              <a:rPr lang="es-SV" altLang="en-US" sz="4000"/>
              <a:t>¿Cómo crecer?</a:t>
            </a:r>
            <a:endParaRPr lang="es-ES" altLang="en-US" sz="4000"/>
          </a:p>
        </p:txBody>
      </p:sp>
      <p:sp>
        <p:nvSpPr>
          <p:cNvPr id="50179" name="Rectangle 3"/>
          <p:cNvSpPr>
            <a:spLocks noGrp="1" noChangeArrowheads="1"/>
          </p:cNvSpPr>
          <p:nvPr>
            <p:ph type="body" idx="1"/>
          </p:nvPr>
        </p:nvSpPr>
        <p:spPr>
          <a:xfrm>
            <a:off x="685800" y="1268413"/>
            <a:ext cx="7989888" cy="5184775"/>
          </a:xfrm>
        </p:spPr>
        <p:txBody>
          <a:bodyPr/>
          <a:lstStyle/>
          <a:p>
            <a:pPr>
              <a:lnSpc>
                <a:spcPct val="90000"/>
              </a:lnSpc>
            </a:pPr>
            <a:r>
              <a:rPr lang="es-SV" altLang="en-US" sz="2600" dirty="0"/>
              <a:t>“</a:t>
            </a:r>
            <a:r>
              <a:rPr lang="es-SV" altLang="en-US" sz="2600" dirty="0" err="1"/>
              <a:t>What</a:t>
            </a:r>
            <a:r>
              <a:rPr lang="es-SV" altLang="en-US" sz="2600" dirty="0"/>
              <a:t> Works in </a:t>
            </a:r>
            <a:r>
              <a:rPr lang="es-SV" altLang="en-US" sz="2600" dirty="0" err="1"/>
              <a:t>Development</a:t>
            </a:r>
            <a:r>
              <a:rPr lang="es-SV" altLang="en-US" sz="2600" dirty="0"/>
              <a:t>?: </a:t>
            </a:r>
            <a:r>
              <a:rPr lang="es-SV" altLang="en-US" sz="2600" dirty="0" err="1"/>
              <a:t>Thinking</a:t>
            </a:r>
            <a:r>
              <a:rPr lang="es-SV" altLang="en-US" sz="2600" dirty="0"/>
              <a:t> Big and </a:t>
            </a:r>
            <a:r>
              <a:rPr lang="es-SV" altLang="en-US" sz="2600" dirty="0" err="1"/>
              <a:t>Thinking</a:t>
            </a:r>
            <a:r>
              <a:rPr lang="es-SV" altLang="en-US" sz="2600" dirty="0"/>
              <a:t> Small” (Cohen y </a:t>
            </a:r>
            <a:r>
              <a:rPr lang="es-SV" altLang="en-US" sz="2600" dirty="0" err="1"/>
              <a:t>Easterly</a:t>
            </a:r>
            <a:r>
              <a:rPr lang="es-SV" altLang="en-US" sz="2600" dirty="0"/>
              <a:t>, 2009): No existe consenso sobre lo que funciona para impulsar el crecimiento y el desarrollo. </a:t>
            </a:r>
          </a:p>
          <a:p>
            <a:pPr>
              <a:lnSpc>
                <a:spcPct val="90000"/>
              </a:lnSpc>
            </a:pPr>
            <a:r>
              <a:rPr lang="es-SV" altLang="en-US" sz="2600" dirty="0"/>
              <a:t>Agenda de Desarrollo del Foro de Barcelona (2004): “No hay un simple set de políticas que garanticen que se pueda desencadenar un crecimiento sostenido”. </a:t>
            </a:r>
          </a:p>
          <a:p>
            <a:pPr>
              <a:lnSpc>
                <a:spcPct val="90000"/>
              </a:lnSpc>
            </a:pPr>
            <a:r>
              <a:rPr lang="es-SV" altLang="en-US" sz="2600" dirty="0"/>
              <a:t>Martin </a:t>
            </a:r>
            <a:r>
              <a:rPr lang="es-SV" altLang="en-US" sz="2600" dirty="0" err="1"/>
              <a:t>Ravallion</a:t>
            </a:r>
            <a:r>
              <a:rPr lang="es-SV" altLang="en-US" sz="2600" dirty="0"/>
              <a:t>: estamos “más allá” de las “</a:t>
            </a:r>
            <a:r>
              <a:rPr lang="es-SV" altLang="en-US" sz="2600" dirty="0" err="1"/>
              <a:t>policy</a:t>
            </a:r>
            <a:r>
              <a:rPr lang="es-SV" altLang="en-US" sz="2600" dirty="0"/>
              <a:t> rules” (como el Consenso de Washington). Los enfoques “macro” están en crisis. Giro hacia las políticas “micro”.</a:t>
            </a:r>
          </a:p>
          <a:p>
            <a:pPr>
              <a:lnSpc>
                <a:spcPct val="90000"/>
              </a:lnSpc>
            </a:pPr>
            <a:r>
              <a:rPr lang="es-SV" altLang="en-US" sz="2600" dirty="0" err="1"/>
              <a:t>Self</a:t>
            </a:r>
            <a:r>
              <a:rPr lang="es-SV" altLang="en-US" sz="2600" dirty="0"/>
              <a:t>-Discovery (</a:t>
            </a:r>
            <a:r>
              <a:rPr lang="es-SV" altLang="en-US" sz="2600" dirty="0" err="1"/>
              <a:t>Hausman</a:t>
            </a:r>
            <a:r>
              <a:rPr lang="es-SV" altLang="en-US" sz="2600" dirty="0"/>
              <a:t>, Rodrik y Velasco).</a:t>
            </a:r>
          </a:p>
        </p:txBody>
      </p:sp>
    </p:spTree>
    <p:extLst>
      <p:ext uri="{BB962C8B-B14F-4D97-AF65-F5344CB8AC3E}">
        <p14:creationId xmlns:p14="http://schemas.microsoft.com/office/powerpoint/2010/main" val="1832310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333375"/>
            <a:ext cx="7772400" cy="574675"/>
          </a:xfrm>
        </p:spPr>
        <p:txBody>
          <a:bodyPr/>
          <a:lstStyle/>
          <a:p>
            <a:r>
              <a:rPr lang="es-SV" altLang="en-US" sz="4000" dirty="0"/>
              <a:t>El espejismo del neoliberalismo</a:t>
            </a:r>
            <a:endParaRPr lang="es-ES" altLang="en-US" sz="4000" dirty="0"/>
          </a:p>
        </p:txBody>
      </p:sp>
      <p:sp>
        <p:nvSpPr>
          <p:cNvPr id="49155" name="Rectangle 3"/>
          <p:cNvSpPr>
            <a:spLocks noGrp="1" noChangeArrowheads="1"/>
          </p:cNvSpPr>
          <p:nvPr>
            <p:ph type="body" idx="1"/>
          </p:nvPr>
        </p:nvSpPr>
        <p:spPr>
          <a:xfrm>
            <a:off x="685800" y="1268413"/>
            <a:ext cx="7989888" cy="5184775"/>
          </a:xfrm>
        </p:spPr>
        <p:txBody>
          <a:bodyPr/>
          <a:lstStyle/>
          <a:p>
            <a:pPr>
              <a:lnSpc>
                <a:spcPct val="90000"/>
              </a:lnSpc>
            </a:pPr>
            <a:r>
              <a:rPr lang="en-US" altLang="en-US" sz="2200" dirty="0"/>
              <a:t>Ostry, </a:t>
            </a:r>
            <a:r>
              <a:rPr lang="en-US" altLang="en-US" sz="2200" dirty="0" err="1"/>
              <a:t>Loungani</a:t>
            </a:r>
            <a:r>
              <a:rPr lang="en-US" altLang="en-US" sz="2200" dirty="0"/>
              <a:t> y </a:t>
            </a:r>
            <a:r>
              <a:rPr lang="en-US" altLang="en-US" sz="2200" dirty="0" err="1"/>
              <a:t>Furceri</a:t>
            </a:r>
            <a:r>
              <a:rPr lang="en-US" altLang="en-US" sz="2200" dirty="0"/>
              <a:t> (FMI): </a:t>
            </a:r>
            <a:r>
              <a:rPr lang="es-ES" altLang="en-US" sz="2200" dirty="0"/>
              <a:t>tres “conclusiones perturbadoras” de la liberalización comercial y austeridad fiscal propuestas por el neoliberalismo:</a:t>
            </a:r>
          </a:p>
          <a:p>
            <a:pPr>
              <a:lnSpc>
                <a:spcPct val="90000"/>
              </a:lnSpc>
            </a:pPr>
            <a:r>
              <a:rPr lang="es-ES" altLang="en-US" sz="2200" dirty="0"/>
              <a:t>Los beneficios en términos del aumento del crecimiento parecen bastantes difíciles de establecer si se examina un conjunto amplio de países.</a:t>
            </a:r>
          </a:p>
          <a:p>
            <a:pPr>
              <a:lnSpc>
                <a:spcPct val="90000"/>
              </a:lnSpc>
            </a:pPr>
            <a:r>
              <a:rPr lang="es-ES" altLang="en-US" sz="2200" dirty="0"/>
              <a:t>Los costos en términos del aumento de la desigualdad son importantes. Esos costos reflejan la disyuntiva entre los efectos de crecimiento y los efectos de equidad que caracterizan algunos aspectos de la agenda neoliberal.</a:t>
            </a:r>
          </a:p>
          <a:p>
            <a:pPr>
              <a:lnSpc>
                <a:spcPct val="90000"/>
              </a:lnSpc>
            </a:pPr>
            <a:r>
              <a:rPr lang="es-ES" altLang="en-US" sz="2200" dirty="0"/>
              <a:t>El aumento de la desigualdad afecta negativamente el nivel y la sostenibilidad del crecimiento. Aun si el crecimiento fuera el propósito único o principal de la agenda neoliberal, sus defensores tienen que prestar atención a los efectos distributivos.</a:t>
            </a:r>
          </a:p>
          <a:p>
            <a:pPr>
              <a:lnSpc>
                <a:spcPct val="90000"/>
              </a:lnSpc>
            </a:pPr>
            <a:endParaRPr lang="es-ES" altLang="en-US" sz="2800" dirty="0"/>
          </a:p>
        </p:txBody>
      </p:sp>
    </p:spTree>
    <p:extLst>
      <p:ext uri="{BB962C8B-B14F-4D97-AF65-F5344CB8AC3E}">
        <p14:creationId xmlns:p14="http://schemas.microsoft.com/office/powerpoint/2010/main" val="467172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4000" b="1" dirty="0"/>
              <a:t>La </a:t>
            </a:r>
            <a:r>
              <a:rPr lang="en-US" altLang="es-SV" sz="4000" b="1" dirty="0" err="1"/>
              <a:t>macroeconomía</a:t>
            </a:r>
            <a:r>
              <a:rPr lang="en-US" altLang="es-SV" sz="4000" b="1" dirty="0"/>
              <a:t> ante las crisis</a:t>
            </a:r>
            <a:endParaRPr lang="en-US" altLang="es-SV" sz="4000" b="1"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a:sym typeface="Symbol" panose="05050102010706020507" pitchFamily="18" charset="2"/>
              </a:rPr>
              <a:t>En su visita a la London </a:t>
            </a:r>
            <a:r>
              <a:rPr lang="es-ES" altLang="es-SV" sz="2400" dirty="0" err="1">
                <a:sym typeface="Symbol" panose="05050102010706020507" pitchFamily="18" charset="2"/>
              </a:rPr>
              <a:t>School</a:t>
            </a:r>
            <a:r>
              <a:rPr lang="es-ES" altLang="es-SV" sz="2400" dirty="0">
                <a:sym typeface="Symbol" panose="05050102010706020507" pitchFamily="18" charset="2"/>
              </a:rPr>
              <a:t> </a:t>
            </a:r>
            <a:r>
              <a:rPr lang="es-ES" altLang="es-SV" sz="2400" dirty="0" err="1">
                <a:sym typeface="Symbol" panose="05050102010706020507" pitchFamily="18" charset="2"/>
              </a:rPr>
              <a:t>of</a:t>
            </a:r>
            <a:r>
              <a:rPr lang="es-ES" altLang="es-SV" sz="2400" dirty="0">
                <a:sym typeface="Symbol" panose="05050102010706020507" pitchFamily="18" charset="2"/>
              </a:rPr>
              <a:t> </a:t>
            </a:r>
            <a:r>
              <a:rPr lang="es-ES" altLang="es-SV" sz="2400" dirty="0" err="1">
                <a:sym typeface="Symbol" panose="05050102010706020507" pitchFamily="18" charset="2"/>
              </a:rPr>
              <a:t>Economics</a:t>
            </a:r>
            <a:r>
              <a:rPr lang="es-ES" altLang="es-SV" sz="2400" dirty="0">
                <a:sym typeface="Symbol" panose="05050102010706020507" pitchFamily="18" charset="2"/>
              </a:rPr>
              <a:t> a fines de 2008, la Reina Isabel II preguntó por qué ningún economista había predicho la crisis financiera global de 2008-2009. </a:t>
            </a:r>
          </a:p>
          <a:p>
            <a:r>
              <a:rPr lang="es-ES" altLang="es-SV" sz="2400" dirty="0">
                <a:sym typeface="Symbol" panose="05050102010706020507" pitchFamily="18" charset="2"/>
              </a:rPr>
              <a:t>Quizá la causa principal de esa omisión es que, antes de que estallara la crisis, muchos estaban ganando grandes sumas de dinero. Otra razón es que el paradigma macroeconómico dominante no ha contemplado eventos de crisis como ésa (o la actual). </a:t>
            </a:r>
          </a:p>
          <a:p>
            <a:r>
              <a:rPr lang="es-ES" altLang="es-SV" sz="2400" dirty="0">
                <a:sym typeface="Symbol" panose="05050102010706020507" pitchFamily="18" charset="2"/>
              </a:rPr>
              <a:t>La crisis de 2008-2009 mostró que los supuestos simplificadores de gran parte de la macroeconomía moderna no sirven para explicar lo que ocurre en el mundo real. </a:t>
            </a:r>
          </a:p>
          <a:p>
            <a:r>
              <a:rPr lang="es-ES" altLang="es-SV" sz="2400" dirty="0">
                <a:sym typeface="Symbol" panose="05050102010706020507" pitchFamily="18" charset="2"/>
              </a:rPr>
              <a:t>Esto aplica tanto a los modelos neoclásicos como </a:t>
            </a:r>
            <a:r>
              <a:rPr lang="es-ES" altLang="es-SV" sz="2400" dirty="0" err="1">
                <a:sym typeface="Symbol" panose="05050102010706020507" pitchFamily="18" charset="2"/>
              </a:rPr>
              <a:t>neokeynesianos</a:t>
            </a:r>
            <a:r>
              <a:rPr lang="es-ES" altLang="es-SV" sz="2400" dirty="0">
                <a:sym typeface="Symbol" panose="05050102010706020507" pitchFamily="18" charset="2"/>
              </a:rPr>
              <a:t> (aunque en términos de política económica, “todos somos ahora keynesianos”).</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3669188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fontScale="90000"/>
          </a:bodyPr>
          <a:lstStyle/>
          <a:p>
            <a:pPr algn="ctr"/>
            <a:r>
              <a:rPr lang="en-US" altLang="es-SV" dirty="0" err="1"/>
              <a:t>Incapacidad</a:t>
            </a:r>
            <a:r>
              <a:rPr lang="en-US" altLang="es-SV" dirty="0"/>
              <a:t> para </a:t>
            </a:r>
            <a:r>
              <a:rPr lang="en-US" altLang="es-SV" dirty="0" err="1"/>
              <a:t>anticipar</a:t>
            </a:r>
            <a:r>
              <a:rPr lang="en-US" altLang="es-SV" dirty="0"/>
              <a:t> las crisis</a:t>
            </a:r>
            <a:endParaRPr lang="en-US" altLang="es-SV"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a:sym typeface="Symbol" panose="05050102010706020507" pitchFamily="18" charset="2"/>
              </a:rPr>
              <a:t>Los modelos empíricos de posguerra de inspiración keynesiana </a:t>
            </a:r>
            <a:r>
              <a:rPr lang="es-ES" altLang="es-SV" sz="2400" dirty="0" smtClean="0">
                <a:sym typeface="Symbol" panose="05050102010706020507" pitchFamily="18" charset="2"/>
              </a:rPr>
              <a:t>no </a:t>
            </a:r>
            <a:r>
              <a:rPr lang="es-ES" altLang="es-SV" sz="2400" dirty="0">
                <a:sym typeface="Symbol" panose="05050102010706020507" pitchFamily="18" charset="2"/>
              </a:rPr>
              <a:t>han servido para pronosticar los puntos de inflexión del ciclo económico, una deficiencia fundamental. </a:t>
            </a:r>
          </a:p>
          <a:p>
            <a:r>
              <a:rPr lang="es-ES" altLang="es-SV" sz="2400" dirty="0">
                <a:sym typeface="Symbol" panose="05050102010706020507" pitchFamily="18" charset="2"/>
              </a:rPr>
              <a:t>Irónicamente, Keynes era profundamente escéptico acerca de la utilidad de tales modelos, en cuya construcción se omitía uno de sus planteamientos más importantes: las expectativas. </a:t>
            </a:r>
          </a:p>
          <a:p>
            <a:r>
              <a:rPr lang="es-ES" altLang="es-SV" sz="2400" dirty="0">
                <a:sym typeface="Symbol" panose="05050102010706020507" pitchFamily="18" charset="2"/>
              </a:rPr>
              <a:t>Las expectativas son cruciales para todas las formas de comportamiento económico: en buena medida, la complejidad de la economía deriva de que el futuro es incierto. </a:t>
            </a:r>
          </a:p>
          <a:p>
            <a:r>
              <a:rPr lang="es-ES" altLang="es-SV" sz="2400" dirty="0">
                <a:sym typeface="Symbol" panose="05050102010706020507" pitchFamily="18" charset="2"/>
              </a:rPr>
              <a:t>Ante la incertidumbre, el comportamiento de los agentes económicos tiende a guiarse en gran parte por impulsos emocionales (“espíritus animales”) y a cambiar de forma fuerte y brusca respecto del pasado.</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15849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sz="3600" b="1" dirty="0" err="1"/>
              <a:t>Hacia</a:t>
            </a:r>
            <a:r>
              <a:rPr lang="en-US" altLang="es-SV" sz="3600" b="1" dirty="0"/>
              <a:t> una </a:t>
            </a:r>
            <a:r>
              <a:rPr lang="en-US" altLang="es-SV" sz="3600" b="1" dirty="0" err="1"/>
              <a:t>macroeconomía</a:t>
            </a:r>
            <a:r>
              <a:rPr lang="en-US" altLang="es-SV" sz="3600" b="1" dirty="0"/>
              <a:t> </a:t>
            </a:r>
            <a:r>
              <a:rPr lang="en-US" altLang="es-SV" sz="3600" b="1" dirty="0" err="1"/>
              <a:t>más</a:t>
            </a:r>
            <a:r>
              <a:rPr lang="en-US" altLang="es-SV" sz="3600" b="1" dirty="0"/>
              <a:t> </a:t>
            </a:r>
            <a:r>
              <a:rPr lang="en-US" altLang="es-SV" sz="3600" b="1" dirty="0" err="1"/>
              <a:t>realista</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268413"/>
            <a:ext cx="8170334" cy="5196555"/>
          </a:xfrm>
        </p:spPr>
        <p:txBody>
          <a:bodyPr>
            <a:normAutofit/>
          </a:bodyPr>
          <a:lstStyle/>
          <a:p>
            <a:r>
              <a:rPr lang="es-ES" altLang="es-SV" sz="2400" dirty="0">
                <a:sym typeface="Symbol" panose="05050102010706020507" pitchFamily="18" charset="2"/>
              </a:rPr>
              <a:t>Ciertamente, ha habido avances teóricos que han relativizado la teoría de la “eficiencia de los mercados”.</a:t>
            </a:r>
          </a:p>
          <a:p>
            <a:r>
              <a:rPr lang="es-ES" altLang="es-SV" sz="2400" dirty="0">
                <a:sym typeface="Symbol" panose="05050102010706020507" pitchFamily="18" charset="2"/>
              </a:rPr>
              <a:t>Desarrollo teórico de las asimetrías de información (</a:t>
            </a:r>
            <a:r>
              <a:rPr lang="es-ES" altLang="es-SV" sz="2400" dirty="0" err="1">
                <a:sym typeface="Symbol" panose="05050102010706020507" pitchFamily="18" charset="2"/>
              </a:rPr>
              <a:t>Akerlof</a:t>
            </a:r>
            <a:r>
              <a:rPr lang="es-ES" altLang="es-SV" sz="2400" dirty="0">
                <a:sym typeface="Symbol" panose="05050102010706020507" pitchFamily="18" charset="2"/>
              </a:rPr>
              <a:t>, Stiglitz).</a:t>
            </a:r>
          </a:p>
          <a:p>
            <a:r>
              <a:rPr lang="es-ES" altLang="es-SV" sz="2400" dirty="0">
                <a:sym typeface="Symbol" panose="05050102010706020507" pitchFamily="18" charset="2"/>
              </a:rPr>
              <a:t>Debate Fama-</a:t>
            </a:r>
            <a:r>
              <a:rPr lang="es-ES" altLang="es-SV" sz="2400" dirty="0" err="1">
                <a:sym typeface="Symbol" panose="05050102010706020507" pitchFamily="18" charset="2"/>
              </a:rPr>
              <a:t>Thaler</a:t>
            </a:r>
            <a:r>
              <a:rPr lang="es-ES" altLang="es-SV" sz="2400" dirty="0">
                <a:sym typeface="Symbol" panose="05050102010706020507" pitchFamily="18" charset="2"/>
              </a:rPr>
              <a:t>, los postulados de las “finanzas conductuales” (</a:t>
            </a:r>
            <a:r>
              <a:rPr lang="es-ES" altLang="es-SV" sz="2400" dirty="0" err="1">
                <a:sym typeface="Symbol" panose="05050102010706020507" pitchFamily="18" charset="2"/>
              </a:rPr>
              <a:t>Akerlof</a:t>
            </a:r>
            <a:r>
              <a:rPr lang="es-ES" altLang="es-SV" sz="2400" dirty="0">
                <a:sym typeface="Symbol" panose="05050102010706020507" pitchFamily="18" charset="2"/>
              </a:rPr>
              <a:t> y Schiller)</a:t>
            </a:r>
          </a:p>
          <a:p>
            <a:r>
              <a:rPr lang="es-ES" altLang="es-SV" sz="2400" dirty="0">
                <a:sym typeface="Symbol" panose="05050102010706020507" pitchFamily="18" charset="2"/>
              </a:rPr>
              <a:t>Muchas instituciones han comenzado a utilizar una diversidad de modelos en lugar de uno solo, y para definir lo que se requiere en materia de política económica se basan en un panorama general de todos ellos, además del elemento de intuición que suelen agregar los funcionarios experimentados.</a:t>
            </a:r>
          </a:p>
          <a:p>
            <a:r>
              <a:rPr lang="es-ES" altLang="es-SV" sz="2400" dirty="0">
                <a:sym typeface="Symbol" panose="05050102010706020507" pitchFamily="18" charset="2"/>
              </a:rPr>
              <a:t>Esta mezcla de arte y ciencia es quizá la mejor alternativa a la que se puede aspirar.</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98199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2590800"/>
            <a:ext cx="1905000" cy="10668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s-SV" sz="2400" b="1"/>
              <a:t>Instrumentos</a:t>
            </a:r>
          </a:p>
        </p:txBody>
      </p:sp>
      <p:sp>
        <p:nvSpPr>
          <p:cNvPr id="12291" name="Rectangle 3"/>
          <p:cNvSpPr>
            <a:spLocks noChangeArrowheads="1"/>
          </p:cNvSpPr>
          <p:nvPr/>
        </p:nvSpPr>
        <p:spPr bwMode="auto">
          <a:xfrm>
            <a:off x="3657600" y="2514600"/>
            <a:ext cx="1905000" cy="12192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s-SV" sz="2400" b="1"/>
              <a:t>Objetivos</a:t>
            </a:r>
            <a:endParaRPr lang="en-US" altLang="es-SV" sz="2400"/>
          </a:p>
        </p:txBody>
      </p:sp>
      <p:sp>
        <p:nvSpPr>
          <p:cNvPr id="12292" name="AutoShape 4"/>
          <p:cNvSpPr>
            <a:spLocks noChangeArrowheads="1"/>
          </p:cNvSpPr>
          <p:nvPr/>
        </p:nvSpPr>
        <p:spPr bwMode="auto">
          <a:xfrm>
            <a:off x="2590800" y="2895600"/>
            <a:ext cx="900113" cy="457200"/>
          </a:xfrm>
          <a:prstGeom prst="rightArrow">
            <a:avLst>
              <a:gd name="adj1" fmla="val 50000"/>
              <a:gd name="adj2" fmla="val 49219"/>
            </a:avLst>
          </a:prstGeom>
          <a:solidFill>
            <a:srgbClr val="FF00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s-SV" altLang="es-SV" sz="2400"/>
          </a:p>
        </p:txBody>
      </p:sp>
      <p:sp>
        <p:nvSpPr>
          <p:cNvPr id="12293" name="AutoShape 5"/>
          <p:cNvSpPr>
            <a:spLocks noChangeArrowheads="1"/>
          </p:cNvSpPr>
          <p:nvPr/>
        </p:nvSpPr>
        <p:spPr bwMode="auto">
          <a:xfrm>
            <a:off x="6858000" y="2590800"/>
            <a:ext cx="1905000" cy="990600"/>
          </a:xfrm>
          <a:prstGeom prst="flowChartProcess">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s-SV" sz="2400" b="1"/>
              <a:t>Metas</a:t>
            </a:r>
            <a:endParaRPr lang="en-US" altLang="es-SV" sz="2400"/>
          </a:p>
        </p:txBody>
      </p:sp>
      <p:sp>
        <p:nvSpPr>
          <p:cNvPr id="12294" name="AutoShape 6"/>
          <p:cNvSpPr>
            <a:spLocks noChangeArrowheads="1"/>
          </p:cNvSpPr>
          <p:nvPr/>
        </p:nvSpPr>
        <p:spPr bwMode="auto">
          <a:xfrm>
            <a:off x="5791200" y="2867025"/>
            <a:ext cx="838200" cy="485775"/>
          </a:xfrm>
          <a:prstGeom prst="rightArrow">
            <a:avLst>
              <a:gd name="adj1" fmla="val 50000"/>
              <a:gd name="adj2" fmla="val 43137"/>
            </a:avLst>
          </a:prstGeom>
          <a:solidFill>
            <a:srgbClr val="FF00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s-SV" altLang="es-SV" sz="2400"/>
          </a:p>
        </p:txBody>
      </p:sp>
      <p:sp>
        <p:nvSpPr>
          <p:cNvPr id="12295" name="Rectangle 7"/>
          <p:cNvSpPr>
            <a:spLocks noChangeArrowheads="1"/>
          </p:cNvSpPr>
          <p:nvPr/>
        </p:nvSpPr>
        <p:spPr bwMode="auto">
          <a:xfrm>
            <a:off x="6781800" y="4953000"/>
            <a:ext cx="2133600" cy="12954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s-SV" sz="2400" b="1"/>
              <a:t>Función de </a:t>
            </a:r>
          </a:p>
          <a:p>
            <a:pPr algn="ctr">
              <a:spcBef>
                <a:spcPct val="0"/>
              </a:spcBef>
              <a:buFontTx/>
              <a:buNone/>
            </a:pPr>
            <a:r>
              <a:rPr lang="en-US" altLang="es-SV" sz="2400" b="1"/>
              <a:t>bienestar social</a:t>
            </a:r>
            <a:endParaRPr lang="en-US" altLang="es-SV" sz="2400"/>
          </a:p>
        </p:txBody>
      </p:sp>
      <p:sp>
        <p:nvSpPr>
          <p:cNvPr id="12296" name="Rectangle 8"/>
          <p:cNvSpPr>
            <a:spLocks noChangeArrowheads="1"/>
          </p:cNvSpPr>
          <p:nvPr/>
        </p:nvSpPr>
        <p:spPr bwMode="auto">
          <a:xfrm>
            <a:off x="457200" y="304800"/>
            <a:ext cx="8229600" cy="838200"/>
          </a:xfrm>
          <a:prstGeom prst="rect">
            <a:avLst/>
          </a:prstGeom>
          <a:solidFill>
            <a:srgbClr val="CC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s-SV" sz="2800" b="1" dirty="0"/>
              <a:t>Marco de Tinbergen</a:t>
            </a:r>
            <a:endParaRPr lang="en-US" altLang="es-SV" sz="2400" dirty="0"/>
          </a:p>
        </p:txBody>
      </p:sp>
      <p:sp>
        <p:nvSpPr>
          <p:cNvPr id="12297" name="AutoShape 9"/>
          <p:cNvSpPr>
            <a:spLocks noChangeArrowheads="1"/>
          </p:cNvSpPr>
          <p:nvPr/>
        </p:nvSpPr>
        <p:spPr bwMode="auto">
          <a:xfrm>
            <a:off x="7696200" y="3662363"/>
            <a:ext cx="485775" cy="1214437"/>
          </a:xfrm>
          <a:prstGeom prst="upDownArrow">
            <a:avLst>
              <a:gd name="adj1" fmla="val 50000"/>
              <a:gd name="adj2" fmla="val 50000"/>
            </a:avLst>
          </a:prstGeom>
          <a:solidFill>
            <a:srgbClr val="FF00FF"/>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s-SV" altLang="es-SV" sz="2400"/>
          </a:p>
        </p:txBody>
      </p:sp>
      <p:sp>
        <p:nvSpPr>
          <p:cNvPr id="12298" name="AutoShape 10"/>
          <p:cNvSpPr>
            <a:spLocks noChangeArrowheads="1"/>
          </p:cNvSpPr>
          <p:nvPr/>
        </p:nvSpPr>
        <p:spPr bwMode="auto">
          <a:xfrm>
            <a:off x="2819400" y="3662363"/>
            <a:ext cx="485775" cy="1214437"/>
          </a:xfrm>
          <a:prstGeom prst="upDownArrow">
            <a:avLst>
              <a:gd name="adj1" fmla="val 50000"/>
              <a:gd name="adj2" fmla="val 50000"/>
            </a:avLst>
          </a:prstGeom>
          <a:solidFill>
            <a:srgbClr val="FF00FF"/>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s-SV" altLang="es-SV" sz="2400"/>
          </a:p>
        </p:txBody>
      </p:sp>
      <p:sp>
        <p:nvSpPr>
          <p:cNvPr id="12299" name="Rectangle 11"/>
          <p:cNvSpPr>
            <a:spLocks noChangeArrowheads="1"/>
          </p:cNvSpPr>
          <p:nvPr/>
        </p:nvSpPr>
        <p:spPr bwMode="auto">
          <a:xfrm>
            <a:off x="1981200" y="5105400"/>
            <a:ext cx="2057400" cy="9144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s-SV" sz="2400" b="1"/>
              <a:t>Modelo</a:t>
            </a:r>
            <a:endParaRPr lang="en-US" altLang="es-SV" sz="2400"/>
          </a:p>
        </p:txBody>
      </p:sp>
    </p:spTree>
    <p:extLst>
      <p:ext uri="{BB962C8B-B14F-4D97-AF65-F5344CB8AC3E}">
        <p14:creationId xmlns:p14="http://schemas.microsoft.com/office/powerpoint/2010/main" val="75355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Meta de las </a:t>
            </a:r>
            <a:r>
              <a:rPr lang="en-US" altLang="es-SV" dirty="0" err="1">
                <a:solidFill>
                  <a:schemeClr val="tx1"/>
                </a:solidFill>
              </a:rPr>
              <a:t>políticas</a:t>
            </a:r>
            <a:r>
              <a:rPr lang="en-US" altLang="es-SV" dirty="0">
                <a:solidFill>
                  <a:schemeClr val="tx1"/>
                </a:solidFill>
              </a:rPr>
              <a:t> macro</a:t>
            </a:r>
          </a:p>
        </p:txBody>
      </p:sp>
      <p:sp>
        <p:nvSpPr>
          <p:cNvPr id="13315" name="Rectangle 3"/>
          <p:cNvSpPr>
            <a:spLocks noGrp="1" noChangeArrowheads="1"/>
          </p:cNvSpPr>
          <p:nvPr>
            <p:ph type="body" idx="1"/>
          </p:nvPr>
        </p:nvSpPr>
        <p:spPr>
          <a:xfrm>
            <a:off x="541867" y="1268413"/>
            <a:ext cx="8170334" cy="5056187"/>
          </a:xfrm>
        </p:spPr>
        <p:txBody>
          <a:bodyPr>
            <a:normAutofit lnSpcReduction="10000"/>
          </a:bodyPr>
          <a:lstStyle/>
          <a:p>
            <a:r>
              <a:rPr lang="es-SV" altLang="es-SV" sz="2400" dirty="0">
                <a:sym typeface="Symbol" panose="05050102010706020507" pitchFamily="18" charset="2"/>
              </a:rPr>
              <a:t>Meta de la política macroeconómica: maximizar el “bienestar social”</a:t>
            </a:r>
          </a:p>
          <a:p>
            <a:r>
              <a:rPr lang="es-SV" altLang="es-SV" sz="2400" dirty="0">
                <a:sym typeface="Symbol" panose="05050102010706020507" pitchFamily="18" charset="2"/>
              </a:rPr>
              <a:t>Richard </a:t>
            </a:r>
            <a:r>
              <a:rPr lang="es-SV" altLang="es-SV" sz="2400" dirty="0" err="1">
                <a:sym typeface="Symbol" panose="05050102010706020507" pitchFamily="18" charset="2"/>
              </a:rPr>
              <a:t>Layard</a:t>
            </a:r>
            <a:r>
              <a:rPr lang="es-SV" altLang="es-SV" sz="2400" dirty="0">
                <a:sym typeface="Symbol" panose="05050102010706020507" pitchFamily="18" charset="2"/>
              </a:rPr>
              <a:t> (Programa de Bienestar del Centro para el Desempeño Económico de la London </a:t>
            </a:r>
            <a:r>
              <a:rPr lang="es-SV" altLang="es-SV" sz="2400" dirty="0" err="1">
                <a:sym typeface="Symbol" panose="05050102010706020507" pitchFamily="18" charset="2"/>
              </a:rPr>
              <a:t>School</a:t>
            </a:r>
            <a:r>
              <a:rPr lang="es-SV" altLang="es-SV" sz="2400" dirty="0">
                <a:sym typeface="Symbol" panose="05050102010706020507" pitchFamily="18" charset="2"/>
              </a:rPr>
              <a:t> of </a:t>
            </a:r>
            <a:r>
              <a:rPr lang="es-SV" altLang="es-SV" sz="2400" dirty="0" err="1">
                <a:sym typeface="Symbol" panose="05050102010706020507" pitchFamily="18" charset="2"/>
              </a:rPr>
              <a:t>Economics</a:t>
            </a:r>
            <a:r>
              <a:rPr lang="es-SV" altLang="es-SV" sz="2400" dirty="0">
                <a:sym typeface="Symbol" panose="05050102010706020507" pitchFamily="18" charset="2"/>
              </a:rPr>
              <a:t>): “Desde la Ilustración del siglo XVIII, la idea central de la civilización occidental ha sido que la medida de una buena sociedad es cuán feliz es la gente. No se trata de una idea nueva”. </a:t>
            </a:r>
          </a:p>
          <a:p>
            <a:r>
              <a:rPr lang="es-SV" altLang="es-SV" sz="2400" dirty="0">
                <a:sym typeface="Symbol" panose="05050102010706020507" pitchFamily="18" charset="2"/>
              </a:rPr>
              <a:t>Jeremy Bentham, Adam Smith y otros padres de la economía: la política pública debe procurar lograr la mayor felicidad para la población. </a:t>
            </a:r>
          </a:p>
          <a:p>
            <a:r>
              <a:rPr lang="es-SV" altLang="es-SV" sz="2400" dirty="0">
                <a:sym typeface="Symbol" panose="05050102010706020507" pitchFamily="18" charset="2"/>
              </a:rPr>
              <a:t>La economía ha ido perdiendo de vista este fin original. La maximización de la utilidad, o felicidad, se fusionó con la maximización del consumo, y luego con el ingreso y el PIB.</a:t>
            </a:r>
          </a:p>
        </p:txBody>
      </p:sp>
    </p:spTree>
    <p:extLst>
      <p:ext uri="{BB962C8B-B14F-4D97-AF65-F5344CB8AC3E}">
        <p14:creationId xmlns:p14="http://schemas.microsoft.com/office/powerpoint/2010/main" val="2687908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848600" cy="762000"/>
          </a:xfrm>
        </p:spPr>
        <p:txBody>
          <a:bodyPr/>
          <a:lstStyle/>
          <a:p>
            <a:pPr algn="ctr"/>
            <a:r>
              <a:rPr lang="en-US" altLang="es-SV" dirty="0">
                <a:solidFill>
                  <a:schemeClr val="tx1"/>
                </a:solidFill>
              </a:rPr>
              <a:t>Marco de Tinbergen</a:t>
            </a:r>
          </a:p>
        </p:txBody>
      </p:sp>
      <p:sp>
        <p:nvSpPr>
          <p:cNvPr id="14339" name="Rectangle 3"/>
          <p:cNvSpPr>
            <a:spLocks noGrp="1" noChangeArrowheads="1"/>
          </p:cNvSpPr>
          <p:nvPr>
            <p:ph type="body" idx="1"/>
          </p:nvPr>
        </p:nvSpPr>
        <p:spPr>
          <a:xfrm>
            <a:off x="685800" y="1371600"/>
            <a:ext cx="7772400" cy="4953000"/>
          </a:xfrm>
        </p:spPr>
        <p:txBody>
          <a:bodyPr/>
          <a:lstStyle/>
          <a:p>
            <a:r>
              <a:rPr lang="es-SV" altLang="es-SV" dirty="0">
                <a:sym typeface="Symbol" panose="05050102010706020507" pitchFamily="18" charset="2"/>
              </a:rPr>
              <a:t>Objetivos intermedios: pleno empleo, inflación</a:t>
            </a:r>
          </a:p>
          <a:p>
            <a:pPr lvl="1"/>
            <a:r>
              <a:rPr lang="es-SV" altLang="es-SV" dirty="0">
                <a:sym typeface="Symbol" panose="05050102010706020507" pitchFamily="18" charset="2"/>
              </a:rPr>
              <a:t>Pleno empleo: ¿desempleo promedio? ¿ley Humphrey-Hawkins? (pleno empleo, crecimiento alto, estabilidad de precios, balance fiscal y externo)</a:t>
            </a:r>
          </a:p>
          <a:p>
            <a:pPr lvl="0"/>
            <a:r>
              <a:rPr lang="es-SV" altLang="es-SV" dirty="0">
                <a:sym typeface="Symbol" panose="05050102010706020507" pitchFamily="18" charset="2"/>
              </a:rPr>
              <a:t>Inflación óptima: ¿inflación cero?, ¿inflación negativa?, ¿inflación positiva? </a:t>
            </a:r>
          </a:p>
          <a:p>
            <a:pPr lvl="0"/>
            <a:r>
              <a:rPr lang="es-SV" altLang="es-SV" dirty="0">
                <a:solidFill>
                  <a:prstClr val="black"/>
                </a:solidFill>
                <a:sym typeface="Symbol" panose="05050102010706020507" pitchFamily="18" charset="2"/>
              </a:rPr>
              <a:t>Otros objetivos posibles:</a:t>
            </a:r>
          </a:p>
          <a:p>
            <a:pPr lvl="1"/>
            <a:r>
              <a:rPr lang="es-SV" altLang="es-SV" dirty="0">
                <a:solidFill>
                  <a:prstClr val="black"/>
                </a:solidFill>
                <a:sym typeface="Symbol" panose="05050102010706020507" pitchFamily="18" charset="2"/>
              </a:rPr>
              <a:t>Distribución del ingreso</a:t>
            </a:r>
          </a:p>
          <a:p>
            <a:pPr lvl="1"/>
            <a:r>
              <a:rPr lang="es-SV" altLang="es-SV" dirty="0">
                <a:solidFill>
                  <a:prstClr val="black"/>
                </a:solidFill>
                <a:sym typeface="Symbol" panose="05050102010706020507" pitchFamily="18" charset="2"/>
              </a:rPr>
              <a:t>Composición del producto entre sector público y privado</a:t>
            </a:r>
          </a:p>
          <a:p>
            <a:pPr lvl="1"/>
            <a:r>
              <a:rPr lang="es-SV" altLang="es-SV" dirty="0">
                <a:solidFill>
                  <a:prstClr val="black"/>
                </a:solidFill>
                <a:sym typeface="Symbol" panose="05050102010706020507" pitchFamily="18" charset="2"/>
              </a:rPr>
              <a:t>Cuenta corriente en equilibrio, etc.</a:t>
            </a:r>
          </a:p>
          <a:p>
            <a:pPr lvl="1"/>
            <a:endParaRPr lang="es-SV" altLang="es-SV" dirty="0">
              <a:sym typeface="Symbol" panose="05050102010706020507" pitchFamily="18" charset="2"/>
            </a:endParaRPr>
          </a:p>
        </p:txBody>
      </p:sp>
    </p:spTree>
    <p:extLst>
      <p:ext uri="{BB962C8B-B14F-4D97-AF65-F5344CB8AC3E}">
        <p14:creationId xmlns:p14="http://schemas.microsoft.com/office/powerpoint/2010/main" val="278409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848600" cy="762000"/>
          </a:xfrm>
        </p:spPr>
        <p:txBody>
          <a:bodyPr/>
          <a:lstStyle/>
          <a:p>
            <a:pPr algn="ctr"/>
            <a:r>
              <a:rPr lang="en-US" altLang="es-SV" dirty="0">
                <a:solidFill>
                  <a:schemeClr val="tx1"/>
                </a:solidFill>
              </a:rPr>
              <a:t>Marco de Tinbergen</a:t>
            </a:r>
          </a:p>
        </p:txBody>
      </p:sp>
      <p:sp>
        <p:nvSpPr>
          <p:cNvPr id="15363" name="Rectangle 3"/>
          <p:cNvSpPr>
            <a:spLocks noGrp="1" noChangeArrowheads="1"/>
          </p:cNvSpPr>
          <p:nvPr>
            <p:ph type="body" idx="1"/>
          </p:nvPr>
        </p:nvSpPr>
        <p:spPr>
          <a:xfrm>
            <a:off x="685800" y="1371600"/>
            <a:ext cx="7772400" cy="4800600"/>
          </a:xfrm>
        </p:spPr>
        <p:txBody>
          <a:bodyPr>
            <a:normAutofit/>
          </a:bodyPr>
          <a:lstStyle/>
          <a:p>
            <a:r>
              <a:rPr lang="es-SV" altLang="es-SV" sz="3200" dirty="0">
                <a:latin typeface="Times New Roman" panose="02020603050405020304" pitchFamily="18" charset="0"/>
                <a:cs typeface="Times New Roman" panose="02020603050405020304" pitchFamily="18" charset="0"/>
                <a:sym typeface="Symbol" panose="05050102010706020507" pitchFamily="18" charset="2"/>
              </a:rPr>
              <a:t>Instrumentos disponibles:</a:t>
            </a:r>
          </a:p>
          <a:p>
            <a:pPr lvl="1"/>
            <a:r>
              <a:rPr lang="es-SV" altLang="es-SV" sz="2800" dirty="0">
                <a:latin typeface="Times New Roman" panose="02020603050405020304" pitchFamily="18" charset="0"/>
                <a:cs typeface="Times New Roman" panose="02020603050405020304" pitchFamily="18" charset="0"/>
                <a:sym typeface="Symbol" panose="05050102010706020507" pitchFamily="18" charset="2"/>
              </a:rPr>
              <a:t>Política monetaria</a:t>
            </a:r>
          </a:p>
          <a:p>
            <a:pPr lvl="1"/>
            <a:r>
              <a:rPr lang="es-SV" altLang="es-SV" sz="2800" dirty="0">
                <a:latin typeface="Times New Roman" panose="02020603050405020304" pitchFamily="18" charset="0"/>
                <a:cs typeface="Times New Roman" panose="02020603050405020304" pitchFamily="18" charset="0"/>
                <a:sym typeface="Symbol" panose="05050102010706020507" pitchFamily="18" charset="2"/>
              </a:rPr>
              <a:t>Política fiscal</a:t>
            </a:r>
          </a:p>
          <a:p>
            <a:pPr marL="342900" lvl="0" indent="-342900" eaLnBrk="0" fontAlgn="base" hangingPunct="0">
              <a:lnSpc>
                <a:spcPct val="100000"/>
              </a:lnSpc>
              <a:spcBef>
                <a:spcPct val="20000"/>
              </a:spcBef>
              <a:spcAft>
                <a:spcPct val="0"/>
              </a:spcAft>
              <a:buFontTx/>
              <a:buChar char="•"/>
            </a:pPr>
            <a:r>
              <a:rPr lang="es-SV" altLang="es-SV" sz="3200" kern="0" dirty="0">
                <a:solidFill>
                  <a:srgbClr val="000000"/>
                </a:solidFill>
                <a:latin typeface="Times New Roman"/>
                <a:sym typeface="Symbol" panose="05050102010706020507" pitchFamily="18" charset="2"/>
              </a:rPr>
              <a:t>Otros instrumentos:</a:t>
            </a:r>
          </a:p>
          <a:p>
            <a:pPr marL="742950" lvl="1" indent="-285750" eaLnBrk="0" fontAlgn="base" hangingPunct="0">
              <a:lnSpc>
                <a:spcPct val="100000"/>
              </a:lnSpc>
              <a:spcBef>
                <a:spcPct val="20000"/>
              </a:spcBef>
              <a:spcAft>
                <a:spcPct val="0"/>
              </a:spcAft>
              <a:buFontTx/>
              <a:buChar char="–"/>
            </a:pPr>
            <a:r>
              <a:rPr lang="es-SV" altLang="es-SV" sz="2800" kern="0" dirty="0">
                <a:solidFill>
                  <a:srgbClr val="000000"/>
                </a:solidFill>
                <a:latin typeface="Times New Roman"/>
                <a:sym typeface="Symbol" panose="05050102010706020507" pitchFamily="18" charset="2"/>
              </a:rPr>
              <a:t>Marco regulatorio</a:t>
            </a:r>
          </a:p>
          <a:p>
            <a:pPr marL="742950" lvl="1" indent="-285750" eaLnBrk="0" fontAlgn="base" hangingPunct="0">
              <a:lnSpc>
                <a:spcPct val="100000"/>
              </a:lnSpc>
              <a:spcBef>
                <a:spcPct val="20000"/>
              </a:spcBef>
              <a:spcAft>
                <a:spcPct val="0"/>
              </a:spcAft>
              <a:buFontTx/>
              <a:buChar char="–"/>
            </a:pPr>
            <a:r>
              <a:rPr lang="es-SV" altLang="es-SV" sz="2800" kern="0" dirty="0">
                <a:solidFill>
                  <a:srgbClr val="000000"/>
                </a:solidFill>
                <a:latin typeface="Times New Roman"/>
                <a:sym typeface="Symbol" panose="05050102010706020507" pitchFamily="18" charset="2"/>
              </a:rPr>
              <a:t>Apertura externa</a:t>
            </a:r>
          </a:p>
          <a:p>
            <a:pPr marL="742950" lvl="1" indent="-285750" eaLnBrk="0" fontAlgn="base" hangingPunct="0">
              <a:lnSpc>
                <a:spcPct val="100000"/>
              </a:lnSpc>
              <a:spcBef>
                <a:spcPct val="20000"/>
              </a:spcBef>
              <a:spcAft>
                <a:spcPct val="0"/>
              </a:spcAft>
              <a:buFontTx/>
              <a:buChar char="–"/>
            </a:pPr>
            <a:r>
              <a:rPr lang="es-SV" altLang="es-SV" sz="2800" kern="0" dirty="0">
                <a:solidFill>
                  <a:srgbClr val="000000"/>
                </a:solidFill>
                <a:latin typeface="Times New Roman"/>
                <a:sym typeface="Symbol" panose="05050102010706020507" pitchFamily="18" charset="2"/>
              </a:rPr>
              <a:t>Mercado laboral, etc.</a:t>
            </a:r>
          </a:p>
          <a:p>
            <a:pPr marL="342900" lvl="0" indent="-342900" eaLnBrk="0" fontAlgn="base" hangingPunct="0">
              <a:lnSpc>
                <a:spcPct val="100000"/>
              </a:lnSpc>
              <a:spcBef>
                <a:spcPct val="20000"/>
              </a:spcBef>
              <a:spcAft>
                <a:spcPct val="0"/>
              </a:spcAft>
              <a:buFontTx/>
              <a:buChar char="•"/>
            </a:pPr>
            <a:r>
              <a:rPr lang="es-SV" altLang="es-SV" sz="3200" kern="0" dirty="0">
                <a:solidFill>
                  <a:srgbClr val="000000"/>
                </a:solidFill>
                <a:latin typeface="Times New Roman"/>
                <a:sym typeface="Symbol" panose="05050102010706020507" pitchFamily="18" charset="2"/>
              </a:rPr>
              <a:t>Los instrumentos dependen de los esquemas institucionales</a:t>
            </a:r>
            <a:endParaRPr lang="es-SV" altLang="es-SV" dirty="0">
              <a:sym typeface="Symbol" panose="05050102010706020507" pitchFamily="18" charset="2"/>
            </a:endParaRPr>
          </a:p>
        </p:txBody>
      </p:sp>
    </p:spTree>
    <p:extLst>
      <p:ext uri="{BB962C8B-B14F-4D97-AF65-F5344CB8AC3E}">
        <p14:creationId xmlns:p14="http://schemas.microsoft.com/office/powerpoint/2010/main" val="77736009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460</TotalTime>
  <Words>2233</Words>
  <Application>Microsoft Office PowerPoint</Application>
  <PresentationFormat>On-screen Show (4:3)</PresentationFormat>
  <Paragraphs>123</Paragraphs>
  <Slides>28</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28</vt:i4>
      </vt:variant>
    </vt:vector>
  </HeadingPairs>
  <TitlesOfParts>
    <vt:vector size="37" baseType="lpstr">
      <vt:lpstr>Arial</vt:lpstr>
      <vt:lpstr>Calibri</vt:lpstr>
      <vt:lpstr>Calibri Light</vt:lpstr>
      <vt:lpstr>Symbol</vt:lpstr>
      <vt:lpstr>Times New Roman</vt:lpstr>
      <vt:lpstr>Tema de Office</vt:lpstr>
      <vt:lpstr>Blank Presentation</vt:lpstr>
      <vt:lpstr>1_Blank Presentation</vt:lpstr>
      <vt:lpstr>4_Blank Presentation</vt:lpstr>
      <vt:lpstr>Repensando la Macroeconomía y el crecimiento económico</vt:lpstr>
      <vt:lpstr>PowerPoint Presentation</vt:lpstr>
      <vt:lpstr>La macroeconomía ante las crisis</vt:lpstr>
      <vt:lpstr>Incapacidad para anticipar las crisis</vt:lpstr>
      <vt:lpstr>Hacia una macroeconomía más realista</vt:lpstr>
      <vt:lpstr>PowerPoint Presentation</vt:lpstr>
      <vt:lpstr>Meta de las políticas macro</vt:lpstr>
      <vt:lpstr>Marco de Tinbergen</vt:lpstr>
      <vt:lpstr>Marco de Tinbergen</vt:lpstr>
      <vt:lpstr>Anthony Annett: reintroducir la ética</vt:lpstr>
      <vt:lpstr>Crítica al homo economicus</vt:lpstr>
      <vt:lpstr>El dinero no lo es todo en la vida</vt:lpstr>
      <vt:lpstr>Las dimensiones de la felicidad</vt:lpstr>
      <vt:lpstr>La paradoja de Easterlin</vt:lpstr>
      <vt:lpstr>PowerPoint Presentation</vt:lpstr>
      <vt:lpstr>PowerPoint Presentation</vt:lpstr>
      <vt:lpstr>El PIB: ¿Por qué es relevante medir la producción y el ingreso de un país?</vt:lpstr>
      <vt:lpstr>Problemas de medición del PIB</vt:lpstr>
      <vt:lpstr>Problemas de medición del PIB</vt:lpstr>
      <vt:lpstr>PowerPoint Presentation</vt:lpstr>
      <vt:lpstr>Amazon en 1999</vt:lpstr>
      <vt:lpstr>PowerPoint Presentation</vt:lpstr>
      <vt:lpstr>PowerPoint Presentation</vt:lpstr>
      <vt:lpstr>¿Alternativas al PIB?</vt:lpstr>
      <vt:lpstr>PowerPoint Presentation</vt:lpstr>
      <vt:lpstr>¿Cómo crecer?</vt:lpstr>
      <vt:lpstr>¿Cómo crecer?</vt:lpstr>
      <vt:lpstr>El espejismo del neoliberalismo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Virginia Lourdes Galvez Calles</dc:creator>
  <cp:lastModifiedBy>User</cp:lastModifiedBy>
  <cp:revision>48</cp:revision>
  <dcterms:created xsi:type="dcterms:W3CDTF">2018-01-23T23:59:42Z</dcterms:created>
  <dcterms:modified xsi:type="dcterms:W3CDTF">2022-06-03T23:41:58Z</dcterms:modified>
</cp:coreProperties>
</file>