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308" r:id="rId3"/>
    <p:sldId id="267" r:id="rId4"/>
    <p:sldId id="639" r:id="rId5"/>
    <p:sldId id="627" r:id="rId6"/>
    <p:sldId id="628" r:id="rId7"/>
    <p:sldId id="629" r:id="rId8"/>
    <p:sldId id="630" r:id="rId9"/>
    <p:sldId id="631" r:id="rId10"/>
    <p:sldId id="642" r:id="rId11"/>
    <p:sldId id="626" r:id="rId12"/>
    <p:sldId id="640" r:id="rId13"/>
    <p:sldId id="641" r:id="rId14"/>
    <p:sldId id="643" r:id="rId15"/>
    <p:sldId id="632" r:id="rId16"/>
    <p:sldId id="633" r:id="rId17"/>
    <p:sldId id="634" r:id="rId18"/>
    <p:sldId id="635" r:id="rId19"/>
    <p:sldId id="636" r:id="rId20"/>
    <p:sldId id="637" r:id="rId21"/>
    <p:sldId id="638" r:id="rId22"/>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430" y="67"/>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10/6/2022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650058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10/6/2022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750058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10/6/2022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472749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EFB216-497E-4038-87B9-CA2E8CA85050}"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5058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394BBD-2BE8-491D-8AC6-93C5DEE92E12}"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542165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C047541-20D8-4CCF-B027-7E6E2265C12D}"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6777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01C0E7-2C02-4854-AD6F-E5F43F1F6A88}"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082842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7EABF37-C1EF-4ED4-B277-08B93AE0D612}"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01930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BEDB896-36F2-408D-90B9-B8F7F913255C}"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2509246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7C3AFA5-45F6-4C80-A808-13342A32C9DD}"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0389135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241C99B-A8F9-4055-A4E7-EC930A091124}"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407448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10/6/2022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47260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F3A525-F233-466D-8AEB-25315D5242EE}"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2503558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6DA1893-96FC-4583-9C51-A88FEA32815C}"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627414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F65D16-88AD-4A5C-ABCE-83E70EC84C31}"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79357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CCBF51A-05F7-4252-8BDA-5E3148BE7B9F}" type="datetimeFigureOut">
              <a:rPr lang="es-SV" smtClean="0"/>
              <a:t>10/6/2022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927676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CCBF51A-05F7-4252-8BDA-5E3148BE7B9F}" type="datetimeFigureOut">
              <a:rPr lang="es-SV" smtClean="0"/>
              <a:t>10/6/2022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754158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CCBF51A-05F7-4252-8BDA-5E3148BE7B9F}" type="datetimeFigureOut">
              <a:rPr lang="es-SV" smtClean="0"/>
              <a:t>10/6/2022</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4135355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CCBF51A-05F7-4252-8BDA-5E3148BE7B9F}" type="datetimeFigureOut">
              <a:rPr lang="es-SV" smtClean="0"/>
              <a:t>10/6/2022</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90557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BF51A-05F7-4252-8BDA-5E3148BE7B9F}" type="datetimeFigureOut">
              <a:rPr lang="es-SV" smtClean="0"/>
              <a:t>10/6/2022</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94078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CCBF51A-05F7-4252-8BDA-5E3148BE7B9F}" type="datetimeFigureOut">
              <a:rPr lang="es-SV" smtClean="0"/>
              <a:t>10/6/2022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12235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CCBF51A-05F7-4252-8BDA-5E3148BE7B9F}" type="datetimeFigureOut">
              <a:rPr lang="es-SV" smtClean="0"/>
              <a:t>10/6/2022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95673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BF51A-05F7-4252-8BDA-5E3148BE7B9F}" type="datetimeFigureOut">
              <a:rPr lang="es-SV" smtClean="0"/>
              <a:t>10/6/2022</a:t>
            </a:fld>
            <a:endParaRPr lang="es-S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E4D65-BC5B-4229-A39B-2CBBB441B630}" type="slidenum">
              <a:rPr lang="es-SV" smtClean="0"/>
              <a:t>‹#›</a:t>
            </a:fld>
            <a:endParaRPr lang="es-SV"/>
          </a:p>
        </p:txBody>
      </p:sp>
    </p:spTree>
    <p:extLst>
      <p:ext uri="{BB962C8B-B14F-4D97-AF65-F5344CB8AC3E}">
        <p14:creationId xmlns:p14="http://schemas.microsoft.com/office/powerpoint/2010/main" val="3532173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SV"/>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SV"/>
              <a:t>Click to edit Master text styles</a:t>
            </a:r>
          </a:p>
          <a:p>
            <a:pPr lvl="1"/>
            <a:r>
              <a:rPr lang="en-US" altLang="es-SV"/>
              <a:t>Second level</a:t>
            </a:r>
          </a:p>
          <a:p>
            <a:pPr lvl="2"/>
            <a:r>
              <a:rPr lang="en-US" altLang="es-SV"/>
              <a:t>Third level</a:t>
            </a:r>
          </a:p>
          <a:p>
            <a:pPr lvl="3"/>
            <a:r>
              <a:rPr lang="en-US" altLang="es-SV"/>
              <a:t>Fourth level</a:t>
            </a:r>
          </a:p>
          <a:p>
            <a:pPr lvl="4"/>
            <a:r>
              <a:rPr lang="en-US" altLang="es-SV"/>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244CE6D-FD40-46B5-A2F2-1685B8315EA7}" type="slidenum">
              <a:rPr lang="en-US" altLang="es-SV">
                <a:solidFill>
                  <a:srgbClr val="000000"/>
                </a:solidFill>
              </a:rPr>
              <a:pPr eaLnBrk="0" fontAlgn="base" hangingPunct="0">
                <a:spcBef>
                  <a:spcPct val="0"/>
                </a:spcBef>
                <a:spcAft>
                  <a:spcPct val="0"/>
                </a:spcAft>
                <a:defRPr/>
              </a:pPr>
              <a:t>‹#›</a:t>
            </a:fld>
            <a:endParaRPr lang="en-US" altLang="es-SV">
              <a:solidFill>
                <a:srgbClr val="000000"/>
              </a:solidFill>
            </a:endParaRPr>
          </a:p>
        </p:txBody>
      </p:sp>
    </p:spTree>
    <p:extLst>
      <p:ext uri="{BB962C8B-B14F-4D97-AF65-F5344CB8AC3E}">
        <p14:creationId xmlns:p14="http://schemas.microsoft.com/office/powerpoint/2010/main" val="7819162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341438"/>
            <a:ext cx="7772400" cy="1800225"/>
          </a:xfrm>
        </p:spPr>
        <p:txBody>
          <a:bodyPr/>
          <a:lstStyle/>
          <a:p>
            <a:r>
              <a:rPr lang="es-SV" altLang="es-SV" dirty="0"/>
              <a:t>Economía del comportamiento y análisis económico</a:t>
            </a:r>
            <a:endParaRPr lang="es-SV" altLang="es-SV" sz="3400" dirty="0"/>
          </a:p>
        </p:txBody>
      </p:sp>
      <p:sp>
        <p:nvSpPr>
          <p:cNvPr id="4099" name="Rectangle 3"/>
          <p:cNvSpPr>
            <a:spLocks noGrp="1" noChangeArrowheads="1"/>
          </p:cNvSpPr>
          <p:nvPr>
            <p:ph type="subTitle" idx="1"/>
          </p:nvPr>
        </p:nvSpPr>
        <p:spPr>
          <a:xfrm>
            <a:off x="685800" y="4419600"/>
            <a:ext cx="7772400" cy="1219200"/>
          </a:xfrm>
        </p:spPr>
        <p:txBody>
          <a:bodyPr/>
          <a:lstStyle/>
          <a:p>
            <a:r>
              <a:rPr lang="es-SV" altLang="es-SV" sz="2400" dirty="0"/>
              <a:t>Carlos Acevedo</a:t>
            </a:r>
          </a:p>
          <a:p>
            <a:r>
              <a:rPr lang="es-SV" altLang="es-SV" sz="2400" dirty="0"/>
              <a:t>ICAP, </a:t>
            </a:r>
            <a:r>
              <a:rPr lang="es-SV" altLang="es-SV" sz="2400" dirty="0" smtClean="0"/>
              <a:t>10 </a:t>
            </a:r>
            <a:r>
              <a:rPr lang="es-SV" altLang="es-SV" sz="2400" dirty="0"/>
              <a:t>de </a:t>
            </a:r>
            <a:r>
              <a:rPr lang="es-SV" altLang="es-SV" sz="2400" dirty="0" smtClean="0"/>
              <a:t>junio </a:t>
            </a:r>
            <a:r>
              <a:rPr lang="es-SV" altLang="es-SV" sz="2400" dirty="0"/>
              <a:t>de </a:t>
            </a:r>
            <a:r>
              <a:rPr lang="es-SV" altLang="es-SV" sz="2400" dirty="0" smtClean="0"/>
              <a:t>2022</a:t>
            </a:r>
            <a:endParaRPr lang="en-US" altLang="es-SV" sz="2400" dirty="0"/>
          </a:p>
        </p:txBody>
      </p:sp>
    </p:spTree>
    <p:extLst>
      <p:ext uri="{BB962C8B-B14F-4D97-AF65-F5344CB8AC3E}">
        <p14:creationId xmlns:p14="http://schemas.microsoft.com/office/powerpoint/2010/main" val="3163232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8A946888-0E10-4192-AECD-10944F0C25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567" y="0"/>
            <a:ext cx="7809822" cy="6858000"/>
          </a:xfrm>
          <a:prstGeom prst="rect">
            <a:avLst/>
          </a:prstGeom>
        </p:spPr>
      </p:pic>
    </p:spTree>
    <p:extLst>
      <p:ext uri="{BB962C8B-B14F-4D97-AF65-F5344CB8AC3E}">
        <p14:creationId xmlns:p14="http://schemas.microsoft.com/office/powerpoint/2010/main" val="1504924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Autofit/>
          </a:bodyPr>
          <a:lstStyle/>
          <a:p>
            <a:pPr algn="ctr"/>
            <a:r>
              <a:rPr lang="es-ES" altLang="es-SV" sz="3400" b="1" dirty="0"/>
              <a:t>Correlación entre las inclinaciones políticas y la estructura cerebral</a:t>
            </a:r>
            <a:endParaRPr lang="en-US" altLang="es-SV" sz="3400" b="1"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fontScale="92500" lnSpcReduction="20000"/>
          </a:bodyPr>
          <a:lstStyle/>
          <a:p>
            <a:r>
              <a:rPr lang="es-ES" altLang="es-SV" sz="2400" dirty="0" err="1">
                <a:sym typeface="Symbol" panose="05050102010706020507" pitchFamily="18" charset="2"/>
              </a:rPr>
              <a:t>Political</a:t>
            </a:r>
            <a:r>
              <a:rPr lang="es-ES" altLang="es-SV" sz="2400" dirty="0">
                <a:sym typeface="Symbol" panose="05050102010706020507" pitchFamily="18" charset="2"/>
              </a:rPr>
              <a:t> </a:t>
            </a:r>
            <a:r>
              <a:rPr lang="es-ES" altLang="es-SV" sz="2400" dirty="0" err="1">
                <a:sym typeface="Symbol" panose="05050102010706020507" pitchFamily="18" charset="2"/>
              </a:rPr>
              <a:t>Orientations</a:t>
            </a:r>
            <a:r>
              <a:rPr lang="es-ES" altLang="es-SV" sz="2400" dirty="0">
                <a:sym typeface="Symbol" panose="05050102010706020507" pitchFamily="18" charset="2"/>
              </a:rPr>
              <a:t> Are </a:t>
            </a:r>
            <a:r>
              <a:rPr lang="es-ES" altLang="es-SV" sz="2400" dirty="0" err="1">
                <a:sym typeface="Symbol" panose="05050102010706020507" pitchFamily="18" charset="2"/>
              </a:rPr>
              <a:t>Correlated</a:t>
            </a:r>
            <a:r>
              <a:rPr lang="es-ES" altLang="es-SV" sz="2400" dirty="0">
                <a:sym typeface="Symbol" panose="05050102010706020507" pitchFamily="18" charset="2"/>
              </a:rPr>
              <a:t> </a:t>
            </a:r>
            <a:r>
              <a:rPr lang="es-ES" altLang="es-SV" sz="2400" dirty="0" err="1">
                <a:sym typeface="Symbol" panose="05050102010706020507" pitchFamily="18" charset="2"/>
              </a:rPr>
              <a:t>with</a:t>
            </a:r>
            <a:r>
              <a:rPr lang="es-ES" altLang="es-SV" sz="2400" dirty="0">
                <a:sym typeface="Symbol" panose="05050102010706020507" pitchFamily="18" charset="2"/>
              </a:rPr>
              <a:t> </a:t>
            </a:r>
            <a:r>
              <a:rPr lang="es-ES" altLang="es-SV" sz="2400" dirty="0" err="1">
                <a:sym typeface="Symbol" panose="05050102010706020507" pitchFamily="18" charset="2"/>
              </a:rPr>
              <a:t>Brain</a:t>
            </a:r>
            <a:r>
              <a:rPr lang="es-ES" altLang="es-SV" sz="2400" dirty="0">
                <a:sym typeface="Symbol" panose="05050102010706020507" pitchFamily="18" charset="2"/>
              </a:rPr>
              <a:t> </a:t>
            </a:r>
            <a:r>
              <a:rPr lang="es-ES" altLang="es-SV" sz="2400" dirty="0" err="1">
                <a:sym typeface="Symbol" panose="05050102010706020507" pitchFamily="18" charset="2"/>
              </a:rPr>
              <a:t>Structure</a:t>
            </a:r>
            <a:r>
              <a:rPr lang="es-ES" altLang="es-SV" sz="2400" dirty="0">
                <a:sym typeface="Symbol" panose="05050102010706020507" pitchFamily="18" charset="2"/>
              </a:rPr>
              <a:t> in Young </a:t>
            </a:r>
            <a:r>
              <a:rPr lang="es-ES" altLang="es-SV" sz="2400" dirty="0" err="1">
                <a:sym typeface="Symbol" panose="05050102010706020507" pitchFamily="18" charset="2"/>
              </a:rPr>
              <a:t>Adults</a:t>
            </a:r>
            <a:r>
              <a:rPr lang="es-ES" altLang="es-SV" sz="2400" dirty="0">
                <a:sym typeface="Symbol" panose="05050102010706020507" pitchFamily="18" charset="2"/>
              </a:rPr>
              <a:t> (</a:t>
            </a:r>
            <a:r>
              <a:rPr lang="es-ES" altLang="es-SV" sz="2400" dirty="0" err="1">
                <a:sym typeface="Symbol" panose="05050102010706020507" pitchFamily="18" charset="2"/>
              </a:rPr>
              <a:t>Kanai</a:t>
            </a:r>
            <a:r>
              <a:rPr lang="es-ES" altLang="es-SV" sz="2400" dirty="0">
                <a:sym typeface="Symbol" panose="05050102010706020507" pitchFamily="18" charset="2"/>
              </a:rPr>
              <a:t> et al., 2011). </a:t>
            </a:r>
          </a:p>
          <a:p>
            <a:r>
              <a:rPr lang="es-ES" altLang="es-SV" sz="2400" dirty="0">
                <a:sym typeface="Symbol" panose="05050102010706020507" pitchFamily="18" charset="2"/>
              </a:rPr>
              <a:t>Existen diferencias sustanciales entre los estilos cognitivos de liberales y conservadores de acuerdo con diversas mediciones psicológicas. </a:t>
            </a:r>
          </a:p>
          <a:p>
            <a:r>
              <a:rPr lang="es-ES" altLang="es-SV" sz="2400" dirty="0">
                <a:sym typeface="Symbol" panose="05050102010706020507" pitchFamily="18" charset="2"/>
              </a:rPr>
              <a:t>Estudios recientes han mostrado una correlación entre la inclinación por el liberalismo y la actividad mental relacionada con los conflictos, originada en la corteza cingulada anterior. </a:t>
            </a:r>
          </a:p>
          <a:p>
            <a:r>
              <a:rPr lang="es-ES" altLang="es-SV" sz="2400" dirty="0" err="1">
                <a:sym typeface="Symbol" panose="05050102010706020507" pitchFamily="18" charset="2"/>
              </a:rPr>
              <a:t>Kanai</a:t>
            </a:r>
            <a:r>
              <a:rPr lang="es-ES" altLang="es-SV" sz="2400" dirty="0">
                <a:sym typeface="Symbol" panose="05050102010706020507" pitchFamily="18" charset="2"/>
              </a:rPr>
              <a:t> et al. (2011) muestran que este correlato funcional de actitudes políticas tiene una contraparte en la estructura cerebral. </a:t>
            </a:r>
          </a:p>
          <a:p>
            <a:r>
              <a:rPr lang="es-ES" altLang="es-SV" sz="2400" dirty="0">
                <a:sym typeface="Symbol" panose="05050102010706020507" pitchFamily="18" charset="2"/>
              </a:rPr>
              <a:t>En una muestra de 90 jóvenes adultos, encontraron una relación entre las inclinaciones políticas </a:t>
            </a:r>
            <a:r>
              <a:rPr lang="es-ES" altLang="es-SV" sz="2400" dirty="0" err="1">
                <a:sym typeface="Symbol" panose="05050102010706020507" pitchFamily="18" charset="2"/>
              </a:rPr>
              <a:t>auto-reportadas</a:t>
            </a:r>
            <a:r>
              <a:rPr lang="es-ES" altLang="es-SV" sz="2400" dirty="0">
                <a:sym typeface="Symbol" panose="05050102010706020507" pitchFamily="18" charset="2"/>
              </a:rPr>
              <a:t> y el volumen de sustancia gris, usando MRI estructural. </a:t>
            </a:r>
          </a:p>
          <a:p>
            <a:r>
              <a:rPr lang="es-ES" altLang="es-SV" sz="2400" dirty="0">
                <a:sym typeface="Symbol" panose="05050102010706020507" pitchFamily="18" charset="2"/>
              </a:rPr>
              <a:t>Una posición más “liberal” está asociada con mayor volumen de sustancia gris en la corteza cingulada anterior, mientras que un mayor conservadurismo se asocia con mayor volumen de la amígdala derecha. </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2001121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Autofit/>
          </a:bodyPr>
          <a:lstStyle/>
          <a:p>
            <a:pPr algn="ctr"/>
            <a:r>
              <a:rPr lang="es-ES" altLang="es-SV" sz="3400" b="1" dirty="0"/>
              <a:t>Correlación entre las inclinaciones políticas y la estructura cerebral</a:t>
            </a:r>
            <a:endParaRPr lang="en-US" altLang="es-SV" sz="3400" b="1" dirty="0">
              <a:solidFill>
                <a:schemeClr val="tx1"/>
              </a:solidFill>
            </a:endParaRPr>
          </a:p>
        </p:txBody>
      </p:sp>
      <p:sp>
        <p:nvSpPr>
          <p:cNvPr id="13315" name="Rectangle 3"/>
          <p:cNvSpPr>
            <a:spLocks noGrp="1" noChangeArrowheads="1"/>
          </p:cNvSpPr>
          <p:nvPr>
            <p:ph type="body" idx="1"/>
          </p:nvPr>
        </p:nvSpPr>
        <p:spPr>
          <a:xfrm>
            <a:off x="541867" y="1842448"/>
            <a:ext cx="3200400" cy="4482152"/>
          </a:xfrm>
        </p:spPr>
        <p:txBody>
          <a:bodyPr>
            <a:normAutofit/>
          </a:bodyPr>
          <a:lstStyle/>
          <a:p>
            <a:r>
              <a:rPr lang="es-ES" altLang="es-SV" sz="2400" dirty="0">
                <a:sym typeface="Symbol" panose="05050102010706020507" pitchFamily="18" charset="2"/>
              </a:rPr>
              <a:t>Las personas que se autodefinen como “liberales” tienden a tener más grande la corteza cingulada anterior, mientras que quienes se autodefinen como “conservadores” tienen amígdalas más grandes.</a:t>
            </a:r>
          </a:p>
          <a:p>
            <a:endParaRPr lang="es-SV" altLang="es-SV" sz="2400" dirty="0">
              <a:sym typeface="Symbol" panose="05050102010706020507" pitchFamily="18" charset="2"/>
            </a:endParaRPr>
          </a:p>
        </p:txBody>
      </p:sp>
      <p:pic>
        <p:nvPicPr>
          <p:cNvPr id="3" name="Picture 2">
            <a:extLst>
              <a:ext uri="{FF2B5EF4-FFF2-40B4-BE49-F238E27FC236}">
                <a16:creationId xmlns:a16="http://schemas.microsoft.com/office/drawing/2014/main" xmlns="" id="{43B430CE-DAE8-4441-A4E8-92BDE24D1F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928" y="1524925"/>
            <a:ext cx="4319472" cy="4679428"/>
          </a:xfrm>
          <a:prstGeom prst="rect">
            <a:avLst/>
          </a:prstGeom>
        </p:spPr>
      </p:pic>
    </p:spTree>
    <p:extLst>
      <p:ext uri="{BB962C8B-B14F-4D97-AF65-F5344CB8AC3E}">
        <p14:creationId xmlns:p14="http://schemas.microsoft.com/office/powerpoint/2010/main" val="3284134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C2BF8056-4183-4F58-8CC7-20FDB82111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9144000" cy="6553200"/>
          </a:xfrm>
          <a:prstGeom prst="rect">
            <a:avLst/>
          </a:prstGeom>
        </p:spPr>
      </p:pic>
    </p:spTree>
    <p:extLst>
      <p:ext uri="{BB962C8B-B14F-4D97-AF65-F5344CB8AC3E}">
        <p14:creationId xmlns:p14="http://schemas.microsoft.com/office/powerpoint/2010/main" val="1936962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sz="3400" b="1" dirty="0" err="1"/>
              <a:t>Influencia</a:t>
            </a:r>
            <a:r>
              <a:rPr lang="en-US" altLang="es-SV" sz="3400" b="1" dirty="0"/>
              <a:t> de la </a:t>
            </a:r>
            <a:r>
              <a:rPr lang="en-US" altLang="es-SV" sz="3400" b="1" dirty="0" err="1"/>
              <a:t>ideología</a:t>
            </a:r>
            <a:r>
              <a:rPr lang="en-US" altLang="es-SV" sz="3400" b="1" dirty="0"/>
              <a:t> </a:t>
            </a:r>
            <a:r>
              <a:rPr lang="en-US" altLang="es-SV" sz="3400" b="1" dirty="0" err="1"/>
              <a:t>en</a:t>
            </a:r>
            <a:r>
              <a:rPr lang="en-US" altLang="es-SV" sz="3400" b="1" dirty="0"/>
              <a:t> la </a:t>
            </a:r>
            <a:r>
              <a:rPr lang="en-US" altLang="es-SV" sz="3400" b="1" dirty="0" err="1"/>
              <a:t>economía</a:t>
            </a:r>
            <a:endParaRPr lang="en-US" altLang="es-SV" sz="3400" b="1"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a:bodyPr>
          <a:lstStyle/>
          <a:p>
            <a:r>
              <a:rPr lang="en-US" altLang="es-SV" sz="2400" dirty="0">
                <a:sym typeface="Symbol" panose="05050102010706020507" pitchFamily="18" charset="2"/>
              </a:rPr>
              <a:t>Los </a:t>
            </a:r>
            <a:r>
              <a:rPr lang="en-US" altLang="es-SV" sz="2400" dirty="0" err="1">
                <a:sym typeface="Symbol" panose="05050102010706020507" pitchFamily="18" charset="2"/>
              </a:rPr>
              <a:t>economistas</a:t>
            </a:r>
            <a:r>
              <a:rPr lang="en-US" altLang="es-SV" sz="2400" dirty="0">
                <a:sym typeface="Symbol" panose="05050102010706020507" pitchFamily="18" charset="2"/>
              </a:rPr>
              <a:t> </a:t>
            </a:r>
            <a:r>
              <a:rPr lang="en-US" altLang="es-SV" sz="2400" dirty="0" err="1">
                <a:sym typeface="Symbol" panose="05050102010706020507" pitchFamily="18" charset="2"/>
              </a:rPr>
              <a:t>suelen</a:t>
            </a:r>
            <a:r>
              <a:rPr lang="en-US" altLang="es-SV" sz="2400" dirty="0">
                <a:sym typeface="Symbol" panose="05050102010706020507" pitchFamily="18" charset="2"/>
              </a:rPr>
              <a:t> </a:t>
            </a:r>
            <a:r>
              <a:rPr lang="en-US" altLang="es-SV" sz="2400" dirty="0" err="1">
                <a:sym typeface="Symbol" panose="05050102010706020507" pitchFamily="18" charset="2"/>
              </a:rPr>
              <a:t>jactarse</a:t>
            </a:r>
            <a:r>
              <a:rPr lang="en-US" altLang="es-SV" sz="2400" dirty="0">
                <a:sym typeface="Symbol" panose="05050102010706020507" pitchFamily="18" charset="2"/>
              </a:rPr>
              <a:t> de que son </a:t>
            </a:r>
            <a:r>
              <a:rPr lang="en-US" altLang="es-SV" sz="2400" dirty="0" err="1">
                <a:sym typeface="Symbol" panose="05050102010706020507" pitchFamily="18" charset="2"/>
              </a:rPr>
              <a:t>inmunes</a:t>
            </a:r>
            <a:r>
              <a:rPr lang="en-US" altLang="es-SV" sz="2400" dirty="0">
                <a:sym typeface="Symbol" panose="05050102010706020507" pitchFamily="18" charset="2"/>
              </a:rPr>
              <a:t> a las </a:t>
            </a:r>
            <a:r>
              <a:rPr lang="en-US" altLang="es-SV" sz="2400" dirty="0" err="1">
                <a:sym typeface="Symbol" panose="05050102010706020507" pitchFamily="18" charset="2"/>
              </a:rPr>
              <a:t>influencias</a:t>
            </a:r>
            <a:r>
              <a:rPr lang="en-US" altLang="es-SV" sz="2400" dirty="0">
                <a:sym typeface="Symbol" panose="05050102010706020507" pitchFamily="18" charset="2"/>
              </a:rPr>
              <a:t> </a:t>
            </a:r>
            <a:r>
              <a:rPr lang="en-US" altLang="es-SV" sz="2400" dirty="0" err="1">
                <a:sym typeface="Symbol" panose="05050102010706020507" pitchFamily="18" charset="2"/>
              </a:rPr>
              <a:t>ideológicas</a:t>
            </a:r>
            <a:r>
              <a:rPr lang="en-US" altLang="es-SV" sz="2400" dirty="0">
                <a:sym typeface="Symbol" panose="05050102010706020507" pitchFamily="18" charset="2"/>
              </a:rPr>
              <a:t>. Hay </a:t>
            </a:r>
            <a:r>
              <a:rPr lang="en-US" altLang="es-SV" sz="2400" dirty="0" err="1">
                <a:sym typeface="Symbol" panose="05050102010706020507" pitchFamily="18" charset="2"/>
              </a:rPr>
              <a:t>creciente</a:t>
            </a:r>
            <a:r>
              <a:rPr lang="en-US" altLang="es-SV" sz="2400" dirty="0">
                <a:sym typeface="Symbol" panose="05050102010706020507" pitchFamily="18" charset="2"/>
              </a:rPr>
              <a:t> </a:t>
            </a:r>
            <a:r>
              <a:rPr lang="en-US" altLang="es-SV" sz="2400" dirty="0" err="1">
                <a:sym typeface="Symbol" panose="05050102010706020507" pitchFamily="18" charset="2"/>
              </a:rPr>
              <a:t>investigación</a:t>
            </a:r>
            <a:r>
              <a:rPr lang="en-US" altLang="es-SV" sz="2400" dirty="0">
                <a:sym typeface="Symbol" panose="05050102010706020507" pitchFamily="18" charset="2"/>
              </a:rPr>
              <a:t> que </a:t>
            </a:r>
            <a:r>
              <a:rPr lang="en-US" altLang="es-SV" sz="2400" dirty="0" err="1">
                <a:sym typeface="Symbol" panose="05050102010706020507" pitchFamily="18" charset="2"/>
              </a:rPr>
              <a:t>prueba</a:t>
            </a:r>
            <a:r>
              <a:rPr lang="en-US" altLang="es-SV" sz="2400" dirty="0">
                <a:sym typeface="Symbol" panose="05050102010706020507" pitchFamily="18" charset="2"/>
              </a:rPr>
              <a:t> la </a:t>
            </a:r>
            <a:r>
              <a:rPr lang="en-US" altLang="es-SV" sz="2400" dirty="0" err="1" smtClean="0">
                <a:sym typeface="Symbol" panose="05050102010706020507" pitchFamily="18" charset="2"/>
              </a:rPr>
              <a:t>contrario</a:t>
            </a:r>
            <a:r>
              <a:rPr lang="en-US" altLang="es-SV" sz="2400" dirty="0">
                <a:sym typeface="Symbol" panose="05050102010706020507" pitchFamily="18" charset="2"/>
              </a:rPr>
              <a:t> </a:t>
            </a:r>
            <a:r>
              <a:rPr lang="en-US" altLang="es-SV" sz="2400" dirty="0" smtClean="0">
                <a:sym typeface="Symbol" panose="05050102010706020507" pitchFamily="18" charset="2"/>
              </a:rPr>
              <a:t>(</a:t>
            </a:r>
            <a:r>
              <a:rPr lang="en-US" altLang="es-SV" sz="2400" dirty="0" err="1" smtClean="0">
                <a:sym typeface="Symbol" panose="05050102010706020507" pitchFamily="18" charset="2"/>
              </a:rPr>
              <a:t>Javdani</a:t>
            </a:r>
            <a:r>
              <a:rPr lang="en-US" altLang="es-SV" sz="2400" dirty="0" smtClean="0">
                <a:sym typeface="Symbol" panose="05050102010706020507" pitchFamily="18" charset="2"/>
              </a:rPr>
              <a:t> y Chang, 2019).</a:t>
            </a:r>
            <a:endParaRPr lang="en-US" altLang="es-SV" sz="2400" dirty="0">
              <a:sym typeface="Symbol" panose="05050102010706020507" pitchFamily="18" charset="2"/>
            </a:endParaRPr>
          </a:p>
          <a:p>
            <a:r>
              <a:rPr lang="en-US" altLang="es-SV" sz="2400" dirty="0">
                <a:sym typeface="Symbol" panose="05050102010706020507" pitchFamily="18" charset="2"/>
              </a:rPr>
              <a:t>Un </a:t>
            </a:r>
            <a:r>
              <a:rPr lang="en-US" altLang="es-SV" sz="2400" dirty="0" err="1">
                <a:sym typeface="Symbol" panose="05050102010706020507" pitchFamily="18" charset="2"/>
              </a:rPr>
              <a:t>estudio</a:t>
            </a:r>
            <a:r>
              <a:rPr lang="en-US" altLang="es-SV" sz="2400" dirty="0">
                <a:sym typeface="Symbol" panose="05050102010706020507" pitchFamily="18" charset="2"/>
              </a:rPr>
              <a:t> </a:t>
            </a:r>
            <a:r>
              <a:rPr lang="en-US" altLang="es-SV" sz="2400" dirty="0" err="1">
                <a:sym typeface="Symbol" panose="05050102010706020507" pitchFamily="18" charset="2"/>
              </a:rPr>
              <a:t>reciente</a:t>
            </a:r>
            <a:r>
              <a:rPr lang="en-US" altLang="es-SV" sz="2400" dirty="0">
                <a:sym typeface="Symbol" panose="05050102010706020507" pitchFamily="18" charset="2"/>
              </a:rPr>
              <a:t>, </a:t>
            </a:r>
            <a:r>
              <a:rPr lang="en-US" altLang="es-SV" sz="2400" dirty="0" err="1">
                <a:sym typeface="Symbol" panose="05050102010706020507" pitchFamily="18" charset="2"/>
              </a:rPr>
              <a:t>utilizando</a:t>
            </a:r>
            <a:r>
              <a:rPr lang="en-US" altLang="es-SV" sz="2400" dirty="0">
                <a:sym typeface="Symbol" panose="05050102010706020507" pitchFamily="18" charset="2"/>
              </a:rPr>
              <a:t> </a:t>
            </a:r>
            <a:r>
              <a:rPr lang="en-US" altLang="es-SV" sz="2400" dirty="0" err="1">
                <a:sym typeface="Symbol" panose="05050102010706020507" pitchFamily="18" charset="2"/>
              </a:rPr>
              <a:t>técnicas</a:t>
            </a:r>
            <a:r>
              <a:rPr lang="en-US" altLang="es-SV" sz="2400" dirty="0">
                <a:sym typeface="Symbol" panose="05050102010706020507" pitchFamily="18" charset="2"/>
              </a:rPr>
              <a:t> </a:t>
            </a:r>
            <a:r>
              <a:rPr lang="en-US" altLang="es-SV" sz="2400" dirty="0" err="1">
                <a:sym typeface="Symbol" panose="05050102010706020507" pitchFamily="18" charset="2"/>
              </a:rPr>
              <a:t>experimentales</a:t>
            </a:r>
            <a:r>
              <a:rPr lang="en-US" altLang="es-SV" sz="2400" dirty="0">
                <a:sym typeface="Symbol" panose="05050102010706020507" pitchFamily="18" charset="2"/>
              </a:rPr>
              <a:t> de “deception”, </a:t>
            </a:r>
            <a:r>
              <a:rPr lang="en-US" altLang="es-SV" sz="2400" dirty="0" err="1">
                <a:sym typeface="Symbol" panose="05050102010706020507" pitchFamily="18" charset="2"/>
              </a:rPr>
              <a:t>pasó</a:t>
            </a:r>
            <a:r>
              <a:rPr lang="en-US" altLang="es-SV" sz="2400" dirty="0">
                <a:sym typeface="Symbol" panose="05050102010706020507" pitchFamily="18" charset="2"/>
              </a:rPr>
              <a:t> una </a:t>
            </a:r>
            <a:r>
              <a:rPr lang="en-US" altLang="es-SV" sz="2400" dirty="0" err="1">
                <a:sym typeface="Symbol" panose="05050102010706020507" pitchFamily="18" charset="2"/>
              </a:rPr>
              <a:t>encuesta</a:t>
            </a:r>
            <a:r>
              <a:rPr lang="en-US" altLang="es-SV" sz="2400" dirty="0">
                <a:sym typeface="Symbol" panose="05050102010706020507" pitchFamily="18" charset="2"/>
              </a:rPr>
              <a:t> a 2,400 </a:t>
            </a:r>
            <a:r>
              <a:rPr lang="en-US" altLang="es-SV" sz="2400" dirty="0" err="1">
                <a:sym typeface="Symbol" panose="05050102010706020507" pitchFamily="18" charset="2"/>
              </a:rPr>
              <a:t>economistas</a:t>
            </a:r>
            <a:r>
              <a:rPr lang="en-US" altLang="es-SV" sz="2400" dirty="0">
                <a:sym typeface="Symbol" panose="05050102010706020507" pitchFamily="18" charset="2"/>
              </a:rPr>
              <a:t> de 19 </a:t>
            </a:r>
            <a:r>
              <a:rPr lang="en-US" altLang="es-SV" sz="2400" dirty="0" err="1">
                <a:sym typeface="Symbol" panose="05050102010706020507" pitchFamily="18" charset="2"/>
              </a:rPr>
              <a:t>países</a:t>
            </a:r>
            <a:r>
              <a:rPr lang="en-US" altLang="es-SV" sz="2400" dirty="0">
                <a:sym typeface="Symbol" panose="05050102010706020507" pitchFamily="18" charset="2"/>
              </a:rPr>
              <a:t>, </a:t>
            </a:r>
            <a:r>
              <a:rPr lang="en-US" altLang="es-SV" sz="2400" dirty="0" err="1">
                <a:sym typeface="Symbol" panose="05050102010706020507" pitchFamily="18" charset="2"/>
              </a:rPr>
              <a:t>atribuyendo</a:t>
            </a:r>
            <a:r>
              <a:rPr lang="en-US" altLang="es-SV" sz="2400" dirty="0">
                <a:sym typeface="Symbol" panose="05050102010706020507" pitchFamily="18" charset="2"/>
              </a:rPr>
              <a:t> 15 </a:t>
            </a:r>
            <a:r>
              <a:rPr lang="en-US" altLang="es-SV" sz="2400" dirty="0" err="1">
                <a:sym typeface="Symbol" panose="05050102010706020507" pitchFamily="18" charset="2"/>
              </a:rPr>
              <a:t>citas</a:t>
            </a:r>
            <a:r>
              <a:rPr lang="en-US" altLang="es-SV" sz="2400" dirty="0">
                <a:sym typeface="Symbol" panose="05050102010706020507" pitchFamily="18" charset="2"/>
              </a:rPr>
              <a:t> a </a:t>
            </a:r>
            <a:r>
              <a:rPr lang="en-US" altLang="es-SV" sz="2400" dirty="0" err="1">
                <a:sym typeface="Symbol" panose="05050102010706020507" pitchFamily="18" charset="2"/>
              </a:rPr>
              <a:t>economistas</a:t>
            </a:r>
            <a:r>
              <a:rPr lang="en-US" altLang="es-SV" sz="2400" dirty="0">
                <a:sym typeface="Symbol" panose="05050102010706020507" pitchFamily="18" charset="2"/>
              </a:rPr>
              <a:t> de </a:t>
            </a:r>
            <a:r>
              <a:rPr lang="en-US" altLang="es-SV" sz="2400" dirty="0" err="1">
                <a:sym typeface="Symbol" panose="05050102010706020507" pitchFamily="18" charset="2"/>
              </a:rPr>
              <a:t>diferentes</a:t>
            </a:r>
            <a:r>
              <a:rPr lang="en-US" altLang="es-SV" sz="2400" dirty="0">
                <a:sym typeface="Symbol" panose="05050102010706020507" pitchFamily="18" charset="2"/>
              </a:rPr>
              <a:t> </a:t>
            </a:r>
            <a:r>
              <a:rPr lang="en-US" altLang="es-SV" sz="2400" dirty="0" err="1">
                <a:sym typeface="Symbol" panose="05050102010706020507" pitchFamily="18" charset="2"/>
              </a:rPr>
              <a:t>orientaciones</a:t>
            </a:r>
            <a:r>
              <a:rPr lang="en-US" altLang="es-SV" sz="2400" dirty="0">
                <a:sym typeface="Symbol" panose="05050102010706020507" pitchFamily="18" charset="2"/>
              </a:rPr>
              <a:t> </a:t>
            </a:r>
            <a:r>
              <a:rPr lang="en-US" altLang="es-SV" sz="2400" dirty="0" err="1">
                <a:sym typeface="Symbol" panose="05050102010706020507" pitchFamily="18" charset="2"/>
              </a:rPr>
              <a:t>ideológicas</a:t>
            </a:r>
            <a:r>
              <a:rPr lang="en-US" altLang="es-SV" sz="2400" dirty="0">
                <a:sym typeface="Symbol" panose="05050102010706020507" pitchFamily="18" charset="2"/>
              </a:rPr>
              <a:t>.</a:t>
            </a:r>
          </a:p>
          <a:p>
            <a:r>
              <a:rPr lang="en-US" altLang="es-SV" sz="2400" dirty="0" err="1">
                <a:sym typeface="Symbol" panose="05050102010706020507" pitchFamily="18" charset="2"/>
              </a:rPr>
              <a:t>Todos</a:t>
            </a:r>
            <a:r>
              <a:rPr lang="en-US" altLang="es-SV" sz="2400" dirty="0">
                <a:sym typeface="Symbol" panose="05050102010706020507" pitchFamily="18" charset="2"/>
              </a:rPr>
              <a:t> </a:t>
            </a:r>
            <a:r>
              <a:rPr lang="en-US" altLang="es-SV" sz="2400" dirty="0" err="1">
                <a:sym typeface="Symbol" panose="05050102010706020507" pitchFamily="18" charset="2"/>
              </a:rPr>
              <a:t>evaluaron</a:t>
            </a:r>
            <a:r>
              <a:rPr lang="en-US" altLang="es-SV" sz="2400" dirty="0">
                <a:sym typeface="Symbol" panose="05050102010706020507" pitchFamily="18" charset="2"/>
              </a:rPr>
              <a:t> las </a:t>
            </a:r>
            <a:r>
              <a:rPr lang="en-US" altLang="es-SV" sz="2400" dirty="0" err="1">
                <a:sym typeface="Symbol" panose="05050102010706020507" pitchFamily="18" charset="2"/>
              </a:rPr>
              <a:t>mismas</a:t>
            </a:r>
            <a:r>
              <a:rPr lang="en-US" altLang="es-SV" sz="2400" dirty="0">
                <a:sym typeface="Symbol" panose="05050102010706020507" pitchFamily="18" charset="2"/>
              </a:rPr>
              <a:t> </a:t>
            </a:r>
            <a:r>
              <a:rPr lang="en-US" altLang="es-SV" sz="2400" dirty="0" err="1">
                <a:sym typeface="Symbol" panose="05050102010706020507" pitchFamily="18" charset="2"/>
              </a:rPr>
              <a:t>citas</a:t>
            </a:r>
            <a:r>
              <a:rPr lang="en-US" altLang="es-SV" sz="2400" dirty="0">
                <a:sym typeface="Symbol" panose="05050102010706020507" pitchFamily="18" charset="2"/>
              </a:rPr>
              <a:t>, </a:t>
            </a:r>
            <a:r>
              <a:rPr lang="en-US" altLang="es-SV" sz="2400" dirty="0" err="1">
                <a:sym typeface="Symbol" panose="05050102010706020507" pitchFamily="18" charset="2"/>
              </a:rPr>
              <a:t>pero</a:t>
            </a:r>
            <a:r>
              <a:rPr lang="en-US" altLang="es-SV" sz="2400" dirty="0">
                <a:sym typeface="Symbol" panose="05050102010706020507" pitchFamily="18" charset="2"/>
              </a:rPr>
              <a:t> </a:t>
            </a:r>
            <a:r>
              <a:rPr lang="en-US" altLang="es-SV" sz="2400" dirty="0" err="1">
                <a:sym typeface="Symbol" panose="05050102010706020507" pitchFamily="18" charset="2"/>
              </a:rPr>
              <a:t>éstas</a:t>
            </a:r>
            <a:r>
              <a:rPr lang="en-US" altLang="es-SV" sz="2400" dirty="0">
                <a:sym typeface="Symbol" panose="05050102010706020507" pitchFamily="18" charset="2"/>
              </a:rPr>
              <a:t> </a:t>
            </a:r>
            <a:r>
              <a:rPr lang="en-US" altLang="es-SV" sz="2400" dirty="0" err="1">
                <a:sym typeface="Symbol" panose="05050102010706020507" pitchFamily="18" charset="2"/>
              </a:rPr>
              <a:t>fueron</a:t>
            </a:r>
            <a:r>
              <a:rPr lang="en-US" altLang="es-SV" sz="2400" dirty="0">
                <a:sym typeface="Symbol" panose="05050102010706020507" pitchFamily="18" charset="2"/>
              </a:rPr>
              <a:t> </a:t>
            </a:r>
            <a:r>
              <a:rPr lang="en-US" altLang="es-SV" sz="2400" dirty="0" err="1">
                <a:sym typeface="Symbol" panose="05050102010706020507" pitchFamily="18" charset="2"/>
              </a:rPr>
              <a:t>asignadas</a:t>
            </a:r>
            <a:r>
              <a:rPr lang="en-US" altLang="es-SV" sz="2400" dirty="0">
                <a:sym typeface="Symbol" panose="05050102010706020507" pitchFamily="18" charset="2"/>
              </a:rPr>
              <a:t> </a:t>
            </a:r>
            <a:r>
              <a:rPr lang="en-US" altLang="es-SV" sz="2400" dirty="0" err="1">
                <a:sym typeface="Symbol" panose="05050102010706020507" pitchFamily="18" charset="2"/>
              </a:rPr>
              <a:t>aleatoriamente</a:t>
            </a:r>
            <a:r>
              <a:rPr lang="en-US" altLang="es-SV" sz="2400" dirty="0">
                <a:sym typeface="Symbol" panose="05050102010706020507" pitchFamily="18" charset="2"/>
              </a:rPr>
              <a:t>. </a:t>
            </a:r>
          </a:p>
          <a:p>
            <a:r>
              <a:rPr lang="en-US" altLang="es-SV" sz="2400" dirty="0">
                <a:sym typeface="Symbol" panose="05050102010706020507" pitchFamily="18" charset="2"/>
              </a:rPr>
              <a:t>Al </a:t>
            </a:r>
            <a:r>
              <a:rPr lang="en-US" altLang="es-SV" sz="2400" dirty="0" err="1">
                <a:sym typeface="Symbol" panose="05050102010706020507" pitchFamily="18" charset="2"/>
              </a:rPr>
              <a:t>atribuir</a:t>
            </a:r>
            <a:r>
              <a:rPr lang="en-US" altLang="es-SV" sz="2400" dirty="0">
                <a:sym typeface="Symbol" panose="05050102010706020507" pitchFamily="18" charset="2"/>
              </a:rPr>
              <a:t> las </a:t>
            </a:r>
            <a:r>
              <a:rPr lang="en-US" altLang="es-SV" sz="2400" dirty="0" err="1">
                <a:sym typeface="Symbol" panose="05050102010706020507" pitchFamily="18" charset="2"/>
              </a:rPr>
              <a:t>citas</a:t>
            </a:r>
            <a:r>
              <a:rPr lang="en-US" altLang="es-SV" sz="2400" dirty="0">
                <a:sym typeface="Symbol" panose="05050102010706020507" pitchFamily="18" charset="2"/>
              </a:rPr>
              <a:t> a </a:t>
            </a:r>
            <a:r>
              <a:rPr lang="en-US" altLang="es-SV" sz="2400" dirty="0" err="1">
                <a:sym typeface="Symbol" panose="05050102010706020507" pitchFamily="18" charset="2"/>
              </a:rPr>
              <a:t>economistas</a:t>
            </a:r>
            <a:r>
              <a:rPr lang="en-US" altLang="es-SV" sz="2400" dirty="0">
                <a:sym typeface="Symbol" panose="05050102010706020507" pitchFamily="18" charset="2"/>
              </a:rPr>
              <a:t> </a:t>
            </a:r>
            <a:r>
              <a:rPr lang="en-US" altLang="es-SV" sz="2400" dirty="0" err="1">
                <a:sym typeface="Symbol" panose="05050102010706020507" pitchFamily="18" charset="2"/>
              </a:rPr>
              <a:t>menos</a:t>
            </a:r>
            <a:r>
              <a:rPr lang="en-US" altLang="es-SV" sz="2400" dirty="0">
                <a:sym typeface="Symbol" panose="05050102010706020507" pitchFamily="18" charset="2"/>
              </a:rPr>
              <a:t> </a:t>
            </a:r>
            <a:r>
              <a:rPr lang="en-US" altLang="es-SV" sz="2400" dirty="0" err="1">
                <a:sym typeface="Symbol" panose="05050102010706020507" pitchFamily="18" charset="2"/>
              </a:rPr>
              <a:t>conocidos</a:t>
            </a:r>
            <a:r>
              <a:rPr lang="en-US" altLang="es-SV" sz="2400" dirty="0">
                <a:sym typeface="Symbol" panose="05050102010706020507" pitchFamily="18" charset="2"/>
              </a:rPr>
              <a:t>, el </a:t>
            </a:r>
            <a:r>
              <a:rPr lang="en-US" altLang="es-SV" sz="2400" dirty="0" err="1">
                <a:sym typeface="Symbol" panose="05050102010706020507" pitchFamily="18" charset="2"/>
              </a:rPr>
              <a:t>acuerdo</a:t>
            </a:r>
            <a:r>
              <a:rPr lang="en-US" altLang="es-SV" sz="2400" dirty="0">
                <a:sym typeface="Symbol" panose="05050102010706020507" pitchFamily="18" charset="2"/>
              </a:rPr>
              <a:t> con las </a:t>
            </a:r>
            <a:r>
              <a:rPr lang="en-US" altLang="es-SV" sz="2400" dirty="0" err="1">
                <a:sym typeface="Symbol" panose="05050102010706020507" pitchFamily="18" charset="2"/>
              </a:rPr>
              <a:t>citas</a:t>
            </a:r>
            <a:r>
              <a:rPr lang="en-US" altLang="es-SV" sz="2400" dirty="0">
                <a:sym typeface="Symbol" panose="05050102010706020507" pitchFamily="18" charset="2"/>
              </a:rPr>
              <a:t> </a:t>
            </a:r>
            <a:r>
              <a:rPr lang="en-US" altLang="es-SV" sz="2400" dirty="0" err="1">
                <a:sym typeface="Symbol" panose="05050102010706020507" pitchFamily="18" charset="2"/>
              </a:rPr>
              <a:t>disminuyó</a:t>
            </a:r>
            <a:r>
              <a:rPr lang="en-US" altLang="es-SV" sz="2400" dirty="0">
                <a:sym typeface="Symbol" panose="05050102010706020507" pitchFamily="18" charset="2"/>
              </a:rPr>
              <a:t>, a </a:t>
            </a:r>
            <a:r>
              <a:rPr lang="en-US" altLang="es-SV" sz="2400" dirty="0" err="1">
                <a:sym typeface="Symbol" panose="05050102010706020507" pitchFamily="18" charset="2"/>
              </a:rPr>
              <a:t>pesar</a:t>
            </a:r>
            <a:r>
              <a:rPr lang="en-US" altLang="es-SV" sz="2400" dirty="0">
                <a:sym typeface="Symbol" panose="05050102010706020507" pitchFamily="18" charset="2"/>
              </a:rPr>
              <a:t> de que el 82% de los </a:t>
            </a:r>
            <a:r>
              <a:rPr lang="en-US" altLang="es-SV" sz="2400" dirty="0" err="1">
                <a:sym typeface="Symbol" panose="05050102010706020507" pitchFamily="18" charset="2"/>
              </a:rPr>
              <a:t>encuestados</a:t>
            </a:r>
            <a:r>
              <a:rPr lang="en-US" altLang="es-SV" sz="2400" dirty="0">
                <a:sym typeface="Symbol" panose="05050102010706020507" pitchFamily="18" charset="2"/>
              </a:rPr>
              <a:t> </a:t>
            </a:r>
            <a:r>
              <a:rPr lang="en-US" altLang="es-SV" sz="2400" dirty="0" err="1">
                <a:sym typeface="Symbol" panose="05050102010706020507" pitchFamily="18" charset="2"/>
              </a:rPr>
              <a:t>aseguraba</a:t>
            </a:r>
            <a:r>
              <a:rPr lang="en-US" altLang="es-SV" sz="2400" dirty="0">
                <a:sym typeface="Symbol" panose="05050102010706020507" pitchFamily="18" charset="2"/>
              </a:rPr>
              <a:t> que </a:t>
            </a:r>
            <a:r>
              <a:rPr lang="en-US" altLang="es-SV" sz="2400" dirty="0" err="1">
                <a:sym typeface="Symbol" panose="05050102010706020507" pitchFamily="18" charset="2"/>
              </a:rPr>
              <a:t>evaluaba</a:t>
            </a:r>
            <a:r>
              <a:rPr lang="en-US" altLang="es-SV" sz="2400" dirty="0">
                <a:sym typeface="Symbol" panose="05050102010706020507" pitchFamily="18" charset="2"/>
              </a:rPr>
              <a:t> una idea por </a:t>
            </a:r>
            <a:r>
              <a:rPr lang="en-US" altLang="es-SV" sz="2400" dirty="0" err="1">
                <a:sym typeface="Symbol" panose="05050102010706020507" pitchFamily="18" charset="2"/>
              </a:rPr>
              <a:t>sí</a:t>
            </a:r>
            <a:r>
              <a:rPr lang="en-US" altLang="es-SV" sz="2400" dirty="0">
                <a:sym typeface="Symbol" panose="05050102010706020507" pitchFamily="18" charset="2"/>
              </a:rPr>
              <a:t> </a:t>
            </a:r>
            <a:r>
              <a:rPr lang="en-US" altLang="es-SV" sz="2400" dirty="0" err="1">
                <a:sym typeface="Symbol" panose="05050102010706020507" pitchFamily="18" charset="2"/>
              </a:rPr>
              <a:t>misma</a:t>
            </a:r>
            <a:r>
              <a:rPr lang="en-US" altLang="es-SV" sz="2400" dirty="0">
                <a:sym typeface="Symbol" panose="05050102010706020507" pitchFamily="18" charset="2"/>
              </a:rPr>
              <a:t> y no por </a:t>
            </a:r>
            <a:r>
              <a:rPr lang="en-US" altLang="es-SV" sz="2400" dirty="0" err="1">
                <a:sym typeface="Symbol" panose="05050102010706020507" pitchFamily="18" charset="2"/>
              </a:rPr>
              <a:t>su</a:t>
            </a:r>
            <a:r>
              <a:rPr lang="en-US" altLang="es-SV" sz="2400" dirty="0">
                <a:sym typeface="Symbol" panose="05050102010706020507" pitchFamily="18" charset="2"/>
              </a:rPr>
              <a:t> </a:t>
            </a:r>
            <a:r>
              <a:rPr lang="en-US" altLang="es-SV" sz="2400" dirty="0" err="1">
                <a:sym typeface="Symbol" panose="05050102010706020507" pitchFamily="18" charset="2"/>
              </a:rPr>
              <a:t>autor</a:t>
            </a:r>
            <a:r>
              <a:rPr lang="en-US" altLang="es-SV" sz="2400" dirty="0">
                <a:sym typeface="Symbol" panose="05050102010706020507" pitchFamily="18" charset="2"/>
              </a:rPr>
              <a:t>. </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1165051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sz="3400" b="1" dirty="0" err="1"/>
              <a:t>Influencia</a:t>
            </a:r>
            <a:r>
              <a:rPr lang="en-US" altLang="es-SV" sz="3400" b="1" dirty="0"/>
              <a:t> de la </a:t>
            </a:r>
            <a:r>
              <a:rPr lang="en-US" altLang="es-SV" sz="3400" b="1" dirty="0" err="1"/>
              <a:t>ideología</a:t>
            </a:r>
            <a:r>
              <a:rPr lang="en-US" altLang="es-SV" sz="3400" b="1" dirty="0"/>
              <a:t> </a:t>
            </a:r>
            <a:r>
              <a:rPr lang="en-US" altLang="es-SV" sz="3400" b="1" dirty="0" err="1"/>
              <a:t>en</a:t>
            </a:r>
            <a:r>
              <a:rPr lang="en-US" altLang="es-SV" sz="3400" b="1" dirty="0"/>
              <a:t> la </a:t>
            </a:r>
            <a:r>
              <a:rPr lang="en-US" altLang="es-SV" sz="3400" b="1" dirty="0" err="1"/>
              <a:t>economía</a:t>
            </a:r>
            <a:endParaRPr lang="en-US" altLang="es-SV" sz="3400" b="1"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fontScale="92500"/>
          </a:bodyPr>
          <a:lstStyle/>
          <a:p>
            <a:r>
              <a:rPr lang="en-US" altLang="es-SV" sz="2400" dirty="0">
                <a:sym typeface="Symbol" panose="05050102010706020507" pitchFamily="18" charset="2"/>
              </a:rPr>
              <a:t>El </a:t>
            </a:r>
            <a:r>
              <a:rPr lang="en-US" altLang="es-SV" sz="2400" dirty="0" err="1">
                <a:sym typeface="Symbol" panose="05050102010706020507" pitchFamily="18" charset="2"/>
              </a:rPr>
              <a:t>estudio</a:t>
            </a:r>
            <a:r>
              <a:rPr lang="en-US" altLang="es-SV" sz="2400" dirty="0">
                <a:sym typeface="Symbol" panose="05050102010706020507" pitchFamily="18" charset="2"/>
              </a:rPr>
              <a:t> </a:t>
            </a:r>
            <a:r>
              <a:rPr lang="en-US" altLang="es-SV" sz="2400" dirty="0" err="1">
                <a:sym typeface="Symbol" panose="05050102010706020507" pitchFamily="18" charset="2"/>
              </a:rPr>
              <a:t>halló</a:t>
            </a:r>
            <a:r>
              <a:rPr lang="en-US" altLang="es-SV" sz="2400" dirty="0">
                <a:sym typeface="Symbol" panose="05050102010706020507" pitchFamily="18" charset="2"/>
              </a:rPr>
              <a:t> </a:t>
            </a:r>
            <a:r>
              <a:rPr lang="en-US" altLang="es-SV" sz="2400" dirty="0" err="1">
                <a:sym typeface="Symbol" panose="05050102010706020507" pitchFamily="18" charset="2"/>
              </a:rPr>
              <a:t>también</a:t>
            </a:r>
            <a:r>
              <a:rPr lang="en-US" altLang="es-SV" sz="2400" dirty="0">
                <a:sym typeface="Symbol" panose="05050102010706020507" pitchFamily="18" charset="2"/>
              </a:rPr>
              <a:t> que el </a:t>
            </a:r>
            <a:r>
              <a:rPr lang="en-US" altLang="es-SV" sz="2400" dirty="0" err="1">
                <a:sym typeface="Symbol" panose="05050102010706020507" pitchFamily="18" charset="2"/>
              </a:rPr>
              <a:t>sesgo</a:t>
            </a:r>
            <a:r>
              <a:rPr lang="en-US" altLang="es-SV" sz="2400" dirty="0">
                <a:sym typeface="Symbol" panose="05050102010706020507" pitchFamily="18" charset="2"/>
              </a:rPr>
              <a:t> </a:t>
            </a:r>
            <a:r>
              <a:rPr lang="en-US" altLang="es-SV" sz="2400" dirty="0" err="1">
                <a:sym typeface="Symbol" panose="05050102010706020507" pitchFamily="18" charset="2"/>
              </a:rPr>
              <a:t>ideológico</a:t>
            </a:r>
            <a:r>
              <a:rPr lang="en-US" altLang="es-SV" sz="2400" dirty="0">
                <a:sym typeface="Symbol" panose="05050102010706020507" pitchFamily="18" charset="2"/>
              </a:rPr>
              <a:t> </a:t>
            </a:r>
            <a:r>
              <a:rPr lang="en-US" altLang="es-SV" sz="2400" dirty="0" err="1">
                <a:sym typeface="Symbol" panose="05050102010706020507" pitchFamily="18" charset="2"/>
              </a:rPr>
              <a:t>varía</a:t>
            </a:r>
            <a:r>
              <a:rPr lang="en-US" altLang="es-SV" sz="2400" dirty="0">
                <a:sym typeface="Symbol" panose="05050102010706020507" pitchFamily="18" charset="2"/>
              </a:rPr>
              <a:t> de modo </a:t>
            </a:r>
            <a:r>
              <a:rPr lang="en-US" altLang="es-SV" sz="2400" dirty="0" err="1">
                <a:sym typeface="Symbol" panose="05050102010706020507" pitchFamily="18" charset="2"/>
              </a:rPr>
              <a:t>significativo</a:t>
            </a:r>
            <a:r>
              <a:rPr lang="en-US" altLang="es-SV" sz="2400" dirty="0">
                <a:sym typeface="Symbol" panose="05050102010706020507" pitchFamily="18" charset="2"/>
              </a:rPr>
              <a:t> </a:t>
            </a:r>
            <a:r>
              <a:rPr lang="en-US" altLang="es-SV" sz="2400" dirty="0" err="1">
                <a:sym typeface="Symbol" panose="05050102010706020507" pitchFamily="18" charset="2"/>
              </a:rPr>
              <a:t>dependiendo</a:t>
            </a:r>
            <a:r>
              <a:rPr lang="en-US" altLang="es-SV" sz="2400" dirty="0">
                <a:sym typeface="Symbol" panose="05050102010706020507" pitchFamily="18" charset="2"/>
              </a:rPr>
              <a:t> de las </a:t>
            </a:r>
            <a:r>
              <a:rPr lang="en-US" altLang="es-SV" sz="2400" dirty="0" err="1">
                <a:sym typeface="Symbol" panose="05050102010706020507" pitchFamily="18" charset="2"/>
              </a:rPr>
              <a:t>características</a:t>
            </a:r>
            <a:r>
              <a:rPr lang="en-US" altLang="es-SV" sz="2400" dirty="0">
                <a:sym typeface="Symbol" panose="05050102010706020507" pitchFamily="18" charset="2"/>
              </a:rPr>
              <a:t> </a:t>
            </a:r>
            <a:r>
              <a:rPr lang="en-US" altLang="es-SV" sz="2400" dirty="0" err="1">
                <a:sym typeface="Symbol" panose="05050102010706020507" pitchFamily="18" charset="2"/>
              </a:rPr>
              <a:t>personales</a:t>
            </a:r>
            <a:r>
              <a:rPr lang="en-US" altLang="es-SV" sz="2400" dirty="0">
                <a:sym typeface="Symbol" panose="05050102010706020507" pitchFamily="18" charset="2"/>
              </a:rPr>
              <a:t> del </a:t>
            </a:r>
            <a:r>
              <a:rPr lang="en-US" altLang="es-SV" sz="2400" dirty="0" err="1">
                <a:sym typeface="Symbol" panose="05050102010706020507" pitchFamily="18" charset="2"/>
              </a:rPr>
              <a:t>economista</a:t>
            </a:r>
            <a:r>
              <a:rPr lang="en-US" altLang="es-SV" sz="2400" dirty="0">
                <a:sym typeface="Symbol" panose="05050102010706020507" pitchFamily="18" charset="2"/>
              </a:rPr>
              <a:t>.</a:t>
            </a:r>
          </a:p>
          <a:p>
            <a:r>
              <a:rPr lang="en-US" altLang="es-SV" sz="2400" dirty="0">
                <a:sym typeface="Symbol" panose="05050102010706020507" pitchFamily="18" charset="2"/>
              </a:rPr>
              <a:t>La </a:t>
            </a:r>
            <a:r>
              <a:rPr lang="en-US" altLang="es-SV" sz="2400" dirty="0" err="1">
                <a:sym typeface="Symbol" panose="05050102010706020507" pitchFamily="18" charset="2"/>
              </a:rPr>
              <a:t>orientación</a:t>
            </a:r>
            <a:r>
              <a:rPr lang="en-US" altLang="es-SV" sz="2400" dirty="0">
                <a:sym typeface="Symbol" panose="05050102010706020507" pitchFamily="18" charset="2"/>
              </a:rPr>
              <a:t> </a:t>
            </a:r>
            <a:r>
              <a:rPr lang="en-US" altLang="es-SV" sz="2400" dirty="0" err="1">
                <a:sym typeface="Symbol" panose="05050102010706020507" pitchFamily="18" charset="2"/>
              </a:rPr>
              <a:t>política</a:t>
            </a:r>
            <a:r>
              <a:rPr lang="en-US" altLang="es-SV" sz="2400" dirty="0">
                <a:sym typeface="Symbol" panose="05050102010706020507" pitchFamily="18" charset="2"/>
              </a:rPr>
              <a:t> auto-</a:t>
            </a:r>
            <a:r>
              <a:rPr lang="en-US" altLang="es-SV" sz="2400" dirty="0" err="1">
                <a:sym typeface="Symbol" panose="05050102010706020507" pitchFamily="18" charset="2"/>
              </a:rPr>
              <a:t>reportada</a:t>
            </a:r>
            <a:r>
              <a:rPr lang="en-US" altLang="es-SV" sz="2400" dirty="0">
                <a:sym typeface="Symbol" panose="05050102010706020507" pitchFamily="18" charset="2"/>
              </a:rPr>
              <a:t> </a:t>
            </a:r>
            <a:r>
              <a:rPr lang="en-US" altLang="es-SV" sz="2400" dirty="0" err="1">
                <a:sym typeface="Symbol" panose="05050102010706020507" pitchFamily="18" charset="2"/>
              </a:rPr>
              <a:t>influye</a:t>
            </a:r>
            <a:r>
              <a:rPr lang="en-US" altLang="es-SV" sz="2400" dirty="0">
                <a:sym typeface="Symbol" panose="05050102010706020507" pitchFamily="18" charset="2"/>
              </a:rPr>
              <a:t> </a:t>
            </a:r>
            <a:r>
              <a:rPr lang="en-US" altLang="es-SV" sz="2400" dirty="0" err="1">
                <a:sym typeface="Symbol" panose="05050102010706020507" pitchFamily="18" charset="2"/>
              </a:rPr>
              <a:t>fuertemente</a:t>
            </a:r>
            <a:r>
              <a:rPr lang="en-US" altLang="es-SV" sz="2400" dirty="0">
                <a:sym typeface="Symbol" panose="05050102010706020507" pitchFamily="18" charset="2"/>
              </a:rPr>
              <a:t> </a:t>
            </a:r>
            <a:r>
              <a:rPr lang="en-US" altLang="es-SV" sz="2400" dirty="0" err="1">
                <a:sym typeface="Symbol" panose="05050102010706020507" pitchFamily="18" charset="2"/>
              </a:rPr>
              <a:t>sobre</a:t>
            </a:r>
            <a:r>
              <a:rPr lang="en-US" altLang="es-SV" sz="2400" dirty="0">
                <a:sym typeface="Symbol" panose="05050102010706020507" pitchFamily="18" charset="2"/>
              </a:rPr>
              <a:t> el </a:t>
            </a:r>
            <a:r>
              <a:rPr lang="en-US" altLang="es-SV" sz="2400" dirty="0" err="1">
                <a:sym typeface="Symbol" panose="05050102010706020507" pitchFamily="18" charset="2"/>
              </a:rPr>
              <a:t>sesgo</a:t>
            </a:r>
            <a:r>
              <a:rPr lang="en-US" altLang="es-SV" sz="2400" dirty="0">
                <a:sym typeface="Symbol" panose="05050102010706020507" pitchFamily="18" charset="2"/>
              </a:rPr>
              <a:t> </a:t>
            </a:r>
            <a:r>
              <a:rPr lang="en-US" altLang="es-SV" sz="2400" dirty="0" err="1">
                <a:sym typeface="Symbol" panose="05050102010706020507" pitchFamily="18" charset="2"/>
              </a:rPr>
              <a:t>ideológico</a:t>
            </a:r>
            <a:r>
              <a:rPr lang="en-US" altLang="es-SV" sz="2400" dirty="0">
                <a:sym typeface="Symbol" panose="05050102010706020507" pitchFamily="18" charset="2"/>
              </a:rPr>
              <a:t>, con un mayor </a:t>
            </a:r>
            <a:r>
              <a:rPr lang="en-US" altLang="es-SV" sz="2400" dirty="0" err="1">
                <a:sym typeface="Symbol" panose="05050102010706020507" pitchFamily="18" charset="2"/>
              </a:rPr>
              <a:t>sesgo</a:t>
            </a:r>
            <a:r>
              <a:rPr lang="en-US" altLang="es-SV" sz="2400" dirty="0">
                <a:sym typeface="Symbol" panose="05050102010706020507" pitchFamily="18" charset="2"/>
              </a:rPr>
              <a:t> a </a:t>
            </a:r>
            <a:r>
              <a:rPr lang="en-US" altLang="es-SV" sz="2400" dirty="0" err="1">
                <a:sym typeface="Symbol" panose="05050102010706020507" pitchFamily="18" charset="2"/>
              </a:rPr>
              <a:t>medida</a:t>
            </a:r>
            <a:r>
              <a:rPr lang="en-US" altLang="es-SV" sz="2400" dirty="0">
                <a:sym typeface="Symbol" panose="05050102010706020507" pitchFamily="18" charset="2"/>
              </a:rPr>
              <a:t> que uno se </a:t>
            </a:r>
            <a:r>
              <a:rPr lang="en-US" altLang="es-SV" sz="2400" dirty="0" err="1">
                <a:sym typeface="Symbol" panose="05050102010706020507" pitchFamily="18" charset="2"/>
              </a:rPr>
              <a:t>mueve</a:t>
            </a:r>
            <a:r>
              <a:rPr lang="en-US" altLang="es-SV" sz="2400" dirty="0">
                <a:sym typeface="Symbol" panose="05050102010706020507" pitchFamily="18" charset="2"/>
              </a:rPr>
              <a:t> </a:t>
            </a:r>
            <a:r>
              <a:rPr lang="en-US" altLang="es-SV" sz="2400" dirty="0" err="1">
                <a:sym typeface="Symbol" panose="05050102010706020507" pitchFamily="18" charset="2"/>
              </a:rPr>
              <a:t>hacia</a:t>
            </a:r>
            <a:r>
              <a:rPr lang="en-US" altLang="es-SV" sz="2400" dirty="0">
                <a:sym typeface="Symbol" panose="05050102010706020507" pitchFamily="18" charset="2"/>
              </a:rPr>
              <a:t> la </a:t>
            </a:r>
            <a:r>
              <a:rPr lang="en-US" altLang="es-SV" sz="2400" dirty="0" err="1">
                <a:sym typeface="Symbol" panose="05050102010706020507" pitchFamily="18" charset="2"/>
              </a:rPr>
              <a:t>derecha</a:t>
            </a:r>
            <a:r>
              <a:rPr lang="en-US" altLang="es-SV" sz="2400" dirty="0">
                <a:sym typeface="Symbol" panose="05050102010706020507" pitchFamily="18" charset="2"/>
              </a:rPr>
              <a:t>.</a:t>
            </a:r>
          </a:p>
          <a:p>
            <a:r>
              <a:rPr lang="en-US" altLang="es-SV" sz="2400" dirty="0">
                <a:sym typeface="Symbol" panose="05050102010706020507" pitchFamily="18" charset="2"/>
              </a:rPr>
              <a:t>El </a:t>
            </a:r>
            <a:r>
              <a:rPr lang="en-US" altLang="es-SV" sz="2400" dirty="0" err="1">
                <a:sym typeface="Symbol" panose="05050102010706020507" pitchFamily="18" charset="2"/>
              </a:rPr>
              <a:t>sesgo</a:t>
            </a:r>
            <a:r>
              <a:rPr lang="en-US" altLang="es-SV" sz="2400" dirty="0">
                <a:sym typeface="Symbol" panose="05050102010706020507" pitchFamily="18" charset="2"/>
              </a:rPr>
              <a:t> es mayor entre los </a:t>
            </a:r>
            <a:r>
              <a:rPr lang="en-US" altLang="es-SV" sz="2400" dirty="0" err="1">
                <a:sym typeface="Symbol" panose="05050102010706020507" pitchFamily="18" charset="2"/>
              </a:rPr>
              <a:t>economistas</a:t>
            </a:r>
            <a:r>
              <a:rPr lang="en-US" altLang="es-SV" sz="2400" dirty="0">
                <a:sym typeface="Symbol" panose="05050102010706020507" pitchFamily="18" charset="2"/>
              </a:rPr>
              <a:t> “mainstream” que entre los </a:t>
            </a:r>
            <a:r>
              <a:rPr lang="en-US" altLang="es-SV" sz="2400" dirty="0" err="1">
                <a:sym typeface="Symbol" panose="05050102010706020507" pitchFamily="18" charset="2"/>
              </a:rPr>
              <a:t>heterodoxos</a:t>
            </a:r>
            <a:r>
              <a:rPr lang="en-US" altLang="es-SV" sz="2400" dirty="0">
                <a:sym typeface="Symbol" panose="05050102010706020507" pitchFamily="18" charset="2"/>
              </a:rPr>
              <a:t>; el mayor </a:t>
            </a:r>
            <a:r>
              <a:rPr lang="en-US" altLang="es-SV" sz="2400" dirty="0" err="1">
                <a:sym typeface="Symbol" panose="05050102010706020507" pitchFamily="18" charset="2"/>
              </a:rPr>
              <a:t>sesgo</a:t>
            </a:r>
            <a:r>
              <a:rPr lang="en-US" altLang="es-SV" sz="2400" dirty="0">
                <a:sym typeface="Symbol" panose="05050102010706020507" pitchFamily="18" charset="2"/>
              </a:rPr>
              <a:t> se da </a:t>
            </a:r>
            <a:r>
              <a:rPr lang="en-US" altLang="es-SV" sz="2400" dirty="0" err="1">
                <a:sym typeface="Symbol" panose="05050102010706020507" pitchFamily="18" charset="2"/>
              </a:rPr>
              <a:t>en</a:t>
            </a:r>
            <a:r>
              <a:rPr lang="en-US" altLang="es-SV" sz="2400" dirty="0">
                <a:sym typeface="Symbol" panose="05050102010706020507" pitchFamily="18" charset="2"/>
              </a:rPr>
              <a:t> los </a:t>
            </a:r>
            <a:r>
              <a:rPr lang="en-US" altLang="es-SV" sz="2400" dirty="0" err="1">
                <a:sym typeface="Symbol" panose="05050102010706020507" pitchFamily="18" charset="2"/>
              </a:rPr>
              <a:t>macroeconomistas</a:t>
            </a:r>
            <a:r>
              <a:rPr lang="en-US" altLang="es-SV" sz="2400" dirty="0">
                <a:sym typeface="Symbol" panose="05050102010706020507" pitchFamily="18" charset="2"/>
              </a:rPr>
              <a:t>.</a:t>
            </a:r>
          </a:p>
          <a:p>
            <a:r>
              <a:rPr lang="en-US" altLang="es-SV" sz="2400" dirty="0">
                <a:sym typeface="Symbol" panose="05050102010706020507" pitchFamily="18" charset="2"/>
              </a:rPr>
              <a:t>Los hombres son </a:t>
            </a:r>
            <a:r>
              <a:rPr lang="en-US" altLang="es-SV" sz="2400" dirty="0" err="1">
                <a:sym typeface="Symbol" panose="05050102010706020507" pitchFamily="18" charset="2"/>
              </a:rPr>
              <a:t>más</a:t>
            </a:r>
            <a:r>
              <a:rPr lang="en-US" altLang="es-SV" sz="2400" dirty="0">
                <a:sym typeface="Symbol" panose="05050102010706020507" pitchFamily="18" charset="2"/>
              </a:rPr>
              <a:t> </a:t>
            </a:r>
            <a:r>
              <a:rPr lang="en-US" altLang="es-SV" sz="2400" dirty="0" err="1">
                <a:sym typeface="Symbol" panose="05050102010706020507" pitchFamily="18" charset="2"/>
              </a:rPr>
              <a:t>sesgados</a:t>
            </a:r>
            <a:r>
              <a:rPr lang="en-US" altLang="es-SV" sz="2400" dirty="0">
                <a:sym typeface="Symbol" panose="05050102010706020507" pitchFamily="18" charset="2"/>
              </a:rPr>
              <a:t> que las </a:t>
            </a:r>
            <a:r>
              <a:rPr lang="en-US" altLang="es-SV" sz="2400" dirty="0" err="1">
                <a:sym typeface="Symbol" panose="05050102010706020507" pitchFamily="18" charset="2"/>
              </a:rPr>
              <a:t>mujeres</a:t>
            </a:r>
            <a:r>
              <a:rPr lang="en-US" altLang="es-SV" sz="2400" dirty="0">
                <a:sym typeface="Symbol" panose="05050102010706020507" pitchFamily="18" charset="2"/>
              </a:rPr>
              <a:t>.</a:t>
            </a:r>
          </a:p>
          <a:p>
            <a:r>
              <a:rPr lang="en-US" altLang="es-SV" sz="2400" dirty="0">
                <a:sym typeface="Symbol" panose="05050102010706020507" pitchFamily="18" charset="2"/>
              </a:rPr>
              <a:t>La region </a:t>
            </a:r>
            <a:r>
              <a:rPr lang="en-US" altLang="es-SV" sz="2400" dirty="0" err="1">
                <a:sym typeface="Symbol" panose="05050102010706020507" pitchFamily="18" charset="2"/>
              </a:rPr>
              <a:t>geográfica</a:t>
            </a:r>
            <a:r>
              <a:rPr lang="en-US" altLang="es-SV" sz="2400" dirty="0">
                <a:sym typeface="Symbol" panose="05050102010706020507" pitchFamily="18" charset="2"/>
              </a:rPr>
              <a:t> </a:t>
            </a:r>
            <a:r>
              <a:rPr lang="en-US" altLang="es-SV" sz="2400" dirty="0" err="1">
                <a:sym typeface="Symbol" panose="05050102010706020507" pitchFamily="18" charset="2"/>
              </a:rPr>
              <a:t>también</a:t>
            </a:r>
            <a:r>
              <a:rPr lang="en-US" altLang="es-SV" sz="2400" dirty="0">
                <a:sym typeface="Symbol" panose="05050102010706020507" pitchFamily="18" charset="2"/>
              </a:rPr>
              <a:t> </a:t>
            </a:r>
            <a:r>
              <a:rPr lang="en-US" altLang="es-SV" sz="2400" dirty="0" err="1">
                <a:sym typeface="Symbol" panose="05050102010706020507" pitchFamily="18" charset="2"/>
              </a:rPr>
              <a:t>influye</a:t>
            </a:r>
            <a:r>
              <a:rPr lang="en-US" altLang="es-SV" sz="2400" dirty="0">
                <a:sym typeface="Symbol" panose="05050102010706020507" pitchFamily="18" charset="2"/>
              </a:rPr>
              <a:t>: </a:t>
            </a:r>
            <a:r>
              <a:rPr lang="en-US" altLang="es-SV" sz="2400" dirty="0" err="1">
                <a:sym typeface="Symbol" panose="05050102010706020507" pitchFamily="18" charset="2"/>
              </a:rPr>
              <a:t>menor</a:t>
            </a:r>
            <a:r>
              <a:rPr lang="en-US" altLang="es-SV" sz="2400" dirty="0">
                <a:sym typeface="Symbol" panose="05050102010706020507" pitchFamily="18" charset="2"/>
              </a:rPr>
              <a:t> </a:t>
            </a:r>
            <a:r>
              <a:rPr lang="en-US" altLang="es-SV" sz="2400" dirty="0" err="1">
                <a:sym typeface="Symbol" panose="05050102010706020507" pitchFamily="18" charset="2"/>
              </a:rPr>
              <a:t>sesgo</a:t>
            </a:r>
            <a:r>
              <a:rPr lang="en-US" altLang="es-SV" sz="2400" dirty="0">
                <a:sym typeface="Symbol" panose="05050102010706020507" pitchFamily="18" charset="2"/>
              </a:rPr>
              <a:t> </a:t>
            </a:r>
            <a:r>
              <a:rPr lang="en-US" altLang="es-SV" sz="2400" dirty="0" err="1">
                <a:sym typeface="Symbol" panose="05050102010706020507" pitchFamily="18" charset="2"/>
              </a:rPr>
              <a:t>en</a:t>
            </a:r>
            <a:r>
              <a:rPr lang="en-US" altLang="es-SV" sz="2400" dirty="0">
                <a:sym typeface="Symbol" panose="05050102010706020507" pitchFamily="18" charset="2"/>
              </a:rPr>
              <a:t> </a:t>
            </a:r>
            <a:r>
              <a:rPr lang="en-US" altLang="es-SV" sz="2400" dirty="0" err="1">
                <a:sym typeface="Symbol" panose="05050102010706020507" pitchFamily="18" charset="2"/>
              </a:rPr>
              <a:t>economistas</a:t>
            </a:r>
            <a:r>
              <a:rPr lang="en-US" altLang="es-SV" sz="2400" dirty="0">
                <a:sym typeface="Symbol" panose="05050102010706020507" pitchFamily="18" charset="2"/>
              </a:rPr>
              <a:t> de Africa, </a:t>
            </a:r>
            <a:r>
              <a:rPr lang="en-US" altLang="es-SV" sz="2400" dirty="0" err="1">
                <a:sym typeface="Symbol" panose="05050102010706020507" pitchFamily="18" charset="2"/>
              </a:rPr>
              <a:t>Sudamérica</a:t>
            </a:r>
            <a:r>
              <a:rPr lang="en-US" altLang="es-SV" sz="2400" dirty="0">
                <a:sym typeface="Symbol" panose="05050102010706020507" pitchFamily="18" charset="2"/>
              </a:rPr>
              <a:t> y </a:t>
            </a:r>
            <a:r>
              <a:rPr lang="en-US" altLang="es-SV" sz="2400" dirty="0" err="1">
                <a:sym typeface="Symbol" panose="05050102010706020507" pitchFamily="18" charset="2"/>
              </a:rPr>
              <a:t>países</a:t>
            </a:r>
            <a:r>
              <a:rPr lang="en-US" altLang="es-SV" sz="2400" dirty="0">
                <a:sym typeface="Symbol" panose="05050102010706020507" pitchFamily="18" charset="2"/>
              </a:rPr>
              <a:t> del </a:t>
            </a:r>
            <a:r>
              <a:rPr lang="en-US" altLang="es-SV" sz="2400" dirty="0" err="1">
                <a:sym typeface="Symbol" panose="05050102010706020507" pitchFamily="18" charset="2"/>
              </a:rPr>
              <a:t>Mediterráneo</a:t>
            </a:r>
            <a:r>
              <a:rPr lang="en-US" altLang="es-SV" sz="2400" dirty="0">
                <a:sym typeface="Symbol" panose="05050102010706020507" pitchFamily="18" charset="2"/>
              </a:rPr>
              <a:t> </a:t>
            </a:r>
            <a:r>
              <a:rPr lang="en-US" altLang="es-SV" sz="2400" dirty="0" err="1">
                <a:sym typeface="Symbol" panose="05050102010706020507" pitchFamily="18" charset="2"/>
              </a:rPr>
              <a:t>como</a:t>
            </a:r>
            <a:r>
              <a:rPr lang="en-US" altLang="es-SV" sz="2400" dirty="0">
                <a:sym typeface="Symbol" panose="05050102010706020507" pitchFamily="18" charset="2"/>
              </a:rPr>
              <a:t> Italia, Portugal, y </a:t>
            </a:r>
            <a:r>
              <a:rPr lang="en-US" altLang="es-SV" sz="2400" dirty="0" err="1">
                <a:sym typeface="Symbol" panose="05050102010706020507" pitchFamily="18" charset="2"/>
              </a:rPr>
              <a:t>España</a:t>
            </a:r>
            <a:r>
              <a:rPr lang="en-US" altLang="es-SV" sz="2400" dirty="0">
                <a:sym typeface="Symbol" panose="05050102010706020507" pitchFamily="18" charset="2"/>
              </a:rPr>
              <a:t>.</a:t>
            </a:r>
          </a:p>
          <a:p>
            <a:r>
              <a:rPr lang="en-US" altLang="es-SV" sz="2400" dirty="0" err="1">
                <a:sym typeface="Symbol" panose="05050102010706020507" pitchFamily="18" charset="2"/>
              </a:rPr>
              <a:t>Economistas</a:t>
            </a:r>
            <a:r>
              <a:rPr lang="en-US" altLang="es-SV" sz="2400" dirty="0">
                <a:sym typeface="Symbol" panose="05050102010706020507" pitchFamily="18" charset="2"/>
              </a:rPr>
              <a:t> con </a:t>
            </a:r>
            <a:r>
              <a:rPr lang="en-US" altLang="es-SV" sz="2400" dirty="0" err="1">
                <a:sym typeface="Symbol" panose="05050102010706020507" pitchFamily="18" charset="2"/>
              </a:rPr>
              <a:t>licenciaturas</a:t>
            </a:r>
            <a:r>
              <a:rPr lang="en-US" altLang="es-SV" sz="2400" dirty="0">
                <a:sym typeface="Symbol" panose="05050102010706020507" pitchFamily="18" charset="2"/>
              </a:rPr>
              <a:t> </a:t>
            </a:r>
            <a:r>
              <a:rPr lang="en-US" altLang="es-SV" sz="2400" dirty="0" err="1">
                <a:sym typeface="Symbol" panose="05050102010706020507" pitchFamily="18" charset="2"/>
              </a:rPr>
              <a:t>en</a:t>
            </a:r>
            <a:r>
              <a:rPr lang="en-US" altLang="es-SV" sz="2400" dirty="0">
                <a:sym typeface="Symbol" panose="05050102010706020507" pitchFamily="18" charset="2"/>
              </a:rPr>
              <a:t> </a:t>
            </a:r>
            <a:r>
              <a:rPr lang="en-US" altLang="es-SV" sz="2400" dirty="0" err="1">
                <a:sym typeface="Symbol" panose="05050102010706020507" pitchFamily="18" charset="2"/>
              </a:rPr>
              <a:t>economía</a:t>
            </a:r>
            <a:r>
              <a:rPr lang="en-US" altLang="es-SV" sz="2400" dirty="0">
                <a:sym typeface="Symbol" panose="05050102010706020507" pitchFamily="18" charset="2"/>
              </a:rPr>
              <a:t> o </a:t>
            </a:r>
            <a:r>
              <a:rPr lang="en-US" altLang="es-SV" sz="2400" dirty="0" err="1">
                <a:sym typeface="Symbol" panose="05050102010706020507" pitchFamily="18" charset="2"/>
              </a:rPr>
              <a:t>negocios</a:t>
            </a:r>
            <a:r>
              <a:rPr lang="en-US" altLang="es-SV" sz="2400" dirty="0">
                <a:sym typeface="Symbol" panose="05050102010706020507" pitchFamily="18" charset="2"/>
              </a:rPr>
              <a:t> </a:t>
            </a:r>
            <a:r>
              <a:rPr lang="en-US" altLang="es-SV" sz="2400" dirty="0" err="1">
                <a:sym typeface="Symbol" panose="05050102010706020507" pitchFamily="18" charset="2"/>
              </a:rPr>
              <a:t>muestran</a:t>
            </a:r>
            <a:r>
              <a:rPr lang="en-US" altLang="es-SV" sz="2400" dirty="0">
                <a:sym typeface="Symbol" panose="05050102010706020507" pitchFamily="18" charset="2"/>
              </a:rPr>
              <a:t> mayor </a:t>
            </a:r>
            <a:r>
              <a:rPr lang="en-US" altLang="es-SV" sz="2400" dirty="0" err="1">
                <a:sym typeface="Symbol" panose="05050102010706020507" pitchFamily="18" charset="2"/>
              </a:rPr>
              <a:t>sesgo</a:t>
            </a:r>
            <a:r>
              <a:rPr lang="en-US" altLang="es-SV" sz="2400" dirty="0">
                <a:sym typeface="Symbol" panose="05050102010706020507" pitchFamily="18" charset="2"/>
              </a:rPr>
              <a:t>. </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37382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err="1">
                <a:solidFill>
                  <a:schemeClr val="tx1"/>
                </a:solidFill>
              </a:rPr>
              <a:t>Brecha</a:t>
            </a:r>
            <a:r>
              <a:rPr lang="en-US" altLang="es-SV" dirty="0">
                <a:solidFill>
                  <a:schemeClr val="tx1"/>
                </a:solidFill>
              </a:rPr>
              <a:t> de </a:t>
            </a:r>
            <a:r>
              <a:rPr lang="en-US" altLang="es-SV" dirty="0" err="1">
                <a:solidFill>
                  <a:schemeClr val="tx1"/>
                </a:solidFill>
              </a:rPr>
              <a:t>género</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a:bodyPr>
          <a:lstStyle/>
          <a:p>
            <a:r>
              <a:rPr lang="es-SV" altLang="es-SV" sz="2400" dirty="0">
                <a:sym typeface="Symbol" panose="05050102010706020507" pitchFamily="18" charset="2"/>
              </a:rPr>
              <a:t>Ann Mari May, David </a:t>
            </a:r>
            <a:r>
              <a:rPr lang="es-SV" altLang="es-SV" sz="2400" dirty="0" err="1">
                <a:sym typeface="Symbol" panose="05050102010706020507" pitchFamily="18" charset="2"/>
              </a:rPr>
              <a:t>Kucera</a:t>
            </a:r>
            <a:r>
              <a:rPr lang="es-SV" altLang="es-SV" sz="2400" dirty="0">
                <a:sym typeface="Symbol" panose="05050102010706020507" pitchFamily="18" charset="2"/>
              </a:rPr>
              <a:t> y Mary G. </a:t>
            </a:r>
            <a:r>
              <a:rPr lang="es-SV" altLang="es-SV" sz="2400" dirty="0" err="1">
                <a:sym typeface="Symbol" panose="05050102010706020507" pitchFamily="18" charset="2"/>
              </a:rPr>
              <a:t>McGarvey</a:t>
            </a:r>
            <a:r>
              <a:rPr lang="es-SV" altLang="es-SV" sz="2400" dirty="0">
                <a:sym typeface="Symbol" panose="05050102010706020507" pitchFamily="18" charset="2"/>
              </a:rPr>
              <a:t>:</a:t>
            </a:r>
          </a:p>
          <a:p>
            <a:r>
              <a:rPr lang="es-SV" altLang="es-SV" sz="2400" dirty="0">
                <a:sym typeface="Symbol" panose="05050102010706020507" pitchFamily="18" charset="2"/>
              </a:rPr>
              <a:t>E</a:t>
            </a:r>
            <a:r>
              <a:rPr lang="es-ES" altLang="es-SV" sz="2400" dirty="0" err="1">
                <a:sym typeface="Symbol" panose="05050102010706020507" pitchFamily="18" charset="2"/>
              </a:rPr>
              <a:t>ncuesta</a:t>
            </a:r>
            <a:r>
              <a:rPr lang="es-ES" altLang="es-SV" sz="2400" dirty="0">
                <a:sym typeface="Symbol" panose="05050102010706020507" pitchFamily="18" charset="2"/>
              </a:rPr>
              <a:t> realizada entre hombres y mujeres economistas de universidades de 18 países de la Unión Europea que conceden doctorados en Economía. </a:t>
            </a:r>
          </a:p>
          <a:p>
            <a:r>
              <a:rPr lang="es-ES" altLang="es-SV" sz="2400" dirty="0">
                <a:sym typeface="Symbol" panose="05050102010706020507" pitchFamily="18" charset="2"/>
              </a:rPr>
              <a:t>El estudio, que controla por lugar de residencia y por cuándo y dónde obtuvieron sus doctorados, analiza las respuestas a una gran variedad de preguntas sobre política contemporánea, entre ellas sobre apoyo a medidas de austeridad, regulación de transacciones financieras de alto riesgo, políticas deflacionistas, energías renovables y fracturación hidráulica, perforaciones en el Ártico y cultivos modificados genéticamente.</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3869093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err="1">
                <a:solidFill>
                  <a:schemeClr val="tx1"/>
                </a:solidFill>
              </a:rPr>
              <a:t>Brecha</a:t>
            </a:r>
            <a:r>
              <a:rPr lang="en-US" altLang="es-SV" dirty="0">
                <a:solidFill>
                  <a:schemeClr val="tx1"/>
                </a:solidFill>
              </a:rPr>
              <a:t> de </a:t>
            </a:r>
            <a:r>
              <a:rPr lang="en-US" altLang="es-SV" dirty="0" err="1">
                <a:solidFill>
                  <a:schemeClr val="tx1"/>
                </a:solidFill>
              </a:rPr>
              <a:t>género</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fontScale="92500" lnSpcReduction="20000"/>
          </a:bodyPr>
          <a:lstStyle/>
          <a:p>
            <a:r>
              <a:rPr lang="es-ES" altLang="es-SV" sz="2400" dirty="0">
                <a:sym typeface="Symbol" panose="05050102010706020507" pitchFamily="18" charset="2"/>
              </a:rPr>
              <a:t>La brecha de género en los puntos de vista sobre economía tiene importantes implicaciones para el diseño de políticas y los resultados de las decisiones que se adoptan. </a:t>
            </a:r>
          </a:p>
          <a:p>
            <a:r>
              <a:rPr lang="es-ES" altLang="es-SV" sz="2400" dirty="0">
                <a:sym typeface="Symbol" panose="05050102010706020507" pitchFamily="18" charset="2"/>
              </a:rPr>
              <a:t>Pese al aumento del número de mujeres en el ámbito de la Economía entre los años setenta y noventa, esta profesión sigue siendo principalmente masculina. </a:t>
            </a:r>
          </a:p>
          <a:p>
            <a:r>
              <a:rPr lang="es-ES" altLang="es-SV" sz="2400" dirty="0">
                <a:sym typeface="Symbol" panose="05050102010706020507" pitchFamily="18" charset="2"/>
              </a:rPr>
              <a:t>El estudio sugiere que una mayor representación de las mujeres en este campo, en especial en los niveles superiores, influiría no solo en la elección de las políticas sino también en los tipos de preguntas de investigación que se plantean.</a:t>
            </a:r>
          </a:p>
          <a:p>
            <a:r>
              <a:rPr lang="es-ES" altLang="es-SV" sz="2400" dirty="0">
                <a:sym typeface="Symbol" panose="05050102010706020507" pitchFamily="18" charset="2"/>
              </a:rPr>
              <a:t>Hallazgos principales: </a:t>
            </a:r>
          </a:p>
          <a:p>
            <a:r>
              <a:rPr lang="es-ES" altLang="es-SV" sz="2400" dirty="0">
                <a:sym typeface="Symbol" panose="05050102010706020507" pitchFamily="18" charset="2"/>
              </a:rPr>
              <a:t>Las mujeres economistas confían mucho menos en el mercado para resolver problemas de la economía y la sociedad que sus colegas masculinos. </a:t>
            </a:r>
          </a:p>
          <a:p>
            <a:r>
              <a:rPr lang="es-ES" altLang="es-SV" sz="2400" dirty="0">
                <a:sym typeface="Symbol" panose="05050102010706020507" pitchFamily="18" charset="2"/>
              </a:rPr>
              <a:t>En comparación con estos, las economistas tienden más a contemplar la intervención pública como solución, apoyar una mayor regulación medioambiental y percibir una brecha de género en el salario y en otras condiciones laborales.</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2110505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err="1">
                <a:solidFill>
                  <a:schemeClr val="tx1"/>
                </a:solidFill>
              </a:rPr>
              <a:t>Brecha</a:t>
            </a:r>
            <a:r>
              <a:rPr lang="en-US" altLang="es-SV" dirty="0">
                <a:solidFill>
                  <a:schemeClr val="tx1"/>
                </a:solidFill>
              </a:rPr>
              <a:t> de </a:t>
            </a:r>
            <a:r>
              <a:rPr lang="en-US" altLang="es-SV" dirty="0" err="1">
                <a:solidFill>
                  <a:schemeClr val="tx1"/>
                </a:solidFill>
              </a:rPr>
              <a:t>género</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fontScale="92500" lnSpcReduction="10000"/>
          </a:bodyPr>
          <a:lstStyle/>
          <a:p>
            <a:r>
              <a:rPr lang="es-ES" altLang="es-SV" sz="2400" dirty="0">
                <a:sym typeface="Symbol" panose="05050102010706020507" pitchFamily="18" charset="2"/>
              </a:rPr>
              <a:t>La mayor diferencia de género se encontró en la preferencia entre soluciones de mercado e intervención pública. </a:t>
            </a:r>
          </a:p>
          <a:p>
            <a:r>
              <a:rPr lang="es-ES" altLang="es-SV" sz="2400" dirty="0">
                <a:sym typeface="Symbol" panose="05050102010706020507" pitchFamily="18" charset="2"/>
              </a:rPr>
              <a:t>Las preguntas en esta área tenían relación con aranceles y otras barreras comerciales, legislación sobre protección laboral y sus efectos sobre el desempeño económico, contratos de trabajo temporal, medidas públicas de austeridad y desempeño económico, regulación de transacciones financieras de alto riesgo y desempleo juvenil.</a:t>
            </a:r>
          </a:p>
          <a:p>
            <a:r>
              <a:rPr lang="es-ES" altLang="es-SV" sz="2400" dirty="0">
                <a:sym typeface="Symbol" panose="05050102010706020507" pitchFamily="18" charset="2"/>
              </a:rPr>
              <a:t>En esta área, la economista promedio muestra menos tendencia que el economista promedio a preferir soluciones de mercado por sobre la intervención pública. </a:t>
            </a:r>
          </a:p>
          <a:p>
            <a:r>
              <a:rPr lang="es-ES" altLang="es-SV" sz="2400" dirty="0">
                <a:sym typeface="Symbol" panose="05050102010706020507" pitchFamily="18" charset="2"/>
              </a:rPr>
              <a:t>Las mayores diferencias de opinión tienen que ver con el efecto de una legislación más estricta sobre protección laboral en el desempeño económico.</a:t>
            </a:r>
          </a:p>
          <a:p>
            <a:r>
              <a:rPr lang="es-ES" altLang="es-SV" sz="2400" dirty="0">
                <a:sym typeface="Symbol" panose="05050102010706020507" pitchFamily="18" charset="2"/>
              </a:rPr>
              <a:t>En esta cuestión, los hombres tienden más que las mujeres a creer que este tipo de intervención debilita la economía.</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1008430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err="1">
                <a:solidFill>
                  <a:schemeClr val="tx1"/>
                </a:solidFill>
              </a:rPr>
              <a:t>Brecha</a:t>
            </a:r>
            <a:r>
              <a:rPr lang="en-US" altLang="es-SV" dirty="0">
                <a:solidFill>
                  <a:schemeClr val="tx1"/>
                </a:solidFill>
              </a:rPr>
              <a:t> de </a:t>
            </a:r>
            <a:r>
              <a:rPr lang="en-US" altLang="es-SV" dirty="0" err="1">
                <a:solidFill>
                  <a:schemeClr val="tx1"/>
                </a:solidFill>
              </a:rPr>
              <a:t>género</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lnSpcReduction="10000"/>
          </a:bodyPr>
          <a:lstStyle/>
          <a:p>
            <a:r>
              <a:rPr lang="es-ES" altLang="es-SV" sz="2400" dirty="0">
                <a:sym typeface="Symbol" panose="05050102010706020507" pitchFamily="18" charset="2"/>
              </a:rPr>
              <a:t>La segunda mayor brecha en las opiniones sobre la protección medioambiental. </a:t>
            </a:r>
          </a:p>
          <a:p>
            <a:r>
              <a:rPr lang="es-ES" altLang="es-SV" sz="2400" dirty="0">
                <a:sym typeface="Symbol" panose="05050102010706020507" pitchFamily="18" charset="2"/>
              </a:rPr>
              <a:t>En esta área se incluyeron cuestiones sobre la disminución del IVA sobre productos respetuosos con el medio ambiente para fomentar su uso, el aumento de los impuestos sobre las emisiones de dióxido de carbono, el fomento de las energías renovables, la reducción de la fracturación hidráulica y las perforaciones en el Ártico y la prohibición de cultivos modificados genéticamente.</a:t>
            </a:r>
          </a:p>
          <a:p>
            <a:r>
              <a:rPr lang="es-ES" altLang="es-SV" sz="2400" dirty="0">
                <a:sym typeface="Symbol" panose="05050102010706020507" pitchFamily="18" charset="2"/>
              </a:rPr>
              <a:t>En general, las economistas tienden más que los economistas a apoyar una mayor protección medioambiental. </a:t>
            </a:r>
          </a:p>
          <a:p>
            <a:r>
              <a:rPr lang="es-ES" altLang="es-SV" sz="2400" dirty="0">
                <a:sym typeface="Symbol" panose="05050102010706020507" pitchFamily="18" charset="2"/>
              </a:rPr>
              <a:t>La mayor diferencia de opinión se centró en si la Unión Europea debería mantener la prohibición de plantar cultivos modificados genéticamente. Las mujeres se muestran más propensas a apoyar esta medida.</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230130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sz="3600" b="1" dirty="0">
                <a:solidFill>
                  <a:schemeClr val="tx1"/>
                </a:solidFill>
              </a:rPr>
              <a:t>El </a:t>
            </a:r>
            <a:r>
              <a:rPr lang="en-US" altLang="es-SV" sz="3600" b="1" dirty="0" err="1">
                <a:solidFill>
                  <a:schemeClr val="tx1"/>
                </a:solidFill>
              </a:rPr>
              <a:t>sesgo</a:t>
            </a:r>
            <a:r>
              <a:rPr lang="en-US" altLang="es-SV" sz="3600" b="1" dirty="0">
                <a:solidFill>
                  <a:schemeClr val="tx1"/>
                </a:solidFill>
              </a:rPr>
              <a:t> de </a:t>
            </a:r>
            <a:r>
              <a:rPr lang="en-US" altLang="es-SV" sz="3600" b="1" dirty="0" err="1">
                <a:solidFill>
                  <a:schemeClr val="tx1"/>
                </a:solidFill>
              </a:rPr>
              <a:t>confirmación</a:t>
            </a:r>
            <a:r>
              <a:rPr lang="en-US" altLang="es-SV" sz="3600" b="1" dirty="0">
                <a:solidFill>
                  <a:schemeClr val="tx1"/>
                </a:solidFill>
              </a:rPr>
              <a:t> (Shermer, 2006)</a:t>
            </a:r>
          </a:p>
        </p:txBody>
      </p:sp>
      <p:sp>
        <p:nvSpPr>
          <p:cNvPr id="13315" name="Rectangle 3"/>
          <p:cNvSpPr>
            <a:spLocks noGrp="1" noChangeArrowheads="1"/>
          </p:cNvSpPr>
          <p:nvPr>
            <p:ph type="body" idx="1"/>
          </p:nvPr>
        </p:nvSpPr>
        <p:spPr>
          <a:xfrm>
            <a:off x="541867" y="1268413"/>
            <a:ext cx="8170334" cy="5056187"/>
          </a:xfrm>
        </p:spPr>
        <p:txBody>
          <a:bodyPr>
            <a:normAutofit/>
          </a:bodyPr>
          <a:lstStyle/>
          <a:p>
            <a:r>
              <a:rPr lang="en-US" altLang="es-SV" sz="2400" dirty="0">
                <a:sym typeface="Symbol" panose="05050102010706020507" pitchFamily="18" charset="2"/>
              </a:rPr>
              <a:t>“The human understanding when it has once adopted an opinion ... draws all things else to support and agree with it. And though there be a greater number and weight of instances to be found on the other side, yet these it either neglects and despises ... in order that by this great and pernicious predetermination the authority of its former conclusions may remain inviolate”. --Francis Bacon, Novum Organum, 1620.</a:t>
            </a:r>
          </a:p>
          <a:p>
            <a:endParaRPr lang="en-US" altLang="es-SV" sz="2400" dirty="0">
              <a:sym typeface="Symbol" panose="05050102010706020507" pitchFamily="18" charset="2"/>
            </a:endParaRPr>
          </a:p>
          <a:p>
            <a:r>
              <a:rPr lang="es-SV" altLang="es-SV" sz="2400" dirty="0">
                <a:sym typeface="Symbol" panose="05050102010706020507" pitchFamily="18" charset="2"/>
              </a:rPr>
              <a:t>Sesgo de confirmación (</a:t>
            </a:r>
            <a:r>
              <a:rPr lang="es-SV" altLang="es-SV" sz="2400" dirty="0" err="1">
                <a:sym typeface="Symbol" panose="05050102010706020507" pitchFamily="18" charset="2"/>
              </a:rPr>
              <a:t>confirmation</a:t>
            </a:r>
            <a:r>
              <a:rPr lang="es-SV" altLang="es-SV" sz="2400" dirty="0">
                <a:sym typeface="Symbol" panose="05050102010706020507" pitchFamily="18" charset="2"/>
              </a:rPr>
              <a:t> </a:t>
            </a:r>
            <a:r>
              <a:rPr lang="es-SV" altLang="es-SV" sz="2400" dirty="0" err="1">
                <a:sym typeface="Symbol" panose="05050102010706020507" pitchFamily="18" charset="2"/>
              </a:rPr>
              <a:t>bias</a:t>
            </a:r>
            <a:r>
              <a:rPr lang="es-SV" altLang="es-SV" sz="2400" dirty="0">
                <a:sym typeface="Symbol" panose="05050102010706020507" pitchFamily="18" charset="2"/>
              </a:rPr>
              <a:t>): </a:t>
            </a:r>
            <a:r>
              <a:rPr lang="es-ES" altLang="es-SV" sz="2400" dirty="0">
                <a:sym typeface="Symbol" panose="05050102010706020507" pitchFamily="18" charset="2"/>
              </a:rPr>
              <a:t>No importa cuál sea el tema en una discusión, las partes están igualmente convencidas de que la evidencia apoya abrumadoramente su propia posición. </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2687908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err="1">
                <a:solidFill>
                  <a:schemeClr val="tx1"/>
                </a:solidFill>
              </a:rPr>
              <a:t>Brecha</a:t>
            </a:r>
            <a:r>
              <a:rPr lang="en-US" altLang="es-SV" dirty="0">
                <a:solidFill>
                  <a:schemeClr val="tx1"/>
                </a:solidFill>
              </a:rPr>
              <a:t> de </a:t>
            </a:r>
            <a:r>
              <a:rPr lang="en-US" altLang="es-SV" dirty="0" err="1">
                <a:solidFill>
                  <a:schemeClr val="tx1"/>
                </a:solidFill>
              </a:rPr>
              <a:t>género</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fontScale="92500"/>
          </a:bodyPr>
          <a:lstStyle/>
          <a:p>
            <a:r>
              <a:rPr lang="es-ES" altLang="es-SV" sz="2400" dirty="0">
                <a:sym typeface="Symbol" panose="05050102010706020507" pitchFamily="18" charset="2"/>
              </a:rPr>
              <a:t>Se encontró una diferencia pequeña, pero estadísticamente significativa, en gasto público, fiscalidad y redistribución. </a:t>
            </a:r>
          </a:p>
          <a:p>
            <a:r>
              <a:rPr lang="es-ES" altLang="es-SV" sz="2400" dirty="0">
                <a:sym typeface="Symbol" panose="05050102010706020507" pitchFamily="18" charset="2"/>
              </a:rPr>
              <a:t>En esta área se incluyeron preguntas sobre nivel del gasto militar, apertura a las importaciones, impacto del aumento del salario mínimo sobre el desempleo, efecto de una inflación moderada, política del Banco Central Europeo, políticas deflacionistas y fijación de límites de déficit y deuda.</a:t>
            </a:r>
          </a:p>
          <a:p>
            <a:r>
              <a:rPr lang="es-ES" altLang="es-SV" sz="2400" dirty="0">
                <a:sym typeface="Symbol" panose="05050102010706020507" pitchFamily="18" charset="2"/>
              </a:rPr>
              <a:t>En esta área, la mayor diferencia de opinión se encontró en el gasto militar. Las mujeres tienden más a considerar que el gasto militar es muy alto, mientras que los hombres se inclinan más por lo contrario.</a:t>
            </a:r>
          </a:p>
          <a:p>
            <a:r>
              <a:rPr lang="es-ES" altLang="es-SV" sz="2400" dirty="0">
                <a:sym typeface="Symbol" panose="05050102010706020507" pitchFamily="18" charset="2"/>
              </a:rPr>
              <a:t>También se encontraron desacuerdos en las preguntas sobre principios económicos fundamentales y metodología. El mayor contraste fue que las economistas tienden más que los hombres a apoyar la idea de que mediante equipos de investigación interdisciplinarios mejorarían los conocimientos sobre Economía.</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4043566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solidFill>
                  <a:schemeClr val="tx1"/>
                </a:solidFill>
              </a:rPr>
              <a:t>El </a:t>
            </a:r>
            <a:r>
              <a:rPr lang="en-US" altLang="es-SV" dirty="0" err="1">
                <a:solidFill>
                  <a:schemeClr val="tx1"/>
                </a:solidFill>
              </a:rPr>
              <a:t>sesgo</a:t>
            </a:r>
            <a:r>
              <a:rPr lang="en-US" altLang="es-SV" dirty="0">
                <a:solidFill>
                  <a:schemeClr val="tx1"/>
                </a:solidFill>
              </a:rPr>
              <a:t> de </a:t>
            </a:r>
            <a:r>
              <a:rPr lang="en-US" altLang="es-SV" dirty="0" err="1">
                <a:solidFill>
                  <a:schemeClr val="tx1"/>
                </a:solidFill>
              </a:rPr>
              <a:t>confirmación</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2951960" cy="5056187"/>
          </a:xfrm>
        </p:spPr>
        <p:txBody>
          <a:bodyPr>
            <a:normAutofit/>
          </a:bodyPr>
          <a:lstStyle/>
          <a:p>
            <a:r>
              <a:rPr lang="es-SV" altLang="es-SV" sz="2400" dirty="0">
                <a:sym typeface="Symbol" panose="05050102010706020507" pitchFamily="18" charset="2"/>
              </a:rPr>
              <a:t>Sesgo de confirmación: buscamos y encontramos evidencia confirmatoria que apoye creencias existentes e ignoramos o reinterpretamos evidencia </a:t>
            </a:r>
            <a:r>
              <a:rPr lang="es-SV" altLang="es-SV" sz="2400" dirty="0" err="1">
                <a:sym typeface="Symbol" panose="05050102010706020507" pitchFamily="18" charset="2"/>
              </a:rPr>
              <a:t>desconfirmatoria</a:t>
            </a:r>
            <a:r>
              <a:rPr lang="es-SV" altLang="es-SV" sz="2400" dirty="0">
                <a:sym typeface="Symbol" panose="05050102010706020507" pitchFamily="18" charset="2"/>
              </a:rPr>
              <a:t>.</a:t>
            </a:r>
            <a:r>
              <a:rPr lang="es-ES" altLang="es-SV" sz="2400" dirty="0">
                <a:sym typeface="Symbol" panose="05050102010706020507" pitchFamily="18" charset="2"/>
              </a:rPr>
              <a:t> </a:t>
            </a:r>
            <a:endParaRPr lang="es-SV" altLang="es-SV" sz="2400" dirty="0">
              <a:sym typeface="Symbol" panose="05050102010706020507" pitchFamily="18" charset="2"/>
            </a:endParaRPr>
          </a:p>
        </p:txBody>
      </p:sp>
      <p:pic>
        <p:nvPicPr>
          <p:cNvPr id="3" name="Picture 2">
            <a:extLst>
              <a:ext uri="{FF2B5EF4-FFF2-40B4-BE49-F238E27FC236}">
                <a16:creationId xmlns:a16="http://schemas.microsoft.com/office/drawing/2014/main" xmlns="" id="{1404ECA1-8247-4B43-B4EF-5497DAB8EA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5480" y="1469339"/>
            <a:ext cx="4896653" cy="4187658"/>
          </a:xfrm>
          <a:prstGeom prst="rect">
            <a:avLst/>
          </a:prstGeom>
        </p:spPr>
      </p:pic>
    </p:spTree>
    <p:extLst>
      <p:ext uri="{BB962C8B-B14F-4D97-AF65-F5344CB8AC3E}">
        <p14:creationId xmlns:p14="http://schemas.microsoft.com/office/powerpoint/2010/main" val="1306361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solidFill>
                  <a:schemeClr val="tx1"/>
                </a:solidFill>
              </a:rPr>
              <a:t>El </a:t>
            </a:r>
            <a:r>
              <a:rPr lang="en-US" altLang="es-SV" dirty="0" err="1">
                <a:solidFill>
                  <a:schemeClr val="tx1"/>
                </a:solidFill>
              </a:rPr>
              <a:t>sesgo</a:t>
            </a:r>
            <a:r>
              <a:rPr lang="en-US" altLang="es-SV" dirty="0">
                <a:solidFill>
                  <a:schemeClr val="tx1"/>
                </a:solidFill>
              </a:rPr>
              <a:t> de </a:t>
            </a:r>
            <a:r>
              <a:rPr lang="en-US" altLang="es-SV" dirty="0" err="1">
                <a:solidFill>
                  <a:schemeClr val="tx1"/>
                </a:solidFill>
              </a:rPr>
              <a:t>confirmación</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a:bodyPr>
          <a:lstStyle/>
          <a:p>
            <a:r>
              <a:rPr lang="es-ES" altLang="es-SV" sz="2400" dirty="0">
                <a:sym typeface="Symbol" panose="05050102010706020507" pitchFamily="18" charset="2"/>
              </a:rPr>
              <a:t>Un estudio del psicólogo Drew </a:t>
            </a:r>
            <a:r>
              <a:rPr lang="es-ES" altLang="es-SV" sz="2400" dirty="0" err="1">
                <a:sym typeface="Symbol" panose="05050102010706020507" pitchFamily="18" charset="2"/>
              </a:rPr>
              <a:t>Westen</a:t>
            </a:r>
            <a:r>
              <a:rPr lang="es-ES" altLang="es-SV" sz="2400" dirty="0">
                <a:sym typeface="Symbol" panose="05050102010706020507" pitchFamily="18" charset="2"/>
              </a:rPr>
              <a:t> (</a:t>
            </a:r>
            <a:r>
              <a:rPr lang="es-ES" altLang="es-SV" sz="2400" dirty="0" err="1">
                <a:sym typeface="Symbol" panose="05050102010706020507" pitchFamily="18" charset="2"/>
              </a:rPr>
              <a:t>Emory</a:t>
            </a:r>
            <a:r>
              <a:rPr lang="es-ES" altLang="es-SV" sz="2400" dirty="0">
                <a:sym typeface="Symbol" panose="05050102010706020507" pitchFamily="18" charset="2"/>
              </a:rPr>
              <a:t> </a:t>
            </a:r>
            <a:r>
              <a:rPr lang="es-ES" altLang="es-SV" sz="2400" dirty="0" err="1">
                <a:sym typeface="Symbol" panose="05050102010706020507" pitchFamily="18" charset="2"/>
              </a:rPr>
              <a:t>University</a:t>
            </a:r>
            <a:r>
              <a:rPr lang="es-ES" altLang="es-SV" sz="2400" dirty="0">
                <a:sym typeface="Symbol" panose="05050102010706020507" pitchFamily="18" charset="2"/>
              </a:rPr>
              <a:t>) basado sobre imágenes funcionales por resonancia magnética muestra dónde surge en el cerebro ese sesgo y cómo es inconsciente y movido por emociones.</a:t>
            </a:r>
          </a:p>
          <a:p>
            <a:r>
              <a:rPr lang="es-ES" altLang="es-SV" sz="2400" dirty="0">
                <a:sym typeface="Symbol" panose="05050102010706020507" pitchFamily="18" charset="2"/>
              </a:rPr>
              <a:t>Durante la campaña para las elecciones presidenciales de 2004 en EUA, se eligió a 30 sujetos –la mitad autodescritos como Republicanos convencidos y la otra mitad como Demócratas convencidos- los cuales tuvieron que evaluar afirmaciones de George W. Bush y John Kerry en las que éstos claramente se contradecían a sí mismos. Mientras hacían la evaluación, los sujetos eran sometidos a un </a:t>
            </a:r>
            <a:r>
              <a:rPr lang="es-ES" altLang="es-SV" sz="2400" dirty="0" err="1">
                <a:sym typeface="Symbol" panose="05050102010706020507" pitchFamily="18" charset="2"/>
              </a:rPr>
              <a:t>scan</a:t>
            </a:r>
            <a:r>
              <a:rPr lang="es-ES" altLang="es-SV" sz="2400" dirty="0">
                <a:sym typeface="Symbol" panose="05050102010706020507" pitchFamily="18" charset="2"/>
              </a:rPr>
              <a:t> MRI. </a:t>
            </a:r>
          </a:p>
          <a:p>
            <a:r>
              <a:rPr lang="es-ES" altLang="es-SV" sz="2400" dirty="0">
                <a:sym typeface="Symbol" panose="05050102010706020507" pitchFamily="18" charset="2"/>
              </a:rPr>
              <a:t>Los Republicanos fueron fuertemente críticos de Kerry y los demócratas, de Bush, al tiempo que trataron blandamente a sus candidatos favoritos.</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1335848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solidFill>
                  <a:schemeClr val="tx1"/>
                </a:solidFill>
              </a:rPr>
              <a:t>El </a:t>
            </a:r>
            <a:r>
              <a:rPr lang="en-US" altLang="es-SV" dirty="0" err="1">
                <a:solidFill>
                  <a:schemeClr val="tx1"/>
                </a:solidFill>
              </a:rPr>
              <a:t>sesgo</a:t>
            </a:r>
            <a:r>
              <a:rPr lang="en-US" altLang="es-SV" dirty="0">
                <a:solidFill>
                  <a:schemeClr val="tx1"/>
                </a:solidFill>
              </a:rPr>
              <a:t> de </a:t>
            </a:r>
            <a:r>
              <a:rPr lang="en-US" altLang="es-SV" dirty="0" err="1">
                <a:solidFill>
                  <a:schemeClr val="tx1"/>
                </a:solidFill>
              </a:rPr>
              <a:t>confirmación</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a:bodyPr>
          <a:lstStyle/>
          <a:p>
            <a:r>
              <a:rPr lang="es-ES" altLang="es-SV" sz="2400" dirty="0">
                <a:sym typeface="Symbol" panose="05050102010706020507" pitchFamily="18" charset="2"/>
              </a:rPr>
              <a:t>Los resultados de las imágenes neuronales revelaron que la parte del cerebro más asociada con el razonamiento –la corteza dorsolateral prefrontal- estaba quieta. </a:t>
            </a:r>
          </a:p>
          <a:p>
            <a:r>
              <a:rPr lang="es-ES" altLang="es-SV" sz="2400" dirty="0">
                <a:sym typeface="Symbol" panose="05050102010706020507" pitchFamily="18" charset="2"/>
              </a:rPr>
              <a:t>Las secciones cerebrales más activas fueron la corteza orbital frontal, involucrada en el procesamiento de las emociones; la cingular anterior, asociada con la resolución de conflictos: la cingular posterior, relacionada con la formulación de juicios sobre la responsabilidad moral; y, una vez que los sujetos habían llegado a una conclusión que los hacía sentir emocionalmente cómodos, el </a:t>
            </a:r>
            <a:r>
              <a:rPr lang="es-ES" altLang="es-SV" sz="2400" dirty="0" err="1">
                <a:sym typeface="Symbol" panose="05050102010706020507" pitchFamily="18" charset="2"/>
              </a:rPr>
              <a:t>striatum</a:t>
            </a:r>
            <a:r>
              <a:rPr lang="es-ES" altLang="es-SV" sz="2400" dirty="0">
                <a:sym typeface="Symbol" panose="05050102010706020507" pitchFamily="18" charset="2"/>
              </a:rPr>
              <a:t> ventral, relacionado con la recompensa y el placer.</a:t>
            </a:r>
          </a:p>
          <a:p>
            <a:r>
              <a:rPr lang="es-ES" altLang="es-SV" sz="2400" dirty="0">
                <a:sym typeface="Symbol" panose="05050102010706020507" pitchFamily="18" charset="2"/>
              </a:rPr>
              <a:t>“No vimos ningún activación aumentada de las partes del cerebro que normalmente se activan durante el razonamiento”, afirmó </a:t>
            </a:r>
            <a:r>
              <a:rPr lang="es-ES" altLang="es-SV" sz="2400" dirty="0" err="1">
                <a:sym typeface="Symbol" panose="05050102010706020507" pitchFamily="18" charset="2"/>
              </a:rPr>
              <a:t>Westen</a:t>
            </a:r>
            <a:r>
              <a:rPr lang="es-ES" altLang="es-SV" sz="2400" dirty="0">
                <a:sym typeface="Symbol" panose="05050102010706020507" pitchFamily="18" charset="2"/>
              </a:rPr>
              <a:t>. </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758948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solidFill>
                  <a:schemeClr val="tx1"/>
                </a:solidFill>
              </a:rPr>
              <a:t>El </a:t>
            </a:r>
            <a:r>
              <a:rPr lang="en-US" altLang="es-SV" dirty="0" err="1">
                <a:solidFill>
                  <a:schemeClr val="tx1"/>
                </a:solidFill>
              </a:rPr>
              <a:t>sesgo</a:t>
            </a:r>
            <a:r>
              <a:rPr lang="en-US" altLang="es-SV" dirty="0">
                <a:solidFill>
                  <a:schemeClr val="tx1"/>
                </a:solidFill>
              </a:rPr>
              <a:t> de </a:t>
            </a:r>
            <a:r>
              <a:rPr lang="en-US" altLang="es-SV" dirty="0" err="1">
                <a:solidFill>
                  <a:schemeClr val="tx1"/>
                </a:solidFill>
              </a:rPr>
              <a:t>confirmación</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a:bodyPr>
          <a:lstStyle/>
          <a:p>
            <a:r>
              <a:rPr lang="es-ES" altLang="es-SV" sz="2400" dirty="0">
                <a:sym typeface="Symbol" panose="05050102010706020507" pitchFamily="18" charset="2"/>
              </a:rPr>
              <a:t>“En lugar de eso, lo que vimos fue una red de circuitos emocionales que se iluminaban, incluyendo circuitos que se supone que están relacionados con la regulación de las emociones, y circuitos que se sabe que están involucrados en resolver conflictos”. </a:t>
            </a:r>
          </a:p>
          <a:p>
            <a:r>
              <a:rPr lang="es-ES" altLang="es-SV" sz="2400" dirty="0">
                <a:sym typeface="Symbol" panose="05050102010706020507" pitchFamily="18" charset="2"/>
              </a:rPr>
              <a:t>Los circuitos neuronales involucrados en la recompensa selectiva de conductas se activaron. “Esencialmente, parece como si los partidarios giran el caleidoscopio cognitivo hasta que hallan las conclusiones que buscan, y luego son masivamente reforzados por ello, con la eliminación de estados emocionales negativos y la activación de estados positivos”, señaló </a:t>
            </a:r>
            <a:r>
              <a:rPr lang="es-ES" altLang="es-SV" sz="2400" dirty="0" err="1">
                <a:sym typeface="Symbol" panose="05050102010706020507" pitchFamily="18" charset="2"/>
              </a:rPr>
              <a:t>Westen</a:t>
            </a:r>
            <a:r>
              <a:rPr lang="es-ES" altLang="es-SV" sz="2400" dirty="0">
                <a:sym typeface="Symbol" panose="05050102010706020507" pitchFamily="18" charset="2"/>
              </a:rPr>
              <a:t>. </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1685873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solidFill>
                  <a:schemeClr val="tx1"/>
                </a:solidFill>
              </a:rPr>
              <a:t>El </a:t>
            </a:r>
            <a:r>
              <a:rPr lang="en-US" altLang="es-SV" dirty="0" err="1">
                <a:solidFill>
                  <a:schemeClr val="tx1"/>
                </a:solidFill>
              </a:rPr>
              <a:t>sesgo</a:t>
            </a:r>
            <a:r>
              <a:rPr lang="en-US" altLang="es-SV" dirty="0">
                <a:solidFill>
                  <a:schemeClr val="tx1"/>
                </a:solidFill>
              </a:rPr>
              <a:t> de </a:t>
            </a:r>
            <a:r>
              <a:rPr lang="en-US" altLang="es-SV" dirty="0" err="1">
                <a:solidFill>
                  <a:schemeClr val="tx1"/>
                </a:solidFill>
              </a:rPr>
              <a:t>confirmación</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fontScale="92500"/>
          </a:bodyPr>
          <a:lstStyle/>
          <a:p>
            <a:r>
              <a:rPr lang="es-ES" altLang="es-SV" sz="2400" dirty="0">
                <a:sym typeface="Symbol" panose="05050102010706020507" pitchFamily="18" charset="2"/>
              </a:rPr>
              <a:t>Las implicaciones de este hallazgo van mucho más allá de la política. </a:t>
            </a:r>
          </a:p>
          <a:p>
            <a:r>
              <a:rPr lang="es-ES" altLang="es-SV" sz="2400" dirty="0">
                <a:sym typeface="Symbol" panose="05050102010706020507" pitchFamily="18" charset="2"/>
              </a:rPr>
              <a:t>Un jurado que examina la evidencia contra un acusado, un CEO que evalúa información sobre una empresa o un científico que sopesa datos en favor de una teoría experimentan el mismo proceso cognitivo.</a:t>
            </a:r>
          </a:p>
          <a:p>
            <a:r>
              <a:rPr lang="es-ES" altLang="es-SV" sz="2400" dirty="0">
                <a:sym typeface="Symbol" panose="05050102010706020507" pitchFamily="18" charset="2"/>
              </a:rPr>
              <a:t>En la ciencia, tenemos mecanismos de control para asegurar cierta objetividad en los experimentos. Los resultados de un estudio son examinados en conferencias de especialistas o por colegas en revistas especializadas. Los experimentos deben ser replicados en otros laboratorios no afiliados con el investigador original. </a:t>
            </a:r>
          </a:p>
          <a:p>
            <a:r>
              <a:rPr lang="es-ES" altLang="es-SV" sz="2400" dirty="0">
                <a:sym typeface="Symbol" panose="05050102010706020507" pitchFamily="18" charset="2"/>
              </a:rPr>
              <a:t>La evidencia </a:t>
            </a:r>
            <a:r>
              <a:rPr lang="es-ES" altLang="es-SV" sz="2400" dirty="0" err="1">
                <a:sym typeface="Symbol" panose="05050102010706020507" pitchFamily="18" charset="2"/>
              </a:rPr>
              <a:t>desconfirmatoria</a:t>
            </a:r>
            <a:r>
              <a:rPr lang="es-ES" altLang="es-SV" sz="2400" dirty="0">
                <a:sym typeface="Symbol" panose="05050102010706020507" pitchFamily="18" charset="2"/>
              </a:rPr>
              <a:t>, así como las interpretaciones contrarias de los datos, deben ser incluidas en un </a:t>
            </a:r>
            <a:r>
              <a:rPr lang="es-ES" altLang="es-SV" sz="2400" dirty="0" err="1">
                <a:sym typeface="Symbol" panose="05050102010706020507" pitchFamily="18" charset="2"/>
              </a:rPr>
              <a:t>paper</a:t>
            </a:r>
            <a:r>
              <a:rPr lang="es-ES" altLang="es-SV" sz="2400" dirty="0">
                <a:sym typeface="Symbol" panose="05050102010706020507" pitchFamily="18" charset="2"/>
              </a:rPr>
              <a:t>. Afirmaciones extraordinarias requieren evidencia extraordinaria.  </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3682575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solidFill>
                  <a:schemeClr val="tx1"/>
                </a:solidFill>
              </a:rPr>
              <a:t>El </a:t>
            </a:r>
            <a:r>
              <a:rPr lang="en-US" altLang="es-SV" dirty="0" err="1">
                <a:solidFill>
                  <a:schemeClr val="tx1"/>
                </a:solidFill>
              </a:rPr>
              <a:t>sesgo</a:t>
            </a:r>
            <a:r>
              <a:rPr lang="en-US" altLang="es-SV" dirty="0">
                <a:solidFill>
                  <a:schemeClr val="tx1"/>
                </a:solidFill>
              </a:rPr>
              <a:t> de </a:t>
            </a:r>
            <a:r>
              <a:rPr lang="en-US" altLang="es-SV" dirty="0" err="1">
                <a:solidFill>
                  <a:schemeClr val="tx1"/>
                </a:solidFill>
              </a:rPr>
              <a:t>confirmación</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056187"/>
          </a:xfrm>
        </p:spPr>
        <p:txBody>
          <a:bodyPr>
            <a:normAutofit/>
          </a:bodyPr>
          <a:lstStyle/>
          <a:p>
            <a:r>
              <a:rPr lang="es-ES" altLang="es-SV" sz="2400" dirty="0">
                <a:sym typeface="Symbol" panose="05050102010706020507" pitchFamily="18" charset="2"/>
              </a:rPr>
              <a:t>Necesitamos controles similares en las esferas de la ley, los negocios y la política. </a:t>
            </a:r>
          </a:p>
          <a:p>
            <a:r>
              <a:rPr lang="es-ES" altLang="es-SV" sz="2400" dirty="0">
                <a:sym typeface="Symbol" panose="05050102010706020507" pitchFamily="18" charset="2"/>
              </a:rPr>
              <a:t>Los jueces y los abogados deberían advertir unos a otros sobre la práctica de “</a:t>
            </a:r>
            <a:r>
              <a:rPr lang="es-ES" altLang="es-SV" sz="2400" dirty="0" err="1">
                <a:sym typeface="Symbol" panose="05050102010706020507" pitchFamily="18" charset="2"/>
              </a:rPr>
              <a:t>mining</a:t>
            </a:r>
            <a:r>
              <a:rPr lang="es-ES" altLang="es-SV" sz="2400" dirty="0">
                <a:sym typeface="Symbol" panose="05050102010706020507" pitchFamily="18" charset="2"/>
              </a:rPr>
              <a:t> data” selectivamente para reforzar un argumento y advertirle a los jurados sobre el sesgo de confirmación. </a:t>
            </a:r>
          </a:p>
          <a:p>
            <a:r>
              <a:rPr lang="es-ES" altLang="es-SV" sz="2400" dirty="0">
                <a:sym typeface="Symbol" panose="05050102010706020507" pitchFamily="18" charset="2"/>
              </a:rPr>
              <a:t>Los </a:t>
            </a:r>
            <a:r>
              <a:rPr lang="es-ES" altLang="es-SV" sz="2400" dirty="0" err="1">
                <a:sym typeface="Symbol" panose="05050102010706020507" pitchFamily="18" charset="2"/>
              </a:rPr>
              <a:t>CEOs</a:t>
            </a:r>
            <a:r>
              <a:rPr lang="es-ES" altLang="es-SV" sz="2400" dirty="0">
                <a:sym typeface="Symbol" panose="05050102010706020507" pitchFamily="18" charset="2"/>
              </a:rPr>
              <a:t> deberían evaluar críticamente las recomendaciones entusiastas de sus colegas y exigir ver evidencia contraria y evaluaciones alternativas del mismo plan. </a:t>
            </a:r>
          </a:p>
          <a:p>
            <a:r>
              <a:rPr lang="es-ES" altLang="es-SV" sz="2400" dirty="0">
                <a:sym typeface="Symbol" panose="05050102010706020507" pitchFamily="18" charset="2"/>
              </a:rPr>
              <a:t>Los políticos necesitan un sistema de revisión por sus pares que vaya más allá de sus disputas. </a:t>
            </a:r>
          </a:p>
          <a:p>
            <a:r>
              <a:rPr lang="es-ES" altLang="es-SV" sz="2400" dirty="0">
                <a:sym typeface="Symbol" panose="05050102010706020507" pitchFamily="18" charset="2"/>
              </a:rPr>
              <a:t>El escepticismo es el antídoto para el sesgo de confirmación.</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3129806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3748F89-DF56-4BB1-A18D-8E7F51FE9C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Tree>
    <p:extLst>
      <p:ext uri="{BB962C8B-B14F-4D97-AF65-F5344CB8AC3E}">
        <p14:creationId xmlns:p14="http://schemas.microsoft.com/office/powerpoint/2010/main" val="4177484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726</TotalTime>
  <Words>1890</Words>
  <Application>Microsoft Office PowerPoint</Application>
  <PresentationFormat>On-screen Show (4:3)</PresentationFormat>
  <Paragraphs>79</Paragraphs>
  <Slides>20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Calibri Light</vt:lpstr>
      <vt:lpstr>Symbol</vt:lpstr>
      <vt:lpstr>Times New Roman</vt:lpstr>
      <vt:lpstr>Tema de Office</vt:lpstr>
      <vt:lpstr>Blank Presentation</vt:lpstr>
      <vt:lpstr>Economía del comportamiento y análisis económico</vt:lpstr>
      <vt:lpstr>El sesgo de confirmación (Shermer, 2006)</vt:lpstr>
      <vt:lpstr>El sesgo de confirmación</vt:lpstr>
      <vt:lpstr>El sesgo de confirmación</vt:lpstr>
      <vt:lpstr>El sesgo de confirmación</vt:lpstr>
      <vt:lpstr>El sesgo de confirmación</vt:lpstr>
      <vt:lpstr>El sesgo de confirmación</vt:lpstr>
      <vt:lpstr>El sesgo de confirmación</vt:lpstr>
      <vt:lpstr>PowerPoint Presentation</vt:lpstr>
      <vt:lpstr>PowerPoint Presentation</vt:lpstr>
      <vt:lpstr>Correlación entre las inclinaciones políticas y la estructura cerebral</vt:lpstr>
      <vt:lpstr>Correlación entre las inclinaciones políticas y la estructura cerebral</vt:lpstr>
      <vt:lpstr>PowerPoint Presentation</vt:lpstr>
      <vt:lpstr>Influencia de la ideología en la economía</vt:lpstr>
      <vt:lpstr>Influencia de la ideología en la economía</vt:lpstr>
      <vt:lpstr>Brecha de género</vt:lpstr>
      <vt:lpstr>Brecha de género</vt:lpstr>
      <vt:lpstr>Brecha de género</vt:lpstr>
      <vt:lpstr>Brecha de género</vt:lpstr>
      <vt:lpstr>Brecha de género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Virginia Lourdes Galvez Calles</dc:creator>
  <cp:lastModifiedBy>User</cp:lastModifiedBy>
  <cp:revision>66</cp:revision>
  <dcterms:created xsi:type="dcterms:W3CDTF">2018-01-23T23:59:42Z</dcterms:created>
  <dcterms:modified xsi:type="dcterms:W3CDTF">2022-06-10T23:20:31Z</dcterms:modified>
</cp:coreProperties>
</file>