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308" r:id="rId3"/>
    <p:sldId id="267" r:id="rId4"/>
    <p:sldId id="644" r:id="rId5"/>
    <p:sldId id="647" r:id="rId6"/>
    <p:sldId id="627" r:id="rId7"/>
    <p:sldId id="629" r:id="rId8"/>
    <p:sldId id="630" r:id="rId9"/>
    <p:sldId id="628" r:id="rId10"/>
    <p:sldId id="631" r:id="rId11"/>
    <p:sldId id="645" r:id="rId12"/>
    <p:sldId id="646" r:id="rId13"/>
    <p:sldId id="632" r:id="rId14"/>
    <p:sldId id="633" r:id="rId15"/>
    <p:sldId id="634" r:id="rId16"/>
    <p:sldId id="635" r:id="rId17"/>
    <p:sldId id="636" r:id="rId18"/>
    <p:sldId id="637" r:id="rId19"/>
    <p:sldId id="638" r:id="rId20"/>
    <p:sldId id="639" r:id="rId21"/>
    <p:sldId id="640" r:id="rId22"/>
    <p:sldId id="641" r:id="rId23"/>
    <p:sldId id="642" r:id="rId24"/>
    <p:sldId id="643" r:id="rId25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91" autoAdjust="0"/>
  </p:normalViewPr>
  <p:slideViewPr>
    <p:cSldViewPr snapToGrid="0">
      <p:cViewPr varScale="1">
        <p:scale>
          <a:sx n="76" d="100"/>
          <a:sy n="76" d="100"/>
        </p:scale>
        <p:origin x="155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F51A-05F7-4252-8BDA-5E3148BE7B9F}" type="datetimeFigureOut">
              <a:rPr lang="es-SV" smtClean="0"/>
              <a:t>17/6/2022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4D65-BC5B-4229-A39B-2CBBB441B630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50058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F51A-05F7-4252-8BDA-5E3148BE7B9F}" type="datetimeFigureOut">
              <a:rPr lang="es-SV" smtClean="0"/>
              <a:t>17/6/2022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4D65-BC5B-4229-A39B-2CBBB441B630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5005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F51A-05F7-4252-8BDA-5E3148BE7B9F}" type="datetimeFigureOut">
              <a:rPr lang="es-SV" smtClean="0"/>
              <a:t>17/6/2022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4D65-BC5B-4229-A39B-2CBBB441B630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72749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1"/>
            <a:ext cx="9144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noProof="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noProof="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noProof="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noProof="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noProof="0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="" xmlns:a16="http://schemas.microsoft.com/office/drawing/2014/main" id="{A53B37E2-51CB-4B16-865A-4404D1562370}"/>
              </a:ext>
            </a:extLst>
          </p:cNvPr>
          <p:cNvSpPr/>
          <p:nvPr/>
        </p:nvSpPr>
        <p:spPr>
          <a:xfrm>
            <a:off x="3992307" y="997893"/>
            <a:ext cx="5151693" cy="5860108"/>
          </a:xfrm>
          <a:custGeom>
            <a:avLst/>
            <a:gdLst>
              <a:gd name="connsiteX0" fmla="*/ 3874977 w 6868924"/>
              <a:gd name="connsiteY0" fmla="*/ 0 h 5860108"/>
              <a:gd name="connsiteX1" fmla="*/ 6865098 w 6868924"/>
              <a:gd name="connsiteY1" fmla="*/ 1410132 h 5860108"/>
              <a:gd name="connsiteX2" fmla="*/ 6868924 w 6868924"/>
              <a:gd name="connsiteY2" fmla="*/ 1415249 h 5860108"/>
              <a:gd name="connsiteX3" fmla="*/ 6868924 w 6868924"/>
              <a:gd name="connsiteY3" fmla="*/ 5860108 h 5860108"/>
              <a:gd name="connsiteX4" fmla="*/ 551579 w 6868924"/>
              <a:gd name="connsiteY4" fmla="*/ 5860108 h 5860108"/>
              <a:gd name="connsiteX5" fmla="*/ 467689 w 6868924"/>
              <a:gd name="connsiteY5" fmla="*/ 5722022 h 5860108"/>
              <a:gd name="connsiteX6" fmla="*/ 0 w 6868924"/>
              <a:gd name="connsiteY6" fmla="*/ 3874977 h 5860108"/>
              <a:gd name="connsiteX7" fmla="*/ 3874977 w 6868924"/>
              <a:gd name="connsiteY7" fmla="*/ 0 h 5860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8924" h="5860108">
                <a:moveTo>
                  <a:pt x="3874977" y="0"/>
                </a:moveTo>
                <a:cubicBezTo>
                  <a:pt x="5078778" y="0"/>
                  <a:pt x="6154370" y="548929"/>
                  <a:pt x="6865098" y="1410132"/>
                </a:cubicBezTo>
                <a:lnTo>
                  <a:pt x="6868924" y="1415249"/>
                </a:lnTo>
                <a:lnTo>
                  <a:pt x="6868924" y="5860108"/>
                </a:lnTo>
                <a:lnTo>
                  <a:pt x="551579" y="5860108"/>
                </a:lnTo>
                <a:lnTo>
                  <a:pt x="467689" y="5722022"/>
                </a:lnTo>
                <a:cubicBezTo>
                  <a:pt x="169423" y="5172963"/>
                  <a:pt x="0" y="4543756"/>
                  <a:pt x="0" y="3874977"/>
                </a:cubicBezTo>
                <a:cubicBezTo>
                  <a:pt x="0" y="1734886"/>
                  <a:pt x="1734886" y="0"/>
                  <a:pt x="387497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="" xmlns:a16="http://schemas.microsoft.com/office/drawing/2014/main" id="{4EAA5535-A3DD-490B-B233-9C9B84EEC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182244" y="1251145"/>
            <a:ext cx="4961756" cy="5596389"/>
          </a:xfrm>
          <a:custGeom>
            <a:avLst/>
            <a:gdLst>
              <a:gd name="connsiteX0" fmla="*/ 3621727 w 6615674"/>
              <a:gd name="connsiteY0" fmla="*/ 0 h 5596389"/>
              <a:gd name="connsiteX1" fmla="*/ 6416428 w 6615674"/>
              <a:gd name="connsiteY1" fmla="*/ 1317972 h 5596389"/>
              <a:gd name="connsiteX2" fmla="*/ 6615674 w 6615674"/>
              <a:gd name="connsiteY2" fmla="*/ 1584421 h 5596389"/>
              <a:gd name="connsiteX3" fmla="*/ 6615674 w 6615674"/>
              <a:gd name="connsiteY3" fmla="*/ 5596389 h 5596389"/>
              <a:gd name="connsiteX4" fmla="*/ 587989 w 6615674"/>
              <a:gd name="connsiteY4" fmla="*/ 5596389 h 5596389"/>
              <a:gd name="connsiteX5" fmla="*/ 437123 w 6615674"/>
              <a:gd name="connsiteY5" fmla="*/ 5348058 h 5596389"/>
              <a:gd name="connsiteX6" fmla="*/ 0 w 6615674"/>
              <a:gd name="connsiteY6" fmla="*/ 3621727 h 5596389"/>
              <a:gd name="connsiteX7" fmla="*/ 3621727 w 6615674"/>
              <a:gd name="connsiteY7" fmla="*/ 0 h 5596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15674" h="5596389">
                <a:moveTo>
                  <a:pt x="3621727" y="0"/>
                </a:moveTo>
                <a:cubicBezTo>
                  <a:pt x="4746854" y="0"/>
                  <a:pt x="5752150" y="513054"/>
                  <a:pt x="6416428" y="1317972"/>
                </a:cubicBezTo>
                <a:lnTo>
                  <a:pt x="6615674" y="1584421"/>
                </a:lnTo>
                <a:lnTo>
                  <a:pt x="6615674" y="5596389"/>
                </a:lnTo>
                <a:lnTo>
                  <a:pt x="587989" y="5596389"/>
                </a:lnTo>
                <a:lnTo>
                  <a:pt x="437123" y="5348058"/>
                </a:lnTo>
                <a:cubicBezTo>
                  <a:pt x="158350" y="4834883"/>
                  <a:pt x="0" y="4246798"/>
                  <a:pt x="0" y="3621727"/>
                </a:cubicBezTo>
                <a:cubicBezTo>
                  <a:pt x="0" y="1621502"/>
                  <a:pt x="1621502" y="0"/>
                  <a:pt x="3621727" y="0"/>
                </a:cubicBez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274320" tIns="640080" rIns="91440" bIns="45720" rtlCol="0" anchor="ctr" anchorCtr="1">
            <a:noAutofit/>
          </a:bodyPr>
          <a:lstStyle>
            <a:lvl1pPr>
              <a:defRPr lang="en-US" sz="1200">
                <a:solidFill>
                  <a:schemeClr val="bg1"/>
                </a:solidFill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060" y="504420"/>
            <a:ext cx="3858695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18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="" xmlns:a16="http://schemas.microsoft.com/office/drawing/2014/main" id="{F108634F-AB43-4931-97E0-C7125C9FD3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0060" y="2489549"/>
            <a:ext cx="3098960" cy="337943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0243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FB216-497E-4038-87B9-CA2E8CA85050}" type="slidenum">
              <a:rPr lang="en-US" altLang="es-SV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s-S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58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94BBD-2BE8-491D-8AC6-93C5DEE92E12}" type="slidenum">
              <a:rPr lang="en-US" altLang="es-SV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s-S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165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47541-20D8-4CCF-B027-7E6E2265C12D}" type="slidenum">
              <a:rPr lang="en-US" altLang="es-SV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s-S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77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1C0E7-2C02-4854-AD6F-E5F43F1F6A88}" type="slidenum">
              <a:rPr lang="en-US" altLang="es-SV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s-S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842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ABF37-C1EF-4ED4-B277-08B93AE0D612}" type="slidenum">
              <a:rPr lang="en-US" altLang="es-SV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s-S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9308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DB896-36F2-408D-90B9-B8F7F913255C}" type="slidenum">
              <a:rPr lang="en-US" altLang="es-SV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s-S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9246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3AFA5-45F6-4C80-A808-13342A32C9DD}" type="slidenum">
              <a:rPr lang="en-US" altLang="es-SV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s-S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91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F51A-05F7-4252-8BDA-5E3148BE7B9F}" type="datetimeFigureOut">
              <a:rPr lang="es-SV" smtClean="0"/>
              <a:t>17/6/2022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4D65-BC5B-4229-A39B-2CBBB441B630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260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1C99B-A8F9-4055-A4E7-EC930A091124}" type="slidenum">
              <a:rPr lang="en-US" altLang="es-SV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s-S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4800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3A525-F233-466D-8AEB-25315D5242EE}" type="slidenum">
              <a:rPr lang="en-US" altLang="es-SV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s-S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5584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A1893-96FC-4583-9C51-A88FEA32815C}" type="slidenum">
              <a:rPr lang="en-US" altLang="es-SV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s-S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4144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65D16-88AD-4A5C-ABCE-83E70EC84C31}" type="slidenum">
              <a:rPr lang="en-US" altLang="es-SV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s-S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574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F51A-05F7-4252-8BDA-5E3148BE7B9F}" type="datetimeFigureOut">
              <a:rPr lang="es-SV" smtClean="0"/>
              <a:t>17/6/2022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4D65-BC5B-4229-A39B-2CBBB441B630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27676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F51A-05F7-4252-8BDA-5E3148BE7B9F}" type="datetimeFigureOut">
              <a:rPr lang="es-SV" smtClean="0"/>
              <a:t>17/6/2022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4D65-BC5B-4229-A39B-2CBBB441B630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54158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F51A-05F7-4252-8BDA-5E3148BE7B9F}" type="datetimeFigureOut">
              <a:rPr lang="es-SV" smtClean="0"/>
              <a:t>17/6/2022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4D65-BC5B-4229-A39B-2CBBB441B630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3535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F51A-05F7-4252-8BDA-5E3148BE7B9F}" type="datetimeFigureOut">
              <a:rPr lang="es-SV" smtClean="0"/>
              <a:t>17/6/2022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4D65-BC5B-4229-A39B-2CBBB441B630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0557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F51A-05F7-4252-8BDA-5E3148BE7B9F}" type="datetimeFigureOut">
              <a:rPr lang="es-SV" smtClean="0"/>
              <a:t>17/6/2022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4D65-BC5B-4229-A39B-2CBBB441B630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40787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F51A-05F7-4252-8BDA-5E3148BE7B9F}" type="datetimeFigureOut">
              <a:rPr lang="es-SV" smtClean="0"/>
              <a:t>17/6/2022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4D65-BC5B-4229-A39B-2CBBB441B630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22351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F51A-05F7-4252-8BDA-5E3148BE7B9F}" type="datetimeFigureOut">
              <a:rPr lang="es-SV" smtClean="0"/>
              <a:t>17/6/2022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4D65-BC5B-4229-A39B-2CBBB441B630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56734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BF51A-05F7-4252-8BDA-5E3148BE7B9F}" type="datetimeFigureOut">
              <a:rPr lang="es-SV" smtClean="0"/>
              <a:t>17/6/2022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E4D65-BC5B-4229-A39B-2CBBB441B630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2173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SV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SV"/>
              <a:t>Click to edit Master text styles</a:t>
            </a:r>
          </a:p>
          <a:p>
            <a:pPr lvl="1"/>
            <a:r>
              <a:rPr lang="en-US" altLang="es-SV"/>
              <a:t>Second level</a:t>
            </a:r>
          </a:p>
          <a:p>
            <a:pPr lvl="2"/>
            <a:r>
              <a:rPr lang="en-US" altLang="es-SV"/>
              <a:t>Third level</a:t>
            </a:r>
          </a:p>
          <a:p>
            <a:pPr lvl="3"/>
            <a:r>
              <a:rPr lang="en-US" altLang="es-SV"/>
              <a:t>Fourth level</a:t>
            </a:r>
          </a:p>
          <a:p>
            <a:pPr lvl="4"/>
            <a:r>
              <a:rPr lang="en-US" altLang="es-SV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244CE6D-FD40-46B5-A2F2-1685B8315EA7}" type="slidenum">
              <a:rPr lang="en-US" altLang="es-SV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s-S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91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41438"/>
            <a:ext cx="7772400" cy="1800225"/>
          </a:xfrm>
        </p:spPr>
        <p:txBody>
          <a:bodyPr/>
          <a:lstStyle/>
          <a:p>
            <a:r>
              <a:rPr lang="es-SV" altLang="es-SV" dirty="0"/>
              <a:t>Demografía y macroeconomía</a:t>
            </a:r>
            <a:endParaRPr lang="es-SV" altLang="es-SV" sz="34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419600"/>
            <a:ext cx="7772400" cy="1219200"/>
          </a:xfrm>
        </p:spPr>
        <p:txBody>
          <a:bodyPr/>
          <a:lstStyle/>
          <a:p>
            <a:r>
              <a:rPr lang="es-SV" altLang="es-SV" sz="2400" dirty="0"/>
              <a:t>Carlos Acevedo</a:t>
            </a:r>
          </a:p>
          <a:p>
            <a:r>
              <a:rPr lang="es-SV" altLang="es-SV" sz="2400" dirty="0"/>
              <a:t>ICAP, </a:t>
            </a:r>
            <a:r>
              <a:rPr lang="es-SV" altLang="es-SV" sz="2400" dirty="0" smtClean="0"/>
              <a:t>17 </a:t>
            </a:r>
            <a:r>
              <a:rPr lang="es-SV" altLang="es-SV" sz="2400" dirty="0"/>
              <a:t>de </a:t>
            </a:r>
            <a:r>
              <a:rPr lang="es-SV" altLang="es-SV" sz="2400" dirty="0" smtClean="0"/>
              <a:t>junio </a:t>
            </a:r>
            <a:r>
              <a:rPr lang="es-SV" altLang="es-SV" sz="2400" dirty="0"/>
              <a:t>de </a:t>
            </a:r>
            <a:r>
              <a:rPr lang="es-SV" altLang="es-SV" sz="2400" dirty="0" smtClean="0"/>
              <a:t>2022</a:t>
            </a:r>
            <a:endParaRPr lang="en-US" altLang="es-SV" sz="2400" dirty="0"/>
          </a:p>
        </p:txBody>
      </p:sp>
    </p:spTree>
    <p:extLst>
      <p:ext uri="{BB962C8B-B14F-4D97-AF65-F5344CB8AC3E}">
        <p14:creationId xmlns:p14="http://schemas.microsoft.com/office/powerpoint/2010/main" val="31632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141A7C4-C63A-47E0-996D-9CF0DA087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879" y="83909"/>
            <a:ext cx="4600136" cy="6774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12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ACA33BF-773A-4711-96A5-B66D561005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763" y="94090"/>
            <a:ext cx="4895557" cy="676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3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762000"/>
          </a:xfrm>
        </p:spPr>
        <p:txBody>
          <a:bodyPr>
            <a:normAutofit/>
          </a:bodyPr>
          <a:lstStyle/>
          <a:p>
            <a:pPr algn="ctr"/>
            <a:r>
              <a:rPr lang="en-US" altLang="es-SV" sz="3600" b="1" dirty="0" err="1">
                <a:solidFill>
                  <a:schemeClr val="tx1"/>
                </a:solidFill>
              </a:rPr>
              <a:t>Amenazas</a:t>
            </a:r>
            <a:r>
              <a:rPr lang="en-US" altLang="es-SV" sz="3600" b="1" dirty="0">
                <a:solidFill>
                  <a:schemeClr val="tx1"/>
                </a:solidFill>
              </a:rPr>
              <a:t> de </a:t>
            </a:r>
            <a:r>
              <a:rPr lang="en-US" altLang="es-SV" sz="3600" b="1" dirty="0" err="1">
                <a:solidFill>
                  <a:schemeClr val="tx1"/>
                </a:solidFill>
              </a:rPr>
              <a:t>patógenos</a:t>
            </a:r>
            <a:endParaRPr lang="en-US" altLang="es-SV" sz="3600" b="1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2"/>
            <a:ext cx="7848600" cy="5284787"/>
          </a:xfrm>
        </p:spPr>
        <p:txBody>
          <a:bodyPr>
            <a:normAutofit/>
          </a:bodyPr>
          <a:lstStyle/>
          <a:p>
            <a:r>
              <a:rPr lang="es-ES" altLang="es-SV" sz="2400" dirty="0">
                <a:sym typeface="Symbol" panose="05050102010706020507" pitchFamily="18" charset="2"/>
              </a:rPr>
              <a:t>Un informe del Banco Mundial de 2012 (</a:t>
            </a:r>
            <a:r>
              <a:rPr lang="en-US" altLang="es-SV" sz="2400" dirty="0">
                <a:sym typeface="Symbol" panose="05050102010706020507" pitchFamily="18" charset="2"/>
              </a:rPr>
              <a:t>People, Pathogens and our Planet: The Economics of One Health) s</a:t>
            </a:r>
            <a:r>
              <a:rPr lang="es-ES" altLang="es-SV" sz="2400" dirty="0" err="1">
                <a:sym typeface="Symbol" panose="05050102010706020507" pitchFamily="18" charset="2"/>
              </a:rPr>
              <a:t>eñalaba</a:t>
            </a:r>
            <a:r>
              <a:rPr lang="es-ES" altLang="es-SV" sz="2400" dirty="0">
                <a:sym typeface="Symbol" panose="05050102010706020507" pitchFamily="18" charset="2"/>
              </a:rPr>
              <a:t> las pandemias como uno de los tres principales riesgos internacionales (junto con el cambio climático y las crisis financieras).</a:t>
            </a:r>
          </a:p>
          <a:p>
            <a:r>
              <a:rPr lang="es-ES" altLang="es-SV" sz="2400" dirty="0" err="1">
                <a:sym typeface="Symbol" panose="05050102010706020507" pitchFamily="18" charset="2"/>
              </a:rPr>
              <a:t>Jonas</a:t>
            </a:r>
            <a:r>
              <a:rPr lang="es-ES" altLang="es-SV" sz="2400" dirty="0">
                <a:sym typeface="Symbol" panose="05050102010706020507" pitchFamily="18" charset="2"/>
              </a:rPr>
              <a:t> (2014): con las políticas vigentes, uno de estos patógenos o algún otro provocará una pandemia.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La mayoría de debates, informes y comunicaciones oficiales no tuvieron en cuenta el riesgo de una pandemia.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Los gobiernos hicieron poco por alejar el riesgo, a pesar de que las medidas eran conocidas y los costos eran bajos, ya que tenían que ver más que nada con reforzar los sistemas de salud pública y veterinaria para detectar y controlar los brotes.</a:t>
            </a:r>
          </a:p>
          <a:p>
            <a:endParaRPr lang="es-SV" altLang="es-SV" sz="24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3382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762000"/>
          </a:xfrm>
        </p:spPr>
        <p:txBody>
          <a:bodyPr>
            <a:normAutofit/>
          </a:bodyPr>
          <a:lstStyle/>
          <a:p>
            <a:pPr algn="ctr"/>
            <a:r>
              <a:rPr lang="en-US" altLang="es-SV" sz="3600" b="1" dirty="0" err="1">
                <a:solidFill>
                  <a:schemeClr val="tx1"/>
                </a:solidFill>
              </a:rPr>
              <a:t>Impacto</a:t>
            </a:r>
            <a:r>
              <a:rPr lang="en-US" altLang="es-SV" sz="3600" b="1" dirty="0">
                <a:solidFill>
                  <a:schemeClr val="tx1"/>
                </a:solidFill>
              </a:rPr>
              <a:t> de una </a:t>
            </a:r>
            <a:r>
              <a:rPr lang="en-US" altLang="es-SV" sz="3600" b="1" dirty="0" err="1">
                <a:solidFill>
                  <a:schemeClr val="tx1"/>
                </a:solidFill>
              </a:rPr>
              <a:t>pandemia</a:t>
            </a:r>
            <a:endParaRPr lang="en-US" altLang="es-SV" sz="3600" b="1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2"/>
            <a:ext cx="7848600" cy="5284787"/>
          </a:xfrm>
        </p:spPr>
        <p:txBody>
          <a:bodyPr>
            <a:normAutofit/>
          </a:bodyPr>
          <a:lstStyle/>
          <a:p>
            <a:r>
              <a:rPr lang="es-ES" altLang="es-SV" sz="2400" dirty="0">
                <a:sym typeface="Symbol" panose="05050102010706020507" pitchFamily="18" charset="2"/>
              </a:rPr>
              <a:t>Cada año, 2,300 millones de infecciones transmitidas por animales afectan a la población de países en desarrollo.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El síndrome respiratorio agudo severo (SARS) logró contenerse sin tardanza en 2003, a un costo de US$54,000 millones.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El brote de ébola (2014) perturbó gravemente el comercio internacional, la producción y la atención de la salud en los países más afectados.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En una pandemia podía producirse un efecto dominó similar, con secuelas que el Departamento de Defensa estadounidense equiparaba a una “guerra mundial”.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Una caída de 4.8% del PIB mundial, equivalente a US$3,6 billones (según el PIB mundial de 2013), era un desenlace realista de una pandemia de gripe severa. </a:t>
            </a:r>
            <a:endParaRPr lang="es-SV" altLang="es-SV" sz="24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9721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762000"/>
          </a:xfrm>
        </p:spPr>
        <p:txBody>
          <a:bodyPr>
            <a:normAutofit/>
          </a:bodyPr>
          <a:lstStyle/>
          <a:p>
            <a:pPr algn="ctr"/>
            <a:r>
              <a:rPr lang="en-US" altLang="es-SV" sz="3600" b="1" dirty="0">
                <a:solidFill>
                  <a:schemeClr val="tx1"/>
                </a:solidFill>
              </a:rPr>
              <a:t>La </a:t>
            </a:r>
            <a:r>
              <a:rPr lang="en-US" altLang="es-SV" sz="3600" b="1" dirty="0" err="1">
                <a:solidFill>
                  <a:schemeClr val="tx1"/>
                </a:solidFill>
              </a:rPr>
              <a:t>inversión</a:t>
            </a:r>
            <a:r>
              <a:rPr lang="en-US" altLang="es-SV" sz="3600" b="1" dirty="0">
                <a:solidFill>
                  <a:schemeClr val="tx1"/>
                </a:solidFill>
              </a:rPr>
              <a:t> </a:t>
            </a:r>
            <a:r>
              <a:rPr lang="en-US" altLang="es-SV" sz="3600" b="1" dirty="0" err="1">
                <a:solidFill>
                  <a:schemeClr val="tx1"/>
                </a:solidFill>
              </a:rPr>
              <a:t>en</a:t>
            </a:r>
            <a:r>
              <a:rPr lang="en-US" altLang="es-SV" sz="3600" b="1" dirty="0">
                <a:solidFill>
                  <a:schemeClr val="tx1"/>
                </a:solidFill>
              </a:rPr>
              <a:t> </a:t>
            </a:r>
            <a:r>
              <a:rPr lang="en-US" altLang="es-SV" sz="3600" b="1" dirty="0" err="1">
                <a:solidFill>
                  <a:schemeClr val="tx1"/>
                </a:solidFill>
              </a:rPr>
              <a:t>prevención</a:t>
            </a:r>
            <a:r>
              <a:rPr lang="en-US" altLang="es-SV" sz="3600" b="1" dirty="0">
                <a:solidFill>
                  <a:schemeClr val="tx1"/>
                </a:solidFill>
              </a:rPr>
              <a:t> vale la </a:t>
            </a:r>
            <a:r>
              <a:rPr lang="en-US" altLang="es-SV" sz="3600" b="1" dirty="0" err="1">
                <a:solidFill>
                  <a:schemeClr val="tx1"/>
                </a:solidFill>
              </a:rPr>
              <a:t>pena</a:t>
            </a:r>
            <a:endParaRPr lang="en-US" altLang="es-SV" sz="3600" b="1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2"/>
            <a:ext cx="7848600" cy="5284787"/>
          </a:xfrm>
        </p:spPr>
        <p:txBody>
          <a:bodyPr>
            <a:normAutofit fontScale="92500" lnSpcReduction="10000"/>
          </a:bodyPr>
          <a:lstStyle/>
          <a:p>
            <a:r>
              <a:rPr lang="es-ES" altLang="es-SV" sz="2400" dirty="0">
                <a:sym typeface="Symbol" panose="05050102010706020507" pitchFamily="18" charset="2"/>
              </a:rPr>
              <a:t>Se estimaba que la probabilidad de una pandemia era de apenas 1% al año, pero con un riesgo para la economía mundial de US$36,000 millones por año durante un siglo.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En 2014, el mundo gastaba alrededor de US$500 millones para prevenir las pandemias (mucho menos que los US$36,000 millones anuales).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Un estudio del Banco Mundial (2012) determinó que una inversión de US$3,400 millones al año podía lograr que los sistemas de salud pública veterinaria y humana de todas las economías en desarrollo alcanzaran los estándares de desempeño establecidos por la OMS y la Organización Mundial de Sanidad Animal.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La fragilidad de nuestras defensas quedó expuesta con la respuesta a la gripe H5N1 y H1N1. El financiamiento dio un salto entre 2006 y 2009 debido a la concientización del riesgo, pero luego se desplomó.</a:t>
            </a:r>
            <a:endParaRPr lang="es-SV" altLang="es-SV" sz="24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892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s-SV" sz="3600" b="1" dirty="0" err="1">
                <a:solidFill>
                  <a:schemeClr val="tx1"/>
                </a:solidFill>
              </a:rPr>
              <a:t>Implicaciones</a:t>
            </a:r>
            <a:r>
              <a:rPr lang="en-US" altLang="es-SV" sz="3600" b="1" dirty="0">
                <a:solidFill>
                  <a:schemeClr val="tx1"/>
                </a:solidFill>
              </a:rPr>
              <a:t> </a:t>
            </a:r>
            <a:r>
              <a:rPr lang="en-US" altLang="es-SV" sz="3600" b="1" dirty="0" err="1">
                <a:solidFill>
                  <a:schemeClr val="tx1"/>
                </a:solidFill>
              </a:rPr>
              <a:t>demográficas</a:t>
            </a:r>
            <a:r>
              <a:rPr lang="en-US" altLang="es-SV" sz="3600" b="1" dirty="0">
                <a:solidFill>
                  <a:schemeClr val="tx1"/>
                </a:solidFill>
              </a:rPr>
              <a:t> para las </a:t>
            </a:r>
            <a:r>
              <a:rPr lang="en-US" altLang="es-SV" sz="3600" b="1" dirty="0" err="1">
                <a:solidFill>
                  <a:schemeClr val="tx1"/>
                </a:solidFill>
              </a:rPr>
              <a:t>pensiones</a:t>
            </a:r>
            <a:endParaRPr lang="en-US" altLang="es-SV" sz="3600" b="1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2"/>
            <a:ext cx="7848600" cy="5284787"/>
          </a:xfrm>
        </p:spPr>
        <p:txBody>
          <a:bodyPr>
            <a:normAutofit lnSpcReduction="10000"/>
          </a:bodyPr>
          <a:lstStyle/>
          <a:p>
            <a:r>
              <a:rPr lang="es-ES" altLang="es-SV" sz="2400" dirty="0">
                <a:sym typeface="Symbol" panose="05050102010706020507" pitchFamily="18" charset="2"/>
              </a:rPr>
              <a:t>El envejecimiento poblacional y un menor crecimiento de la fuerza laboral afectan las economías de muchos modos.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El crecimiento del PIB disminuye, las personas en edad laboral pagan más para apoyar a los ancianos y los presupuestos públicos sienten la carga del mayor costo total en programas de salud y jubilatorios de las personas mayores.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Pero una población que envejece podría incrementar la cantidad de capital por trabajador, lo que aumentaría los sueldos y el producto por horas trabajadas (productividad), y reduciría las tasas de interés a medida que los mayores sueldos reducen el retorno del capital.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Otra posibilidad es que el envejecimiento poblacional y el menor crecimiento de la fuerza laboral lleven a un estancamiento secular si se dificulta la inversión de abundantes fondos prestables por parte de las empresas.</a:t>
            </a:r>
          </a:p>
          <a:p>
            <a:endParaRPr lang="es-SV" altLang="es-SV" sz="24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160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s-SV" sz="3600" b="1" dirty="0" err="1">
                <a:solidFill>
                  <a:schemeClr val="tx1"/>
                </a:solidFill>
              </a:rPr>
              <a:t>Implicaciones</a:t>
            </a:r>
            <a:r>
              <a:rPr lang="en-US" altLang="es-SV" sz="3600" b="1" dirty="0">
                <a:solidFill>
                  <a:schemeClr val="tx1"/>
                </a:solidFill>
              </a:rPr>
              <a:t> </a:t>
            </a:r>
            <a:r>
              <a:rPr lang="en-US" altLang="es-SV" sz="3600" b="1" dirty="0" err="1">
                <a:solidFill>
                  <a:schemeClr val="tx1"/>
                </a:solidFill>
              </a:rPr>
              <a:t>demográficas</a:t>
            </a:r>
            <a:r>
              <a:rPr lang="en-US" altLang="es-SV" sz="3600" b="1" dirty="0">
                <a:solidFill>
                  <a:schemeClr val="tx1"/>
                </a:solidFill>
              </a:rPr>
              <a:t> para las </a:t>
            </a:r>
            <a:r>
              <a:rPr lang="en-US" altLang="es-SV" sz="3600" b="1" dirty="0" err="1">
                <a:solidFill>
                  <a:schemeClr val="tx1"/>
                </a:solidFill>
              </a:rPr>
              <a:t>pensiones</a:t>
            </a:r>
            <a:endParaRPr lang="en-US" altLang="es-SV" sz="3600" b="1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2"/>
            <a:ext cx="7848600" cy="5284787"/>
          </a:xfrm>
        </p:spPr>
        <p:txBody>
          <a:bodyPr>
            <a:normAutofit/>
          </a:bodyPr>
          <a:lstStyle/>
          <a:p>
            <a:r>
              <a:rPr lang="es-ES" altLang="es-SV" sz="2400" dirty="0">
                <a:sym typeface="Symbol" panose="05050102010706020507" pitchFamily="18" charset="2"/>
              </a:rPr>
              <a:t>El crecimiento económico se está desacelerando en las economías avanzadas, en parte debido a que el fin del auge de la natalidad de la posguerra produjo una caída en el crecimiento poblacional y en la fuerza laboral (pese a la inmigración).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Según los estudios empíricos, el crecimiento del PIB disminuye aproximadamente uno a uno con la reducción del crecimiento poblacional y de la fuerza laboral.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En Estados Unidos, durante los 40 años de 1975 a 2015, la población entre 20 y 64 años creció un 1.24% anual, pero las proyecciones sugieren solo 0.29% para los próximos 40 años.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Esto debería generar una disminución en la tasa de crecimiento del PIB y en el consumo agregado.</a:t>
            </a:r>
            <a:endParaRPr lang="es-SV" altLang="es-SV" sz="24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1600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762000"/>
          </a:xfrm>
        </p:spPr>
        <p:txBody>
          <a:bodyPr>
            <a:normAutofit/>
          </a:bodyPr>
          <a:lstStyle/>
          <a:p>
            <a:pPr algn="ctr"/>
            <a:r>
              <a:rPr lang="en-US" altLang="es-SV" sz="3600" b="1" dirty="0" err="1">
                <a:solidFill>
                  <a:schemeClr val="tx1"/>
                </a:solidFill>
              </a:rPr>
              <a:t>Proyecciones</a:t>
            </a:r>
            <a:r>
              <a:rPr lang="en-US" altLang="es-SV" sz="3600" b="1" dirty="0">
                <a:solidFill>
                  <a:schemeClr val="tx1"/>
                </a:solidFill>
              </a:rPr>
              <a:t> del </a:t>
            </a:r>
            <a:r>
              <a:rPr lang="en-US" altLang="es-SV" sz="3600" b="1" dirty="0" err="1">
                <a:solidFill>
                  <a:schemeClr val="tx1"/>
                </a:solidFill>
              </a:rPr>
              <a:t>ingreso</a:t>
            </a:r>
            <a:r>
              <a:rPr lang="en-US" altLang="es-SV" sz="3600" b="1" dirty="0">
                <a:solidFill>
                  <a:schemeClr val="tx1"/>
                </a:solidFill>
              </a:rPr>
              <a:t> per capita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2"/>
            <a:ext cx="7848600" cy="5284787"/>
          </a:xfrm>
        </p:spPr>
        <p:txBody>
          <a:bodyPr>
            <a:normAutofit lnSpcReduction="10000"/>
          </a:bodyPr>
          <a:lstStyle/>
          <a:p>
            <a:r>
              <a:rPr lang="es-ES" altLang="es-SV" sz="2400" dirty="0">
                <a:sym typeface="Symbol" panose="05050102010706020507" pitchFamily="18" charset="2"/>
              </a:rPr>
              <a:t>En muchas economías avanzadas la población en edad laboral ya está en baja: en Europa caerá más del 20% en 2015–55, con la consecuente disminución en el crecimiento del PIB.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Pero el bienestar individual no depende del crecimiento agregado, sino per cápita.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Los modelos de crecimiento estándar prevén que un menor crecimiento poblacional también llevará a un aumento en el producto y sueldo por trabajador.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La pregunta básica es si este mayor producto por trabajador se convertirá en un mayor ingreso per cápita.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Eso dependerá de cuánto, a medida que envejezca la población, la mayor productividad contrarrestará el aumento en cantidad de dependientes (ancianos y jóvenes) por trabajador.</a:t>
            </a:r>
            <a:endParaRPr lang="es-SV" altLang="es-SV" sz="24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5325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762000"/>
          </a:xfrm>
        </p:spPr>
        <p:txBody>
          <a:bodyPr>
            <a:normAutofit/>
          </a:bodyPr>
          <a:lstStyle/>
          <a:p>
            <a:pPr algn="ctr"/>
            <a:r>
              <a:rPr lang="en-US" altLang="es-SV" sz="3600" b="1" dirty="0">
                <a:solidFill>
                  <a:schemeClr val="tx1"/>
                </a:solidFill>
              </a:rPr>
              <a:t>Tasa de </a:t>
            </a:r>
            <a:r>
              <a:rPr lang="en-US" altLang="es-SV" sz="3600" b="1" dirty="0" err="1">
                <a:solidFill>
                  <a:schemeClr val="tx1"/>
                </a:solidFill>
              </a:rPr>
              <a:t>sustento</a:t>
            </a:r>
            <a:endParaRPr lang="en-US" altLang="es-SV" sz="3600" b="1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2"/>
            <a:ext cx="7848600" cy="5284787"/>
          </a:xfrm>
        </p:spPr>
        <p:txBody>
          <a:bodyPr>
            <a:normAutofit fontScale="92500" lnSpcReduction="10000"/>
          </a:bodyPr>
          <a:lstStyle/>
          <a:p>
            <a:r>
              <a:rPr lang="es-ES" altLang="es-SV" sz="2400" dirty="0">
                <a:sym typeface="Symbol" panose="05050102010706020507" pitchFamily="18" charset="2"/>
              </a:rPr>
              <a:t>Los niños consumen más de lo que producen, y lo mismo ocurre en promedio entre los ancianos.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El consumo de los niños y, en cierta medida, de los ancianos es solventado por los adultos de edad intermedia (25–59 años) que producen más de lo que consumen.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A medida que la población envejece, la proporción de trabajadores disminuye, en tanto que la proporción de ancianos de gran consumo aumenta.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En ciertos países (como Estados Unidos, Japón y Suecia), el consumo relativo de los ancianos es mucho más elevado.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El envejecimiento poblacional ejerce presión presupuestaria sobre toda la sociedad puesto que la cantidad de trabajadores disminuye en relación a la cantidad de consumidores.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Este fenómeno se cuantifica con la tasa de sustento del número total de trabajadores respecto de consumidores (que incluye a todos: jóvenes, personas de edad intermedia y ancianos).</a:t>
            </a:r>
          </a:p>
          <a:p>
            <a:endParaRPr lang="es-SV" altLang="es-SV" sz="24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1163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762000"/>
          </a:xfrm>
        </p:spPr>
        <p:txBody>
          <a:bodyPr>
            <a:normAutofit/>
          </a:bodyPr>
          <a:lstStyle/>
          <a:p>
            <a:pPr algn="ctr"/>
            <a:r>
              <a:rPr lang="en-US" altLang="es-SV" sz="3600" b="1" dirty="0" err="1">
                <a:solidFill>
                  <a:schemeClr val="tx1"/>
                </a:solidFill>
              </a:rPr>
              <a:t>Disminución</a:t>
            </a:r>
            <a:r>
              <a:rPr lang="en-US" altLang="es-SV" sz="3600" b="1" dirty="0">
                <a:solidFill>
                  <a:schemeClr val="tx1"/>
                </a:solidFill>
              </a:rPr>
              <a:t> de la </a:t>
            </a:r>
            <a:r>
              <a:rPr lang="en-US" altLang="es-SV" sz="3600" b="1" dirty="0" err="1">
                <a:solidFill>
                  <a:schemeClr val="tx1"/>
                </a:solidFill>
              </a:rPr>
              <a:t>tasa</a:t>
            </a:r>
            <a:r>
              <a:rPr lang="en-US" altLang="es-SV" sz="3600" b="1" dirty="0">
                <a:solidFill>
                  <a:schemeClr val="tx1"/>
                </a:solidFill>
              </a:rPr>
              <a:t> de </a:t>
            </a:r>
            <a:r>
              <a:rPr lang="en-US" altLang="es-SV" sz="3600" b="1" dirty="0" err="1">
                <a:solidFill>
                  <a:schemeClr val="tx1"/>
                </a:solidFill>
              </a:rPr>
              <a:t>sustento</a:t>
            </a:r>
            <a:endParaRPr lang="en-US" altLang="es-SV" sz="3600" b="1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2"/>
            <a:ext cx="7848600" cy="5284787"/>
          </a:xfrm>
        </p:spPr>
        <p:txBody>
          <a:bodyPr>
            <a:normAutofit fontScale="92500" lnSpcReduction="20000"/>
          </a:bodyPr>
          <a:lstStyle/>
          <a:p>
            <a:r>
              <a:rPr lang="es-ES" altLang="es-SV" sz="2400" dirty="0">
                <a:sym typeface="Symbol" panose="05050102010706020507" pitchFamily="18" charset="2"/>
              </a:rPr>
              <a:t>Cuanto más baja es la tasa de sustento, menos trabajadores hay para financiar a los consumidores, de modo que es necesario reducir el consumo o aumentar la oferta de trabajo  (por ejemplo, mediante el aumento de la edad jubilatoria).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En 2015–50, la tasa de sustento caerá a 0.26% anual en Estados Unidos, 0.40% en otros países de alto ingreso y 0.82% en China.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Esto significa que para 2050, a menos que aumente la oferta de trabajo, el consumo deberá caer en 25% en China, 9% en Estados Unidos y 13% en otros países de alto ingreso.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Los patrones etarios de consumo e ingreso tendrán que ajustarse para responder a la nueva realidad demográfica.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Los ancianos pagan por el consumo de distintos modos. Además de lo que ganan si aún trabajan, los consumidores mayores dependen en parte de sus activos (incluidas fincas y empresas, viviendas, y ahorros e inversiones).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Otra parte proviene del gobierno en efectivo (pensiones) y como transferencias públicas en especie (como los servicios de salud y atención a largo plazo).</a:t>
            </a:r>
            <a:endParaRPr lang="es-SV" altLang="es-SV" sz="24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0714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762000"/>
          </a:xfrm>
        </p:spPr>
        <p:txBody>
          <a:bodyPr>
            <a:normAutofit/>
          </a:bodyPr>
          <a:lstStyle/>
          <a:p>
            <a:pPr algn="ctr"/>
            <a:r>
              <a:rPr lang="en-US" altLang="es-SV" sz="3600" b="1" dirty="0" err="1">
                <a:solidFill>
                  <a:schemeClr val="tx1"/>
                </a:solidFill>
              </a:rPr>
              <a:t>Tendencias</a:t>
            </a:r>
            <a:r>
              <a:rPr lang="en-US" altLang="es-SV" sz="3600" b="1" dirty="0">
                <a:solidFill>
                  <a:schemeClr val="tx1"/>
                </a:solidFill>
              </a:rPr>
              <a:t> </a:t>
            </a:r>
            <a:r>
              <a:rPr lang="en-US" altLang="es-SV" sz="3600" b="1" dirty="0" err="1">
                <a:solidFill>
                  <a:schemeClr val="tx1"/>
                </a:solidFill>
              </a:rPr>
              <a:t>demográficas</a:t>
            </a:r>
            <a:endParaRPr lang="en-US" altLang="es-SV" sz="3600" b="1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867" y="1268413"/>
            <a:ext cx="8170334" cy="5056187"/>
          </a:xfrm>
        </p:spPr>
        <p:txBody>
          <a:bodyPr>
            <a:normAutofit lnSpcReduction="10000"/>
          </a:bodyPr>
          <a:lstStyle/>
          <a:p>
            <a:r>
              <a:rPr lang="en-US" altLang="es-SV" sz="2400" dirty="0">
                <a:sym typeface="Symbol" panose="05050102010706020507" pitchFamily="18" charset="2"/>
              </a:rPr>
              <a:t>La</a:t>
            </a:r>
            <a:r>
              <a:rPr lang="es-ES" altLang="es-SV" sz="2400" dirty="0">
                <a:sym typeface="Symbol" panose="05050102010706020507" pitchFamily="18" charset="2"/>
              </a:rPr>
              <a:t> demografía condiciona los muchos y complejos retos y oportunidades que enfrentan las sociedades, incluidos los pertinentes al crecimiento y desarrollo económicos.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Tres componentes clave de los cambios demográficos que atraviesa la humanidad: </a:t>
            </a:r>
          </a:p>
          <a:p>
            <a:pPr lvl="1"/>
            <a:r>
              <a:rPr lang="es-ES" altLang="es-SV" sz="2000" dirty="0">
                <a:sym typeface="Symbol" panose="05050102010706020507" pitchFamily="18" charset="2"/>
              </a:rPr>
              <a:t>Crecimiento poblacional</a:t>
            </a:r>
          </a:p>
          <a:p>
            <a:pPr lvl="1"/>
            <a:r>
              <a:rPr lang="es-ES" altLang="es-SV" sz="2000" dirty="0">
                <a:sym typeface="Symbol" panose="05050102010706020507" pitchFamily="18" charset="2"/>
              </a:rPr>
              <a:t>Cambios en la fecundidad y mortalidad</a:t>
            </a:r>
          </a:p>
          <a:p>
            <a:pPr lvl="1"/>
            <a:r>
              <a:rPr lang="es-ES" altLang="es-SV" sz="2000" dirty="0">
                <a:sym typeface="Symbol" panose="05050102010706020507" pitchFamily="18" charset="2"/>
              </a:rPr>
              <a:t>Cambios en la composición etaria de la población.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En 1960 había en el mundo 3,000 millones de personas; en 2000, 6,000 millones; según proyecciones de la ONU, para 2037 habrá más de 9,000 millones de habitantes.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La tasa de crecimiento demográfico se ha ido desacelerando, de un máximo anual superior a 2% a fines de la década de 1960 a la tasa actual de 1%, y para 2050 se prevé la mitad de esa tasa.</a:t>
            </a:r>
            <a:endParaRPr lang="es-SV" altLang="es-SV" sz="24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8790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762000"/>
          </a:xfrm>
        </p:spPr>
        <p:txBody>
          <a:bodyPr>
            <a:normAutofit/>
          </a:bodyPr>
          <a:lstStyle/>
          <a:p>
            <a:pPr algn="ctr"/>
            <a:r>
              <a:rPr lang="en-US" altLang="es-SV" sz="3600" b="1" dirty="0" err="1">
                <a:solidFill>
                  <a:schemeClr val="tx1"/>
                </a:solidFill>
              </a:rPr>
              <a:t>Implicaciones</a:t>
            </a:r>
            <a:r>
              <a:rPr lang="en-US" altLang="es-SV" sz="3600" b="1" dirty="0">
                <a:solidFill>
                  <a:schemeClr val="tx1"/>
                </a:solidFill>
              </a:rPr>
              <a:t> </a:t>
            </a:r>
            <a:r>
              <a:rPr lang="en-US" altLang="es-SV" sz="3600" b="1" dirty="0" err="1">
                <a:solidFill>
                  <a:schemeClr val="tx1"/>
                </a:solidFill>
              </a:rPr>
              <a:t>fiscales</a:t>
            </a:r>
            <a:endParaRPr lang="en-US" altLang="es-SV" sz="3600" b="1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2"/>
            <a:ext cx="7848600" cy="5284787"/>
          </a:xfrm>
        </p:spPr>
        <p:txBody>
          <a:bodyPr>
            <a:normAutofit fontScale="92500" lnSpcReduction="10000"/>
          </a:bodyPr>
          <a:lstStyle/>
          <a:p>
            <a:r>
              <a:rPr lang="es-ES" altLang="es-SV" sz="2400" dirty="0">
                <a:sym typeface="Symbol" panose="05050102010706020507" pitchFamily="18" charset="2"/>
              </a:rPr>
              <a:t>Las transferencias públicas se sustentan en impuestos, sobre todo los pagos por adultos de edad intermedia.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Cierto consumo puede provenir de apoyo neto (apoyo recibido menos apoyo brindado) de familiares más jóvenes.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En Asia oriental, los ancianos reciben más apoyo de sus familias del que brindan. Pero en gran parte del resto de Asia (incluidos Corea y Japón), Europa y las Américas, en promedio las personas mayores dan más a sus familiares más jóvenes de lo que reciben.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Las transferencias del sector público para pensiones, salud y atención a largo plazo son un problema especial a medida que envejece la población, dado que estos pagos (incluso tras sustraer la porción financiada por pagos impositivos de los ancianos) absorben una gran porción del presupuesto público.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Según proyecciones, normalmente estos programas serán insostenibles a menos que haya un aumento de impuestos o una reducción de las prestaciones, o ambos.</a:t>
            </a:r>
          </a:p>
          <a:p>
            <a:endParaRPr lang="es-SV" altLang="es-SV" sz="24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2851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762000"/>
          </a:xfrm>
        </p:spPr>
        <p:txBody>
          <a:bodyPr>
            <a:normAutofit/>
          </a:bodyPr>
          <a:lstStyle/>
          <a:p>
            <a:pPr algn="ctr"/>
            <a:r>
              <a:rPr lang="en-US" altLang="es-SV" sz="3600" b="1" dirty="0" err="1">
                <a:solidFill>
                  <a:schemeClr val="tx1"/>
                </a:solidFill>
              </a:rPr>
              <a:t>Implicaciones</a:t>
            </a:r>
            <a:r>
              <a:rPr lang="en-US" altLang="es-SV" sz="3600" b="1" dirty="0">
                <a:solidFill>
                  <a:schemeClr val="tx1"/>
                </a:solidFill>
              </a:rPr>
              <a:t> </a:t>
            </a:r>
            <a:r>
              <a:rPr lang="en-US" altLang="es-SV" sz="3600" b="1" dirty="0" err="1">
                <a:solidFill>
                  <a:schemeClr val="tx1"/>
                </a:solidFill>
              </a:rPr>
              <a:t>fiscales</a:t>
            </a:r>
            <a:endParaRPr lang="en-US" altLang="es-SV" sz="3600" b="1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2"/>
            <a:ext cx="7848600" cy="5284787"/>
          </a:xfrm>
        </p:spPr>
        <p:txBody>
          <a:bodyPr>
            <a:normAutofit fontScale="92500" lnSpcReduction="20000"/>
          </a:bodyPr>
          <a:lstStyle/>
          <a:p>
            <a:r>
              <a:rPr lang="es-ES" altLang="es-SV" sz="2400" dirty="0">
                <a:sym typeface="Symbol" panose="05050102010706020507" pitchFamily="18" charset="2"/>
              </a:rPr>
              <a:t>Los coeficientes de apoyo fiscal son un modo de ver el problema.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Se construyen como tasas de sustento, excepto que relacionan a contribuyentes con beneficiarios en lugar de a trabajadores con consumidores.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En Estados Unidos, el coeficiente de apoyo fiscal caerá un 11% entre 2010 y 2050 debido al envejecimiento poblacional. Esto significa que para equilibrar ingresos y gastos tributarios en el presupuesto público (federal, estatal y local combinados) en 2050, el ingreso tributario deberá ser un 11% más elevado, o el gasto un 11% menor, o cierta combinación de ambos, solo para contrarrestar el mayor costo del envejecimiento.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En el caso de los países europeos, el número correspondiente se ubica entre 14% y 28%, y en Japón es de 26%.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Ciertos gobiernos están intentando la ardua tarea política de reestructurar sus programas de transferencias públicas para abordar esta cuestión (por ejemplo, incrementando la edad de jubilación y vinculando más estrechamente el nivel de prestaciones con la disponibilidad de ingresos tributarios).</a:t>
            </a:r>
            <a:endParaRPr lang="es-SV" altLang="es-SV" sz="24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4080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762000"/>
          </a:xfrm>
        </p:spPr>
        <p:txBody>
          <a:bodyPr>
            <a:normAutofit/>
          </a:bodyPr>
          <a:lstStyle/>
          <a:p>
            <a:pPr algn="ctr"/>
            <a:r>
              <a:rPr lang="en-US" altLang="es-SV" sz="3600" b="1" dirty="0">
                <a:solidFill>
                  <a:schemeClr val="tx1"/>
                </a:solidFill>
              </a:rPr>
              <a:t>¿</a:t>
            </a:r>
            <a:r>
              <a:rPr lang="en-US" altLang="es-SV" sz="3600" b="1" dirty="0" err="1">
                <a:solidFill>
                  <a:schemeClr val="tx1"/>
                </a:solidFill>
              </a:rPr>
              <a:t>Aumento</a:t>
            </a:r>
            <a:r>
              <a:rPr lang="en-US" altLang="es-SV" sz="3600" b="1" dirty="0">
                <a:solidFill>
                  <a:schemeClr val="tx1"/>
                </a:solidFill>
              </a:rPr>
              <a:t> de la </a:t>
            </a:r>
            <a:r>
              <a:rPr lang="en-US" altLang="es-SV" sz="3600" b="1" dirty="0" err="1">
                <a:solidFill>
                  <a:schemeClr val="tx1"/>
                </a:solidFill>
              </a:rPr>
              <a:t>productividad</a:t>
            </a:r>
            <a:r>
              <a:rPr lang="en-US" altLang="es-SV" sz="36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2"/>
            <a:ext cx="7848600" cy="5284787"/>
          </a:xfrm>
        </p:spPr>
        <p:txBody>
          <a:bodyPr>
            <a:normAutofit/>
          </a:bodyPr>
          <a:lstStyle/>
          <a:p>
            <a:r>
              <a:rPr lang="es-ES" altLang="es-SV" sz="2400" dirty="0">
                <a:sym typeface="Symbol" panose="05050102010706020507" pitchFamily="18" charset="2"/>
              </a:rPr>
              <a:t>Si la tasa de ahorro global se mantiene en tanto que disminuye el crecimiento de la fuerza laboral, el monto per cápita de capital (máquinas, carreteras y equipamiento de oficina, etc. utilizados para producir bienes y servicios) aumentaría, lo que impulsaría la productividad y los sueldos y reduciría las tasas de interés.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En Estados Unidos y la mayoría de los demás países, los ancianos son ahorristas netos y poseen más activos que los adultos jóvenes.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Las vidas más prolongadas y la menor tasa de natalidad aumentan las tasas de ahorro, reforzando el ahorro privado.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En el mundo en desarrollo, la situación es muy diferente. </a:t>
            </a:r>
          </a:p>
          <a:p>
            <a:endParaRPr lang="es-SV" altLang="es-SV" sz="24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5814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762000"/>
          </a:xfrm>
        </p:spPr>
        <p:txBody>
          <a:bodyPr>
            <a:normAutofit/>
          </a:bodyPr>
          <a:lstStyle/>
          <a:p>
            <a:pPr algn="ctr"/>
            <a:r>
              <a:rPr lang="en-US" altLang="es-SV" sz="3600" b="1" dirty="0">
                <a:solidFill>
                  <a:schemeClr val="tx1"/>
                </a:solidFill>
              </a:rPr>
              <a:t>¿</a:t>
            </a:r>
            <a:r>
              <a:rPr lang="en-US" altLang="es-SV" sz="3600" b="1" dirty="0" err="1">
                <a:solidFill>
                  <a:schemeClr val="tx1"/>
                </a:solidFill>
              </a:rPr>
              <a:t>Aumento</a:t>
            </a:r>
            <a:r>
              <a:rPr lang="en-US" altLang="es-SV" sz="3600" b="1" dirty="0">
                <a:solidFill>
                  <a:schemeClr val="tx1"/>
                </a:solidFill>
              </a:rPr>
              <a:t> de la </a:t>
            </a:r>
            <a:r>
              <a:rPr lang="en-US" altLang="es-SV" sz="3600" b="1" dirty="0" err="1">
                <a:solidFill>
                  <a:schemeClr val="tx1"/>
                </a:solidFill>
              </a:rPr>
              <a:t>productividad</a:t>
            </a:r>
            <a:r>
              <a:rPr lang="en-US" altLang="es-SV" sz="36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2"/>
            <a:ext cx="7848600" cy="5284787"/>
          </a:xfrm>
        </p:spPr>
        <p:txBody>
          <a:bodyPr>
            <a:normAutofit/>
          </a:bodyPr>
          <a:lstStyle/>
          <a:p>
            <a:r>
              <a:rPr lang="es-ES" altLang="es-SV" sz="2400" dirty="0">
                <a:sym typeface="Symbol" panose="05050102010706020507" pitchFamily="18" charset="2"/>
              </a:rPr>
              <a:t>Incluso en países desarrollados, es posible que en algunas situaciones el capital por trabajador no aumente.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Si el envejecimiento poblacional obliga al gobierno a endeudarse más para pagar prestaciones, puede que se desplace a los fondos para inversión de capital privado.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O, si el capital por trabajador aumenta y empuja hacia abajo las tasas de interés, los adultos podrían decidir ahorrar menos, lo que finalmente reduciría el aumento del capital.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Una tercera posibilidad es que aquellos con dinero para invertir busquen mayores retornos en mercados de capitales extranjeros.</a:t>
            </a:r>
          </a:p>
          <a:p>
            <a:endParaRPr lang="es-SV" altLang="es-SV" sz="24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7247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125" y="157162"/>
            <a:ext cx="4857750" cy="654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23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1475" y="1128409"/>
            <a:ext cx="8558213" cy="328916"/>
          </a:xfrm>
        </p:spPr>
        <p:txBody>
          <a:bodyPr/>
          <a:lstStyle/>
          <a:p>
            <a:pPr algn="ctr"/>
            <a:r>
              <a:rPr lang="es-ES" sz="2100" dirty="0">
                <a:solidFill>
                  <a:schemeClr val="tx1"/>
                </a:solidFill>
              </a:rPr>
              <a:t>Población en Centroamérica, Panamá y Rep. Dominicana, 2020 </a:t>
            </a:r>
            <a:endParaRPr lang="es-SV" sz="2100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7165" y="1714501"/>
            <a:ext cx="2777492" cy="3964781"/>
          </a:xfrm>
        </p:spPr>
        <p:txBody>
          <a:bodyPr>
            <a:norm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Población de Guatemala, El Salvador, Honduras, Nicaragua y Costa Rica (CA-5) en 2020: 45 millones.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Similar a Argentina: 45.4 millones.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Población de CA-5, PAN y RD: 60 millones.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Colombia: 50.9 millones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Fuente: </a:t>
            </a:r>
            <a:r>
              <a:rPr lang="es-E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World</a:t>
            </a:r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Development</a:t>
            </a:r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Indicators</a:t>
            </a:r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, Banco Mundial.</a:t>
            </a:r>
            <a:endParaRPr lang="es-SV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s-SV" sz="13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6113" y="1650207"/>
            <a:ext cx="5743575" cy="415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38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762000"/>
          </a:xfrm>
        </p:spPr>
        <p:txBody>
          <a:bodyPr>
            <a:normAutofit/>
          </a:bodyPr>
          <a:lstStyle/>
          <a:p>
            <a:pPr algn="ctr"/>
            <a:r>
              <a:rPr lang="en-US" altLang="es-SV" sz="3600" b="1" dirty="0" err="1">
                <a:solidFill>
                  <a:schemeClr val="tx1"/>
                </a:solidFill>
              </a:rPr>
              <a:t>Aumento</a:t>
            </a:r>
            <a:r>
              <a:rPr lang="en-US" altLang="es-SV" sz="3600" b="1" dirty="0">
                <a:solidFill>
                  <a:schemeClr val="tx1"/>
                </a:solidFill>
              </a:rPr>
              <a:t> de la </a:t>
            </a:r>
            <a:r>
              <a:rPr lang="en-US" altLang="es-SV" sz="3600" b="1" dirty="0" err="1">
                <a:solidFill>
                  <a:schemeClr val="tx1"/>
                </a:solidFill>
              </a:rPr>
              <a:t>longevidad</a:t>
            </a:r>
            <a:endParaRPr lang="en-US" altLang="es-SV" sz="3600" b="1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867" y="1268413"/>
            <a:ext cx="8170334" cy="5092630"/>
          </a:xfrm>
        </p:spPr>
        <p:txBody>
          <a:bodyPr>
            <a:normAutofit lnSpcReduction="10000"/>
          </a:bodyPr>
          <a:lstStyle/>
          <a:p>
            <a:r>
              <a:rPr lang="es-ES" altLang="es-SV" sz="2400" dirty="0">
                <a:sym typeface="Symbol" panose="05050102010706020507" pitchFamily="18" charset="2"/>
              </a:rPr>
              <a:t>En 1950, los países que la ONU calificaban como menos desarrollados representaban el 68% de la población mundial; hoy representan el 84%.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Esa proporción seguirá aumentando porque casi la totalidad de 2,000 millones de personas que, según las proyecciones, se sumarán a la población mundial en las tres próximas décadas procederán de regiones menos desarrolladas.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Durante la mayor parte de la historia, las personas vivían 30 años, en promedio.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Entre 1950 y 2020, la esperanza de vida pasó de 46 años a 73 años, y para 2050 se prevé que aumentará otros 4 años.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Asimismo, para 2050, se proyecta que la esperanza de vida superará los 80 años en al menos 91 países y territorios que concentrarán para entonces el 39% de la población mundial. </a:t>
            </a:r>
          </a:p>
          <a:p>
            <a:endParaRPr lang="es-ES" altLang="es-SV" sz="2400" dirty="0">
              <a:sym typeface="Symbol" panose="05050102010706020507" pitchFamily="18" charset="2"/>
            </a:endParaRPr>
          </a:p>
          <a:p>
            <a:endParaRPr lang="es-SV" altLang="es-SV" sz="24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7989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762000"/>
          </a:xfrm>
        </p:spPr>
        <p:txBody>
          <a:bodyPr>
            <a:normAutofit/>
          </a:bodyPr>
          <a:lstStyle/>
          <a:p>
            <a:pPr algn="ctr"/>
            <a:r>
              <a:rPr lang="en-US" altLang="es-SV" sz="3600" b="1" dirty="0" err="1">
                <a:solidFill>
                  <a:schemeClr val="tx1"/>
                </a:solidFill>
              </a:rPr>
              <a:t>Aumento</a:t>
            </a:r>
            <a:r>
              <a:rPr lang="en-US" altLang="es-SV" sz="3600" b="1" dirty="0">
                <a:solidFill>
                  <a:schemeClr val="tx1"/>
                </a:solidFill>
              </a:rPr>
              <a:t> de la </a:t>
            </a:r>
            <a:r>
              <a:rPr lang="en-US" altLang="es-SV" sz="3600" b="1" dirty="0" err="1">
                <a:solidFill>
                  <a:schemeClr val="tx1"/>
                </a:solidFill>
              </a:rPr>
              <a:t>longevidad</a:t>
            </a:r>
            <a:endParaRPr lang="en-US" altLang="es-SV" sz="3600" b="1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867" y="1268413"/>
            <a:ext cx="8170334" cy="5092630"/>
          </a:xfrm>
        </p:spPr>
        <p:txBody>
          <a:bodyPr>
            <a:normAutofit/>
          </a:bodyPr>
          <a:lstStyle/>
          <a:p>
            <a:r>
              <a:rPr lang="es-ES" altLang="es-SV" sz="2400" dirty="0">
                <a:sym typeface="Symbol" panose="05050102010706020507" pitchFamily="18" charset="2"/>
              </a:rPr>
              <a:t>El envejecimiento poblacional, la tendencia demográfica predominante en el siglo XXI, es reflejo de una creciente longevidad, de una fecundidad en declive y de la progresión de grandes cohortes hacia edades más avanzadas.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Nunca antes tantas personas habían superado los 65 años de edad (el umbral convencional de la vejez).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En las próximas tres a cuatro décadas, tendremos otros 1,000 millones de personas mayores, que se suman a las 700 millones actuales.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Entre la población mayor, el segmento de los de más de 85 años está creciendo a una tasa especialmente rápida y se proyecta que superará los 500 millones en los próximos 80 años.</a:t>
            </a:r>
            <a:endParaRPr lang="es-SV" altLang="es-SV" sz="24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7472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762000"/>
          </a:xfrm>
        </p:spPr>
        <p:txBody>
          <a:bodyPr>
            <a:normAutofit/>
          </a:bodyPr>
          <a:lstStyle/>
          <a:p>
            <a:pPr algn="ctr"/>
            <a:r>
              <a:rPr lang="en-US" altLang="es-SV" sz="3600" b="1" dirty="0" err="1">
                <a:solidFill>
                  <a:schemeClr val="tx1"/>
                </a:solidFill>
              </a:rPr>
              <a:t>Aumento</a:t>
            </a:r>
            <a:r>
              <a:rPr lang="en-US" altLang="es-SV" sz="3600" b="1" dirty="0">
                <a:solidFill>
                  <a:schemeClr val="tx1"/>
                </a:solidFill>
              </a:rPr>
              <a:t> de la </a:t>
            </a:r>
            <a:r>
              <a:rPr lang="en-US" altLang="es-SV" sz="3600" b="1" dirty="0" err="1">
                <a:solidFill>
                  <a:schemeClr val="tx1"/>
                </a:solidFill>
              </a:rPr>
              <a:t>longevidad</a:t>
            </a:r>
            <a:endParaRPr lang="en-US" altLang="es-SV" sz="3600" b="1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867" y="1268413"/>
            <a:ext cx="8170334" cy="5092630"/>
          </a:xfrm>
        </p:spPr>
        <p:txBody>
          <a:bodyPr>
            <a:normAutofit/>
          </a:bodyPr>
          <a:lstStyle/>
          <a:p>
            <a:r>
              <a:rPr lang="es-ES" altLang="es-SV" sz="2400" dirty="0">
                <a:sym typeface="Symbol" panose="05050102010706020507" pitchFamily="18" charset="2"/>
              </a:rPr>
              <a:t>Japón es actualmente el “líder” mundial: el 28% de su población tiene 65 años o más, el triple del promedio mundial.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Hacia 2050, en 29 países y territorios la proporción de personas de edad avanzada será mayor que la de Japón hoy. Corea eventualmente superará la proporción de Japón, alcanzando el nivel sin precedentes de 38.1%.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La mediana de edad en Japón (48.4) es actualmente mayor que en cualquier otro país y más del doble que en África (19.7).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Para 2050 se prevé que Corea (56.5 como mediana de edad en 2050) también superará en esa medida a Japón (54.7).</a:t>
            </a:r>
            <a:endParaRPr lang="es-SV" altLang="es-SV" sz="24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8115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s-SV" sz="3600" b="1" dirty="0" err="1">
                <a:solidFill>
                  <a:schemeClr val="tx1"/>
                </a:solidFill>
              </a:rPr>
              <a:t>Transición</a:t>
            </a:r>
            <a:r>
              <a:rPr lang="en-US" altLang="es-SV" sz="3600" b="1" dirty="0">
                <a:solidFill>
                  <a:schemeClr val="tx1"/>
                </a:solidFill>
              </a:rPr>
              <a:t> </a:t>
            </a:r>
            <a:r>
              <a:rPr lang="en-US" altLang="es-SV" sz="3600" b="1" dirty="0" err="1">
                <a:solidFill>
                  <a:schemeClr val="tx1"/>
                </a:solidFill>
              </a:rPr>
              <a:t>demográfica</a:t>
            </a:r>
            <a:r>
              <a:rPr lang="en-US" altLang="es-SV" sz="3600" b="1" dirty="0">
                <a:solidFill>
                  <a:schemeClr val="tx1"/>
                </a:solidFill>
              </a:rPr>
              <a:t> y bono </a:t>
            </a:r>
            <a:r>
              <a:rPr lang="en-US" altLang="es-SV" sz="3600" b="1" dirty="0" err="1">
                <a:solidFill>
                  <a:schemeClr val="tx1"/>
                </a:solidFill>
              </a:rPr>
              <a:t>demográfico</a:t>
            </a:r>
            <a:endParaRPr lang="en-US" altLang="es-SV" sz="3600" b="1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867" y="1268413"/>
            <a:ext cx="8170334" cy="5092630"/>
          </a:xfrm>
        </p:spPr>
        <p:txBody>
          <a:bodyPr>
            <a:normAutofit lnSpcReduction="10000"/>
          </a:bodyPr>
          <a:lstStyle/>
          <a:p>
            <a:r>
              <a:rPr lang="es-ES" altLang="es-SV" sz="2400" dirty="0">
                <a:sym typeface="Symbol" panose="05050102010706020507" pitchFamily="18" charset="2"/>
              </a:rPr>
              <a:t>“Transición demográfica”: reducción de las tasas de mortalidad, seguida de una reducción correspondiente de las tasas de natalidad.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El “dividendo demográfico” </a:t>
            </a:r>
            <a:r>
              <a:rPr lang="es-ES" altLang="es-SV" sz="2400" dirty="0" smtClean="0">
                <a:sym typeface="Symbol" panose="05050102010706020507" pitchFamily="18" charset="2"/>
              </a:rPr>
              <a:t>o “bono demográfico” se </a:t>
            </a:r>
            <a:r>
              <a:rPr lang="es-ES" altLang="es-SV" sz="2400" dirty="0">
                <a:sym typeface="Symbol" panose="05050102010706020507" pitchFamily="18" charset="2"/>
              </a:rPr>
              <a:t>refiere </a:t>
            </a:r>
            <a:r>
              <a:rPr lang="es-ES" altLang="es-SV" sz="2400" dirty="0" smtClean="0">
                <a:sym typeface="Symbol" panose="05050102010706020507" pitchFamily="18" charset="2"/>
              </a:rPr>
              <a:t>a las oportunidades de desarrollo que tienen los países en las fase 2 de la transición demográfica. </a:t>
            </a:r>
            <a:endParaRPr lang="es-ES" altLang="es-SV" sz="2400" dirty="0">
              <a:sym typeface="Symbol" panose="05050102010706020507" pitchFamily="18" charset="2"/>
            </a:endParaRPr>
          </a:p>
          <a:p>
            <a:r>
              <a:rPr lang="es-ES" altLang="es-SV" sz="2400" dirty="0">
                <a:sym typeface="Symbol" panose="05050102010706020507" pitchFamily="18" charset="2"/>
              </a:rPr>
              <a:t>Depende de varios factores complejos, incluidas las características y la velocidad del cambio demográfico, el funcionamiento de los mercados de capital y mano de obra, la gestión macroeconómica y las políticas de comercio exterior, la gobernanza, así como de la acumulación de capital humano.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El dividendo demográfico puede explicar gran parte de la variación de los resultados económicos obtenidos en el pasado por diferentes países y regiones (por ejemplo, si se comparan Asia oriental, América Latina y África subsahariana). </a:t>
            </a:r>
            <a:endParaRPr lang="es-SV" altLang="es-SV" sz="24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1003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762000"/>
          </a:xfrm>
        </p:spPr>
        <p:txBody>
          <a:bodyPr>
            <a:normAutofit/>
          </a:bodyPr>
          <a:lstStyle/>
          <a:p>
            <a:pPr algn="ctr"/>
            <a:r>
              <a:rPr lang="en-US" altLang="es-SV" sz="3600" b="1" dirty="0" err="1">
                <a:solidFill>
                  <a:schemeClr val="tx1"/>
                </a:solidFill>
              </a:rPr>
              <a:t>Retos</a:t>
            </a:r>
            <a:r>
              <a:rPr lang="en-US" altLang="es-SV" sz="3600" b="1" dirty="0">
                <a:solidFill>
                  <a:schemeClr val="tx1"/>
                </a:solidFill>
              </a:rPr>
              <a:t> para la </a:t>
            </a:r>
            <a:r>
              <a:rPr lang="en-US" altLang="es-SV" sz="3600" b="1" dirty="0" err="1"/>
              <a:t>salud</a:t>
            </a:r>
            <a:r>
              <a:rPr lang="en-US" altLang="es-SV" sz="3600" b="1" dirty="0"/>
              <a:t> </a:t>
            </a:r>
            <a:r>
              <a:rPr lang="en-US" altLang="es-SV" sz="3600" b="1" dirty="0" err="1"/>
              <a:t>en</a:t>
            </a:r>
            <a:r>
              <a:rPr lang="en-US" altLang="es-SV" sz="3600" b="1" dirty="0"/>
              <a:t> el </a:t>
            </a:r>
            <a:r>
              <a:rPr lang="en-US" altLang="es-SV" sz="3600" b="1" dirty="0" err="1"/>
              <a:t>contexto</a:t>
            </a:r>
            <a:r>
              <a:rPr lang="en-US" altLang="es-SV" sz="3600" b="1" dirty="0"/>
              <a:t> global</a:t>
            </a:r>
            <a:endParaRPr lang="en-US" altLang="es-SV" sz="3600" b="1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867" y="1268412"/>
            <a:ext cx="8170334" cy="5284787"/>
          </a:xfrm>
        </p:spPr>
        <p:txBody>
          <a:bodyPr>
            <a:normAutofit/>
          </a:bodyPr>
          <a:lstStyle/>
          <a:p>
            <a:r>
              <a:rPr lang="es-ES" altLang="es-SV" sz="2400" dirty="0">
                <a:sym typeface="Symbol" panose="05050102010706020507" pitchFamily="18" charset="2"/>
              </a:rPr>
              <a:t>A nivel mundial, la salud ha mejorado enormemente en el último siglo.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Se han eliminado o contenido importantes causas de mortalidad como la viruela y la polio.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Gran parte de la población mundial tiene acceso al agua potable y mejores condiciones sanitarias. 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La medicina puede curar o aliviar muchas dolencias que hace apenas unos años eran incapacitantes o fatales.</a:t>
            </a:r>
          </a:p>
          <a:p>
            <a:r>
              <a:rPr lang="es-ES" altLang="es-SV" sz="2400" dirty="0">
                <a:sym typeface="Symbol" panose="05050102010706020507" pitchFamily="18" charset="2"/>
              </a:rPr>
              <a:t>Sin embargo, la salud humana sigue expuesta a riesgos graves, como lo demuestra los brotes de SARS, MERS, gripe aviar H5N1 y H7N9, ébola, y ahora SARS-CoV-2. </a:t>
            </a:r>
            <a:endParaRPr lang="es-SV" altLang="es-SV" sz="24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929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1034</TotalTime>
  <Words>2612</Words>
  <Application>Microsoft Office PowerPoint</Application>
  <PresentationFormat>On-screen Show (4:3)</PresentationFormat>
  <Paragraphs>112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Symbol</vt:lpstr>
      <vt:lpstr>Times New Roman</vt:lpstr>
      <vt:lpstr>Tema de Office</vt:lpstr>
      <vt:lpstr>Blank Presentation</vt:lpstr>
      <vt:lpstr>Demografía y macroeconomía</vt:lpstr>
      <vt:lpstr>Tendencias demográficas</vt:lpstr>
      <vt:lpstr>PowerPoint Presentation</vt:lpstr>
      <vt:lpstr>Población en Centroamérica, Panamá y Rep. Dominicana, 2020 </vt:lpstr>
      <vt:lpstr>Aumento de la longevidad</vt:lpstr>
      <vt:lpstr>Aumento de la longevidad</vt:lpstr>
      <vt:lpstr>Aumento de la longevidad</vt:lpstr>
      <vt:lpstr>Transición demográfica y bono demográfico</vt:lpstr>
      <vt:lpstr>Retos para la salud en el contexto global</vt:lpstr>
      <vt:lpstr>PowerPoint Presentation</vt:lpstr>
      <vt:lpstr>PowerPoint Presentation</vt:lpstr>
      <vt:lpstr>Amenazas de patógenos</vt:lpstr>
      <vt:lpstr>Impacto de una pandemia</vt:lpstr>
      <vt:lpstr>La inversión en prevención vale la pena</vt:lpstr>
      <vt:lpstr>Implicaciones demográficas para las pensiones</vt:lpstr>
      <vt:lpstr>Implicaciones demográficas para las pensiones</vt:lpstr>
      <vt:lpstr>Proyecciones del ingreso per capita</vt:lpstr>
      <vt:lpstr>Tasa de sustento</vt:lpstr>
      <vt:lpstr>Disminución de la tasa de sustento</vt:lpstr>
      <vt:lpstr>Implicaciones fiscales</vt:lpstr>
      <vt:lpstr>Implicaciones fiscales</vt:lpstr>
      <vt:lpstr>¿Aumento de la productividad?</vt:lpstr>
      <vt:lpstr>¿Aumento de la productividad?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Virginia Lourdes Galvez Calles</dc:creator>
  <cp:lastModifiedBy>User</cp:lastModifiedBy>
  <cp:revision>77</cp:revision>
  <dcterms:created xsi:type="dcterms:W3CDTF">2018-01-23T23:59:42Z</dcterms:created>
  <dcterms:modified xsi:type="dcterms:W3CDTF">2022-06-17T20:09:43Z</dcterms:modified>
</cp:coreProperties>
</file>