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308" r:id="rId3"/>
    <p:sldId id="267" r:id="rId4"/>
    <p:sldId id="642" r:id="rId5"/>
    <p:sldId id="640" r:id="rId6"/>
    <p:sldId id="647" r:id="rId7"/>
    <p:sldId id="648" r:id="rId8"/>
    <p:sldId id="650" r:id="rId9"/>
    <p:sldId id="651" r:id="rId10"/>
    <p:sldId id="655" r:id="rId11"/>
    <p:sldId id="639" r:id="rId12"/>
    <p:sldId id="669" r:id="rId13"/>
    <p:sldId id="652" r:id="rId14"/>
    <p:sldId id="653" r:id="rId15"/>
    <p:sldId id="626" r:id="rId16"/>
    <p:sldId id="657" r:id="rId17"/>
    <p:sldId id="668" r:id="rId18"/>
    <p:sldId id="663" r:id="rId19"/>
    <p:sldId id="659" r:id="rId20"/>
    <p:sldId id="649" r:id="rId21"/>
    <p:sldId id="645" r:id="rId22"/>
    <p:sldId id="660" r:id="rId23"/>
    <p:sldId id="664" r:id="rId24"/>
    <p:sldId id="646" r:id="rId25"/>
    <p:sldId id="661" r:id="rId26"/>
    <p:sldId id="665" r:id="rId27"/>
    <p:sldId id="667" r:id="rId28"/>
    <p:sldId id="666" r:id="rId29"/>
    <p:sldId id="656" r:id="rId30"/>
    <p:sldId id="662" r:id="rId31"/>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291" autoAdjust="0"/>
  </p:normalViewPr>
  <p:slideViewPr>
    <p:cSldViewPr snapToGrid="0">
      <p:cViewPr varScale="1">
        <p:scale>
          <a:sx n="66" d="100"/>
          <a:sy n="66" d="100"/>
        </p:scale>
        <p:origin x="1278" y="60"/>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3CCBF51A-05F7-4252-8BDA-5E3148BE7B9F}" type="datetimeFigureOut">
              <a:rPr lang="es-SV" smtClean="0"/>
              <a:t>25/9/2020</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1650058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CCBF51A-05F7-4252-8BDA-5E3148BE7B9F}" type="datetimeFigureOut">
              <a:rPr lang="es-SV" smtClean="0"/>
              <a:t>25/9/2020</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750058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CCBF51A-05F7-4252-8BDA-5E3148BE7B9F}" type="datetimeFigureOut">
              <a:rPr lang="es-SV" smtClean="0"/>
              <a:t>25/9/2020</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3472749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2EFB216-497E-4038-87B9-CA2E8CA85050}"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1750589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7394BBD-2BE8-491D-8AC6-93C5DEE92E12}"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15421654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C047541-20D8-4CCF-B027-7E6E2265C12D}"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1767773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401C0E7-2C02-4854-AD6F-E5F43F1F6A88}"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30828424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7EABF37-C1EF-4ED4-B277-08B93AE0D612}"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17019308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BEDB896-36F2-408D-90B9-B8F7F913255C}"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32509246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47C3AFA5-45F6-4C80-A808-13342A32C9DD}"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10389135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241C99B-A8F9-4055-A4E7-EC930A091124}"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4074480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CCBF51A-05F7-4252-8BDA-5E3148BE7B9F}" type="datetimeFigureOut">
              <a:rPr lang="es-SV" smtClean="0"/>
              <a:t>25/9/2020</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2472606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FF3A525-F233-466D-8AEB-25315D5242EE}"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2503558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6DA1893-96FC-4583-9C51-A88FEA32815C}"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36274144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15100" y="609600"/>
            <a:ext cx="1943100" cy="54864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685800" y="609600"/>
            <a:ext cx="5676900" cy="54864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AF65D16-88AD-4A5C-ABCE-83E70EC84C31}" type="slidenum">
              <a:rPr lang="en-US" altLang="es-SV">
                <a:solidFill>
                  <a:srgbClr val="000000"/>
                </a:solidFill>
              </a:rPr>
              <a:pPr>
                <a:defRPr/>
              </a:pPr>
              <a:t>‹#›</a:t>
            </a:fld>
            <a:endParaRPr lang="en-US" altLang="es-SV">
              <a:solidFill>
                <a:srgbClr val="000000"/>
              </a:solidFill>
            </a:endParaRPr>
          </a:p>
        </p:txBody>
      </p:sp>
    </p:spTree>
    <p:extLst>
      <p:ext uri="{BB962C8B-B14F-4D97-AF65-F5344CB8AC3E}">
        <p14:creationId xmlns:p14="http://schemas.microsoft.com/office/powerpoint/2010/main" val="793574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3CCBF51A-05F7-4252-8BDA-5E3148BE7B9F}" type="datetimeFigureOut">
              <a:rPr lang="es-SV" smtClean="0"/>
              <a:t>25/9/2020</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3927676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3CCBF51A-05F7-4252-8BDA-5E3148BE7B9F}" type="datetimeFigureOut">
              <a:rPr lang="es-SV" smtClean="0"/>
              <a:t>25/9/2020</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2754158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CCBF51A-05F7-4252-8BDA-5E3148BE7B9F}" type="datetimeFigureOut">
              <a:rPr lang="es-SV" smtClean="0"/>
              <a:t>25/9/2020</a:t>
            </a:fld>
            <a:endParaRPr lang="es-SV"/>
          </a:p>
        </p:txBody>
      </p:sp>
      <p:sp>
        <p:nvSpPr>
          <p:cNvPr id="8" name="Footer Placeholder 7"/>
          <p:cNvSpPr>
            <a:spLocks noGrp="1"/>
          </p:cNvSpPr>
          <p:nvPr>
            <p:ph type="ftr" sz="quarter" idx="11"/>
          </p:nvPr>
        </p:nvSpPr>
        <p:spPr/>
        <p:txBody>
          <a:bodyPr/>
          <a:lstStyle/>
          <a:p>
            <a:endParaRPr lang="es-SV"/>
          </a:p>
        </p:txBody>
      </p:sp>
      <p:sp>
        <p:nvSpPr>
          <p:cNvPr id="9" name="Slide Number Placeholder 8"/>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4135355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3CCBF51A-05F7-4252-8BDA-5E3148BE7B9F}" type="datetimeFigureOut">
              <a:rPr lang="es-SV" smtClean="0"/>
              <a:t>25/9/2020</a:t>
            </a:fld>
            <a:endParaRPr lang="es-SV"/>
          </a:p>
        </p:txBody>
      </p:sp>
      <p:sp>
        <p:nvSpPr>
          <p:cNvPr id="4" name="Footer Placeholder 3"/>
          <p:cNvSpPr>
            <a:spLocks noGrp="1"/>
          </p:cNvSpPr>
          <p:nvPr>
            <p:ph type="ftr" sz="quarter" idx="11"/>
          </p:nvPr>
        </p:nvSpPr>
        <p:spPr/>
        <p:txBody>
          <a:bodyPr/>
          <a:lstStyle/>
          <a:p>
            <a:endParaRPr lang="es-SV"/>
          </a:p>
        </p:txBody>
      </p:sp>
      <p:sp>
        <p:nvSpPr>
          <p:cNvPr id="5" name="Slide Number Placeholder 4"/>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1905577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CBF51A-05F7-4252-8BDA-5E3148BE7B9F}" type="datetimeFigureOut">
              <a:rPr lang="es-SV" smtClean="0"/>
              <a:t>25/9/2020</a:t>
            </a:fld>
            <a:endParaRPr lang="es-SV"/>
          </a:p>
        </p:txBody>
      </p:sp>
      <p:sp>
        <p:nvSpPr>
          <p:cNvPr id="3" name="Footer Placeholder 2"/>
          <p:cNvSpPr>
            <a:spLocks noGrp="1"/>
          </p:cNvSpPr>
          <p:nvPr>
            <p:ph type="ftr" sz="quarter" idx="11"/>
          </p:nvPr>
        </p:nvSpPr>
        <p:spPr/>
        <p:txBody>
          <a:bodyPr/>
          <a:lstStyle/>
          <a:p>
            <a:endParaRPr lang="es-SV"/>
          </a:p>
        </p:txBody>
      </p:sp>
      <p:sp>
        <p:nvSpPr>
          <p:cNvPr id="4" name="Slide Number Placeholder 3"/>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1940787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3CCBF51A-05F7-4252-8BDA-5E3148BE7B9F}" type="datetimeFigureOut">
              <a:rPr lang="es-SV" smtClean="0"/>
              <a:t>25/9/2020</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3122351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3CCBF51A-05F7-4252-8BDA-5E3148BE7B9F}" type="datetimeFigureOut">
              <a:rPr lang="es-SV" smtClean="0"/>
              <a:t>25/9/2020</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fld id="{758E4D65-BC5B-4229-A39B-2CBBB441B630}" type="slidenum">
              <a:rPr lang="es-SV" smtClean="0"/>
              <a:t>‹#›</a:t>
            </a:fld>
            <a:endParaRPr lang="es-SV"/>
          </a:p>
        </p:txBody>
      </p:sp>
    </p:spTree>
    <p:extLst>
      <p:ext uri="{BB962C8B-B14F-4D97-AF65-F5344CB8AC3E}">
        <p14:creationId xmlns:p14="http://schemas.microsoft.com/office/powerpoint/2010/main" val="2956734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CBF51A-05F7-4252-8BDA-5E3148BE7B9F}" type="datetimeFigureOut">
              <a:rPr lang="es-SV" smtClean="0"/>
              <a:t>25/9/2020</a:t>
            </a:fld>
            <a:endParaRPr lang="es-SV"/>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8E4D65-BC5B-4229-A39B-2CBBB441B630}" type="slidenum">
              <a:rPr lang="es-SV" smtClean="0"/>
              <a:t>‹#›</a:t>
            </a:fld>
            <a:endParaRPr lang="es-SV"/>
          </a:p>
        </p:txBody>
      </p:sp>
    </p:spTree>
    <p:extLst>
      <p:ext uri="{BB962C8B-B14F-4D97-AF65-F5344CB8AC3E}">
        <p14:creationId xmlns:p14="http://schemas.microsoft.com/office/powerpoint/2010/main" val="35321731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s-SV"/>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SV"/>
              <a:t>Click to edit Master text styles</a:t>
            </a:r>
          </a:p>
          <a:p>
            <a:pPr lvl="1"/>
            <a:r>
              <a:rPr lang="en-US" altLang="es-SV"/>
              <a:t>Second level</a:t>
            </a:r>
          </a:p>
          <a:p>
            <a:pPr lvl="2"/>
            <a:r>
              <a:rPr lang="en-US" altLang="es-SV"/>
              <a:t>Third level</a:t>
            </a:r>
          </a:p>
          <a:p>
            <a:pPr lvl="3"/>
            <a:r>
              <a:rPr lang="en-US" altLang="es-SV"/>
              <a:t>Fourth level</a:t>
            </a:r>
          </a:p>
          <a:p>
            <a:pPr lvl="4"/>
            <a:r>
              <a:rPr lang="en-US" altLang="es-SV"/>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eaLnBrk="0" fontAlgn="base" hangingPunct="0">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eaLnBrk="0" fontAlgn="base" hangingPunct="0">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eaLnBrk="0" fontAlgn="base" hangingPunct="0">
              <a:spcBef>
                <a:spcPct val="0"/>
              </a:spcBef>
              <a:spcAft>
                <a:spcPct val="0"/>
              </a:spcAft>
              <a:defRPr/>
            </a:pPr>
            <a:fld id="{9244CE6D-FD40-46B5-A2F2-1685B8315EA7}" type="slidenum">
              <a:rPr lang="en-US" altLang="es-SV">
                <a:solidFill>
                  <a:srgbClr val="000000"/>
                </a:solidFill>
              </a:rPr>
              <a:pPr eaLnBrk="0" fontAlgn="base" hangingPunct="0">
                <a:spcBef>
                  <a:spcPct val="0"/>
                </a:spcBef>
                <a:spcAft>
                  <a:spcPct val="0"/>
                </a:spcAft>
                <a:defRPr/>
              </a:pPr>
              <a:t>‹#›</a:t>
            </a:fld>
            <a:endParaRPr lang="en-US" altLang="es-SV">
              <a:solidFill>
                <a:srgbClr val="000000"/>
              </a:solidFill>
            </a:endParaRPr>
          </a:p>
        </p:txBody>
      </p:sp>
    </p:spTree>
    <p:extLst>
      <p:ext uri="{BB962C8B-B14F-4D97-AF65-F5344CB8AC3E}">
        <p14:creationId xmlns:p14="http://schemas.microsoft.com/office/powerpoint/2010/main" val="7819162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1341438"/>
            <a:ext cx="7772400" cy="1800225"/>
          </a:xfrm>
        </p:spPr>
        <p:txBody>
          <a:bodyPr/>
          <a:lstStyle/>
          <a:p>
            <a:r>
              <a:rPr lang="es-SV" altLang="es-SV" dirty="0"/>
              <a:t>Desigualdad y políticas redistributivas</a:t>
            </a:r>
            <a:endParaRPr lang="es-SV" altLang="es-SV" sz="3400" dirty="0"/>
          </a:p>
        </p:txBody>
      </p:sp>
      <p:sp>
        <p:nvSpPr>
          <p:cNvPr id="4099" name="Rectangle 3"/>
          <p:cNvSpPr>
            <a:spLocks noGrp="1" noChangeArrowheads="1"/>
          </p:cNvSpPr>
          <p:nvPr>
            <p:ph type="subTitle" idx="1"/>
          </p:nvPr>
        </p:nvSpPr>
        <p:spPr>
          <a:xfrm>
            <a:off x="685800" y="4419600"/>
            <a:ext cx="7772400" cy="1219200"/>
          </a:xfrm>
        </p:spPr>
        <p:txBody>
          <a:bodyPr/>
          <a:lstStyle/>
          <a:p>
            <a:r>
              <a:rPr lang="es-SV" altLang="es-SV" sz="2400" dirty="0"/>
              <a:t>Carlos Acevedo</a:t>
            </a:r>
          </a:p>
          <a:p>
            <a:r>
              <a:rPr lang="es-SV" altLang="es-SV" sz="2400" dirty="0"/>
              <a:t>ICAP, 26 de septiembre de 2020</a:t>
            </a:r>
            <a:endParaRPr lang="en-US" altLang="es-SV" sz="2400" dirty="0"/>
          </a:p>
        </p:txBody>
      </p:sp>
    </p:spTree>
    <p:extLst>
      <p:ext uri="{BB962C8B-B14F-4D97-AF65-F5344CB8AC3E}">
        <p14:creationId xmlns:p14="http://schemas.microsoft.com/office/powerpoint/2010/main" val="3163232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541865" y="566058"/>
            <a:ext cx="8239277" cy="1335314"/>
          </a:xfrm>
        </p:spPr>
        <p:txBody>
          <a:bodyPr>
            <a:normAutofit/>
          </a:bodyPr>
          <a:lstStyle/>
          <a:p>
            <a:r>
              <a:rPr lang="es-ES" altLang="es-SV" sz="2400" dirty="0">
                <a:sym typeface="Symbol" panose="05050102010706020507" pitchFamily="18" charset="2"/>
              </a:rPr>
              <a:t>85 ricos suman tanto dinero como 3,570 millones de pobres del mundo (Gobernar para las élites. Secuestro democrático y desigualdad económica, Oxfam, enero 2014).</a:t>
            </a:r>
          </a:p>
          <a:p>
            <a:endParaRPr lang="es-SV" altLang="es-SV" sz="2400" dirty="0">
              <a:sym typeface="Symbol" panose="05050102010706020507" pitchFamily="18" charset="2"/>
            </a:endParaRPr>
          </a:p>
        </p:txBody>
      </p:sp>
      <p:pic>
        <p:nvPicPr>
          <p:cNvPr id="6" name="Picture 5">
            <a:extLst>
              <a:ext uri="{FF2B5EF4-FFF2-40B4-BE49-F238E27FC236}">
                <a16:creationId xmlns:a16="http://schemas.microsoft.com/office/drawing/2014/main" id="{9DDB0EDC-C040-455B-ACF4-B4F1B26308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859" y="2423887"/>
            <a:ext cx="8752282" cy="2757714"/>
          </a:xfrm>
          <a:prstGeom prst="rect">
            <a:avLst/>
          </a:prstGeom>
        </p:spPr>
      </p:pic>
    </p:spTree>
    <p:extLst>
      <p:ext uri="{BB962C8B-B14F-4D97-AF65-F5344CB8AC3E}">
        <p14:creationId xmlns:p14="http://schemas.microsoft.com/office/powerpoint/2010/main" val="13063616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D44F883-524E-45B5-ABE9-92712C716B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77381"/>
            <a:ext cx="9144000" cy="4903237"/>
          </a:xfrm>
          <a:prstGeom prst="rect">
            <a:avLst/>
          </a:prstGeom>
        </p:spPr>
      </p:pic>
    </p:spTree>
    <p:extLst>
      <p:ext uri="{BB962C8B-B14F-4D97-AF65-F5344CB8AC3E}">
        <p14:creationId xmlns:p14="http://schemas.microsoft.com/office/powerpoint/2010/main" val="3872076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03200"/>
            <a:ext cx="7848600" cy="711200"/>
          </a:xfrm>
        </p:spPr>
        <p:txBody>
          <a:bodyPr>
            <a:normAutofit/>
          </a:bodyPr>
          <a:lstStyle/>
          <a:p>
            <a:pPr algn="ctr"/>
            <a:r>
              <a:rPr lang="en-US" altLang="es-SV" sz="3600" b="1" dirty="0" err="1">
                <a:solidFill>
                  <a:schemeClr val="tx1"/>
                </a:solidFill>
              </a:rPr>
              <a:t>Desigualdad</a:t>
            </a:r>
            <a:r>
              <a:rPr lang="en-US" altLang="es-SV" sz="3600" b="1" dirty="0">
                <a:solidFill>
                  <a:schemeClr val="tx1"/>
                </a:solidFill>
              </a:rPr>
              <a:t> </a:t>
            </a:r>
            <a:r>
              <a:rPr lang="en-US" altLang="es-SV" sz="3600" b="1" dirty="0" err="1">
                <a:solidFill>
                  <a:schemeClr val="tx1"/>
                </a:solidFill>
              </a:rPr>
              <a:t>en</a:t>
            </a:r>
            <a:r>
              <a:rPr lang="en-US" altLang="es-SV" sz="3600" b="1" dirty="0">
                <a:solidFill>
                  <a:schemeClr val="tx1"/>
                </a:solidFill>
              </a:rPr>
              <a:t> los </a:t>
            </a:r>
            <a:r>
              <a:rPr lang="en-US" altLang="es-SV" sz="3600" b="1" dirty="0" err="1">
                <a:solidFill>
                  <a:schemeClr val="tx1"/>
                </a:solidFill>
              </a:rPr>
              <a:t>países</a:t>
            </a:r>
            <a:r>
              <a:rPr lang="en-US" altLang="es-SV" sz="3600" b="1" dirty="0">
                <a:solidFill>
                  <a:schemeClr val="tx1"/>
                </a:solidFill>
              </a:rPr>
              <a:t> “</a:t>
            </a:r>
            <a:r>
              <a:rPr lang="en-US" altLang="es-SV" sz="3600" b="1" dirty="0" err="1">
                <a:solidFill>
                  <a:schemeClr val="tx1"/>
                </a:solidFill>
              </a:rPr>
              <a:t>comunistas</a:t>
            </a:r>
            <a:r>
              <a:rPr lang="en-US" altLang="es-SV" sz="3600" b="1" dirty="0">
                <a:solidFill>
                  <a:schemeClr val="tx1"/>
                </a:solidFill>
              </a:rPr>
              <a:t>”</a:t>
            </a:r>
          </a:p>
        </p:txBody>
      </p:sp>
      <p:sp>
        <p:nvSpPr>
          <p:cNvPr id="13315" name="Rectangle 3"/>
          <p:cNvSpPr>
            <a:spLocks noGrp="1" noChangeArrowheads="1"/>
          </p:cNvSpPr>
          <p:nvPr>
            <p:ph type="body" idx="1"/>
          </p:nvPr>
        </p:nvSpPr>
        <p:spPr>
          <a:xfrm>
            <a:off x="537030" y="1074057"/>
            <a:ext cx="8171541" cy="5399314"/>
          </a:xfrm>
        </p:spPr>
        <p:txBody>
          <a:bodyPr>
            <a:normAutofit fontScale="92500" lnSpcReduction="10000"/>
          </a:bodyPr>
          <a:lstStyle/>
          <a:p>
            <a:r>
              <a:rPr lang="es-ES" altLang="es-SV" sz="2400" dirty="0">
                <a:sym typeface="Symbol" panose="05050102010706020507" pitchFamily="18" charset="2"/>
              </a:rPr>
              <a:t>Con pocas excepciones, los países ex comunistas sufrieron los aumentos de desigualdad más marcados. </a:t>
            </a:r>
          </a:p>
          <a:p>
            <a:r>
              <a:rPr lang="es-ES" altLang="es-SV" sz="2400" dirty="0">
                <a:sym typeface="Symbol" panose="05050102010706020507" pitchFamily="18" charset="2"/>
              </a:rPr>
              <a:t>Tras la desintegración de la Unión Soviética a comienzos de los años noventa, la desigualdad en Rusia aumentó a un ritmo sin precedentes.</a:t>
            </a:r>
          </a:p>
          <a:p>
            <a:r>
              <a:rPr lang="es-ES" altLang="es-SV" sz="2400" dirty="0">
                <a:sym typeface="Symbol" panose="05050102010706020507" pitchFamily="18" charset="2"/>
              </a:rPr>
              <a:t>Mientras que en Estados Unidos el índice de Gini subió aproximadamente un tercio de punto por año entre 1980 y 1995, en la década que siguió al fin de la Unión Soviética dicho índice aumentó en Rusia tres veces más rápido. </a:t>
            </a:r>
          </a:p>
          <a:p>
            <a:r>
              <a:rPr lang="es-ES" altLang="es-SV" sz="2400" dirty="0">
                <a:sym typeface="Symbol" panose="05050102010706020507" pitchFamily="18" charset="2"/>
              </a:rPr>
              <a:t>Y el ingreso real medio en Rusia disminuyó, generando nuevos segmentos enormes de pobreza.</a:t>
            </a:r>
          </a:p>
          <a:p>
            <a:r>
              <a:rPr lang="es-ES" altLang="es-SV" sz="2400" dirty="0">
                <a:sym typeface="Symbol" panose="05050102010706020507" pitchFamily="18" charset="2"/>
              </a:rPr>
              <a:t>El principal factor de la mayor desigualdad en los países de la antigua Unión Soviética fue el proceso de privatización que puso los activos del Estado en manos de personas cercanas al poder político (la oligarquía). </a:t>
            </a:r>
          </a:p>
          <a:p>
            <a:r>
              <a:rPr lang="es-ES" altLang="es-SV" sz="2400" dirty="0">
                <a:sym typeface="Symbol" panose="05050102010706020507" pitchFamily="18" charset="2"/>
              </a:rPr>
              <a:t>Las redes de protección social, por lo general a cargo de las empresas, también se derrumbaron.</a:t>
            </a:r>
          </a:p>
          <a:p>
            <a:endParaRPr lang="es-SV" altLang="es-SV" sz="2400" dirty="0">
              <a:sym typeface="Symbol" panose="05050102010706020507" pitchFamily="18" charset="2"/>
            </a:endParaRPr>
          </a:p>
        </p:txBody>
      </p:sp>
    </p:spTree>
    <p:extLst>
      <p:ext uri="{BB962C8B-B14F-4D97-AF65-F5344CB8AC3E}">
        <p14:creationId xmlns:p14="http://schemas.microsoft.com/office/powerpoint/2010/main" val="1082002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03200"/>
            <a:ext cx="7848600" cy="711200"/>
          </a:xfrm>
        </p:spPr>
        <p:txBody>
          <a:bodyPr>
            <a:normAutofit/>
          </a:bodyPr>
          <a:lstStyle/>
          <a:p>
            <a:pPr algn="ctr"/>
            <a:r>
              <a:rPr lang="en-US" altLang="es-SV" sz="3600" b="1" dirty="0"/>
              <a:t>¿</a:t>
            </a:r>
            <a:r>
              <a:rPr lang="en-US" altLang="es-SV" sz="3600" b="1" dirty="0" err="1">
                <a:solidFill>
                  <a:schemeClr val="tx1"/>
                </a:solidFill>
              </a:rPr>
              <a:t>Políticas</a:t>
            </a:r>
            <a:r>
              <a:rPr lang="en-US" altLang="es-SV" sz="3600" b="1" dirty="0">
                <a:solidFill>
                  <a:schemeClr val="tx1"/>
                </a:solidFill>
              </a:rPr>
              <a:t> </a:t>
            </a:r>
            <a:r>
              <a:rPr lang="en-US" altLang="es-SV" sz="3600" b="1" dirty="0" err="1">
                <a:solidFill>
                  <a:schemeClr val="tx1"/>
                </a:solidFill>
              </a:rPr>
              <a:t>redistributivas</a:t>
            </a:r>
            <a:r>
              <a:rPr lang="en-US" altLang="es-SV" sz="3600" b="1" dirty="0">
                <a:solidFill>
                  <a:schemeClr val="tx1"/>
                </a:solidFill>
              </a:rPr>
              <a:t>?</a:t>
            </a:r>
          </a:p>
        </p:txBody>
      </p:sp>
      <p:sp>
        <p:nvSpPr>
          <p:cNvPr id="13315" name="Rectangle 3"/>
          <p:cNvSpPr>
            <a:spLocks noGrp="1" noChangeArrowheads="1"/>
          </p:cNvSpPr>
          <p:nvPr>
            <p:ph type="body" idx="1"/>
          </p:nvPr>
        </p:nvSpPr>
        <p:spPr>
          <a:xfrm>
            <a:off x="537030" y="1074057"/>
            <a:ext cx="8171541" cy="5399314"/>
          </a:xfrm>
        </p:spPr>
        <p:txBody>
          <a:bodyPr>
            <a:normAutofit lnSpcReduction="10000"/>
          </a:bodyPr>
          <a:lstStyle/>
          <a:p>
            <a:r>
              <a:rPr lang="es-ES" altLang="es-SV" sz="2400" dirty="0">
                <a:sym typeface="Symbol" panose="05050102010706020507" pitchFamily="18" charset="2"/>
              </a:rPr>
              <a:t>Algunos gobiernos se niegan a tomar medidas para reducir la desigualdad porque consideran que la redistribución es un despilfarro y desincentiva al mercado (aduciendo una clara disyuntiva entre igualdad y crecimiento). </a:t>
            </a:r>
          </a:p>
          <a:p>
            <a:r>
              <a:rPr lang="es-ES" altLang="es-SV" sz="2400" dirty="0">
                <a:sym typeface="Symbol" panose="05050102010706020507" pitchFamily="18" charset="2"/>
              </a:rPr>
              <a:t>También hay una realidad política: los ricos influyen desproporcionadamente en las políticas porque son más activos en ese ámbito y aportan más a las campañas políticas.</a:t>
            </a:r>
          </a:p>
          <a:p>
            <a:r>
              <a:rPr lang="es-ES" altLang="es-SV" sz="2400" dirty="0">
                <a:sym typeface="Symbol" panose="05050102010706020507" pitchFamily="18" charset="2"/>
              </a:rPr>
              <a:t>Modelos recientes de economía política sobre desigualdad suponen que el “votante decisivo” (el que determina una elección) es mucho más rico que el “votante de ingreso mediano”. </a:t>
            </a:r>
          </a:p>
          <a:p>
            <a:r>
              <a:rPr lang="es-ES" altLang="es-SV" sz="2400" dirty="0">
                <a:sym typeface="Symbol" panose="05050102010706020507" pitchFamily="18" charset="2"/>
              </a:rPr>
              <a:t>Por tanto, las decisiones políticas coincidirán mucho más con las preferencias de los ricos, y los sistemas políticos se aproximarán más al modelo de “un dólar, un voto” que al más tradicional de “una persona, un voto”.</a:t>
            </a:r>
          </a:p>
          <a:p>
            <a:endParaRPr lang="es-SV" altLang="es-SV" sz="2400" dirty="0">
              <a:sym typeface="Symbol" panose="05050102010706020507" pitchFamily="18" charset="2"/>
            </a:endParaRPr>
          </a:p>
        </p:txBody>
      </p:sp>
    </p:spTree>
    <p:extLst>
      <p:ext uri="{BB962C8B-B14F-4D97-AF65-F5344CB8AC3E}">
        <p14:creationId xmlns:p14="http://schemas.microsoft.com/office/powerpoint/2010/main" val="23658388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58F04A2-012B-434D-AE58-34B4672DAD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57250"/>
            <a:ext cx="9144000" cy="5143500"/>
          </a:xfrm>
          <a:prstGeom prst="rect">
            <a:avLst/>
          </a:prstGeom>
        </p:spPr>
      </p:pic>
    </p:spTree>
    <p:extLst>
      <p:ext uri="{BB962C8B-B14F-4D97-AF65-F5344CB8AC3E}">
        <p14:creationId xmlns:p14="http://schemas.microsoft.com/office/powerpoint/2010/main" val="1504924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03200"/>
            <a:ext cx="7848600" cy="711200"/>
          </a:xfrm>
        </p:spPr>
        <p:txBody>
          <a:bodyPr>
            <a:normAutofit/>
          </a:bodyPr>
          <a:lstStyle/>
          <a:p>
            <a:pPr algn="ctr"/>
            <a:r>
              <a:rPr lang="en-US" altLang="es-SV" sz="3000" b="1" dirty="0" err="1">
                <a:solidFill>
                  <a:schemeClr val="tx1"/>
                </a:solidFill>
              </a:rPr>
              <a:t>Políticas</a:t>
            </a:r>
            <a:r>
              <a:rPr lang="en-US" altLang="es-SV" sz="3000" b="1" dirty="0">
                <a:solidFill>
                  <a:schemeClr val="tx1"/>
                </a:solidFill>
              </a:rPr>
              <a:t> </a:t>
            </a:r>
            <a:r>
              <a:rPr lang="en-US" altLang="es-SV" sz="3000" b="1" dirty="0" err="1">
                <a:solidFill>
                  <a:schemeClr val="tx1"/>
                </a:solidFill>
              </a:rPr>
              <a:t>redistributivas</a:t>
            </a:r>
            <a:r>
              <a:rPr lang="en-US" altLang="es-SV" sz="3000" b="1" dirty="0">
                <a:solidFill>
                  <a:schemeClr val="tx1"/>
                </a:solidFill>
              </a:rPr>
              <a:t> </a:t>
            </a:r>
            <a:r>
              <a:rPr lang="en-US" altLang="es-SV" sz="3000" b="1" dirty="0" err="1">
                <a:solidFill>
                  <a:schemeClr val="tx1"/>
                </a:solidFill>
              </a:rPr>
              <a:t>en</a:t>
            </a:r>
            <a:r>
              <a:rPr lang="en-US" altLang="es-SV" sz="3000" b="1" dirty="0">
                <a:solidFill>
                  <a:schemeClr val="tx1"/>
                </a:solidFill>
              </a:rPr>
              <a:t> </a:t>
            </a:r>
            <a:r>
              <a:rPr lang="en-US" altLang="es-SV" sz="3000" b="1" dirty="0" err="1">
                <a:solidFill>
                  <a:schemeClr val="tx1"/>
                </a:solidFill>
              </a:rPr>
              <a:t>economías</a:t>
            </a:r>
            <a:r>
              <a:rPr lang="en-US" altLang="es-SV" sz="3000" b="1" dirty="0">
                <a:solidFill>
                  <a:schemeClr val="tx1"/>
                </a:solidFill>
              </a:rPr>
              <a:t> </a:t>
            </a:r>
            <a:r>
              <a:rPr lang="en-US" altLang="es-SV" sz="3000" b="1" dirty="0" err="1">
                <a:solidFill>
                  <a:schemeClr val="tx1"/>
                </a:solidFill>
              </a:rPr>
              <a:t>avanzadas</a:t>
            </a:r>
            <a:endParaRPr lang="en-US" altLang="es-SV" sz="3000" b="1" dirty="0">
              <a:solidFill>
                <a:schemeClr val="tx1"/>
              </a:solidFill>
            </a:endParaRPr>
          </a:p>
        </p:txBody>
      </p:sp>
      <p:sp>
        <p:nvSpPr>
          <p:cNvPr id="13315" name="Rectangle 3"/>
          <p:cNvSpPr>
            <a:spLocks noGrp="1" noChangeArrowheads="1"/>
          </p:cNvSpPr>
          <p:nvPr>
            <p:ph type="body" idx="1"/>
          </p:nvPr>
        </p:nvSpPr>
        <p:spPr>
          <a:xfrm>
            <a:off x="537030" y="1074057"/>
            <a:ext cx="8171541" cy="5399314"/>
          </a:xfrm>
        </p:spPr>
        <p:txBody>
          <a:bodyPr>
            <a:normAutofit fontScale="92500" lnSpcReduction="10000"/>
          </a:bodyPr>
          <a:lstStyle/>
          <a:p>
            <a:r>
              <a:rPr lang="es-ES" altLang="es-SV" sz="2400" dirty="0">
                <a:sym typeface="Symbol" panose="05050102010706020507" pitchFamily="18" charset="2"/>
              </a:rPr>
              <a:t>En las economías avanzadas, la política fiscal ha contribuido mucho a reducir la desigualdad, aunque probablemente a muchos países les será difícil mantener esa función redistributiva cuando deban encarar un ajuste fiscal prolongado para reducir la deuda pública a niveles sostenibles. </a:t>
            </a:r>
          </a:p>
          <a:p>
            <a:r>
              <a:rPr lang="es-ES" altLang="es-SV" sz="2400" dirty="0">
                <a:sym typeface="Symbol" panose="05050102010706020507" pitchFamily="18" charset="2"/>
              </a:rPr>
              <a:t>En los dos últimos decenios, la política fiscal redujo la desigualdad aproximadamente un tercio en los países que integran la Organización para la Cooperación y el Desarrollo Económicos (OCDE). </a:t>
            </a:r>
          </a:p>
          <a:p>
            <a:r>
              <a:rPr lang="es-ES" altLang="es-SV" sz="2400" dirty="0">
                <a:sym typeface="Symbol" panose="05050102010706020507" pitchFamily="18" charset="2"/>
              </a:rPr>
              <a:t>La política fiscal ha tendido a tener un mayor impacto redistributivo en los países con una desigualdad más elevada del ingreso de mercado. </a:t>
            </a:r>
          </a:p>
          <a:p>
            <a:r>
              <a:rPr lang="es-ES" altLang="es-SV" sz="2400" dirty="0">
                <a:sym typeface="Symbol" panose="05050102010706020507" pitchFamily="18" charset="2"/>
              </a:rPr>
              <a:t>En 2005, por ejemplo, la política fiscal redujo la desigualdad en los ingresos, medida según el coeficiente de Gini, 20 o más puntos en Alemania, Bélgica, Francia, Italia y Portugal, que registraban algunos de los mayores niveles de desigualdad del ingreso de mercado entre las economías avanzadas, con coeficientes de Gini entre 0.48 y 0.56.</a:t>
            </a:r>
          </a:p>
          <a:p>
            <a:endParaRPr lang="es-SV" altLang="es-SV" sz="2400" dirty="0">
              <a:sym typeface="Symbol" panose="05050102010706020507" pitchFamily="18" charset="2"/>
            </a:endParaRPr>
          </a:p>
        </p:txBody>
      </p:sp>
    </p:spTree>
    <p:extLst>
      <p:ext uri="{BB962C8B-B14F-4D97-AF65-F5344CB8AC3E}">
        <p14:creationId xmlns:p14="http://schemas.microsoft.com/office/powerpoint/2010/main" val="4100770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03200"/>
            <a:ext cx="7848600" cy="711200"/>
          </a:xfrm>
        </p:spPr>
        <p:txBody>
          <a:bodyPr>
            <a:normAutofit/>
          </a:bodyPr>
          <a:lstStyle/>
          <a:p>
            <a:pPr algn="ctr"/>
            <a:r>
              <a:rPr lang="en-US" altLang="es-SV" sz="3000" b="1" dirty="0" err="1">
                <a:solidFill>
                  <a:schemeClr val="tx1"/>
                </a:solidFill>
              </a:rPr>
              <a:t>Políticas</a:t>
            </a:r>
            <a:r>
              <a:rPr lang="en-US" altLang="es-SV" sz="3000" b="1" dirty="0">
                <a:solidFill>
                  <a:schemeClr val="tx1"/>
                </a:solidFill>
              </a:rPr>
              <a:t> </a:t>
            </a:r>
            <a:r>
              <a:rPr lang="en-US" altLang="es-SV" sz="3000" b="1" dirty="0" err="1">
                <a:solidFill>
                  <a:schemeClr val="tx1"/>
                </a:solidFill>
              </a:rPr>
              <a:t>redistributivas</a:t>
            </a:r>
            <a:r>
              <a:rPr lang="en-US" altLang="es-SV" sz="3000" b="1" dirty="0">
                <a:solidFill>
                  <a:schemeClr val="tx1"/>
                </a:solidFill>
              </a:rPr>
              <a:t> a </a:t>
            </a:r>
            <a:r>
              <a:rPr lang="en-US" altLang="es-SV" sz="3000" b="1" dirty="0" err="1">
                <a:solidFill>
                  <a:schemeClr val="tx1"/>
                </a:solidFill>
              </a:rPr>
              <a:t>través</a:t>
            </a:r>
            <a:r>
              <a:rPr lang="en-US" altLang="es-SV" sz="3000" b="1" dirty="0">
                <a:solidFill>
                  <a:schemeClr val="tx1"/>
                </a:solidFill>
              </a:rPr>
              <a:t> </a:t>
            </a:r>
            <a:r>
              <a:rPr lang="en-US" altLang="es-SV" sz="3000" b="1" dirty="0"/>
              <a:t>del </a:t>
            </a:r>
            <a:r>
              <a:rPr lang="en-US" altLang="es-SV" sz="3000" b="1" dirty="0" err="1"/>
              <a:t>gasto</a:t>
            </a:r>
            <a:endParaRPr lang="en-US" altLang="es-SV" sz="3000" b="1" dirty="0">
              <a:solidFill>
                <a:schemeClr val="tx1"/>
              </a:solidFill>
            </a:endParaRPr>
          </a:p>
        </p:txBody>
      </p:sp>
      <p:sp>
        <p:nvSpPr>
          <p:cNvPr id="13315" name="Rectangle 3"/>
          <p:cNvSpPr>
            <a:spLocks noGrp="1" noChangeArrowheads="1"/>
          </p:cNvSpPr>
          <p:nvPr>
            <p:ph type="body" idx="1"/>
          </p:nvPr>
        </p:nvSpPr>
        <p:spPr>
          <a:xfrm>
            <a:off x="537030" y="1074057"/>
            <a:ext cx="8171541" cy="5399314"/>
          </a:xfrm>
        </p:spPr>
        <p:txBody>
          <a:bodyPr>
            <a:normAutofit fontScale="92500" lnSpcReduction="20000"/>
          </a:bodyPr>
          <a:lstStyle/>
          <a:p>
            <a:r>
              <a:rPr lang="es-ES" altLang="es-SV" sz="2400" dirty="0">
                <a:sym typeface="Symbol" panose="05050102010706020507" pitchFamily="18" charset="2"/>
              </a:rPr>
              <a:t>La mayor parte de esa redistribución se logró a través del gasto, especialmente transferencias que reciben los ciudadanos independientemente de sus ingresos, tales como pensiones públicas y prestación universal por hijos a cargo. </a:t>
            </a:r>
          </a:p>
          <a:p>
            <a:r>
              <a:rPr lang="es-ES" altLang="es-SV" sz="2400" dirty="0">
                <a:sym typeface="Symbol" panose="05050102010706020507" pitchFamily="18" charset="2"/>
              </a:rPr>
              <a:t>En promedio, la redistribución lograda mediante estas transferencias es dos veces mayor que la lograda mediante la tributación. </a:t>
            </a:r>
          </a:p>
          <a:p>
            <a:r>
              <a:rPr lang="es-ES" altLang="es-SV" sz="2400" dirty="0">
                <a:sym typeface="Symbol" panose="05050102010706020507" pitchFamily="18" charset="2"/>
              </a:rPr>
              <a:t>El impacto redistributivo de la política fiscal es aun mayor cuando se incluyen las transferencias en especie, como el gasto público en educación y salud, que reducen el coeficiente de Gini del ingreso disponible hasta seis puntos porcentuales y reflejan el acceso universal a los servicios educativos y sanitarios. </a:t>
            </a:r>
          </a:p>
          <a:p>
            <a:r>
              <a:rPr lang="es-ES" altLang="es-SV" sz="2400" dirty="0">
                <a:sym typeface="Symbol" panose="05050102010706020507" pitchFamily="18" charset="2"/>
              </a:rPr>
              <a:t>Un acceso más igualitario a la educación tiene la ventaja adicional de reducir la desigualdad de los ingresos de mercado.</a:t>
            </a:r>
            <a:endParaRPr lang="es-SV" altLang="es-SV" sz="2400" dirty="0">
              <a:sym typeface="Symbol" panose="05050102010706020507" pitchFamily="18" charset="2"/>
            </a:endParaRPr>
          </a:p>
          <a:p>
            <a:r>
              <a:rPr lang="es-ES" altLang="es-SV" sz="2400" dirty="0">
                <a:sym typeface="Symbol" panose="05050102010706020507" pitchFamily="18" charset="2"/>
              </a:rPr>
              <a:t>Los impuestos sobre la renta son otra herramienta redistributiva importante. En la mayoría de las economías avanzadas, esos impuestos redistribuyen mejor la riqueza que las transferencias condicionadas a la comprobación de los recursos económicos del beneficiario, aunque no tan bien como las no condicionadas.</a:t>
            </a:r>
          </a:p>
          <a:p>
            <a:endParaRPr lang="es-SV" altLang="es-SV" sz="2400" dirty="0">
              <a:sym typeface="Symbol" panose="05050102010706020507" pitchFamily="18" charset="2"/>
            </a:endParaRPr>
          </a:p>
        </p:txBody>
      </p:sp>
    </p:spTree>
    <p:extLst>
      <p:ext uri="{BB962C8B-B14F-4D97-AF65-F5344CB8AC3E}">
        <p14:creationId xmlns:p14="http://schemas.microsoft.com/office/powerpoint/2010/main" val="19787828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03200"/>
            <a:ext cx="7848600" cy="711200"/>
          </a:xfrm>
        </p:spPr>
        <p:txBody>
          <a:bodyPr>
            <a:normAutofit/>
          </a:bodyPr>
          <a:lstStyle/>
          <a:p>
            <a:pPr algn="ctr"/>
            <a:r>
              <a:rPr lang="en-US" altLang="es-SV" sz="3000" b="1" dirty="0" err="1">
                <a:solidFill>
                  <a:schemeClr val="tx1"/>
                </a:solidFill>
              </a:rPr>
              <a:t>Impacto</a:t>
            </a:r>
            <a:r>
              <a:rPr lang="en-US" altLang="es-SV" sz="3000" b="1" dirty="0">
                <a:solidFill>
                  <a:schemeClr val="tx1"/>
                </a:solidFill>
              </a:rPr>
              <a:t> </a:t>
            </a:r>
            <a:r>
              <a:rPr lang="en-US" altLang="es-SV" sz="3000" b="1" dirty="0" err="1">
                <a:solidFill>
                  <a:schemeClr val="tx1"/>
                </a:solidFill>
              </a:rPr>
              <a:t>decreciente</a:t>
            </a:r>
            <a:r>
              <a:rPr lang="en-US" altLang="es-SV" sz="3000" b="1" dirty="0">
                <a:solidFill>
                  <a:schemeClr val="tx1"/>
                </a:solidFill>
              </a:rPr>
              <a:t> de las </a:t>
            </a:r>
            <a:r>
              <a:rPr lang="en-US" altLang="es-SV" sz="3000" b="1" dirty="0" err="1">
                <a:solidFill>
                  <a:schemeClr val="tx1"/>
                </a:solidFill>
              </a:rPr>
              <a:t>políticas</a:t>
            </a:r>
            <a:r>
              <a:rPr lang="en-US" altLang="es-SV" sz="3000" b="1" dirty="0">
                <a:solidFill>
                  <a:schemeClr val="tx1"/>
                </a:solidFill>
              </a:rPr>
              <a:t> </a:t>
            </a:r>
            <a:r>
              <a:rPr lang="en-US" altLang="es-SV" sz="3000" b="1" dirty="0" err="1">
                <a:solidFill>
                  <a:schemeClr val="tx1"/>
                </a:solidFill>
              </a:rPr>
              <a:t>redistributivas</a:t>
            </a:r>
            <a:endParaRPr lang="en-US" altLang="es-SV" sz="3000" b="1" dirty="0">
              <a:solidFill>
                <a:schemeClr val="tx1"/>
              </a:solidFill>
            </a:endParaRPr>
          </a:p>
        </p:txBody>
      </p:sp>
      <p:sp>
        <p:nvSpPr>
          <p:cNvPr id="13315" name="Rectangle 3"/>
          <p:cNvSpPr>
            <a:spLocks noGrp="1" noChangeArrowheads="1"/>
          </p:cNvSpPr>
          <p:nvPr>
            <p:ph type="body" idx="1"/>
          </p:nvPr>
        </p:nvSpPr>
        <p:spPr>
          <a:xfrm>
            <a:off x="537030" y="1074057"/>
            <a:ext cx="8171541" cy="5399314"/>
          </a:xfrm>
        </p:spPr>
        <p:txBody>
          <a:bodyPr>
            <a:normAutofit fontScale="92500" lnSpcReduction="10000"/>
          </a:bodyPr>
          <a:lstStyle/>
          <a:p>
            <a:r>
              <a:rPr lang="es-ES" altLang="es-SV" sz="2400" dirty="0">
                <a:sym typeface="Symbol" panose="05050102010706020507" pitchFamily="18" charset="2"/>
              </a:rPr>
              <a:t>Una tendencia preocupante es la disminución del impacto redistributivo de la política fiscal en muchas economías avanzadas desde mediados de los años noventa. </a:t>
            </a:r>
            <a:endParaRPr lang="es-SV" altLang="es-SV" sz="2400" dirty="0">
              <a:sym typeface="Symbol" panose="05050102010706020507" pitchFamily="18" charset="2"/>
            </a:endParaRPr>
          </a:p>
          <a:p>
            <a:r>
              <a:rPr lang="es-ES" altLang="es-SV" sz="2400" dirty="0">
                <a:sym typeface="Symbol" panose="05050102010706020507" pitchFamily="18" charset="2"/>
              </a:rPr>
              <a:t>La evidencia indica que la pérdida de impacto de la política fiscal se debe a las reformas que, en general, hicieron menos progresivos los sistemas de beneficios impositivos. </a:t>
            </a:r>
          </a:p>
          <a:p>
            <a:r>
              <a:rPr lang="es-ES" altLang="es-SV" sz="2400" dirty="0">
                <a:sym typeface="Symbol" panose="05050102010706020507" pitchFamily="18" charset="2"/>
              </a:rPr>
              <a:t>En muchas economías, las reformas adoptadas desde mediados de los años noventa han recortado los beneficios sociales, particularmente las prestaciones por desempleo y asistencia social.</a:t>
            </a:r>
          </a:p>
          <a:p>
            <a:r>
              <a:rPr lang="es-ES" altLang="es-SV" sz="2400" dirty="0">
                <a:sym typeface="Symbol" panose="05050102010706020507" pitchFamily="18" charset="2"/>
              </a:rPr>
              <a:t>Este deterioro es aún más preocupante porque muchas economías avanzadas deberán recortar el gasto y aumentar los impuestos para reducir su elevada deuda pública. </a:t>
            </a:r>
          </a:p>
          <a:p>
            <a:r>
              <a:rPr lang="es-ES" altLang="es-SV" sz="2400" dirty="0">
                <a:sym typeface="Symbol" panose="05050102010706020507" pitchFamily="18" charset="2"/>
              </a:rPr>
              <a:t>En el pasado, esos ajustes fiscales determinaron incrementos de la desigualdad a corto plazo debido a un aumento del desempleo (especialmente entre los trabajadores no calificados) y una fuerte dependencia de los recortes del gasto.</a:t>
            </a:r>
            <a:endParaRPr lang="es-SV" altLang="es-SV" sz="2400" dirty="0">
              <a:sym typeface="Symbol" panose="05050102010706020507" pitchFamily="18" charset="2"/>
            </a:endParaRPr>
          </a:p>
        </p:txBody>
      </p:sp>
    </p:spTree>
    <p:extLst>
      <p:ext uri="{BB962C8B-B14F-4D97-AF65-F5344CB8AC3E}">
        <p14:creationId xmlns:p14="http://schemas.microsoft.com/office/powerpoint/2010/main" val="29069668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03200"/>
            <a:ext cx="7848600" cy="711200"/>
          </a:xfrm>
        </p:spPr>
        <p:txBody>
          <a:bodyPr>
            <a:normAutofit fontScale="90000"/>
          </a:bodyPr>
          <a:lstStyle/>
          <a:p>
            <a:pPr algn="ctr"/>
            <a:r>
              <a:rPr lang="en-US" altLang="es-SV" sz="3600" b="1" dirty="0" err="1">
                <a:solidFill>
                  <a:schemeClr val="tx1"/>
                </a:solidFill>
              </a:rPr>
              <a:t>Limitaciones</a:t>
            </a:r>
            <a:r>
              <a:rPr lang="en-US" altLang="es-SV" sz="3600" b="1" dirty="0">
                <a:solidFill>
                  <a:schemeClr val="tx1"/>
                </a:solidFill>
              </a:rPr>
              <a:t> para las </a:t>
            </a:r>
            <a:r>
              <a:rPr lang="en-US" altLang="es-SV" sz="3600" b="1" dirty="0" err="1">
                <a:solidFill>
                  <a:schemeClr val="tx1"/>
                </a:solidFill>
              </a:rPr>
              <a:t>economías</a:t>
            </a:r>
            <a:r>
              <a:rPr lang="en-US" altLang="es-SV" sz="3600" b="1" dirty="0">
                <a:solidFill>
                  <a:schemeClr val="tx1"/>
                </a:solidFill>
              </a:rPr>
              <a:t> </a:t>
            </a:r>
            <a:r>
              <a:rPr lang="en-US" altLang="es-SV" sz="3600" b="1" dirty="0" err="1">
                <a:solidFill>
                  <a:schemeClr val="tx1"/>
                </a:solidFill>
              </a:rPr>
              <a:t>en</a:t>
            </a:r>
            <a:r>
              <a:rPr lang="en-US" altLang="es-SV" sz="3600" b="1" dirty="0">
                <a:solidFill>
                  <a:schemeClr val="tx1"/>
                </a:solidFill>
              </a:rPr>
              <a:t> </a:t>
            </a:r>
            <a:r>
              <a:rPr lang="en-US" altLang="es-SV" sz="3600" b="1" dirty="0" err="1">
                <a:solidFill>
                  <a:schemeClr val="tx1"/>
                </a:solidFill>
              </a:rPr>
              <a:t>desarrollo</a:t>
            </a:r>
            <a:endParaRPr lang="en-US" altLang="es-SV" sz="3600" b="1" dirty="0">
              <a:solidFill>
                <a:schemeClr val="tx1"/>
              </a:solidFill>
            </a:endParaRPr>
          </a:p>
        </p:txBody>
      </p:sp>
      <p:sp>
        <p:nvSpPr>
          <p:cNvPr id="13315" name="Rectangle 3"/>
          <p:cNvSpPr>
            <a:spLocks noGrp="1" noChangeArrowheads="1"/>
          </p:cNvSpPr>
          <p:nvPr>
            <p:ph type="body" idx="1"/>
          </p:nvPr>
        </p:nvSpPr>
        <p:spPr>
          <a:xfrm>
            <a:off x="537030" y="1074057"/>
            <a:ext cx="8171541" cy="5399314"/>
          </a:xfrm>
        </p:spPr>
        <p:txBody>
          <a:bodyPr>
            <a:normAutofit fontScale="92500"/>
          </a:bodyPr>
          <a:lstStyle/>
          <a:p>
            <a:r>
              <a:rPr lang="es-ES" altLang="es-SV" sz="2400" dirty="0">
                <a:sym typeface="Symbol" panose="05050102010706020507" pitchFamily="18" charset="2"/>
              </a:rPr>
              <a:t>En cambio, la política fiscal poco ha hecho para redistribuir el ingreso en las economías en desarrollo, que carecen de los recursos para financiar un gasto público redistributivo. </a:t>
            </a:r>
          </a:p>
          <a:p>
            <a:r>
              <a:rPr lang="es-ES" altLang="es-SV" sz="2400" dirty="0">
                <a:sym typeface="Symbol" panose="05050102010706020507" pitchFamily="18" charset="2"/>
              </a:rPr>
              <a:t>La desigualdad sustancialmente mayor en las economías en desarrollo surge en gran medida de su limitada política fiscal redistributiva, debido a menores niveles de tributación y de gasto público y al uso de instrumentos menos progresivos en materia de impuestos y gastos. </a:t>
            </a:r>
          </a:p>
          <a:p>
            <a:r>
              <a:rPr lang="es-ES" altLang="es-SV" sz="2400" dirty="0">
                <a:sym typeface="Symbol" panose="05050102010706020507" pitchFamily="18" charset="2"/>
              </a:rPr>
              <a:t>Para reducir la desigualdad, sus gobiernos deben recaudar más ingresos y desarrollar instrumentos de gasto más redistributivo, como las pensiones públicas y las transferencias focalizadas.</a:t>
            </a:r>
            <a:endParaRPr lang="es-SV" altLang="es-SV" sz="2400" dirty="0">
              <a:sym typeface="Symbol" panose="05050102010706020507" pitchFamily="18" charset="2"/>
            </a:endParaRPr>
          </a:p>
          <a:p>
            <a:r>
              <a:rPr lang="es-ES" altLang="es-SV" sz="2400" dirty="0">
                <a:sym typeface="Symbol" panose="05050102010706020507" pitchFamily="18" charset="2"/>
              </a:rPr>
              <a:t>En las economías avanzadas los impuestos exceden, en promedio, 30% del PIB, pero en las economías en desarrollo (excluidas las economías emergentes de Europa) son generalmente mucho más bajos, oscilando entre 15% y 20% del PIB.</a:t>
            </a:r>
          </a:p>
        </p:txBody>
      </p:sp>
    </p:spTree>
    <p:extLst>
      <p:ext uri="{BB962C8B-B14F-4D97-AF65-F5344CB8AC3E}">
        <p14:creationId xmlns:p14="http://schemas.microsoft.com/office/powerpoint/2010/main" val="33033412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4D900FE-C9D8-48FF-9494-05D0833944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3371" y="254906"/>
            <a:ext cx="6591366" cy="6348188"/>
          </a:xfrm>
          <a:prstGeom prst="rect">
            <a:avLst/>
          </a:prstGeom>
        </p:spPr>
      </p:pic>
    </p:spTree>
    <p:extLst>
      <p:ext uri="{BB962C8B-B14F-4D97-AF65-F5344CB8AC3E}">
        <p14:creationId xmlns:p14="http://schemas.microsoft.com/office/powerpoint/2010/main" val="3253466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03200"/>
            <a:ext cx="7848600" cy="711200"/>
          </a:xfrm>
        </p:spPr>
        <p:txBody>
          <a:bodyPr>
            <a:normAutofit/>
          </a:bodyPr>
          <a:lstStyle/>
          <a:p>
            <a:pPr algn="ctr"/>
            <a:r>
              <a:rPr lang="en-US" altLang="es-SV" sz="3600" b="1" dirty="0" err="1">
                <a:solidFill>
                  <a:schemeClr val="tx1"/>
                </a:solidFill>
              </a:rPr>
              <a:t>Desigualdad</a:t>
            </a:r>
            <a:r>
              <a:rPr lang="en-US" altLang="es-SV" sz="3600" b="1" dirty="0">
                <a:solidFill>
                  <a:schemeClr val="tx1"/>
                </a:solidFill>
              </a:rPr>
              <a:t> y </a:t>
            </a:r>
            <a:r>
              <a:rPr lang="en-US" altLang="es-SV" sz="3600" b="1" dirty="0" err="1">
                <a:solidFill>
                  <a:schemeClr val="tx1"/>
                </a:solidFill>
              </a:rPr>
              <a:t>crecimiento</a:t>
            </a:r>
            <a:endParaRPr lang="en-US" altLang="es-SV" sz="3600" b="1" dirty="0">
              <a:solidFill>
                <a:schemeClr val="tx1"/>
              </a:solidFill>
            </a:endParaRPr>
          </a:p>
        </p:txBody>
      </p:sp>
      <p:sp>
        <p:nvSpPr>
          <p:cNvPr id="13315" name="Rectangle 3"/>
          <p:cNvSpPr>
            <a:spLocks noGrp="1" noChangeArrowheads="1"/>
          </p:cNvSpPr>
          <p:nvPr>
            <p:ph type="body" idx="1"/>
          </p:nvPr>
        </p:nvSpPr>
        <p:spPr>
          <a:xfrm>
            <a:off x="541867" y="1074057"/>
            <a:ext cx="8170334" cy="5399314"/>
          </a:xfrm>
        </p:spPr>
        <p:txBody>
          <a:bodyPr>
            <a:normAutofit fontScale="92500" lnSpcReduction="10000"/>
          </a:bodyPr>
          <a:lstStyle/>
          <a:p>
            <a:r>
              <a:rPr lang="es-ES" altLang="es-SV" sz="2400" dirty="0">
                <a:sym typeface="Symbol" panose="05050102010706020507" pitchFamily="18" charset="2"/>
              </a:rPr>
              <a:t>Históricamente, los economistas han asumido que la desigualdad propicia el crecimiento.</a:t>
            </a:r>
          </a:p>
          <a:p>
            <a:r>
              <a:rPr lang="es-ES" altLang="es-SV" sz="2400" dirty="0">
                <a:sym typeface="Symbol" panose="05050102010706020507" pitchFamily="18" charset="2"/>
              </a:rPr>
              <a:t>En décadas recientes, un creciente corpus de literatura ha mostrado justamente lo contrario: la desigualdad del ingreso perjudica el crecimiento (o una mayor igualdad puede ayudar a sustentar el crecimiento). </a:t>
            </a:r>
          </a:p>
          <a:p>
            <a:r>
              <a:rPr lang="es-ES" altLang="es-SV" sz="2400" dirty="0">
                <a:sym typeface="Symbol" panose="05050102010706020507" pitchFamily="18" charset="2"/>
              </a:rPr>
              <a:t>En la mayoría de países la desigualdad del ingreso ha aumentado (o se ha estancado) desde comienzos de los 80, contradiciendo las dos teorías más comunes para predecir la desigualdad: la curva de Kuznets y el teorema de Heckscher-Ohlin-Samuelson (HOS). </a:t>
            </a:r>
          </a:p>
          <a:p>
            <a:r>
              <a:rPr lang="es-ES" altLang="es-SV" sz="2400" dirty="0">
                <a:sym typeface="Symbol" panose="05050102010706020507" pitchFamily="18" charset="2"/>
              </a:rPr>
              <a:t>La desigualdad del ingreso en los países más ricos (y en particular en Estados Unidos y el Reino Unido) inicialmente siguió el patrón de Kuznets de aumento y luego reducción. </a:t>
            </a:r>
          </a:p>
          <a:p>
            <a:r>
              <a:rPr lang="es-ES" altLang="es-SV" sz="2400" dirty="0">
                <a:sym typeface="Symbol" panose="05050102010706020507" pitchFamily="18" charset="2"/>
              </a:rPr>
              <a:t>La desigualdad disminuyó masiva y prolongadamente, desde valores máximos a finales del siglo XIX en el Reino Unido y en los años 1920 en Estados Unidos a mínimos en los años 1970.</a:t>
            </a:r>
            <a:endParaRPr lang="es-SV" altLang="es-SV" sz="2400" dirty="0">
              <a:sym typeface="Symbol" panose="05050102010706020507" pitchFamily="18" charset="2"/>
            </a:endParaRPr>
          </a:p>
        </p:txBody>
      </p:sp>
    </p:spTree>
    <p:extLst>
      <p:ext uri="{BB962C8B-B14F-4D97-AF65-F5344CB8AC3E}">
        <p14:creationId xmlns:p14="http://schemas.microsoft.com/office/powerpoint/2010/main" val="26879082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411E2C6-D828-41F5-A0C8-0FE50E2533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5218" y="425548"/>
            <a:ext cx="6757767" cy="6006904"/>
          </a:xfrm>
          <a:prstGeom prst="rect">
            <a:avLst/>
          </a:prstGeom>
        </p:spPr>
      </p:pic>
    </p:spTree>
    <p:extLst>
      <p:ext uri="{BB962C8B-B14F-4D97-AF65-F5344CB8AC3E}">
        <p14:creationId xmlns:p14="http://schemas.microsoft.com/office/powerpoint/2010/main" val="29008205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03200"/>
            <a:ext cx="7848600" cy="711200"/>
          </a:xfrm>
        </p:spPr>
        <p:txBody>
          <a:bodyPr>
            <a:normAutofit/>
          </a:bodyPr>
          <a:lstStyle/>
          <a:p>
            <a:pPr algn="ctr"/>
            <a:r>
              <a:rPr lang="en-US" altLang="es-SV" sz="3600" b="1" dirty="0">
                <a:solidFill>
                  <a:schemeClr val="tx1"/>
                </a:solidFill>
              </a:rPr>
              <a:t>Los </a:t>
            </a:r>
            <a:r>
              <a:rPr lang="en-US" altLang="es-SV" sz="3600" b="1" dirty="0" err="1">
                <a:solidFill>
                  <a:schemeClr val="tx1"/>
                </a:solidFill>
              </a:rPr>
              <a:t>desafíos</a:t>
            </a:r>
            <a:r>
              <a:rPr lang="en-US" altLang="es-SV" sz="3600" b="1" dirty="0">
                <a:solidFill>
                  <a:schemeClr val="tx1"/>
                </a:solidFill>
              </a:rPr>
              <a:t> </a:t>
            </a:r>
            <a:r>
              <a:rPr lang="en-US" altLang="es-SV" sz="3600" b="1" dirty="0" err="1">
                <a:solidFill>
                  <a:schemeClr val="tx1"/>
                </a:solidFill>
              </a:rPr>
              <a:t>derivados</a:t>
            </a:r>
            <a:r>
              <a:rPr lang="en-US" altLang="es-SV" sz="3600" b="1" dirty="0">
                <a:solidFill>
                  <a:schemeClr val="tx1"/>
                </a:solidFill>
              </a:rPr>
              <a:t> del sector informal</a:t>
            </a:r>
          </a:p>
        </p:txBody>
      </p:sp>
      <p:sp>
        <p:nvSpPr>
          <p:cNvPr id="13315" name="Rectangle 3"/>
          <p:cNvSpPr>
            <a:spLocks noGrp="1" noChangeArrowheads="1"/>
          </p:cNvSpPr>
          <p:nvPr>
            <p:ph type="body" idx="1"/>
          </p:nvPr>
        </p:nvSpPr>
        <p:spPr>
          <a:xfrm>
            <a:off x="537030" y="1074057"/>
            <a:ext cx="8171541" cy="5399314"/>
          </a:xfrm>
        </p:spPr>
        <p:txBody>
          <a:bodyPr>
            <a:normAutofit fontScale="92500" lnSpcReduction="20000"/>
          </a:bodyPr>
          <a:lstStyle/>
          <a:p>
            <a:r>
              <a:rPr lang="es-ES" altLang="es-SV" sz="2400" dirty="0">
                <a:sym typeface="Symbol" panose="05050102010706020507" pitchFamily="18" charset="2"/>
              </a:rPr>
              <a:t>La alta informalidad de las economías en desarrollo presenta un desafío mayor. </a:t>
            </a:r>
          </a:p>
          <a:p>
            <a:r>
              <a:rPr lang="es-ES" altLang="es-SV" sz="2400" dirty="0">
                <a:sym typeface="Symbol" panose="05050102010706020507" pitchFamily="18" charset="2"/>
              </a:rPr>
              <a:t>El sector informal suele caracterizarse por altos niveles de empleo por cuenta propia, mano de obra poco calificada y fuentes de ingreso múltiples y volátiles. </a:t>
            </a:r>
          </a:p>
          <a:p>
            <a:r>
              <a:rPr lang="es-ES" altLang="es-SV" sz="2400" dirty="0">
                <a:sym typeface="Symbol" panose="05050102010706020507" pitchFamily="18" charset="2"/>
              </a:rPr>
              <a:t>Esto limita la posibilidad de recaudar ingresos mediante impuestos sobre la renta. </a:t>
            </a:r>
          </a:p>
          <a:p>
            <a:r>
              <a:rPr lang="es-ES" altLang="es-SV" sz="2400" dirty="0">
                <a:sym typeface="Symbol" panose="05050102010706020507" pitchFamily="18" charset="2"/>
              </a:rPr>
              <a:t>En el contexto del seguro social, también significa recurrir más a los ingresos del gobierno general que a través de los modelos contributivos típicos de las economías avanzadas.</a:t>
            </a:r>
          </a:p>
          <a:p>
            <a:r>
              <a:rPr lang="es-ES" altLang="es-SV" sz="2400" dirty="0">
                <a:sym typeface="Symbol" panose="05050102010706020507" pitchFamily="18" charset="2"/>
              </a:rPr>
              <a:t>Según estudios recientes, los países inician una trayectoria de mayor crecimiento una vez que el ingreso tributario alcanza alrededor del 15% del PIB, en parte gracias al aumento del gasto social. </a:t>
            </a:r>
          </a:p>
          <a:p>
            <a:r>
              <a:rPr lang="es-ES" altLang="es-SV" sz="2400" dirty="0">
                <a:sym typeface="Symbol" panose="05050102010706020507" pitchFamily="18" charset="2"/>
              </a:rPr>
              <a:t>Sin embargo, alrededor de la mitad de los países de bajo ingreso, y una tercera parte de las economías de mercados emergentes, presentan un coeficiente de recaudación tributaria inferior a 15%.</a:t>
            </a:r>
          </a:p>
          <a:p>
            <a:r>
              <a:rPr lang="es-ES" altLang="es-SV" sz="2400" dirty="0">
                <a:sym typeface="Symbol" panose="05050102010706020507" pitchFamily="18" charset="2"/>
              </a:rPr>
              <a:t>Esos bajos coeficientes se traducen en bajos niveles de gasto social.</a:t>
            </a:r>
          </a:p>
          <a:p>
            <a:endParaRPr lang="es-SV" altLang="es-SV" sz="2400" dirty="0">
              <a:sym typeface="Symbol" panose="05050102010706020507" pitchFamily="18" charset="2"/>
            </a:endParaRPr>
          </a:p>
        </p:txBody>
      </p:sp>
    </p:spTree>
    <p:extLst>
      <p:ext uri="{BB962C8B-B14F-4D97-AF65-F5344CB8AC3E}">
        <p14:creationId xmlns:p14="http://schemas.microsoft.com/office/powerpoint/2010/main" val="27468268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03200"/>
            <a:ext cx="7848600" cy="711200"/>
          </a:xfrm>
        </p:spPr>
        <p:txBody>
          <a:bodyPr>
            <a:normAutofit/>
          </a:bodyPr>
          <a:lstStyle/>
          <a:p>
            <a:pPr algn="ctr"/>
            <a:r>
              <a:rPr lang="en-US" altLang="es-SV" sz="3600" b="1" dirty="0" err="1">
                <a:solidFill>
                  <a:schemeClr val="tx1"/>
                </a:solidFill>
              </a:rPr>
              <a:t>Espacios</a:t>
            </a:r>
            <a:r>
              <a:rPr lang="en-US" altLang="es-SV" sz="3600" b="1" dirty="0">
                <a:solidFill>
                  <a:schemeClr val="tx1"/>
                </a:solidFill>
              </a:rPr>
              <a:t> para </a:t>
            </a:r>
            <a:r>
              <a:rPr lang="en-US" altLang="es-SV" sz="3600" b="1" dirty="0" err="1">
                <a:solidFill>
                  <a:schemeClr val="tx1"/>
                </a:solidFill>
              </a:rPr>
              <a:t>incrementar</a:t>
            </a:r>
            <a:r>
              <a:rPr lang="en-US" altLang="es-SV" sz="3600" b="1" dirty="0">
                <a:solidFill>
                  <a:schemeClr val="tx1"/>
                </a:solidFill>
              </a:rPr>
              <a:t> la </a:t>
            </a:r>
            <a:r>
              <a:rPr lang="en-US" altLang="es-SV" sz="3600" b="1" dirty="0" err="1">
                <a:solidFill>
                  <a:schemeClr val="tx1"/>
                </a:solidFill>
              </a:rPr>
              <a:t>recaudación</a:t>
            </a:r>
            <a:endParaRPr lang="en-US" altLang="es-SV" sz="3600" b="1" dirty="0">
              <a:solidFill>
                <a:schemeClr val="tx1"/>
              </a:solidFill>
            </a:endParaRPr>
          </a:p>
        </p:txBody>
      </p:sp>
      <p:sp>
        <p:nvSpPr>
          <p:cNvPr id="13315" name="Rectangle 3"/>
          <p:cNvSpPr>
            <a:spLocks noGrp="1" noChangeArrowheads="1"/>
          </p:cNvSpPr>
          <p:nvPr>
            <p:ph type="body" idx="1"/>
          </p:nvPr>
        </p:nvSpPr>
        <p:spPr>
          <a:xfrm>
            <a:off x="537030" y="1074057"/>
            <a:ext cx="8171541" cy="5399314"/>
          </a:xfrm>
        </p:spPr>
        <p:txBody>
          <a:bodyPr>
            <a:normAutofit/>
          </a:bodyPr>
          <a:lstStyle/>
          <a:p>
            <a:r>
              <a:rPr lang="es-ES" altLang="es-SV" sz="2400" dirty="0">
                <a:sym typeface="Symbol" panose="05050102010706020507" pitchFamily="18" charset="2"/>
              </a:rPr>
              <a:t>La marcada disparidad de los coeficientes tributarios entre las economías de mercados emergentes y de bajo ingreso sugiere que podría haber amplio margen para subir los impuestos.</a:t>
            </a:r>
          </a:p>
          <a:p>
            <a:r>
              <a:rPr lang="es-ES" altLang="es-SV" sz="2400" dirty="0">
                <a:sym typeface="Symbol" panose="05050102010706020507" pitchFamily="18" charset="2"/>
              </a:rPr>
              <a:t>Algunas han logrado aumentar sus coeficientes impositivos, incrementando el ingreso tributario hasta llegar al 15% del PIB o más. </a:t>
            </a:r>
          </a:p>
          <a:p>
            <a:r>
              <a:rPr lang="es-ES" altLang="es-SV" sz="2400" dirty="0">
                <a:sym typeface="Symbol" panose="05050102010706020507" pitchFamily="18" charset="2"/>
              </a:rPr>
              <a:t>Georgia aumentó su recaudación en 12.9% del PIB en 2004–08. Maldivas lo hizo en un 11% del PIB en 2011–15. Hay otras historias de éxito (Camboya, Ucrania, Liberia, Guyana, etc.). </a:t>
            </a:r>
          </a:p>
          <a:p>
            <a:r>
              <a:rPr lang="es-ES" altLang="es-SV" sz="2400" dirty="0">
                <a:sym typeface="Symbol" panose="05050102010706020507" pitchFamily="18" charset="2"/>
              </a:rPr>
              <a:t>Cuando los países modernizan el sistema tributario, por lo general expanden los impuestos al consumo de base amplia y los impuestos selectivos, y priorizan el establecimiento de sistemas progresivos de impuestos sobre la renta.</a:t>
            </a:r>
          </a:p>
          <a:p>
            <a:endParaRPr lang="es-ES" altLang="es-SV" sz="2400" dirty="0">
              <a:sym typeface="Symbol" panose="05050102010706020507" pitchFamily="18" charset="2"/>
            </a:endParaRPr>
          </a:p>
          <a:p>
            <a:endParaRPr lang="es-SV" altLang="es-SV" sz="2400" dirty="0">
              <a:sym typeface="Symbol" panose="05050102010706020507" pitchFamily="18" charset="2"/>
            </a:endParaRPr>
          </a:p>
        </p:txBody>
      </p:sp>
    </p:spTree>
    <p:extLst>
      <p:ext uri="{BB962C8B-B14F-4D97-AF65-F5344CB8AC3E}">
        <p14:creationId xmlns:p14="http://schemas.microsoft.com/office/powerpoint/2010/main" val="31371459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B97A7DB-9D00-4FE5-A89D-DDEC0FBE32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6265" y="195605"/>
            <a:ext cx="7371470" cy="6466789"/>
          </a:xfrm>
          <a:prstGeom prst="rect">
            <a:avLst/>
          </a:prstGeom>
        </p:spPr>
      </p:pic>
    </p:spTree>
    <p:extLst>
      <p:ext uri="{BB962C8B-B14F-4D97-AF65-F5344CB8AC3E}">
        <p14:creationId xmlns:p14="http://schemas.microsoft.com/office/powerpoint/2010/main" val="20649069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03200"/>
            <a:ext cx="7848600" cy="711200"/>
          </a:xfrm>
        </p:spPr>
        <p:txBody>
          <a:bodyPr>
            <a:normAutofit/>
          </a:bodyPr>
          <a:lstStyle/>
          <a:p>
            <a:pPr algn="ctr"/>
            <a:r>
              <a:rPr lang="en-US" altLang="es-SV" sz="3600" b="1" dirty="0" err="1">
                <a:solidFill>
                  <a:schemeClr val="tx1"/>
                </a:solidFill>
              </a:rPr>
              <a:t>Opciones</a:t>
            </a:r>
            <a:r>
              <a:rPr lang="en-US" altLang="es-SV" sz="3600" b="1" dirty="0">
                <a:solidFill>
                  <a:schemeClr val="tx1"/>
                </a:solidFill>
              </a:rPr>
              <a:t> de </a:t>
            </a:r>
            <a:r>
              <a:rPr lang="en-US" altLang="es-SV" sz="3600" b="1" dirty="0" err="1">
                <a:solidFill>
                  <a:schemeClr val="tx1"/>
                </a:solidFill>
              </a:rPr>
              <a:t>política</a:t>
            </a:r>
            <a:r>
              <a:rPr lang="en-US" altLang="es-SV" sz="3600" b="1" dirty="0">
                <a:solidFill>
                  <a:schemeClr val="tx1"/>
                </a:solidFill>
              </a:rPr>
              <a:t> </a:t>
            </a:r>
            <a:r>
              <a:rPr lang="en-US" altLang="es-SV" sz="3600" b="1" dirty="0" err="1"/>
              <a:t>tributaria</a:t>
            </a:r>
            <a:endParaRPr lang="en-US" altLang="es-SV" sz="3600" b="1" dirty="0">
              <a:solidFill>
                <a:schemeClr val="tx1"/>
              </a:solidFill>
            </a:endParaRPr>
          </a:p>
        </p:txBody>
      </p:sp>
      <p:sp>
        <p:nvSpPr>
          <p:cNvPr id="13315" name="Rectangle 3"/>
          <p:cNvSpPr>
            <a:spLocks noGrp="1" noChangeArrowheads="1"/>
          </p:cNvSpPr>
          <p:nvPr>
            <p:ph type="body" idx="1"/>
          </p:nvPr>
        </p:nvSpPr>
        <p:spPr>
          <a:xfrm>
            <a:off x="537030" y="1074057"/>
            <a:ext cx="8171541" cy="5399314"/>
          </a:xfrm>
        </p:spPr>
        <p:txBody>
          <a:bodyPr>
            <a:normAutofit fontScale="92500" lnSpcReduction="10000"/>
          </a:bodyPr>
          <a:lstStyle/>
          <a:p>
            <a:r>
              <a:rPr lang="es-ES" altLang="es-SV" sz="2400" dirty="0">
                <a:sym typeface="Symbol" panose="05050102010706020507" pitchFamily="18" charset="2"/>
              </a:rPr>
              <a:t>Impuestos al consumo de base amplia: El aumento del ingreso generado por los impuestos al consumo, sobre todo el impuesto al valor agregado (IVA), ha sido el factor más importante en la mayoría de los países que lograron incrementar significativamente sus coeficientes de recaudación tributaria en las últimas décadas.</a:t>
            </a:r>
          </a:p>
          <a:p>
            <a:r>
              <a:rPr lang="es-ES" altLang="es-SV" sz="2400" dirty="0">
                <a:sym typeface="Symbol" panose="05050102010706020507" pitchFamily="18" charset="2"/>
              </a:rPr>
              <a:t>Uso más frecuente de impuestos selectivos: Los impuestos “correctivos” aplicados a bienes como la energía, el alcohol, el tabaco y (con algo más de polémica) a las bebidas azucaradas (añadidos al IVA normal) pueden ser una fuente eficiente de ingresos y ayudar a reducir el impacto negativo que su consumo tiene en la salud. </a:t>
            </a:r>
          </a:p>
          <a:p>
            <a:r>
              <a:rPr lang="es-ES" altLang="es-SV" sz="2400" dirty="0">
                <a:sym typeface="Symbol" panose="05050102010706020507" pitchFamily="18" charset="2"/>
              </a:rPr>
              <a:t>Impuestos progresivos sobre la renta personal: Estos impuestos son una importante fuente de ingresos fiscales para las economías avanzadas y un componente clave de los sistemas eficientes de redistribución del ingreso. </a:t>
            </a:r>
          </a:p>
          <a:p>
            <a:r>
              <a:rPr lang="es-ES" altLang="es-SV" sz="2400" dirty="0">
                <a:sym typeface="Symbol" panose="05050102010706020507" pitchFamily="18" charset="2"/>
              </a:rPr>
              <a:t>Sin embargo, los elevados niveles de exención o evasión impositiva en las economías de mercados emergentes y en desarrollo limitan su potencial recaudatorio.</a:t>
            </a:r>
            <a:endParaRPr lang="es-SV" altLang="es-SV" sz="2400" dirty="0">
              <a:sym typeface="Symbol" panose="05050102010706020507" pitchFamily="18" charset="2"/>
            </a:endParaRPr>
          </a:p>
        </p:txBody>
      </p:sp>
    </p:spTree>
    <p:extLst>
      <p:ext uri="{BB962C8B-B14F-4D97-AF65-F5344CB8AC3E}">
        <p14:creationId xmlns:p14="http://schemas.microsoft.com/office/powerpoint/2010/main" val="24448113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03200"/>
            <a:ext cx="7848600" cy="711200"/>
          </a:xfrm>
        </p:spPr>
        <p:txBody>
          <a:bodyPr>
            <a:normAutofit/>
          </a:bodyPr>
          <a:lstStyle/>
          <a:p>
            <a:pPr algn="ctr"/>
            <a:r>
              <a:rPr lang="en-US" altLang="es-SV" sz="3600" b="1" dirty="0" err="1">
                <a:solidFill>
                  <a:schemeClr val="tx1"/>
                </a:solidFill>
              </a:rPr>
              <a:t>Otras</a:t>
            </a:r>
            <a:r>
              <a:rPr lang="en-US" altLang="es-SV" sz="3600" b="1" dirty="0">
                <a:solidFill>
                  <a:schemeClr val="tx1"/>
                </a:solidFill>
              </a:rPr>
              <a:t> </a:t>
            </a:r>
            <a:r>
              <a:rPr lang="en-US" altLang="es-SV" sz="3600" b="1" dirty="0" err="1">
                <a:solidFill>
                  <a:schemeClr val="tx1"/>
                </a:solidFill>
              </a:rPr>
              <a:t>opciones</a:t>
            </a:r>
            <a:endParaRPr lang="en-US" altLang="es-SV" sz="3600" b="1" dirty="0">
              <a:solidFill>
                <a:schemeClr val="tx1"/>
              </a:solidFill>
            </a:endParaRPr>
          </a:p>
        </p:txBody>
      </p:sp>
      <p:sp>
        <p:nvSpPr>
          <p:cNvPr id="13315" name="Rectangle 3"/>
          <p:cNvSpPr>
            <a:spLocks noGrp="1" noChangeArrowheads="1"/>
          </p:cNvSpPr>
          <p:nvPr>
            <p:ph type="body" idx="1"/>
          </p:nvPr>
        </p:nvSpPr>
        <p:spPr>
          <a:xfrm>
            <a:off x="537030" y="1074057"/>
            <a:ext cx="8171541" cy="5399314"/>
          </a:xfrm>
        </p:spPr>
        <p:txBody>
          <a:bodyPr>
            <a:normAutofit fontScale="92500" lnSpcReduction="20000"/>
          </a:bodyPr>
          <a:lstStyle/>
          <a:p>
            <a:r>
              <a:rPr lang="es-ES" altLang="es-SV" sz="2400" dirty="0">
                <a:sym typeface="Symbol" panose="05050102010706020507" pitchFamily="18" charset="2"/>
              </a:rPr>
              <a:t>Medidas para proteger y expandir las fuentes tributarias: reformas para reducir la elusión del impuesto sobre la renta de las sociedades y la competencia tributaria internacional mutuamente destructiva.</a:t>
            </a:r>
          </a:p>
          <a:p>
            <a:r>
              <a:rPr lang="es-ES" altLang="es-SV" sz="2400" dirty="0">
                <a:sym typeface="Symbol" panose="05050102010706020507" pitchFamily="18" charset="2"/>
              </a:rPr>
              <a:t>Las tasas efectivas promedio de tributación de las empresas disminuyeron significativamente en las últimas décadas en el mundo entero, y por lo general son más bajas que las tasas que fija la ley debido a las exenciones, deducciones y estrategias de planificación tributaria.</a:t>
            </a:r>
          </a:p>
          <a:p>
            <a:r>
              <a:rPr lang="es-ES" altLang="es-SV" sz="2400" dirty="0">
                <a:sym typeface="Symbol" panose="05050102010706020507" pitchFamily="18" charset="2"/>
              </a:rPr>
              <a:t>Según estimaciones recientes, el costo a largo plazo del traslado de utilidades a países con tasas más bajas equivale a 1% a 1.5% del PIB en los países en desarrollo. </a:t>
            </a:r>
          </a:p>
          <a:p>
            <a:r>
              <a:rPr lang="es-ES" altLang="es-SV" sz="2400" dirty="0">
                <a:sym typeface="Symbol" panose="05050102010706020507" pitchFamily="18" charset="2"/>
              </a:rPr>
              <a:t>Otras opciones: eliminar ciertos incentivos como las zonas francas, las exenciones y las amnistías fiscales. </a:t>
            </a:r>
          </a:p>
          <a:p>
            <a:r>
              <a:rPr lang="es-ES" altLang="es-SV" sz="2400" dirty="0">
                <a:sym typeface="Symbol" panose="05050102010706020507" pitchFamily="18" charset="2"/>
              </a:rPr>
              <a:t>La mayoría de las economías de mercados emergentes y en desarrollo también tienen margen para incrementar la recaudación de impuestos sobre las propiedades. </a:t>
            </a:r>
          </a:p>
          <a:p>
            <a:r>
              <a:rPr lang="es-ES" altLang="es-SV" sz="2400" dirty="0">
                <a:sym typeface="Symbol" panose="05050102010706020507" pitchFamily="18" charset="2"/>
              </a:rPr>
              <a:t>En muchos países los recursos naturales son una fuente equitativa y eficiente de recaudación que no suele aprovecharse.</a:t>
            </a:r>
          </a:p>
          <a:p>
            <a:endParaRPr lang="es-SV" altLang="es-SV" sz="2400" dirty="0">
              <a:sym typeface="Symbol" panose="05050102010706020507" pitchFamily="18" charset="2"/>
            </a:endParaRPr>
          </a:p>
        </p:txBody>
      </p:sp>
    </p:spTree>
    <p:extLst>
      <p:ext uri="{BB962C8B-B14F-4D97-AF65-F5344CB8AC3E}">
        <p14:creationId xmlns:p14="http://schemas.microsoft.com/office/powerpoint/2010/main" val="26610974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03200"/>
            <a:ext cx="7848600" cy="711200"/>
          </a:xfrm>
        </p:spPr>
        <p:txBody>
          <a:bodyPr>
            <a:normAutofit/>
          </a:bodyPr>
          <a:lstStyle/>
          <a:p>
            <a:pPr algn="ctr"/>
            <a:r>
              <a:rPr lang="en-US" altLang="es-SV" sz="3600" b="1" dirty="0">
                <a:solidFill>
                  <a:schemeClr val="tx1"/>
                </a:solidFill>
              </a:rPr>
              <a:t>¿</a:t>
            </a:r>
            <a:r>
              <a:rPr lang="en-US" altLang="es-SV" sz="3600" b="1" dirty="0" err="1">
                <a:solidFill>
                  <a:schemeClr val="tx1"/>
                </a:solidFill>
              </a:rPr>
              <a:t>Aumento</a:t>
            </a:r>
            <a:r>
              <a:rPr lang="en-US" altLang="es-SV" sz="3600" b="1" dirty="0">
                <a:solidFill>
                  <a:schemeClr val="tx1"/>
                </a:solidFill>
              </a:rPr>
              <a:t> del IVA?</a:t>
            </a:r>
          </a:p>
        </p:txBody>
      </p:sp>
      <p:sp>
        <p:nvSpPr>
          <p:cNvPr id="13315" name="Rectangle 3"/>
          <p:cNvSpPr>
            <a:spLocks noGrp="1" noChangeArrowheads="1"/>
          </p:cNvSpPr>
          <p:nvPr>
            <p:ph type="body" idx="1"/>
          </p:nvPr>
        </p:nvSpPr>
        <p:spPr>
          <a:xfrm>
            <a:off x="537030" y="1074057"/>
            <a:ext cx="8171541" cy="5399314"/>
          </a:xfrm>
        </p:spPr>
        <p:txBody>
          <a:bodyPr>
            <a:normAutofit lnSpcReduction="10000"/>
          </a:bodyPr>
          <a:lstStyle/>
          <a:p>
            <a:r>
              <a:rPr lang="es-ES" altLang="es-SV" sz="2400" dirty="0">
                <a:sym typeface="Symbol" panose="05050102010706020507" pitchFamily="18" charset="2"/>
              </a:rPr>
              <a:t>Es importante que los países cuenten con redes sólidas que protejan debidamente a los segmentos pobres y vulnerables del alza de los precios. </a:t>
            </a:r>
          </a:p>
          <a:p>
            <a:r>
              <a:rPr lang="es-ES" altLang="es-SV" sz="2400" dirty="0">
                <a:sym typeface="Symbol" panose="05050102010706020507" pitchFamily="18" charset="2"/>
              </a:rPr>
              <a:t>Si esa protección no existe, se puede recurrir a un umbral más alto de inscripción en el IVA, que determina cuándo una empresa es suficientemente grande, en términos de ventas, para tener que cobrar el IVA. </a:t>
            </a:r>
          </a:p>
          <a:p>
            <a:r>
              <a:rPr lang="es-ES" altLang="es-SV" sz="2400" dirty="0">
                <a:sym typeface="Symbol" panose="05050102010706020507" pitchFamily="18" charset="2"/>
              </a:rPr>
              <a:t>Otra posibilidad es reducir la tasa del IVA aplicado a bienes que los pobres consumen desproporcionadamente.</a:t>
            </a:r>
          </a:p>
          <a:p>
            <a:r>
              <a:rPr lang="es-ES" altLang="es-SV" sz="2400" dirty="0">
                <a:sym typeface="Symbol" panose="05050102010706020507" pitchFamily="18" charset="2"/>
              </a:rPr>
              <a:t>El aumento de los impuestos selectivos también puede centrarse en bienes que consumen desproporcionadamente los hogares de más ingresos, como gasolina y bebidas alcohólicas caras, y posiblemente tabaco. </a:t>
            </a:r>
          </a:p>
          <a:p>
            <a:r>
              <a:rPr lang="es-ES" altLang="es-SV" sz="2400" dirty="0">
                <a:sym typeface="Symbol" panose="05050102010706020507" pitchFamily="18" charset="2"/>
              </a:rPr>
              <a:t>La recaudación adicional podría orientarse a fortalecer las redes de protección social. </a:t>
            </a:r>
          </a:p>
          <a:p>
            <a:endParaRPr lang="es-SV" altLang="es-SV" sz="2400" dirty="0">
              <a:sym typeface="Symbol" panose="05050102010706020507" pitchFamily="18" charset="2"/>
            </a:endParaRPr>
          </a:p>
        </p:txBody>
      </p:sp>
    </p:spTree>
    <p:extLst>
      <p:ext uri="{BB962C8B-B14F-4D97-AF65-F5344CB8AC3E}">
        <p14:creationId xmlns:p14="http://schemas.microsoft.com/office/powerpoint/2010/main" val="5433656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03200"/>
            <a:ext cx="7848600" cy="711200"/>
          </a:xfrm>
        </p:spPr>
        <p:txBody>
          <a:bodyPr>
            <a:normAutofit/>
          </a:bodyPr>
          <a:lstStyle/>
          <a:p>
            <a:pPr algn="ctr"/>
            <a:r>
              <a:rPr lang="en-US" altLang="es-SV" sz="3600" b="1" dirty="0" err="1">
                <a:solidFill>
                  <a:schemeClr val="tx1"/>
                </a:solidFill>
              </a:rPr>
              <a:t>Mejorar</a:t>
            </a:r>
            <a:r>
              <a:rPr lang="en-US" altLang="es-SV" sz="3600" b="1" dirty="0">
                <a:solidFill>
                  <a:schemeClr val="tx1"/>
                </a:solidFill>
              </a:rPr>
              <a:t> la </a:t>
            </a:r>
            <a:r>
              <a:rPr lang="en-US" altLang="es-SV" sz="3600" b="1" dirty="0" err="1">
                <a:solidFill>
                  <a:schemeClr val="tx1"/>
                </a:solidFill>
              </a:rPr>
              <a:t>eficiencia</a:t>
            </a:r>
            <a:r>
              <a:rPr lang="en-US" altLang="es-SV" sz="3600" b="1" dirty="0">
                <a:solidFill>
                  <a:schemeClr val="tx1"/>
                </a:solidFill>
              </a:rPr>
              <a:t> del </a:t>
            </a:r>
            <a:r>
              <a:rPr lang="en-US" altLang="es-SV" sz="3600" b="1" dirty="0" err="1">
                <a:solidFill>
                  <a:schemeClr val="tx1"/>
                </a:solidFill>
              </a:rPr>
              <a:t>gasto</a:t>
            </a:r>
            <a:endParaRPr lang="en-US" altLang="es-SV" sz="3600" b="1" dirty="0">
              <a:solidFill>
                <a:schemeClr val="tx1"/>
              </a:solidFill>
            </a:endParaRPr>
          </a:p>
        </p:txBody>
      </p:sp>
      <p:sp>
        <p:nvSpPr>
          <p:cNvPr id="13315" name="Rectangle 3"/>
          <p:cNvSpPr>
            <a:spLocks noGrp="1" noChangeArrowheads="1"/>
          </p:cNvSpPr>
          <p:nvPr>
            <p:ph type="body" idx="1"/>
          </p:nvPr>
        </p:nvSpPr>
        <p:spPr>
          <a:xfrm>
            <a:off x="537030" y="1074057"/>
            <a:ext cx="8171541" cy="5399314"/>
          </a:xfrm>
        </p:spPr>
        <p:txBody>
          <a:bodyPr>
            <a:normAutofit/>
          </a:bodyPr>
          <a:lstStyle/>
          <a:p>
            <a:r>
              <a:rPr lang="es-ES" altLang="es-SV" sz="2400" dirty="0">
                <a:sym typeface="Symbol" panose="05050102010706020507" pitchFamily="18" charset="2"/>
              </a:rPr>
              <a:t>Existen grandes variaciones en los resultados sociales de países con niveles de gasto parecidos, lo cual parece indicar que es posible mejorar sustancialmente la eficiencia del gasto.</a:t>
            </a:r>
          </a:p>
          <a:p>
            <a:r>
              <a:rPr lang="es-ES" altLang="es-SV" sz="2400" dirty="0">
                <a:sym typeface="Symbol" panose="05050102010706020507" pitchFamily="18" charset="2"/>
              </a:rPr>
              <a:t>Esto es esencial para no desperdiciar más ingresos públicos. Todas las partidas de gasto deben ser analizadas, cerciorándose de que alcanzan sus objetivos socioeconómicos.</a:t>
            </a:r>
          </a:p>
          <a:p>
            <a:r>
              <a:rPr lang="es-ES" altLang="es-SV" sz="2400" dirty="0">
                <a:sym typeface="Symbol" panose="05050102010706020507" pitchFamily="18" charset="2"/>
              </a:rPr>
              <a:t>La ineficiencia estimada del gasto en el sector de atención de la salud sugiere que posiblemente se desperdicia hasta 40% del gasto en países de todos los grupos de ingreso. </a:t>
            </a:r>
          </a:p>
          <a:p>
            <a:r>
              <a:rPr lang="es-ES" altLang="es-SV" sz="2400" dirty="0">
                <a:sym typeface="Symbol" panose="05050102010706020507" pitchFamily="18" charset="2"/>
              </a:rPr>
              <a:t>Muchos países gastan montos significativos en subsidios energéticos ineficientes e inequitativos que buscan proteger a los consumidores de la volatilidad de los precios internacionales del petróleo. </a:t>
            </a:r>
          </a:p>
        </p:txBody>
      </p:sp>
    </p:spTree>
    <p:extLst>
      <p:ext uri="{BB962C8B-B14F-4D97-AF65-F5344CB8AC3E}">
        <p14:creationId xmlns:p14="http://schemas.microsoft.com/office/powerpoint/2010/main" val="16700916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03200"/>
            <a:ext cx="7848600" cy="711200"/>
          </a:xfrm>
        </p:spPr>
        <p:txBody>
          <a:bodyPr>
            <a:normAutofit/>
          </a:bodyPr>
          <a:lstStyle/>
          <a:p>
            <a:pPr algn="ctr"/>
            <a:r>
              <a:rPr lang="en-US" altLang="es-SV" sz="3600" b="1" dirty="0" err="1">
                <a:solidFill>
                  <a:schemeClr val="tx1"/>
                </a:solidFill>
              </a:rPr>
              <a:t>Ingreso</a:t>
            </a:r>
            <a:r>
              <a:rPr lang="en-US" altLang="es-SV" sz="3600" b="1" dirty="0">
                <a:solidFill>
                  <a:schemeClr val="tx1"/>
                </a:solidFill>
              </a:rPr>
              <a:t> </a:t>
            </a:r>
            <a:r>
              <a:rPr lang="en-US" altLang="es-SV" sz="3600" b="1" dirty="0" err="1">
                <a:solidFill>
                  <a:schemeClr val="tx1"/>
                </a:solidFill>
              </a:rPr>
              <a:t>básico</a:t>
            </a:r>
            <a:r>
              <a:rPr lang="en-US" altLang="es-SV" sz="3600" b="1" dirty="0">
                <a:solidFill>
                  <a:schemeClr val="tx1"/>
                </a:solidFill>
              </a:rPr>
              <a:t> universal</a:t>
            </a:r>
          </a:p>
        </p:txBody>
      </p:sp>
      <p:sp>
        <p:nvSpPr>
          <p:cNvPr id="13315" name="Rectangle 3"/>
          <p:cNvSpPr>
            <a:spLocks noGrp="1" noChangeArrowheads="1"/>
          </p:cNvSpPr>
          <p:nvPr>
            <p:ph type="body" idx="1"/>
          </p:nvPr>
        </p:nvSpPr>
        <p:spPr>
          <a:xfrm>
            <a:off x="537030" y="1074057"/>
            <a:ext cx="8171541" cy="5399314"/>
          </a:xfrm>
        </p:spPr>
        <p:txBody>
          <a:bodyPr>
            <a:normAutofit/>
          </a:bodyPr>
          <a:lstStyle/>
          <a:p>
            <a:r>
              <a:rPr lang="es-ES" altLang="es-SV" sz="2400" dirty="0">
                <a:sym typeface="Symbol" panose="05050102010706020507" pitchFamily="18" charset="2"/>
              </a:rPr>
              <a:t>El ingreso básico universal es un mecanismo de sostén de ingresos que normalmente abarca a la totalidad (o una gran parte de la población) sin condicionamientos o con condiciones mínimas.</a:t>
            </a:r>
          </a:p>
          <a:p>
            <a:r>
              <a:rPr lang="es-ES" altLang="es-SV" sz="2400" dirty="0">
                <a:sym typeface="Symbol" panose="05050102010706020507" pitchFamily="18" charset="2"/>
              </a:rPr>
              <a:t>Dos rasgos comunes caracterizan los programas de ingreso básico universal:</a:t>
            </a:r>
          </a:p>
          <a:p>
            <a:pPr lvl="1"/>
            <a:r>
              <a:rPr lang="es-ES" altLang="es-SV" sz="2200" dirty="0">
                <a:sym typeface="Symbol" panose="05050102010706020507" pitchFamily="18" charset="2"/>
              </a:rPr>
              <a:t>Cobertura universal, o muy amplia, de los integrantes de una sociedad</a:t>
            </a:r>
          </a:p>
          <a:p>
            <a:pPr lvl="1"/>
            <a:r>
              <a:rPr lang="es-ES" altLang="es-SV" sz="2200" dirty="0">
                <a:sym typeface="Symbol" panose="05050102010706020507" pitchFamily="18" charset="2"/>
              </a:rPr>
              <a:t>Incondicionalidad, o condiciones definidas con criterio muy amplio.</a:t>
            </a:r>
          </a:p>
          <a:p>
            <a:r>
              <a:rPr lang="es-ES" altLang="es-SV" sz="2400" dirty="0">
                <a:sym typeface="Symbol" panose="05050102010706020507" pitchFamily="18" charset="2"/>
              </a:rPr>
              <a:t>Varios factores pueden impedir que tales programas lleguen a los destinatarios deseados: débil capacidad administrativa,  altos costos de información y administración, mecanismos de focalización deficientes, estigma social, etc.</a:t>
            </a:r>
            <a:endParaRPr lang="es-SV" altLang="es-SV" sz="2400" dirty="0">
              <a:sym typeface="Symbol" panose="05050102010706020507" pitchFamily="18" charset="2"/>
            </a:endParaRPr>
          </a:p>
        </p:txBody>
      </p:sp>
    </p:spTree>
    <p:extLst>
      <p:ext uri="{BB962C8B-B14F-4D97-AF65-F5344CB8AC3E}">
        <p14:creationId xmlns:p14="http://schemas.microsoft.com/office/powerpoint/2010/main" val="8941999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03200"/>
            <a:ext cx="7848600" cy="711200"/>
          </a:xfrm>
        </p:spPr>
        <p:txBody>
          <a:bodyPr>
            <a:normAutofit/>
          </a:bodyPr>
          <a:lstStyle/>
          <a:p>
            <a:pPr algn="ctr"/>
            <a:r>
              <a:rPr lang="en-US" altLang="es-SV" sz="3600" b="1" dirty="0" err="1">
                <a:solidFill>
                  <a:schemeClr val="tx1"/>
                </a:solidFill>
              </a:rPr>
              <a:t>Ingreso</a:t>
            </a:r>
            <a:r>
              <a:rPr lang="en-US" altLang="es-SV" sz="3600" b="1" dirty="0">
                <a:solidFill>
                  <a:schemeClr val="tx1"/>
                </a:solidFill>
              </a:rPr>
              <a:t> </a:t>
            </a:r>
            <a:r>
              <a:rPr lang="en-US" altLang="es-SV" sz="3600" b="1" dirty="0" err="1">
                <a:solidFill>
                  <a:schemeClr val="tx1"/>
                </a:solidFill>
              </a:rPr>
              <a:t>básico</a:t>
            </a:r>
            <a:r>
              <a:rPr lang="en-US" altLang="es-SV" sz="3600" b="1" dirty="0">
                <a:solidFill>
                  <a:schemeClr val="tx1"/>
                </a:solidFill>
              </a:rPr>
              <a:t> universal</a:t>
            </a:r>
          </a:p>
        </p:txBody>
      </p:sp>
      <p:sp>
        <p:nvSpPr>
          <p:cNvPr id="13315" name="Rectangle 3"/>
          <p:cNvSpPr>
            <a:spLocks noGrp="1" noChangeArrowheads="1"/>
          </p:cNvSpPr>
          <p:nvPr>
            <p:ph type="body" idx="1"/>
          </p:nvPr>
        </p:nvSpPr>
        <p:spPr>
          <a:xfrm>
            <a:off x="537030" y="1074057"/>
            <a:ext cx="8171541" cy="5399314"/>
          </a:xfrm>
        </p:spPr>
        <p:txBody>
          <a:bodyPr>
            <a:normAutofit fontScale="92500" lnSpcReduction="20000"/>
          </a:bodyPr>
          <a:lstStyle/>
          <a:p>
            <a:r>
              <a:rPr lang="es-ES" altLang="es-SV" sz="2400" dirty="0">
                <a:sym typeface="Symbol" panose="05050102010706020507" pitchFamily="18" charset="2"/>
              </a:rPr>
              <a:t>En teoría, los programas simples de ingreso básico universal podrían reducir los costos administrativos y aumentar la transparencia de los sistemas de transferencias, haciéndolos menos sujetos a la discrecionalidad administrativa y la corrupción.</a:t>
            </a:r>
          </a:p>
          <a:p>
            <a:r>
              <a:rPr lang="es-ES" altLang="es-SV" sz="2400" dirty="0">
                <a:sym typeface="Symbol" panose="05050102010706020507" pitchFamily="18" charset="2"/>
              </a:rPr>
              <a:t>Los defensores también pregonan su utilidad como instrumento para respaldar reformas estructurales, por ejemplo la eliminación de programas ineficientes como los subsidios a la energía</a:t>
            </a:r>
          </a:p>
          <a:p>
            <a:r>
              <a:rPr lang="es-ES" altLang="es-SV" sz="2400" dirty="0">
                <a:sym typeface="Symbol" panose="05050102010706020507" pitchFamily="18" charset="2"/>
              </a:rPr>
              <a:t>Los programas de ingreso básico universal pueden mejorar la eficiencia al evitar que cesen abruptamente las prestaciones cuando aumentan los ingresos laborales, un problema común en muchos programas sujetos a la verificación de recursos, que tiende a desalentar la participación en el mercado de trabajo.</a:t>
            </a:r>
          </a:p>
          <a:p>
            <a:r>
              <a:rPr lang="es-ES" altLang="es-SV" sz="2400" dirty="0">
                <a:sym typeface="Symbol" panose="05050102010706020507" pitchFamily="18" charset="2"/>
              </a:rPr>
              <a:t>Los detractores tienden a focalizarse en la sostenibilidad: los altos costos fiscales, dado que todas las familias reciben la prestación, incluidas las familias de ingresos medianos y altos que no necesitan apoyo. </a:t>
            </a:r>
          </a:p>
          <a:p>
            <a:r>
              <a:rPr lang="es-ES" altLang="es-SV" sz="2400" dirty="0">
                <a:sym typeface="Symbol" panose="05050102010706020507" pitchFamily="18" charset="2"/>
              </a:rPr>
              <a:t>Argumentos sobre la eficiencia y el derroche de recursos (para qué, si no todas las familias necesitan ese apoyo)</a:t>
            </a:r>
          </a:p>
          <a:p>
            <a:r>
              <a:rPr lang="es-ES" altLang="es-SV" sz="2400" dirty="0">
                <a:sym typeface="Symbol" panose="05050102010706020507" pitchFamily="18" charset="2"/>
              </a:rPr>
              <a:t>Incentivo perverso que socava la ética del trabajo.</a:t>
            </a:r>
            <a:endParaRPr lang="es-SV" altLang="es-SV" sz="2400" dirty="0">
              <a:sym typeface="Symbol" panose="05050102010706020507" pitchFamily="18" charset="2"/>
            </a:endParaRPr>
          </a:p>
        </p:txBody>
      </p:sp>
    </p:spTree>
    <p:extLst>
      <p:ext uri="{BB962C8B-B14F-4D97-AF65-F5344CB8AC3E}">
        <p14:creationId xmlns:p14="http://schemas.microsoft.com/office/powerpoint/2010/main" val="3839006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758DEAA-AC82-42DB-A82C-E1A5842297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1549" y="208490"/>
            <a:ext cx="5250992" cy="6441020"/>
          </a:xfrm>
          <a:prstGeom prst="rect">
            <a:avLst/>
          </a:prstGeom>
        </p:spPr>
      </p:pic>
    </p:spTree>
    <p:extLst>
      <p:ext uri="{BB962C8B-B14F-4D97-AF65-F5344CB8AC3E}">
        <p14:creationId xmlns:p14="http://schemas.microsoft.com/office/powerpoint/2010/main" val="3699072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848600" cy="762000"/>
          </a:xfrm>
        </p:spPr>
        <p:txBody>
          <a:bodyPr>
            <a:normAutofit/>
          </a:bodyPr>
          <a:lstStyle/>
          <a:p>
            <a:pPr algn="ctr"/>
            <a:r>
              <a:rPr lang="en-US" altLang="es-SV" dirty="0">
                <a:solidFill>
                  <a:schemeClr val="tx1"/>
                </a:solidFill>
              </a:rPr>
              <a:t>El </a:t>
            </a:r>
            <a:r>
              <a:rPr lang="en-US" altLang="es-SV" dirty="0" err="1">
                <a:solidFill>
                  <a:schemeClr val="tx1"/>
                </a:solidFill>
              </a:rPr>
              <a:t>coeficiente</a:t>
            </a:r>
            <a:r>
              <a:rPr lang="en-US" altLang="es-SV" dirty="0">
                <a:solidFill>
                  <a:schemeClr val="tx1"/>
                </a:solidFill>
              </a:rPr>
              <a:t> de Gini</a:t>
            </a:r>
          </a:p>
        </p:txBody>
      </p:sp>
      <p:pic>
        <p:nvPicPr>
          <p:cNvPr id="3" name="Picture 2">
            <a:extLst>
              <a:ext uri="{FF2B5EF4-FFF2-40B4-BE49-F238E27FC236}">
                <a16:creationId xmlns:a16="http://schemas.microsoft.com/office/drawing/2014/main" id="{80C37AC1-52DF-44E1-B23B-A049E5685E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02631" y="1802134"/>
            <a:ext cx="4209140" cy="3726717"/>
          </a:xfrm>
          <a:prstGeom prst="rect">
            <a:avLst/>
          </a:prstGeom>
        </p:spPr>
      </p:pic>
      <p:pic>
        <p:nvPicPr>
          <p:cNvPr id="8" name="Picture 7">
            <a:extLst>
              <a:ext uri="{FF2B5EF4-FFF2-40B4-BE49-F238E27FC236}">
                <a16:creationId xmlns:a16="http://schemas.microsoft.com/office/drawing/2014/main" id="{A0700D11-A82B-419C-8189-603BB768F8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4667" y="1802134"/>
            <a:ext cx="4076704" cy="3724251"/>
          </a:xfrm>
          <a:prstGeom prst="rect">
            <a:avLst/>
          </a:prstGeom>
        </p:spPr>
      </p:pic>
    </p:spTree>
    <p:extLst>
      <p:ext uri="{BB962C8B-B14F-4D97-AF65-F5344CB8AC3E}">
        <p14:creationId xmlns:p14="http://schemas.microsoft.com/office/powerpoint/2010/main" val="1198917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F3B26FF-89A1-4F63-AA3C-4E1CF3804C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6087" y="297264"/>
            <a:ext cx="6571825" cy="6263471"/>
          </a:xfrm>
          <a:prstGeom prst="rect">
            <a:avLst/>
          </a:prstGeom>
        </p:spPr>
      </p:pic>
    </p:spTree>
    <p:extLst>
      <p:ext uri="{BB962C8B-B14F-4D97-AF65-F5344CB8AC3E}">
        <p14:creationId xmlns:p14="http://schemas.microsoft.com/office/powerpoint/2010/main" val="1204065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308C291-B3C0-47B9-8C23-F1D1BEF3FE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6913" y="364873"/>
            <a:ext cx="6241143" cy="6099882"/>
          </a:xfrm>
          <a:prstGeom prst="rect">
            <a:avLst/>
          </a:prstGeom>
        </p:spPr>
      </p:pic>
    </p:spTree>
    <p:extLst>
      <p:ext uri="{BB962C8B-B14F-4D97-AF65-F5344CB8AC3E}">
        <p14:creationId xmlns:p14="http://schemas.microsoft.com/office/powerpoint/2010/main" val="384152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03200"/>
            <a:ext cx="7848600" cy="711200"/>
          </a:xfrm>
        </p:spPr>
        <p:txBody>
          <a:bodyPr>
            <a:normAutofit fontScale="90000"/>
          </a:bodyPr>
          <a:lstStyle/>
          <a:p>
            <a:pPr algn="ctr"/>
            <a:r>
              <a:rPr lang="en-US" altLang="es-SV" sz="3600" b="1" dirty="0" err="1">
                <a:solidFill>
                  <a:schemeClr val="tx1"/>
                </a:solidFill>
              </a:rPr>
              <a:t>Aumento</a:t>
            </a:r>
            <a:r>
              <a:rPr lang="en-US" altLang="es-SV" sz="3600" b="1" dirty="0">
                <a:solidFill>
                  <a:schemeClr val="tx1"/>
                </a:solidFill>
              </a:rPr>
              <a:t> de la </a:t>
            </a:r>
            <a:r>
              <a:rPr lang="en-US" altLang="es-SV" sz="3600" b="1" dirty="0" err="1">
                <a:solidFill>
                  <a:schemeClr val="tx1"/>
                </a:solidFill>
              </a:rPr>
              <a:t>desigualdad</a:t>
            </a:r>
            <a:r>
              <a:rPr lang="en-US" altLang="es-SV" sz="3600" b="1" dirty="0">
                <a:solidFill>
                  <a:schemeClr val="tx1"/>
                </a:solidFill>
              </a:rPr>
              <a:t> </a:t>
            </a:r>
            <a:r>
              <a:rPr lang="en-US" altLang="es-SV" sz="3600" b="1" dirty="0" err="1">
                <a:solidFill>
                  <a:schemeClr val="tx1"/>
                </a:solidFill>
              </a:rPr>
              <a:t>desde</a:t>
            </a:r>
            <a:r>
              <a:rPr lang="en-US" altLang="es-SV" sz="3600" b="1" dirty="0">
                <a:solidFill>
                  <a:schemeClr val="tx1"/>
                </a:solidFill>
              </a:rPr>
              <a:t> los 1980</a:t>
            </a:r>
          </a:p>
        </p:txBody>
      </p:sp>
      <p:sp>
        <p:nvSpPr>
          <p:cNvPr id="13315" name="Rectangle 3"/>
          <p:cNvSpPr>
            <a:spLocks noGrp="1" noChangeArrowheads="1"/>
          </p:cNvSpPr>
          <p:nvPr>
            <p:ph type="body" idx="1"/>
          </p:nvPr>
        </p:nvSpPr>
        <p:spPr>
          <a:xfrm>
            <a:off x="537030" y="1074057"/>
            <a:ext cx="8171541" cy="5399314"/>
          </a:xfrm>
        </p:spPr>
        <p:txBody>
          <a:bodyPr>
            <a:normAutofit fontScale="92500" lnSpcReduction="10000"/>
          </a:bodyPr>
          <a:lstStyle/>
          <a:p>
            <a:r>
              <a:rPr lang="es-ES" altLang="es-SV" sz="2400" dirty="0">
                <a:sym typeface="Symbol" panose="05050102010706020507" pitchFamily="18" charset="2"/>
              </a:rPr>
              <a:t>Desde los 1980, la riqueza y la desigualdad han aumentando mucho en la mayoría de las economías avanzadas.</a:t>
            </a:r>
          </a:p>
          <a:p>
            <a:r>
              <a:rPr lang="es-ES" altLang="es-SV" sz="2400" dirty="0">
                <a:sym typeface="Symbol" panose="05050102010706020507" pitchFamily="18" charset="2"/>
              </a:rPr>
              <a:t>En ese período, la desigualdad aumentó de 35 a 40 o más puntos Gini en Estados Unidos y de 30 a aproximadamente 37 puntos Gini en el Reino Unido.</a:t>
            </a:r>
          </a:p>
          <a:p>
            <a:r>
              <a:rPr lang="es-ES" altLang="es-SV" sz="2400" dirty="0">
                <a:sym typeface="Symbol" panose="05050102010706020507" pitchFamily="18" charset="2"/>
              </a:rPr>
              <a:t>La desigualdad subió en 16 de los 20 países ricos de la OCDE. </a:t>
            </a:r>
          </a:p>
          <a:p>
            <a:r>
              <a:rPr lang="es-ES" altLang="es-SV" sz="2400" dirty="0">
                <a:sym typeface="Symbol" panose="05050102010706020507" pitchFamily="18" charset="2"/>
              </a:rPr>
              <a:t>La desigualdad también aumentó en China, un país pobre con una ventaja comparativa en productos de mano de obra no calificada cuya relación comercio/PIB se disparó de 20% a más de 60% en 2008. </a:t>
            </a:r>
          </a:p>
          <a:p>
            <a:r>
              <a:rPr lang="es-ES" altLang="es-SV" sz="2400" dirty="0">
                <a:sym typeface="Symbol" panose="05050102010706020507" pitchFamily="18" charset="2"/>
              </a:rPr>
              <a:t>Según el teorema de HOS, la desigualdad debería haber disminuido conforme los salarios de la mano de obra no calificada aumentaban frente a los de la mano de obra calificada. </a:t>
            </a:r>
          </a:p>
          <a:p>
            <a:r>
              <a:rPr lang="es-ES" altLang="es-SV" sz="2400" dirty="0">
                <a:sym typeface="Symbol" panose="05050102010706020507" pitchFamily="18" charset="2"/>
              </a:rPr>
              <a:t>Pero el coeficiente de Gini de China más bien aumentó de menos de 30 en 1980 a  aproximadamente 45 en la actualidad, refutando una vez más la teoría.</a:t>
            </a:r>
          </a:p>
          <a:p>
            <a:endParaRPr lang="es-SV" altLang="es-SV" sz="2400" dirty="0">
              <a:sym typeface="Symbol" panose="05050102010706020507" pitchFamily="18" charset="2"/>
            </a:endParaRPr>
          </a:p>
        </p:txBody>
      </p:sp>
    </p:spTree>
    <p:extLst>
      <p:ext uri="{BB962C8B-B14F-4D97-AF65-F5344CB8AC3E}">
        <p14:creationId xmlns:p14="http://schemas.microsoft.com/office/powerpoint/2010/main" val="1258758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03200"/>
            <a:ext cx="7848600" cy="711200"/>
          </a:xfrm>
        </p:spPr>
        <p:txBody>
          <a:bodyPr>
            <a:normAutofit/>
          </a:bodyPr>
          <a:lstStyle/>
          <a:p>
            <a:pPr algn="ctr"/>
            <a:r>
              <a:rPr lang="en-US" altLang="es-SV" sz="3600" b="1" dirty="0" err="1">
                <a:solidFill>
                  <a:schemeClr val="tx1"/>
                </a:solidFill>
              </a:rPr>
              <a:t>Desigualdad</a:t>
            </a:r>
            <a:r>
              <a:rPr lang="en-US" altLang="es-SV" sz="3600" b="1" dirty="0">
                <a:solidFill>
                  <a:schemeClr val="tx1"/>
                </a:solidFill>
              </a:rPr>
              <a:t> </a:t>
            </a:r>
            <a:r>
              <a:rPr lang="en-US" altLang="es-SV" sz="3600" b="1" dirty="0" err="1">
                <a:solidFill>
                  <a:schemeClr val="tx1"/>
                </a:solidFill>
              </a:rPr>
              <a:t>en</a:t>
            </a:r>
            <a:r>
              <a:rPr lang="en-US" altLang="es-SV" sz="3600" b="1" dirty="0">
                <a:solidFill>
                  <a:schemeClr val="tx1"/>
                </a:solidFill>
              </a:rPr>
              <a:t> los </a:t>
            </a:r>
            <a:r>
              <a:rPr lang="en-US" altLang="es-SV" sz="3600" b="1" dirty="0" err="1">
                <a:solidFill>
                  <a:schemeClr val="tx1"/>
                </a:solidFill>
              </a:rPr>
              <a:t>países</a:t>
            </a:r>
            <a:r>
              <a:rPr lang="en-US" altLang="es-SV" sz="3600" b="1" dirty="0">
                <a:solidFill>
                  <a:schemeClr val="tx1"/>
                </a:solidFill>
              </a:rPr>
              <a:t> </a:t>
            </a:r>
            <a:r>
              <a:rPr lang="en-US" altLang="es-SV" sz="3600" b="1" dirty="0" err="1">
                <a:solidFill>
                  <a:schemeClr val="tx1"/>
                </a:solidFill>
              </a:rPr>
              <a:t>en</a:t>
            </a:r>
            <a:r>
              <a:rPr lang="en-US" altLang="es-SV" sz="3600" b="1" dirty="0">
                <a:solidFill>
                  <a:schemeClr val="tx1"/>
                </a:solidFill>
              </a:rPr>
              <a:t> </a:t>
            </a:r>
            <a:r>
              <a:rPr lang="en-US" altLang="es-SV" sz="3600" b="1" dirty="0" err="1">
                <a:solidFill>
                  <a:schemeClr val="tx1"/>
                </a:solidFill>
              </a:rPr>
              <a:t>desarrollo</a:t>
            </a:r>
            <a:endParaRPr lang="en-US" altLang="es-SV" sz="3600" b="1" dirty="0">
              <a:solidFill>
                <a:schemeClr val="tx1"/>
              </a:solidFill>
            </a:endParaRPr>
          </a:p>
        </p:txBody>
      </p:sp>
      <p:sp>
        <p:nvSpPr>
          <p:cNvPr id="13315" name="Rectangle 3"/>
          <p:cNvSpPr>
            <a:spLocks noGrp="1" noChangeArrowheads="1"/>
          </p:cNvSpPr>
          <p:nvPr>
            <p:ph type="body" idx="1"/>
          </p:nvPr>
        </p:nvSpPr>
        <p:spPr>
          <a:xfrm>
            <a:off x="537030" y="1074057"/>
            <a:ext cx="8171541" cy="5399314"/>
          </a:xfrm>
        </p:spPr>
        <p:txBody>
          <a:bodyPr>
            <a:normAutofit/>
          </a:bodyPr>
          <a:lstStyle/>
          <a:p>
            <a:r>
              <a:rPr lang="es-ES" altLang="es-SV" sz="2400" dirty="0">
                <a:sym typeface="Symbol" panose="05050102010706020507" pitchFamily="18" charset="2"/>
              </a:rPr>
              <a:t>China era (y en buen grado sigue siendo) pobre y ha reemplazado su gran autarquía de comienzos de los años ochenta por una fuerte participación en el comercio exterior. </a:t>
            </a:r>
          </a:p>
          <a:p>
            <a:r>
              <a:rPr lang="es-ES" altLang="es-SV" sz="2400" dirty="0">
                <a:sym typeface="Symbol" panose="05050102010706020507" pitchFamily="18" charset="2"/>
              </a:rPr>
              <a:t>Antes de las reformas iniciadas en 1978, la pobreza en China era generalizada, con un coeficiente de Gini inferior a 30. </a:t>
            </a:r>
          </a:p>
          <a:p>
            <a:r>
              <a:rPr lang="es-ES" altLang="es-SV" sz="2400" dirty="0">
                <a:sym typeface="Symbol" panose="05050102010706020507" pitchFamily="18" charset="2"/>
              </a:rPr>
              <a:t>A medida que la economía fue creciendo, la desigualdad en China se disparó, en todas sus manifestaciones, y superó a la de Estados Unidos.</a:t>
            </a:r>
          </a:p>
          <a:p>
            <a:r>
              <a:rPr lang="es-ES" altLang="es-SV" sz="2400" dirty="0">
                <a:sym typeface="Symbol" panose="05050102010706020507" pitchFamily="18" charset="2"/>
              </a:rPr>
              <a:t>Hasta ahora, el caso de China coincide con el patrón clásico de Kuznets: la desigualdad tiende a aumentar en un país pobre que empieza a desarrollarse. </a:t>
            </a:r>
          </a:p>
          <a:p>
            <a:r>
              <a:rPr lang="es-ES" altLang="es-SV" sz="2400" dirty="0">
                <a:sym typeface="Symbol" panose="05050102010706020507" pitchFamily="18" charset="2"/>
              </a:rPr>
              <a:t>Si el patrón de Kuznets se cumple, cabe esperar una menor desigualdad en los próximos años (mediante políticas redistributivas). </a:t>
            </a:r>
          </a:p>
          <a:p>
            <a:endParaRPr lang="es-SV" altLang="es-SV" sz="2400" dirty="0">
              <a:sym typeface="Symbol" panose="05050102010706020507" pitchFamily="18" charset="2"/>
            </a:endParaRPr>
          </a:p>
        </p:txBody>
      </p:sp>
    </p:spTree>
    <p:extLst>
      <p:ext uri="{BB962C8B-B14F-4D97-AF65-F5344CB8AC3E}">
        <p14:creationId xmlns:p14="http://schemas.microsoft.com/office/powerpoint/2010/main" val="1507135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03200"/>
            <a:ext cx="7848600" cy="711200"/>
          </a:xfrm>
        </p:spPr>
        <p:txBody>
          <a:bodyPr>
            <a:normAutofit/>
          </a:bodyPr>
          <a:lstStyle/>
          <a:p>
            <a:pPr algn="ctr"/>
            <a:r>
              <a:rPr lang="en-US" altLang="es-SV" sz="3600" b="1" dirty="0" err="1">
                <a:solidFill>
                  <a:schemeClr val="tx1"/>
                </a:solidFill>
              </a:rPr>
              <a:t>Agudización</a:t>
            </a:r>
            <a:r>
              <a:rPr lang="en-US" altLang="es-SV" sz="3600" b="1" dirty="0">
                <a:solidFill>
                  <a:schemeClr val="tx1"/>
                </a:solidFill>
              </a:rPr>
              <a:t> de la </a:t>
            </a:r>
            <a:r>
              <a:rPr lang="en-US" altLang="es-SV" sz="3600" b="1" dirty="0" err="1">
                <a:solidFill>
                  <a:schemeClr val="tx1"/>
                </a:solidFill>
              </a:rPr>
              <a:t>desigualdad</a:t>
            </a:r>
            <a:endParaRPr lang="en-US" altLang="es-SV" sz="3600" b="1" dirty="0">
              <a:solidFill>
                <a:schemeClr val="tx1"/>
              </a:solidFill>
            </a:endParaRPr>
          </a:p>
        </p:txBody>
      </p:sp>
      <p:sp>
        <p:nvSpPr>
          <p:cNvPr id="13315" name="Rectangle 3"/>
          <p:cNvSpPr>
            <a:spLocks noGrp="1" noChangeArrowheads="1"/>
          </p:cNvSpPr>
          <p:nvPr>
            <p:ph type="body" idx="1"/>
          </p:nvPr>
        </p:nvSpPr>
        <p:spPr>
          <a:xfrm>
            <a:off x="537030" y="1074057"/>
            <a:ext cx="8171541" cy="5399314"/>
          </a:xfrm>
        </p:spPr>
        <p:txBody>
          <a:bodyPr>
            <a:normAutofit lnSpcReduction="10000"/>
          </a:bodyPr>
          <a:lstStyle/>
          <a:p>
            <a:r>
              <a:rPr lang="es-ES" altLang="es-SV" dirty="0">
                <a:sym typeface="Symbol" panose="05050102010706020507" pitchFamily="18" charset="2"/>
              </a:rPr>
              <a:t>Informe de Oxfam “Gobernar para las élites. Secuestro democrático y desigualdad económica” (Enero 2014):</a:t>
            </a:r>
          </a:p>
          <a:p>
            <a:pPr lvl="1"/>
            <a:r>
              <a:rPr lang="es-ES" altLang="es-SV" dirty="0">
                <a:sym typeface="Symbol" panose="05050102010706020507" pitchFamily="18" charset="2"/>
              </a:rPr>
              <a:t>85 ricos suman tanto dinero como 3,570 millones de pobres del mundo. </a:t>
            </a:r>
          </a:p>
          <a:p>
            <a:pPr lvl="1"/>
            <a:r>
              <a:rPr lang="es-ES" altLang="es-SV" dirty="0">
                <a:sym typeface="Symbol" panose="05050102010706020507" pitchFamily="18" charset="2"/>
              </a:rPr>
              <a:t>La mitad de la riqueza está en manos de apenas el 1% de todo el mundo. </a:t>
            </a:r>
          </a:p>
          <a:p>
            <a:r>
              <a:rPr lang="es-ES" altLang="es-SV" dirty="0">
                <a:sym typeface="Symbol" panose="05050102010706020507" pitchFamily="18" charset="2"/>
              </a:rPr>
              <a:t>En Estados Unidos, el 1% más rico de la población ha concentrado el 95% del crecimiento posterior a la crisis financiera. </a:t>
            </a:r>
          </a:p>
          <a:p>
            <a:r>
              <a:rPr lang="es-ES" altLang="es-SV" dirty="0">
                <a:sym typeface="Symbol" panose="05050102010706020507" pitchFamily="18" charset="2"/>
              </a:rPr>
              <a:t>En Europa, los ingresos conjuntos de las 10 personas más ricas superan el costo total de las medidas de estímulo aplicadas en la Unión Europea entre 2008 y 2010 (217,000 millones de euros frente a 200,000).</a:t>
            </a:r>
          </a:p>
          <a:p>
            <a:endParaRPr lang="es-SV" altLang="es-SV" sz="2400" dirty="0">
              <a:sym typeface="Symbol" panose="05050102010706020507" pitchFamily="18" charset="2"/>
            </a:endParaRPr>
          </a:p>
        </p:txBody>
      </p:sp>
    </p:spTree>
    <p:extLst>
      <p:ext uri="{BB962C8B-B14F-4D97-AF65-F5344CB8AC3E}">
        <p14:creationId xmlns:p14="http://schemas.microsoft.com/office/powerpoint/2010/main" val="886177122"/>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Office Theme</Template>
  <TotalTime>1226</TotalTime>
  <Words>2801</Words>
  <Application>Microsoft Office PowerPoint</Application>
  <PresentationFormat>On-screen Show (4:3)</PresentationFormat>
  <Paragraphs>113</Paragraphs>
  <Slides>29</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29</vt:i4>
      </vt:variant>
    </vt:vector>
  </HeadingPairs>
  <TitlesOfParts>
    <vt:vector size="35" baseType="lpstr">
      <vt:lpstr>Arial</vt:lpstr>
      <vt:lpstr>Calibri</vt:lpstr>
      <vt:lpstr>Calibri Light</vt:lpstr>
      <vt:lpstr>Times New Roman</vt:lpstr>
      <vt:lpstr>Tema de Office</vt:lpstr>
      <vt:lpstr>Blank Presentation</vt:lpstr>
      <vt:lpstr>Desigualdad y políticas redistributivas</vt:lpstr>
      <vt:lpstr>Desigualdad y crecimiento</vt:lpstr>
      <vt:lpstr>PowerPoint Presentation</vt:lpstr>
      <vt:lpstr>El coeficiente de Gini</vt:lpstr>
      <vt:lpstr>PowerPoint Presentation</vt:lpstr>
      <vt:lpstr>PowerPoint Presentation</vt:lpstr>
      <vt:lpstr>Aumento de la desigualdad desde los 1980</vt:lpstr>
      <vt:lpstr>Desigualdad en los países en desarrollo</vt:lpstr>
      <vt:lpstr>Agudización de la desigualdad</vt:lpstr>
      <vt:lpstr>PowerPoint Presentation</vt:lpstr>
      <vt:lpstr>PowerPoint Presentation</vt:lpstr>
      <vt:lpstr>Desigualdad en los países “comunistas”</vt:lpstr>
      <vt:lpstr>¿Políticas redistributivas?</vt:lpstr>
      <vt:lpstr>PowerPoint Presentation</vt:lpstr>
      <vt:lpstr>Políticas redistributivas en economías avanzadas</vt:lpstr>
      <vt:lpstr>Políticas redistributivas a través del gasto</vt:lpstr>
      <vt:lpstr>Impacto decreciente de las políticas redistributivas</vt:lpstr>
      <vt:lpstr>Limitaciones para las economías en desarrollo</vt:lpstr>
      <vt:lpstr>PowerPoint Presentation</vt:lpstr>
      <vt:lpstr>PowerPoint Presentation</vt:lpstr>
      <vt:lpstr>Los desafíos derivados del sector informal</vt:lpstr>
      <vt:lpstr>Espacios para incrementar la recaudación</vt:lpstr>
      <vt:lpstr>PowerPoint Presentation</vt:lpstr>
      <vt:lpstr>Opciones de política tributaria</vt:lpstr>
      <vt:lpstr>Otras opciones</vt:lpstr>
      <vt:lpstr>¿Aumento del IVA?</vt:lpstr>
      <vt:lpstr>Mejorar la eficiencia del gasto</vt:lpstr>
      <vt:lpstr>Ingreso básico universal</vt:lpstr>
      <vt:lpstr>Ingreso básico universal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Virginia Lourdes Galvez Calles</dc:creator>
  <cp:lastModifiedBy>Carlos Acevedo</cp:lastModifiedBy>
  <cp:revision>101</cp:revision>
  <dcterms:created xsi:type="dcterms:W3CDTF">2018-01-23T23:59:42Z</dcterms:created>
  <dcterms:modified xsi:type="dcterms:W3CDTF">2020-09-25T23:39:22Z</dcterms:modified>
</cp:coreProperties>
</file>