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24" r:id="rId2"/>
  </p:sldMasterIdLst>
  <p:notesMasterIdLst>
    <p:notesMasterId r:id="rId28"/>
  </p:notesMasterIdLst>
  <p:sldIdLst>
    <p:sldId id="528" r:id="rId3"/>
    <p:sldId id="449" r:id="rId4"/>
    <p:sldId id="448" r:id="rId5"/>
    <p:sldId id="450" r:id="rId6"/>
    <p:sldId id="481" r:id="rId7"/>
    <p:sldId id="451" r:id="rId8"/>
    <p:sldId id="482" r:id="rId9"/>
    <p:sldId id="483" r:id="rId10"/>
    <p:sldId id="485" r:id="rId11"/>
    <p:sldId id="455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497" r:id="rId24"/>
    <p:sldId id="498" r:id="rId25"/>
    <p:sldId id="529" r:id="rId26"/>
    <p:sldId id="530" r:id="rId2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FA36E-E807-4D1A-9011-F4DAC3A8B83C}" type="datetimeFigureOut">
              <a:rPr lang="es-SV" smtClean="0"/>
              <a:t>24/3/2023</a:t>
            </a:fld>
            <a:endParaRPr lang="es-S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0B7D4-4392-47B8-B51B-48C64F4D2245}" type="slidenum">
              <a:rPr lang="es-SV" smtClean="0"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435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9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85EA-3013-4C2C-9686-582C037624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AD01-D59A-4F9A-9334-0906C9CCF4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4233-2C49-4DEF-9EF3-280D99F03B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9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718D-8499-4F2A-8B02-5E14ADA4A6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C1B3-6DC9-46DA-809E-FF0B71AD73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1F19-1653-425E-BAD7-51C3372E97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5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D802-78B2-44E8-9CA5-3AA79FC877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35CF-EF78-4327-B703-709A6FE36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8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7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3F7-BA98-4B6B-B0B4-A4CBAD364B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CB7E1-39FC-4509-8634-70F95D560A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50AE2-743D-4008-B1B1-A3C9DEAB82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9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B2EC-15F3-4F28-B336-2833200CA6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1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4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4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3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F51A-05F7-4252-8BDA-5E3148BE7B9F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24/3/2023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4D65-BC5B-4229-A39B-2CBBB441B63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24E934-0401-445E-B9D3-FC359F29F99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7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44712"/>
          </a:xfrm>
        </p:spPr>
        <p:txBody>
          <a:bodyPr>
            <a:normAutofit/>
          </a:bodyPr>
          <a:lstStyle/>
          <a:p>
            <a:r>
              <a:rPr lang="es-ES" b="1" dirty="0" smtClean="0"/>
              <a:t>Los retos de la economía digital</a:t>
            </a:r>
            <a:endParaRPr lang="es-S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275" y="4571999"/>
            <a:ext cx="9144000" cy="942975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Carlos Acevedo</a:t>
            </a:r>
          </a:p>
          <a:p>
            <a:r>
              <a:rPr lang="es-ES" sz="2800" dirty="0" smtClean="0"/>
              <a:t>ICAP, 24 de marzo de 2023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72804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>
                <a:solidFill>
                  <a:srgbClr val="FF0000"/>
                </a:solidFill>
              </a:rPr>
              <a:t>Liderazgo</a:t>
            </a:r>
            <a:r>
              <a:rPr lang="en-US" altLang="es-SV" sz="3600" b="1" dirty="0">
                <a:solidFill>
                  <a:srgbClr val="FF0000"/>
                </a:solidFill>
              </a:rPr>
              <a:t> del </a:t>
            </a:r>
            <a:r>
              <a:rPr lang="en-US" altLang="es-SV" sz="3600" b="1" dirty="0" err="1">
                <a:solidFill>
                  <a:srgbClr val="FF0000"/>
                </a:solidFill>
              </a:rPr>
              <a:t>mundo</a:t>
            </a:r>
            <a:r>
              <a:rPr lang="en-US" altLang="es-SV" sz="3600" b="1" dirty="0">
                <a:solidFill>
                  <a:srgbClr val="FF0000"/>
                </a:solidFill>
              </a:rPr>
              <a:t> </a:t>
            </a:r>
            <a:r>
              <a:rPr lang="en-US" altLang="es-SV" sz="3600" b="1" dirty="0" err="1">
                <a:solidFill>
                  <a:srgbClr val="FF0000"/>
                </a:solidFill>
              </a:rPr>
              <a:t>en</a:t>
            </a:r>
            <a:r>
              <a:rPr lang="en-US" altLang="es-SV" sz="3600" b="1" dirty="0">
                <a:solidFill>
                  <a:srgbClr val="FF0000"/>
                </a:solidFill>
              </a:rPr>
              <a:t> </a:t>
            </a:r>
            <a:r>
              <a:rPr lang="en-US" altLang="es-SV" sz="3600" b="1" dirty="0" err="1">
                <a:solidFill>
                  <a:srgbClr val="FF0000"/>
                </a:solidFill>
              </a:rPr>
              <a:t>desarrollo</a:t>
            </a:r>
            <a:endParaRPr lang="en-US" altLang="es-SV" sz="3600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5867" y="1074057"/>
            <a:ext cx="8170334" cy="5399314"/>
          </a:xfrm>
        </p:spPr>
        <p:txBody>
          <a:bodyPr>
            <a:normAutofit/>
          </a:bodyPr>
          <a:lstStyle/>
          <a:p>
            <a:r>
              <a:rPr lang="es-ES" altLang="es-SV" sz="2400" dirty="0">
                <a:sym typeface="Symbol" panose="05050102010706020507" pitchFamily="18" charset="2"/>
              </a:rPr>
              <a:t>En muchas áreas, la adopción de los avances tecnológicos está liderada por países menos desarrollados: pagos móviles (</a:t>
            </a:r>
            <a:r>
              <a:rPr lang="es-ES" altLang="es-SV" sz="2400" dirty="0" err="1">
                <a:sym typeface="Symbol" panose="05050102010706020507" pitchFamily="18" charset="2"/>
              </a:rPr>
              <a:t>Kenya</a:t>
            </a:r>
            <a:r>
              <a:rPr lang="es-ES" altLang="es-SV" sz="2400" dirty="0">
                <a:sym typeface="Symbol" panose="05050102010706020507" pitchFamily="18" charset="2"/>
              </a:rPr>
              <a:t>), registro digital de bienes raíces (India), comercio electrónico (China), etc.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 Con su sistema M-Pesa creado en 2007, que permite pagar impuestos, </a:t>
            </a:r>
            <a:r>
              <a:rPr lang="es-ES" altLang="es-SV" sz="2400" dirty="0" err="1">
                <a:sym typeface="Symbol" panose="05050102010706020507" pitchFamily="18" charset="2"/>
              </a:rPr>
              <a:t>Kenya</a:t>
            </a:r>
            <a:r>
              <a:rPr lang="es-ES" altLang="es-SV" sz="2400" dirty="0">
                <a:sym typeface="Symbol" panose="05050102010706020507" pitchFamily="18" charset="2"/>
              </a:rPr>
              <a:t> ha sido un pionero en el uso de tecnología de pagos móviles.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En África subsahariana, el número de abonados móviles en 2016 alcanzó 420 millones, cifra que el gremio internacional GSMA prevé que aumente a 535 millones (aproximadamente un abonado por cada dos personas).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La tecnología móvil puede utilizarse para mejorar los servicios públicos, realizar el seguimiento de registros médicos y divulgar información.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50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>
                <a:solidFill>
                  <a:srgbClr val="FF0000"/>
                </a:solidFill>
              </a:rPr>
              <a:t>Revolución</a:t>
            </a:r>
            <a:r>
              <a:rPr lang="en-US" altLang="es-SV" sz="3600" b="1" dirty="0">
                <a:solidFill>
                  <a:srgbClr val="FF0000"/>
                </a:solidFill>
              </a:rPr>
              <a:t> digital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9725" y="1074056"/>
            <a:ext cx="9277350" cy="5583919"/>
          </a:xfrm>
        </p:spPr>
        <p:txBody>
          <a:bodyPr>
            <a:normAutofit/>
          </a:bodyPr>
          <a:lstStyle/>
          <a:p>
            <a:r>
              <a:rPr lang="es-ES" altLang="es-SV" sz="2400" dirty="0">
                <a:sym typeface="Symbol" panose="05050102010706020507" pitchFamily="18" charset="2"/>
              </a:rPr>
              <a:t>El drástico aumento de la potencia informática y del número de personas que participan en la economía digital en todo el mundo ha implicado transformaciones en todos los ámbitos de la vida (laboral y personal).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Las plataformas digitales están transformando las relaciones entre clientes, trabajadores y empleadores a medida que los microchips se cuelan en casi todo lo que hacemos, desde comprar alimentos por Internet hasta buscar pareja en un sitio de citas.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Esta transformación digital corresponde a la llamada “tecnología de utilidad general”: es decir, la que tiene la capacidad de transformarse continuamente, diversificarse gradualmente e impulsar la productividad en todos los sectores e industrias. </a:t>
            </a:r>
          </a:p>
          <a:p>
            <a:r>
              <a:rPr lang="es-ES" altLang="es-SV" sz="2400" b="1" dirty="0">
                <a:sym typeface="Symbol" panose="05050102010706020507" pitchFamily="18" charset="2"/>
              </a:rPr>
              <a:t>Las transformaciones de este tipo son poco frecuentes. Solo tres tecnologías anteriores se ganaron esta distinción: la máquina de vapor, el generador eléctrico y la imprenta. </a:t>
            </a:r>
            <a:endParaRPr lang="es-SV" altLang="es-SV" sz="2400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47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23" y="290249"/>
            <a:ext cx="8667954" cy="62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>
                <a:solidFill>
                  <a:srgbClr val="FF0000"/>
                </a:solidFill>
              </a:rPr>
              <a:t>Riesgos</a:t>
            </a:r>
            <a:r>
              <a:rPr lang="en-US" altLang="es-SV" sz="3600" b="1" dirty="0">
                <a:solidFill>
                  <a:srgbClr val="FF0000"/>
                </a:solidFill>
              </a:rPr>
              <a:t> de la </a:t>
            </a:r>
            <a:r>
              <a:rPr lang="en-US" altLang="es-SV" sz="3600" b="1" dirty="0" err="1">
                <a:solidFill>
                  <a:srgbClr val="FF0000"/>
                </a:solidFill>
              </a:rPr>
              <a:t>revolución</a:t>
            </a:r>
            <a:r>
              <a:rPr lang="en-US" altLang="es-SV" sz="3600" b="1" dirty="0">
                <a:solidFill>
                  <a:srgbClr val="FF0000"/>
                </a:solidFill>
              </a:rPr>
              <a:t> digital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92" y="1178832"/>
            <a:ext cx="5011208" cy="5399314"/>
          </a:xfrm>
        </p:spPr>
        <p:txBody>
          <a:bodyPr>
            <a:normAutofit fontScale="92500"/>
          </a:bodyPr>
          <a:lstStyle/>
          <a:p>
            <a:r>
              <a:rPr lang="es-ES" altLang="es-SV" sz="2400" dirty="0">
                <a:sym typeface="Symbol" panose="05050102010706020507" pitchFamily="18" charset="2"/>
              </a:rPr>
              <a:t>La tecnología digital plantea nuevas inquietudes en los ámbitos de ciberseguridad, privacidad y fraude.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El robo de datos de entidades estadounidenses como el Servicio de Impuestos Internos y el Departamento de Estado ha puesto de manifiesto la vulnerabilidad de los sistemas públicos.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Las criptomonedas anónimas como el bitcoin están dificultando la lucha contra el lavado de dinero y otras actividades ilícitas. </a:t>
            </a:r>
            <a:endParaRPr lang="es-ES" altLang="es-SV" sz="2400" dirty="0" smtClean="0">
              <a:sym typeface="Symbol" panose="05050102010706020507" pitchFamily="18" charset="2"/>
            </a:endParaRPr>
          </a:p>
          <a:p>
            <a:r>
              <a:rPr lang="es-ES" altLang="es-SV" sz="2400" dirty="0" smtClean="0">
                <a:sym typeface="Symbol" panose="05050102010706020507" pitchFamily="18" charset="2"/>
              </a:rPr>
              <a:t>Las </a:t>
            </a:r>
            <a:r>
              <a:rPr lang="es-ES" altLang="es-SV" sz="2400" dirty="0">
                <a:sym typeface="Symbol" panose="05050102010706020507" pitchFamily="18" charset="2"/>
              </a:rPr>
              <a:t>criptomonedas pueden usarse para comerciar con drogas, armas de fuego, herramientas de piratería informática y sustancias químicas tóxicas. 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1661007"/>
            <a:ext cx="5735822" cy="35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>
                <a:solidFill>
                  <a:srgbClr val="FF0000"/>
                </a:solidFill>
              </a:rPr>
              <a:t>Riesgos</a:t>
            </a:r>
            <a:r>
              <a:rPr lang="en-US" altLang="es-SV" sz="3600" b="1" dirty="0">
                <a:solidFill>
                  <a:srgbClr val="FF0000"/>
                </a:solidFill>
              </a:rPr>
              <a:t> de la </a:t>
            </a:r>
            <a:r>
              <a:rPr lang="en-US" altLang="es-SV" sz="3600" b="1" dirty="0" err="1">
                <a:solidFill>
                  <a:srgbClr val="FF0000"/>
                </a:solidFill>
              </a:rPr>
              <a:t>revolución</a:t>
            </a:r>
            <a:r>
              <a:rPr lang="en-US" altLang="es-SV" sz="3600" b="1" dirty="0">
                <a:solidFill>
                  <a:srgbClr val="FF0000"/>
                </a:solidFill>
              </a:rPr>
              <a:t> digital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74057"/>
            <a:ext cx="4781550" cy="5399314"/>
          </a:xfrm>
        </p:spPr>
        <p:txBody>
          <a:bodyPr>
            <a:normAutofit/>
          </a:bodyPr>
          <a:lstStyle/>
          <a:p>
            <a:r>
              <a:rPr lang="es-ES" altLang="es-SV" sz="2400" dirty="0" smtClean="0">
                <a:sym typeface="Symbol" panose="05050102010706020507" pitchFamily="18" charset="2"/>
              </a:rPr>
              <a:t>En </a:t>
            </a:r>
            <a:r>
              <a:rPr lang="es-ES" altLang="es-SV" sz="2400" dirty="0">
                <a:sym typeface="Symbol" panose="05050102010706020507" pitchFamily="18" charset="2"/>
              </a:rPr>
              <a:t>la esfera empresarial, la digitalización presenta desafíos a los sistemas tributarios actuales, basados en presencia física</a:t>
            </a:r>
            <a:r>
              <a:rPr lang="es-ES" altLang="es-SV" sz="2400" dirty="0" smtClean="0">
                <a:sym typeface="Symbol" panose="05050102010706020507" pitchFamily="18" charset="2"/>
              </a:rPr>
              <a:t>.</a:t>
            </a:r>
          </a:p>
          <a:p>
            <a:r>
              <a:rPr lang="es-ES" altLang="es-SV" sz="2400" dirty="0" smtClean="0">
                <a:sym typeface="Symbol" panose="05050102010706020507" pitchFamily="18" charset="2"/>
              </a:rPr>
              <a:t>Empresas </a:t>
            </a:r>
            <a:r>
              <a:rPr lang="es-ES" altLang="es-SV" sz="2400" dirty="0">
                <a:sym typeface="Symbol" panose="05050102010706020507" pitchFamily="18" charset="2"/>
              </a:rPr>
              <a:t>como </a:t>
            </a:r>
            <a:r>
              <a:rPr lang="es-ES" altLang="es-SV" sz="2400" dirty="0" err="1">
                <a:sym typeface="Symbol" panose="05050102010706020507" pitchFamily="18" charset="2"/>
              </a:rPr>
              <a:t>Alphabet</a:t>
            </a:r>
            <a:r>
              <a:rPr lang="es-ES" altLang="es-SV" sz="2400" dirty="0">
                <a:sym typeface="Symbol" panose="05050102010706020507" pitchFamily="18" charset="2"/>
              </a:rPr>
              <a:t>, Amazon, Apple y Facebook tienen una presencia económica sustancial, pero su presencia física es reducida o inexistente. </a:t>
            </a:r>
            <a:endParaRPr lang="es-ES" altLang="es-SV" sz="2400" dirty="0" smtClean="0">
              <a:sym typeface="Symbol" panose="05050102010706020507" pitchFamily="18" charset="2"/>
            </a:endParaRPr>
          </a:p>
          <a:p>
            <a:r>
              <a:rPr lang="es-ES" altLang="es-SV" sz="2400" dirty="0" smtClean="0">
                <a:sym typeface="Symbol" panose="05050102010706020507" pitchFamily="18" charset="2"/>
              </a:rPr>
              <a:t>Los </a:t>
            </a:r>
            <a:r>
              <a:rPr lang="es-ES" altLang="es-SV" sz="2400" dirty="0">
                <a:sym typeface="Symbol" panose="05050102010706020507" pitchFamily="18" charset="2"/>
              </a:rPr>
              <a:t>avances en la inteligencia artificial y la robótica han despertado inquietudes en torno a un creciente desempleo y mayor desigualdad. 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668" y="1169307"/>
            <a:ext cx="5868833" cy="50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s-ES" altLang="es-SV" sz="3600" b="1" dirty="0">
                <a:solidFill>
                  <a:srgbClr val="FF0000"/>
                </a:solidFill>
              </a:rPr>
              <a:t>Revolución digital en las finanzas públicas</a:t>
            </a:r>
            <a:endParaRPr lang="en-US" altLang="es-SV" sz="3600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5867" y="1074057"/>
            <a:ext cx="8170334" cy="5399314"/>
          </a:xfrm>
        </p:spPr>
        <p:txBody>
          <a:bodyPr>
            <a:normAutofit fontScale="92500" lnSpcReduction="10000"/>
          </a:bodyPr>
          <a:lstStyle/>
          <a:p>
            <a:r>
              <a:rPr lang="es-ES" altLang="es-SV" sz="2400" dirty="0">
                <a:sym typeface="Symbol" panose="05050102010706020507" pitchFamily="18" charset="2"/>
              </a:rPr>
              <a:t>Al igual que muchos otros ámbitos, las finanzas públicas están en un proceso de revolución digital.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En varias economías avanzadas y de mercados emergentes, las autoridades tributarias recopilan datos sobre ventas y sueldos en tiempo real, lo que les da una idea inmediata del estado de la economía.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En </a:t>
            </a:r>
            <a:r>
              <a:rPr lang="es-ES" altLang="es-SV" sz="2400" dirty="0" err="1">
                <a:sym typeface="Symbol" panose="05050102010706020507" pitchFamily="18" charset="2"/>
              </a:rPr>
              <a:t>Kenya</a:t>
            </a:r>
            <a:r>
              <a:rPr lang="es-ES" altLang="es-SV" sz="2400" dirty="0">
                <a:sym typeface="Symbol" panose="05050102010706020507" pitchFamily="18" charset="2"/>
              </a:rPr>
              <a:t>, los impuestos se pagan por teléfono móvil.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En India, los subsidios y pagos de asistencia pública se depositan directamente en cuentas bancarias creadas con identificadores biométricos únicos.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India ha liderado la entrega de prestaciones sociales a un gran número de personas por medio de tecnología biométrica.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La tecnología que controla y registra las características biométricas, como huellas dactilares y escaneos del iris, permite identificar a las personas más eficazmente y a un menor costo, además de garantizar que la ayuda se destine a la persona correcta. </a:t>
            </a:r>
          </a:p>
          <a:p>
            <a:endParaRPr lang="es-SV" altLang="es-SV" sz="2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98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s-ES" altLang="es-SV" sz="3600" b="1" dirty="0">
                <a:solidFill>
                  <a:srgbClr val="FF0000"/>
                </a:solidFill>
              </a:rPr>
              <a:t>Revolución digital en las finanzas públicas</a:t>
            </a:r>
            <a:endParaRPr lang="en-US" altLang="es-SV" sz="3600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5867" y="1074057"/>
            <a:ext cx="8170334" cy="5399314"/>
          </a:xfrm>
        </p:spPr>
        <p:txBody>
          <a:bodyPr>
            <a:normAutofit/>
          </a:bodyPr>
          <a:lstStyle/>
          <a:p>
            <a:r>
              <a:rPr lang="es-ES" altLang="es-SV" sz="2400" dirty="0">
                <a:sym typeface="Symbol" panose="05050102010706020507" pitchFamily="18" charset="2"/>
              </a:rPr>
              <a:t>Según estimaciones de McKinsey &amp; Company, en los países en desarrollo la digitalización del ingreso y el gasto público podría ahorrar al menos un 1% del PIB.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Esa estimación no incluye beneficios secundarios como mejoras en la prestación de servicios públicos o la ampliación de la base imponible.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Por ejemplo, un nuevo impuesto en India sobre bienes y servicios ha ampliado el número de contribuyentes registrados en 50% en menos de un año.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Estas soluciones son especialmente prometedoras en estados frágiles en que los conflictos y la corrupción dificultan la recaudación de impuestos y el pago de prestaciones</a:t>
            </a:r>
            <a:r>
              <a:rPr lang="es-ES" altLang="es-SV" sz="2400" dirty="0" smtClean="0">
                <a:sym typeface="Symbol" panose="05050102010706020507" pitchFamily="18" charset="2"/>
              </a:rPr>
              <a:t>.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57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6198E7-4D7F-45A2-B6AE-74EF653E4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78" y="332816"/>
            <a:ext cx="5710739" cy="61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>
                <a:solidFill>
                  <a:srgbClr val="FF0000"/>
                </a:solidFill>
              </a:rPr>
              <a:t>Efectos</a:t>
            </a:r>
            <a:r>
              <a:rPr lang="en-US" altLang="es-SV" sz="3600" b="1" dirty="0">
                <a:solidFill>
                  <a:srgbClr val="FF0000"/>
                </a:solidFill>
              </a:rPr>
              <a:t> </a:t>
            </a:r>
            <a:r>
              <a:rPr lang="en-US" altLang="es-SV" sz="3600" b="1" dirty="0" err="1">
                <a:solidFill>
                  <a:srgbClr val="FF0000"/>
                </a:solidFill>
              </a:rPr>
              <a:t>disruptivos</a:t>
            </a:r>
            <a:endParaRPr lang="en-US" altLang="es-SV" sz="3600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4" y="1074057"/>
            <a:ext cx="3705226" cy="5399314"/>
          </a:xfrm>
        </p:spPr>
        <p:txBody>
          <a:bodyPr>
            <a:noAutofit/>
          </a:bodyPr>
          <a:lstStyle/>
          <a:p>
            <a:r>
              <a:rPr lang="es-ES" altLang="es-SV" sz="2600" dirty="0">
                <a:sym typeface="Symbol" panose="05050102010706020507" pitchFamily="18" charset="2"/>
              </a:rPr>
              <a:t>Las revoluciones de tecnologías de utilidad general suelen ser muy disruptivas. </a:t>
            </a:r>
          </a:p>
          <a:p>
            <a:r>
              <a:rPr lang="es-ES" altLang="es-SV" sz="2600" dirty="0">
                <a:sym typeface="Symbol" panose="05050102010706020507" pitchFamily="18" charset="2"/>
              </a:rPr>
              <a:t>Los </a:t>
            </a:r>
            <a:r>
              <a:rPr lang="es-ES" altLang="es-SV" sz="2600" dirty="0" err="1">
                <a:sym typeface="Symbol" panose="05050102010706020507" pitchFamily="18" charset="2"/>
              </a:rPr>
              <a:t>luditas</a:t>
            </a:r>
            <a:r>
              <a:rPr lang="es-ES" altLang="es-SV" sz="2600" dirty="0">
                <a:sym typeface="Symbol" panose="05050102010706020507" pitchFamily="18" charset="2"/>
              </a:rPr>
              <a:t> de principios del siglo XIX se resistieron e intentaron destruir las máquinas que tornaban obsoletas sus habilidades textiles, pese a que estas abrían camino a nuevos trabajos y oficios. </a:t>
            </a:r>
            <a:endParaRPr lang="es-SV" altLang="es-SV" sz="26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4" y="1533722"/>
            <a:ext cx="6981825" cy="39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>
                <a:solidFill>
                  <a:srgbClr val="FF0000"/>
                </a:solidFill>
              </a:rPr>
              <a:t>Efectos</a:t>
            </a:r>
            <a:r>
              <a:rPr lang="en-US" altLang="es-SV" sz="3600" b="1" dirty="0">
                <a:solidFill>
                  <a:srgbClr val="FF0000"/>
                </a:solidFill>
              </a:rPr>
              <a:t> </a:t>
            </a:r>
            <a:r>
              <a:rPr lang="en-US" altLang="es-SV" sz="3600" b="1" dirty="0" err="1">
                <a:solidFill>
                  <a:srgbClr val="FF0000"/>
                </a:solidFill>
              </a:rPr>
              <a:t>disruptivos</a:t>
            </a:r>
            <a:endParaRPr lang="en-US" altLang="es-SV" sz="3600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1" y="1074057"/>
            <a:ext cx="4952999" cy="5399314"/>
          </a:xfrm>
        </p:spPr>
        <p:txBody>
          <a:bodyPr>
            <a:normAutofit lnSpcReduction="10000"/>
          </a:bodyPr>
          <a:lstStyle/>
          <a:p>
            <a:r>
              <a:rPr lang="es-ES" altLang="es-SV" sz="2400" dirty="0" err="1" smtClean="0">
                <a:sym typeface="Symbol" panose="05050102010706020507" pitchFamily="18" charset="2"/>
              </a:rPr>
              <a:t>Uber</a:t>
            </a:r>
            <a:r>
              <a:rPr lang="es-ES" altLang="es-SV" sz="2400" dirty="0">
                <a:sym typeface="Symbol" panose="05050102010706020507" pitchFamily="18" charset="2"/>
              </a:rPr>
              <a:t>, Airbnb, Amazon, etc. utilizan tecnología digital para ofrecer un mejor servicio, pero también generan oposición.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Los beneficios de las nuevas tecnologías no vienen solo de adoptar la tecnología sino de adaptarse a ella.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El generador eléctrico permitió llevar la energía al lugar y el momento precisos en que se necesitaba, mejorando notablemente la eficiencia de la industria manufacturera y allanando el camino hacia la moderna producción en cadena. 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66" y="1395666"/>
            <a:ext cx="6316903" cy="42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 smtClean="0">
                <a:solidFill>
                  <a:srgbClr val="FF0000"/>
                </a:solidFill>
              </a:rPr>
              <a:t>Expansión</a:t>
            </a:r>
            <a:r>
              <a:rPr lang="en-US" altLang="es-SV" sz="3600" b="1" dirty="0" smtClean="0">
                <a:solidFill>
                  <a:srgbClr val="FF0000"/>
                </a:solidFill>
              </a:rPr>
              <a:t> </a:t>
            </a:r>
            <a:r>
              <a:rPr lang="en-US" altLang="es-SV" sz="3600" b="1" dirty="0">
                <a:solidFill>
                  <a:srgbClr val="FF0000"/>
                </a:solidFill>
              </a:rPr>
              <a:t>de la </a:t>
            </a:r>
            <a:r>
              <a:rPr lang="en-US" altLang="es-SV" sz="3600" b="1" dirty="0" err="1">
                <a:solidFill>
                  <a:srgbClr val="FF0000"/>
                </a:solidFill>
              </a:rPr>
              <a:t>revolución</a:t>
            </a:r>
            <a:r>
              <a:rPr lang="en-US" altLang="es-SV" sz="3600" b="1" dirty="0">
                <a:solidFill>
                  <a:srgbClr val="FF0000"/>
                </a:solidFill>
              </a:rPr>
              <a:t> digital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074057"/>
            <a:ext cx="4476750" cy="5399314"/>
          </a:xfrm>
        </p:spPr>
        <p:txBody>
          <a:bodyPr>
            <a:normAutofit/>
          </a:bodyPr>
          <a:lstStyle/>
          <a:p>
            <a:r>
              <a:rPr lang="es-ES" altLang="es-SV" dirty="0">
                <a:sym typeface="Symbol" panose="05050102010706020507" pitchFamily="18" charset="2"/>
              </a:rPr>
              <a:t>Los teléfonos inteligentes eran inconcebibles para el usuario común a principios del siglo XXI. </a:t>
            </a:r>
            <a:endParaRPr lang="es-ES" altLang="es-SV" dirty="0" smtClean="0">
              <a:sym typeface="Symbol" panose="05050102010706020507" pitchFamily="18" charset="2"/>
            </a:endParaRPr>
          </a:p>
          <a:p>
            <a:r>
              <a:rPr lang="es-ES" altLang="es-SV" dirty="0" smtClean="0">
                <a:sym typeface="Symbol" panose="05050102010706020507" pitchFamily="18" charset="2"/>
              </a:rPr>
              <a:t>Ahora</a:t>
            </a:r>
            <a:r>
              <a:rPr lang="es-ES" altLang="es-SV" dirty="0">
                <a:sym typeface="Symbol" panose="05050102010706020507" pitchFamily="18" charset="2"/>
              </a:rPr>
              <a:t>, más de </a:t>
            </a:r>
            <a:r>
              <a:rPr lang="es-ES" altLang="es-SV" dirty="0" smtClean="0">
                <a:sym typeface="Symbol" panose="05050102010706020507" pitchFamily="18" charset="2"/>
              </a:rPr>
              <a:t>5,300 </a:t>
            </a:r>
            <a:r>
              <a:rPr lang="es-ES" altLang="es-SV" dirty="0">
                <a:sym typeface="Symbol" panose="05050102010706020507" pitchFamily="18" charset="2"/>
              </a:rPr>
              <a:t>millones de personas tienen acceso a dispositivos </a:t>
            </a:r>
            <a:r>
              <a:rPr lang="es-ES" altLang="es-SV" dirty="0" smtClean="0">
                <a:sym typeface="Symbol" panose="05050102010706020507" pitchFamily="18" charset="2"/>
              </a:rPr>
              <a:t>móviles.</a:t>
            </a:r>
          </a:p>
          <a:p>
            <a:r>
              <a:rPr lang="es-ES" altLang="es-SV" dirty="0" smtClean="0">
                <a:sym typeface="Symbol" panose="05050102010706020507" pitchFamily="18" charset="2"/>
              </a:rPr>
              <a:t>Un </a:t>
            </a:r>
            <a:r>
              <a:rPr lang="es-ES" altLang="es-SV" dirty="0">
                <a:sym typeface="Symbol" panose="05050102010706020507" pitchFamily="18" charset="2"/>
              </a:rPr>
              <a:t>smartphone tiene más potencia informática que las computadoras que utilizó la NASA para mandar astronautas a la luna. </a:t>
            </a:r>
          </a:p>
          <a:p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1" y="1181099"/>
            <a:ext cx="6086474" cy="51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 err="1" smtClean="0">
                <a:solidFill>
                  <a:srgbClr val="FF0000"/>
                </a:solidFill>
              </a:rPr>
              <a:t>Expansión</a:t>
            </a:r>
            <a:r>
              <a:rPr lang="en-US" altLang="es-SV" sz="3600" b="1" dirty="0" smtClean="0">
                <a:solidFill>
                  <a:srgbClr val="FF0000"/>
                </a:solidFill>
              </a:rPr>
              <a:t> </a:t>
            </a:r>
            <a:r>
              <a:rPr lang="en-US" altLang="es-SV" sz="3600" b="1" dirty="0">
                <a:solidFill>
                  <a:srgbClr val="FF0000"/>
                </a:solidFill>
              </a:rPr>
              <a:t>de la </a:t>
            </a:r>
            <a:r>
              <a:rPr lang="en-US" altLang="es-SV" sz="3600" b="1" dirty="0" err="1">
                <a:solidFill>
                  <a:srgbClr val="FF0000"/>
                </a:solidFill>
              </a:rPr>
              <a:t>revolución</a:t>
            </a:r>
            <a:r>
              <a:rPr lang="en-US" altLang="es-SV" sz="3600" b="1" dirty="0">
                <a:solidFill>
                  <a:srgbClr val="FF0000"/>
                </a:solidFill>
              </a:rPr>
              <a:t> digital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074057"/>
            <a:ext cx="5229225" cy="5399314"/>
          </a:xfrm>
        </p:spPr>
        <p:txBody>
          <a:bodyPr>
            <a:normAutofit/>
          </a:bodyPr>
          <a:lstStyle/>
          <a:p>
            <a:r>
              <a:rPr lang="es-ES" altLang="es-SV" sz="2400" dirty="0" smtClean="0">
                <a:sym typeface="Symbol" panose="05050102010706020507" pitchFamily="18" charset="2"/>
              </a:rPr>
              <a:t>Además </a:t>
            </a:r>
            <a:r>
              <a:rPr lang="es-ES" altLang="es-SV" sz="2400" dirty="0">
                <a:sym typeface="Symbol" panose="05050102010706020507" pitchFamily="18" charset="2"/>
              </a:rPr>
              <a:t>de transformar trabajos y oficios, la revolución digital está replanteando industrias como el comercio minorista y la industria editorial, las transacciones financieras, etc</a:t>
            </a:r>
            <a:r>
              <a:rPr lang="es-ES" altLang="es-SV" sz="2400" dirty="0" smtClean="0">
                <a:sym typeface="Symbol" panose="05050102010706020507" pitchFamily="18" charset="2"/>
              </a:rPr>
              <a:t>.</a:t>
            </a:r>
          </a:p>
          <a:p>
            <a:r>
              <a:rPr lang="es-ES" altLang="es-SV" sz="2400" dirty="0" smtClean="0">
                <a:sym typeface="Symbol" panose="05050102010706020507" pitchFamily="18" charset="2"/>
              </a:rPr>
              <a:t>Y los </a:t>
            </a:r>
            <a:r>
              <a:rPr lang="es-ES" altLang="es-SV" sz="2400" dirty="0">
                <a:sym typeface="Symbol" panose="05050102010706020507" pitchFamily="18" charset="2"/>
              </a:rPr>
              <a:t>sitios de comercio electrónico están aplicando su capacidad de datos a las finanzas. Alibaba, el gigante del comercio electrónico de China, ya tiene un banco y está usando la información sobre sus clientes para ofrecer préstamos de pequeña escala a los consumidores chinos.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Amazon va en la misma dirección.</a:t>
            </a:r>
          </a:p>
          <a:p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664879"/>
            <a:ext cx="5753100" cy="40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0" y="212725"/>
            <a:ext cx="7848600" cy="711200"/>
          </a:xfrm>
        </p:spPr>
        <p:txBody>
          <a:bodyPr>
            <a:normAutofit/>
          </a:bodyPr>
          <a:lstStyle/>
          <a:p>
            <a:pPr algn="ctr"/>
            <a:r>
              <a:rPr lang="en-US" altLang="es-SV" sz="3600" b="1" dirty="0">
                <a:solidFill>
                  <a:srgbClr val="FF0000"/>
                </a:solidFill>
              </a:rPr>
              <a:t>e-</a:t>
            </a:r>
            <a:r>
              <a:rPr lang="en-US" altLang="es-SV" sz="3600" b="1" dirty="0" err="1">
                <a:solidFill>
                  <a:srgbClr val="FF0000"/>
                </a:solidFill>
              </a:rPr>
              <a:t>stonia</a:t>
            </a:r>
            <a:r>
              <a:rPr lang="en-US" altLang="es-SV" sz="3600" b="1" dirty="0">
                <a:solidFill>
                  <a:srgbClr val="FF0000"/>
                </a:solidFill>
              </a:rPr>
              <a:t>: </a:t>
            </a:r>
            <a:r>
              <a:rPr lang="en-US" altLang="es-SV" sz="3600" b="1" dirty="0" err="1">
                <a:solidFill>
                  <a:srgbClr val="FF0000"/>
                </a:solidFill>
              </a:rPr>
              <a:t>país</a:t>
            </a:r>
            <a:r>
              <a:rPr lang="en-US" altLang="es-SV" sz="3600" b="1" dirty="0">
                <a:solidFill>
                  <a:srgbClr val="FF0000"/>
                </a:solidFill>
              </a:rPr>
              <a:t> </a:t>
            </a:r>
            <a:r>
              <a:rPr lang="en-US" altLang="es-SV" sz="3600" b="1" dirty="0" err="1">
                <a:solidFill>
                  <a:srgbClr val="FF0000"/>
                </a:solidFill>
              </a:rPr>
              <a:t>pequeño</a:t>
            </a:r>
            <a:r>
              <a:rPr lang="en-US" altLang="es-SV" sz="3600" b="1" dirty="0">
                <a:solidFill>
                  <a:srgbClr val="FF0000"/>
                </a:solidFill>
              </a:rPr>
              <a:t> de gran valor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74057"/>
            <a:ext cx="4162425" cy="5399314"/>
          </a:xfrm>
        </p:spPr>
        <p:txBody>
          <a:bodyPr>
            <a:normAutofit/>
          </a:bodyPr>
          <a:lstStyle/>
          <a:p>
            <a:r>
              <a:rPr lang="es-ES" altLang="es-SV" sz="2400" dirty="0">
                <a:sym typeface="Symbol" panose="05050102010706020507" pitchFamily="18" charset="2"/>
              </a:rPr>
              <a:t>Estonia, un país de 1.3 millones de habitantes.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Casi todos los servicios públicos y un creciente número de servicios privados pueden realizarse de manera ágil en el portal estatal e-Estonia.com.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Gracias al programa estatal de inversión en tecnología vigente desde principios de los 1990, el país se sitúa entre los más avanzados del mundo en el ámbito de la digitalización. 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33" y="1707274"/>
            <a:ext cx="6865883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6" y="203200"/>
            <a:ext cx="6505574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s-SV" sz="3600" b="1" dirty="0">
                <a:solidFill>
                  <a:srgbClr val="FF0000"/>
                </a:solidFill>
              </a:rPr>
              <a:t>e-</a:t>
            </a:r>
            <a:r>
              <a:rPr lang="en-US" altLang="es-SV" sz="3600" b="1" dirty="0" err="1">
                <a:solidFill>
                  <a:srgbClr val="FF0000"/>
                </a:solidFill>
              </a:rPr>
              <a:t>stonia</a:t>
            </a:r>
            <a:r>
              <a:rPr lang="en-US" altLang="es-SV" sz="3600" b="1" dirty="0">
                <a:solidFill>
                  <a:srgbClr val="FF0000"/>
                </a:solidFill>
              </a:rPr>
              <a:t>: </a:t>
            </a:r>
            <a:r>
              <a:rPr lang="en-US" altLang="es-SV" sz="3600" b="1" dirty="0" err="1">
                <a:solidFill>
                  <a:srgbClr val="FF0000"/>
                </a:solidFill>
              </a:rPr>
              <a:t>país</a:t>
            </a:r>
            <a:r>
              <a:rPr lang="en-US" altLang="es-SV" sz="3600" b="1" dirty="0">
                <a:solidFill>
                  <a:srgbClr val="FF0000"/>
                </a:solidFill>
              </a:rPr>
              <a:t> </a:t>
            </a:r>
            <a:r>
              <a:rPr lang="en-US" altLang="es-SV" sz="3600" b="1" dirty="0" err="1">
                <a:solidFill>
                  <a:srgbClr val="FF0000"/>
                </a:solidFill>
              </a:rPr>
              <a:t>pequeño</a:t>
            </a:r>
            <a:r>
              <a:rPr lang="en-US" altLang="es-SV" sz="3600" b="1" dirty="0">
                <a:solidFill>
                  <a:srgbClr val="FF0000"/>
                </a:solidFill>
              </a:rPr>
              <a:t> de gran valor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074057"/>
            <a:ext cx="5553075" cy="5399314"/>
          </a:xfrm>
        </p:spPr>
        <p:txBody>
          <a:bodyPr>
            <a:normAutofit lnSpcReduction="10000"/>
          </a:bodyPr>
          <a:lstStyle/>
          <a:p>
            <a:r>
              <a:rPr lang="es-ES" altLang="es-SV" sz="2400" dirty="0" smtClean="0">
                <a:sym typeface="Symbol" panose="05050102010706020507" pitchFamily="18" charset="2"/>
              </a:rPr>
              <a:t>Estonia </a:t>
            </a:r>
            <a:r>
              <a:rPr lang="es-ES" altLang="es-SV" sz="2400" dirty="0">
                <a:sym typeface="Symbol" panose="05050102010706020507" pitchFamily="18" charset="2"/>
              </a:rPr>
              <a:t>ha invertido masivamente en la ampliación del ancho de banda y en programas de estudio que incluyen un componente de “tecnología e innovación”. Los niños aprenden a escribir código informático a los siete años.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El elemento central de la sociedad digital de Estonia es la tarjeta de identidad nacional cifrada con la que se puede declarar impuestos, votar y consultar registros médicos en forma digital. </a:t>
            </a:r>
          </a:p>
          <a:p>
            <a:r>
              <a:rPr lang="es-ES" altLang="es-SV" sz="2400" dirty="0">
                <a:sym typeface="Symbol" panose="05050102010706020507" pitchFamily="18" charset="2"/>
              </a:rPr>
              <a:t>La tecnología de la información permite a los servicios de seguridad ubicar a víctimas de accidentes más eficazmente y ha incrementado en 50 veces la eficacia de la labor policial. </a:t>
            </a:r>
            <a:endParaRPr lang="es-SV" altLang="es-SV" sz="2400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86" y="414640"/>
            <a:ext cx="4804064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1172</Words>
  <Application>Microsoft Office PowerPoint</Application>
  <PresentationFormat>Widescreen</PresentationFormat>
  <Paragraphs>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Tema de Office</vt:lpstr>
      <vt:lpstr>Blank Presentation</vt:lpstr>
      <vt:lpstr>Los retos de la economía digital</vt:lpstr>
      <vt:lpstr>Revolución digital</vt:lpstr>
      <vt:lpstr>PowerPoint Presentation</vt:lpstr>
      <vt:lpstr>Efectos disruptivos</vt:lpstr>
      <vt:lpstr>Efectos disruptivos</vt:lpstr>
      <vt:lpstr>Expansión de la revolución digital</vt:lpstr>
      <vt:lpstr>Expansión de la revolución digital</vt:lpstr>
      <vt:lpstr>e-stonia: país pequeño de gran valor</vt:lpstr>
      <vt:lpstr>e-stonia: país pequeño de gran valor</vt:lpstr>
      <vt:lpstr>Liderazgo del mundo en desarrollo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Riesgos de la revolución digital</vt:lpstr>
      <vt:lpstr>Riesgos de la revolución digital</vt:lpstr>
      <vt:lpstr>Revolución digital en las finanzas públicas</vt:lpstr>
      <vt:lpstr>Revolución digital en las finanzas públicas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 Aída Lazo</dc:creator>
  <cp:lastModifiedBy>User</cp:lastModifiedBy>
  <cp:revision>188</cp:revision>
  <dcterms:created xsi:type="dcterms:W3CDTF">2019-05-09T22:48:20Z</dcterms:created>
  <dcterms:modified xsi:type="dcterms:W3CDTF">2023-03-24T20:05:11Z</dcterms:modified>
</cp:coreProperties>
</file>