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0"/>
  </p:notesMasterIdLst>
  <p:sldIdLst>
    <p:sldId id="520" r:id="rId2"/>
    <p:sldId id="486" r:id="rId3"/>
    <p:sldId id="503" r:id="rId4"/>
    <p:sldId id="504" r:id="rId5"/>
    <p:sldId id="505" r:id="rId6"/>
    <p:sldId id="506" r:id="rId7"/>
    <p:sldId id="507" r:id="rId8"/>
    <p:sldId id="508" r:id="rId9"/>
    <p:sldId id="509" r:id="rId10"/>
    <p:sldId id="510" r:id="rId11"/>
    <p:sldId id="511" r:id="rId12"/>
    <p:sldId id="514" r:id="rId13"/>
    <p:sldId id="513" r:id="rId14"/>
    <p:sldId id="512" r:id="rId15"/>
    <p:sldId id="518" r:id="rId16"/>
    <p:sldId id="519" r:id="rId17"/>
    <p:sldId id="515" r:id="rId18"/>
    <p:sldId id="516" r:id="rId19"/>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710" y="6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FA36E-E807-4D1A-9011-F4DAC3A8B83C}" type="datetimeFigureOut">
              <a:rPr lang="es-SV" smtClean="0"/>
              <a:t>24/3/2023</a:t>
            </a:fld>
            <a:endParaRPr lang="es-SV"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0B7D4-4392-47B8-B51B-48C64F4D2245}" type="slidenum">
              <a:rPr lang="es-SV" smtClean="0"/>
              <a:t>‹#›</a:t>
            </a:fld>
            <a:endParaRPr lang="es-SV" dirty="0"/>
          </a:p>
        </p:txBody>
      </p:sp>
    </p:spTree>
    <p:extLst>
      <p:ext uri="{BB962C8B-B14F-4D97-AF65-F5344CB8AC3E}">
        <p14:creationId xmlns:p14="http://schemas.microsoft.com/office/powerpoint/2010/main" val="40435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5" name="Footer Placeholder 4"/>
          <p:cNvSpPr>
            <a:spLocks noGrp="1"/>
          </p:cNvSpPr>
          <p:nvPr>
            <p:ph type="ftr" sz="quarter" idx="11"/>
          </p:nvPr>
        </p:nvSpPr>
        <p:spPr/>
        <p:txBody>
          <a:bodyPr/>
          <a:lstStyle/>
          <a:p>
            <a:endParaRPr lang="es-SV">
              <a:solidFill>
                <a:prstClr val="black">
                  <a:tint val="75000"/>
                </a:prstClr>
              </a:solidFill>
            </a:endParaRPr>
          </a:p>
        </p:txBody>
      </p:sp>
      <p:sp>
        <p:nvSpPr>
          <p:cNvPr id="6" name="Slide Number Placeholder 5"/>
          <p:cNvSpPr>
            <a:spLocks noGrp="1"/>
          </p:cNvSpPr>
          <p:nvPr>
            <p:ph type="sldNum" sz="quarter" idx="12"/>
          </p:nvPr>
        </p:nvSpPr>
        <p:spPr/>
        <p:txBody>
          <a:body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8064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5" name="Footer Placeholder 4"/>
          <p:cNvSpPr>
            <a:spLocks noGrp="1"/>
          </p:cNvSpPr>
          <p:nvPr>
            <p:ph type="ftr" sz="quarter" idx="11"/>
          </p:nvPr>
        </p:nvSpPr>
        <p:spPr/>
        <p:txBody>
          <a:bodyPr/>
          <a:lstStyle/>
          <a:p>
            <a:endParaRPr lang="es-SV">
              <a:solidFill>
                <a:prstClr val="black">
                  <a:tint val="75000"/>
                </a:prstClr>
              </a:solidFill>
            </a:endParaRPr>
          </a:p>
        </p:txBody>
      </p:sp>
      <p:sp>
        <p:nvSpPr>
          <p:cNvPr id="6" name="Slide Number Placeholder 5"/>
          <p:cNvSpPr>
            <a:spLocks noGrp="1"/>
          </p:cNvSpPr>
          <p:nvPr>
            <p:ph type="sldNum" sz="quarter" idx="12"/>
          </p:nvPr>
        </p:nvSpPr>
        <p:spPr/>
        <p:txBody>
          <a:body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210634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5" name="Footer Placeholder 4"/>
          <p:cNvSpPr>
            <a:spLocks noGrp="1"/>
          </p:cNvSpPr>
          <p:nvPr>
            <p:ph type="ftr" sz="quarter" idx="11"/>
          </p:nvPr>
        </p:nvSpPr>
        <p:spPr/>
        <p:txBody>
          <a:bodyPr/>
          <a:lstStyle/>
          <a:p>
            <a:endParaRPr lang="es-SV">
              <a:solidFill>
                <a:prstClr val="black">
                  <a:tint val="75000"/>
                </a:prstClr>
              </a:solidFill>
            </a:endParaRPr>
          </a:p>
        </p:txBody>
      </p:sp>
      <p:sp>
        <p:nvSpPr>
          <p:cNvPr id="6" name="Slide Number Placeholder 5"/>
          <p:cNvSpPr>
            <a:spLocks noGrp="1"/>
          </p:cNvSpPr>
          <p:nvPr>
            <p:ph type="sldNum" sz="quarter" idx="12"/>
          </p:nvPr>
        </p:nvSpPr>
        <p:spPr/>
        <p:txBody>
          <a:body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1825293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1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81978" y="708872"/>
            <a:ext cx="4725631" cy="5440256"/>
          </a:xfrm>
          <a:prstGeom prst="rect">
            <a:avLst/>
          </a:prstGeom>
        </p:spPr>
        <p:txBody>
          <a:bodyPr/>
          <a:lstStyle/>
          <a:p>
            <a:pPr lvl="0"/>
            <a:endParaRPr lang="ru-RU" noProof="0"/>
          </a:p>
        </p:txBody>
      </p:sp>
    </p:spTree>
    <p:extLst>
      <p:ext uri="{BB962C8B-B14F-4D97-AF65-F5344CB8AC3E}">
        <p14:creationId xmlns:p14="http://schemas.microsoft.com/office/powerpoint/2010/main" val="3181589531"/>
      </p:ext>
    </p:extLst>
  </p:cSld>
  <p:clrMapOvr>
    <a:masterClrMapping/>
  </p:clrMapOvr>
  <p:transition spd="slow" advClick="0" advTm="1000">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10">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662885" y="2349500"/>
            <a:ext cx="4801850" cy="2641600"/>
          </a:xfrm>
          <a:prstGeom prst="rect">
            <a:avLst/>
          </a:prstGeom>
        </p:spPr>
        <p:txBody>
          <a:bodyPr/>
          <a:lstStyle/>
          <a:p>
            <a:pPr lvl="0"/>
            <a:endParaRPr lang="ru-RU" noProof="0" dirty="0"/>
          </a:p>
        </p:txBody>
      </p:sp>
    </p:spTree>
    <p:extLst>
      <p:ext uri="{BB962C8B-B14F-4D97-AF65-F5344CB8AC3E}">
        <p14:creationId xmlns:p14="http://schemas.microsoft.com/office/powerpoint/2010/main" val="1616069076"/>
      </p:ext>
    </p:extLst>
  </p:cSld>
  <p:clrMapOvr>
    <a:masterClrMapping/>
  </p:clrMapOvr>
  <p:transition spd="slow" advClick="0" advTm="1000">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5" name="Footer Placeholder 4"/>
          <p:cNvSpPr>
            <a:spLocks noGrp="1"/>
          </p:cNvSpPr>
          <p:nvPr>
            <p:ph type="ftr" sz="quarter" idx="11"/>
          </p:nvPr>
        </p:nvSpPr>
        <p:spPr/>
        <p:txBody>
          <a:bodyPr/>
          <a:lstStyle/>
          <a:p>
            <a:endParaRPr lang="es-SV">
              <a:solidFill>
                <a:prstClr val="black">
                  <a:tint val="75000"/>
                </a:prstClr>
              </a:solidFill>
            </a:endParaRPr>
          </a:p>
        </p:txBody>
      </p:sp>
      <p:sp>
        <p:nvSpPr>
          <p:cNvPr id="6" name="Slide Number Placeholder 5"/>
          <p:cNvSpPr>
            <a:spLocks noGrp="1"/>
          </p:cNvSpPr>
          <p:nvPr>
            <p:ph type="sldNum" sz="quarter" idx="12"/>
          </p:nvPr>
        </p:nvSpPr>
        <p:spPr/>
        <p:txBody>
          <a:body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390437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5" name="Footer Placeholder 4"/>
          <p:cNvSpPr>
            <a:spLocks noGrp="1"/>
          </p:cNvSpPr>
          <p:nvPr>
            <p:ph type="ftr" sz="quarter" idx="11"/>
          </p:nvPr>
        </p:nvSpPr>
        <p:spPr/>
        <p:txBody>
          <a:bodyPr/>
          <a:lstStyle/>
          <a:p>
            <a:endParaRPr lang="es-SV">
              <a:solidFill>
                <a:prstClr val="black">
                  <a:tint val="75000"/>
                </a:prstClr>
              </a:solidFill>
            </a:endParaRPr>
          </a:p>
        </p:txBody>
      </p:sp>
      <p:sp>
        <p:nvSpPr>
          <p:cNvPr id="6" name="Slide Number Placeholder 5"/>
          <p:cNvSpPr>
            <a:spLocks noGrp="1"/>
          </p:cNvSpPr>
          <p:nvPr>
            <p:ph type="sldNum" sz="quarter" idx="12"/>
          </p:nvPr>
        </p:nvSpPr>
        <p:spPr/>
        <p:txBody>
          <a:body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359941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6" name="Footer Placeholder 5"/>
          <p:cNvSpPr>
            <a:spLocks noGrp="1"/>
          </p:cNvSpPr>
          <p:nvPr>
            <p:ph type="ftr" sz="quarter" idx="11"/>
          </p:nvPr>
        </p:nvSpPr>
        <p:spPr/>
        <p:txBody>
          <a:bodyPr/>
          <a:lstStyle/>
          <a:p>
            <a:endParaRPr lang="es-SV">
              <a:solidFill>
                <a:prstClr val="black">
                  <a:tint val="75000"/>
                </a:prstClr>
              </a:solidFill>
            </a:endParaRPr>
          </a:p>
        </p:txBody>
      </p:sp>
      <p:sp>
        <p:nvSpPr>
          <p:cNvPr id="7" name="Slide Number Placeholder 6"/>
          <p:cNvSpPr>
            <a:spLocks noGrp="1"/>
          </p:cNvSpPr>
          <p:nvPr>
            <p:ph type="sldNum" sz="quarter" idx="12"/>
          </p:nvPr>
        </p:nvSpPr>
        <p:spPr/>
        <p:txBody>
          <a:body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383364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8" name="Footer Placeholder 7"/>
          <p:cNvSpPr>
            <a:spLocks noGrp="1"/>
          </p:cNvSpPr>
          <p:nvPr>
            <p:ph type="ftr" sz="quarter" idx="11"/>
          </p:nvPr>
        </p:nvSpPr>
        <p:spPr/>
        <p:txBody>
          <a:bodyPr/>
          <a:lstStyle/>
          <a:p>
            <a:endParaRPr lang="es-SV">
              <a:solidFill>
                <a:prstClr val="black">
                  <a:tint val="75000"/>
                </a:prstClr>
              </a:solidFill>
            </a:endParaRPr>
          </a:p>
        </p:txBody>
      </p:sp>
      <p:sp>
        <p:nvSpPr>
          <p:cNvPr id="9" name="Slide Number Placeholder 8"/>
          <p:cNvSpPr>
            <a:spLocks noGrp="1"/>
          </p:cNvSpPr>
          <p:nvPr>
            <p:ph type="sldNum" sz="quarter" idx="12"/>
          </p:nvPr>
        </p:nvSpPr>
        <p:spPr/>
        <p:txBody>
          <a:body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348082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4" name="Footer Placeholder 3"/>
          <p:cNvSpPr>
            <a:spLocks noGrp="1"/>
          </p:cNvSpPr>
          <p:nvPr>
            <p:ph type="ftr" sz="quarter" idx="11"/>
          </p:nvPr>
        </p:nvSpPr>
        <p:spPr/>
        <p:txBody>
          <a:bodyPr/>
          <a:lstStyle/>
          <a:p>
            <a:endParaRPr lang="es-SV">
              <a:solidFill>
                <a:prstClr val="black">
                  <a:tint val="75000"/>
                </a:prstClr>
              </a:solidFill>
            </a:endParaRPr>
          </a:p>
        </p:txBody>
      </p:sp>
      <p:sp>
        <p:nvSpPr>
          <p:cNvPr id="5" name="Slide Number Placeholder 4"/>
          <p:cNvSpPr>
            <a:spLocks noGrp="1"/>
          </p:cNvSpPr>
          <p:nvPr>
            <p:ph type="sldNum" sz="quarter" idx="12"/>
          </p:nvPr>
        </p:nvSpPr>
        <p:spPr/>
        <p:txBody>
          <a:body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17194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3" name="Footer Placeholder 2"/>
          <p:cNvSpPr>
            <a:spLocks noGrp="1"/>
          </p:cNvSpPr>
          <p:nvPr>
            <p:ph type="ftr" sz="quarter" idx="11"/>
          </p:nvPr>
        </p:nvSpPr>
        <p:spPr/>
        <p:txBody>
          <a:bodyPr/>
          <a:lstStyle/>
          <a:p>
            <a:endParaRPr lang="es-SV">
              <a:solidFill>
                <a:prstClr val="black">
                  <a:tint val="75000"/>
                </a:prstClr>
              </a:solidFill>
            </a:endParaRPr>
          </a:p>
        </p:txBody>
      </p:sp>
      <p:sp>
        <p:nvSpPr>
          <p:cNvPr id="4" name="Slide Number Placeholder 3"/>
          <p:cNvSpPr>
            <a:spLocks noGrp="1"/>
          </p:cNvSpPr>
          <p:nvPr>
            <p:ph type="sldNum" sz="quarter" idx="12"/>
          </p:nvPr>
        </p:nvSpPr>
        <p:spPr/>
        <p:txBody>
          <a:body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238954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6" name="Footer Placeholder 5"/>
          <p:cNvSpPr>
            <a:spLocks noGrp="1"/>
          </p:cNvSpPr>
          <p:nvPr>
            <p:ph type="ftr" sz="quarter" idx="11"/>
          </p:nvPr>
        </p:nvSpPr>
        <p:spPr/>
        <p:txBody>
          <a:bodyPr/>
          <a:lstStyle/>
          <a:p>
            <a:endParaRPr lang="es-SV">
              <a:solidFill>
                <a:prstClr val="black">
                  <a:tint val="75000"/>
                </a:prstClr>
              </a:solidFill>
            </a:endParaRPr>
          </a:p>
        </p:txBody>
      </p:sp>
      <p:sp>
        <p:nvSpPr>
          <p:cNvPr id="7" name="Slide Number Placeholder 6"/>
          <p:cNvSpPr>
            <a:spLocks noGrp="1"/>
          </p:cNvSpPr>
          <p:nvPr>
            <p:ph type="sldNum" sz="quarter" idx="12"/>
          </p:nvPr>
        </p:nvSpPr>
        <p:spPr/>
        <p:txBody>
          <a:body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219573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6" name="Footer Placeholder 5"/>
          <p:cNvSpPr>
            <a:spLocks noGrp="1"/>
          </p:cNvSpPr>
          <p:nvPr>
            <p:ph type="ftr" sz="quarter" idx="11"/>
          </p:nvPr>
        </p:nvSpPr>
        <p:spPr/>
        <p:txBody>
          <a:bodyPr/>
          <a:lstStyle/>
          <a:p>
            <a:endParaRPr lang="es-SV">
              <a:solidFill>
                <a:prstClr val="black">
                  <a:tint val="75000"/>
                </a:prstClr>
              </a:solidFill>
            </a:endParaRPr>
          </a:p>
        </p:txBody>
      </p:sp>
      <p:sp>
        <p:nvSpPr>
          <p:cNvPr id="7" name="Slide Number Placeholder 6"/>
          <p:cNvSpPr>
            <a:spLocks noGrp="1"/>
          </p:cNvSpPr>
          <p:nvPr>
            <p:ph type="sldNum" sz="quarter" idx="12"/>
          </p:nvPr>
        </p:nvSpPr>
        <p:spPr/>
        <p:txBody>
          <a:body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15258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BF51A-05F7-4252-8BDA-5E3148BE7B9F}" type="datetimeFigureOut">
              <a:rPr lang="es-SV" smtClean="0">
                <a:solidFill>
                  <a:prstClr val="black">
                    <a:tint val="75000"/>
                  </a:prstClr>
                </a:solidFill>
              </a:rPr>
              <a:pPr/>
              <a:t>24/3/2023</a:t>
            </a:fld>
            <a:endParaRPr lang="es-SV">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E4D65-BC5B-4229-A39B-2CBBB441B630}" type="slidenum">
              <a:rPr lang="es-SV" smtClean="0">
                <a:solidFill>
                  <a:prstClr val="black">
                    <a:tint val="75000"/>
                  </a:prstClr>
                </a:solidFill>
              </a:rPr>
              <a:pPr/>
              <a:t>‹#›</a:t>
            </a:fld>
            <a:endParaRPr lang="es-SV">
              <a:solidFill>
                <a:prstClr val="black">
                  <a:tint val="75000"/>
                </a:prstClr>
              </a:solidFill>
            </a:endParaRPr>
          </a:p>
        </p:txBody>
      </p:sp>
    </p:spTree>
    <p:extLst>
      <p:ext uri="{BB962C8B-B14F-4D97-AF65-F5344CB8AC3E}">
        <p14:creationId xmlns:p14="http://schemas.microsoft.com/office/powerpoint/2010/main" val="388827287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144712"/>
          </a:xfrm>
        </p:spPr>
        <p:txBody>
          <a:bodyPr>
            <a:normAutofit/>
          </a:bodyPr>
          <a:lstStyle/>
          <a:p>
            <a:r>
              <a:rPr lang="es-ES" b="1" dirty="0" smtClean="0"/>
              <a:t>El futuro del empleo en </a:t>
            </a:r>
            <a:br>
              <a:rPr lang="es-ES" b="1" dirty="0" smtClean="0"/>
            </a:br>
            <a:r>
              <a:rPr lang="es-ES" b="1" dirty="0" smtClean="0"/>
              <a:t>la economía digital</a:t>
            </a:r>
            <a:endParaRPr lang="es-SV" b="1" dirty="0"/>
          </a:p>
        </p:txBody>
      </p:sp>
      <p:sp>
        <p:nvSpPr>
          <p:cNvPr id="3" name="Subtitle 2"/>
          <p:cNvSpPr>
            <a:spLocks noGrp="1"/>
          </p:cNvSpPr>
          <p:nvPr>
            <p:ph type="subTitle" idx="1"/>
          </p:nvPr>
        </p:nvSpPr>
        <p:spPr>
          <a:xfrm>
            <a:off x="1438275" y="4571999"/>
            <a:ext cx="9144000" cy="942975"/>
          </a:xfrm>
        </p:spPr>
        <p:txBody>
          <a:bodyPr>
            <a:normAutofit lnSpcReduction="10000"/>
          </a:bodyPr>
          <a:lstStyle/>
          <a:p>
            <a:r>
              <a:rPr lang="es-ES" sz="2800" dirty="0" smtClean="0"/>
              <a:t>Carlos Acevedo</a:t>
            </a:r>
          </a:p>
          <a:p>
            <a:r>
              <a:rPr lang="es-ES" sz="2800" dirty="0" smtClean="0"/>
              <a:t>ICAP, 25 de marzo de 2023</a:t>
            </a:r>
            <a:endParaRPr lang="es-SV" sz="2800" dirty="0"/>
          </a:p>
        </p:txBody>
      </p:sp>
    </p:spTree>
    <p:extLst>
      <p:ext uri="{BB962C8B-B14F-4D97-AF65-F5344CB8AC3E}">
        <p14:creationId xmlns:p14="http://schemas.microsoft.com/office/powerpoint/2010/main" val="67932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70" y="156706"/>
            <a:ext cx="11526859" cy="6544588"/>
          </a:xfrm>
          <a:prstGeom prst="rect">
            <a:avLst/>
          </a:prstGeom>
        </p:spPr>
      </p:pic>
    </p:spTree>
    <p:extLst>
      <p:ext uri="{BB962C8B-B14F-4D97-AF65-F5344CB8AC3E}">
        <p14:creationId xmlns:p14="http://schemas.microsoft.com/office/powerpoint/2010/main" val="911792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965" y="314001"/>
            <a:ext cx="9818785" cy="6229673"/>
          </a:xfrm>
          <a:prstGeom prst="rect">
            <a:avLst/>
          </a:prstGeom>
        </p:spPr>
      </p:pic>
    </p:spTree>
    <p:extLst>
      <p:ext uri="{BB962C8B-B14F-4D97-AF65-F5344CB8AC3E}">
        <p14:creationId xmlns:p14="http://schemas.microsoft.com/office/powerpoint/2010/main" val="1094830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494" y="104363"/>
            <a:ext cx="8188307" cy="6658387"/>
          </a:xfrm>
          <a:prstGeom prst="rect">
            <a:avLst/>
          </a:prstGeom>
        </p:spPr>
      </p:pic>
    </p:spTree>
    <p:extLst>
      <p:ext uri="{BB962C8B-B14F-4D97-AF65-F5344CB8AC3E}">
        <p14:creationId xmlns:p14="http://schemas.microsoft.com/office/powerpoint/2010/main" val="3969746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203200"/>
            <a:ext cx="7848600" cy="711200"/>
          </a:xfrm>
        </p:spPr>
        <p:txBody>
          <a:bodyPr>
            <a:normAutofit fontScale="90000"/>
          </a:bodyPr>
          <a:lstStyle/>
          <a:p>
            <a:pPr algn="ctr"/>
            <a:r>
              <a:rPr lang="en-US" altLang="es-SV" sz="3600" b="1" dirty="0" smtClean="0">
                <a:solidFill>
                  <a:srgbClr val="FF0000"/>
                </a:solidFill>
              </a:rPr>
              <a:t>Se </a:t>
            </a:r>
            <a:r>
              <a:rPr lang="en-US" altLang="es-SV" sz="3600" b="1" dirty="0" err="1" smtClean="0">
                <a:solidFill>
                  <a:srgbClr val="FF0000"/>
                </a:solidFill>
              </a:rPr>
              <a:t>requieren</a:t>
            </a:r>
            <a:r>
              <a:rPr lang="en-US" altLang="es-SV" sz="3600" b="1" dirty="0" smtClean="0">
                <a:solidFill>
                  <a:srgbClr val="FF0000"/>
                </a:solidFill>
              </a:rPr>
              <a:t> </a:t>
            </a:r>
            <a:r>
              <a:rPr lang="en-US" altLang="es-SV" sz="3600" b="1" dirty="0" err="1" smtClean="0">
                <a:solidFill>
                  <a:srgbClr val="FF0000"/>
                </a:solidFill>
              </a:rPr>
              <a:t>nuevas</a:t>
            </a:r>
            <a:r>
              <a:rPr lang="en-US" altLang="es-SV" sz="3600" b="1" dirty="0" smtClean="0">
                <a:solidFill>
                  <a:srgbClr val="FF0000"/>
                </a:solidFill>
              </a:rPr>
              <a:t> </a:t>
            </a:r>
            <a:r>
              <a:rPr lang="en-US" altLang="es-SV" sz="3600" b="1" dirty="0" err="1" smtClean="0">
                <a:solidFill>
                  <a:srgbClr val="FF0000"/>
                </a:solidFill>
              </a:rPr>
              <a:t>habilidades</a:t>
            </a:r>
            <a:r>
              <a:rPr lang="en-US" altLang="es-SV" sz="3600" b="1" dirty="0" smtClean="0">
                <a:solidFill>
                  <a:srgbClr val="FF0000"/>
                </a:solidFill>
              </a:rPr>
              <a:t> y </a:t>
            </a:r>
            <a:r>
              <a:rPr lang="en-US" altLang="es-SV" sz="3600" b="1" dirty="0" err="1" smtClean="0">
                <a:solidFill>
                  <a:srgbClr val="FF0000"/>
                </a:solidFill>
              </a:rPr>
              <a:t>destrezas</a:t>
            </a:r>
            <a:endParaRPr lang="en-US" altLang="es-SV" sz="3600" b="1" dirty="0">
              <a:solidFill>
                <a:srgbClr val="FF0000"/>
              </a:solidFill>
            </a:endParaRPr>
          </a:p>
        </p:txBody>
      </p:sp>
      <p:sp>
        <p:nvSpPr>
          <p:cNvPr id="13315" name="Rectangle 3"/>
          <p:cNvSpPr>
            <a:spLocks noGrp="1" noChangeArrowheads="1"/>
          </p:cNvSpPr>
          <p:nvPr>
            <p:ph type="body" idx="1"/>
          </p:nvPr>
        </p:nvSpPr>
        <p:spPr>
          <a:xfrm>
            <a:off x="438151" y="1074057"/>
            <a:ext cx="5219700" cy="5399314"/>
          </a:xfrm>
        </p:spPr>
        <p:txBody>
          <a:bodyPr>
            <a:normAutofit/>
          </a:bodyPr>
          <a:lstStyle/>
          <a:p>
            <a:r>
              <a:rPr lang="es-SV" altLang="es-SV" sz="2400" dirty="0" smtClean="0">
                <a:sym typeface="Symbol" panose="05050102010706020507" pitchFamily="18" charset="2"/>
              </a:rPr>
              <a:t>La </a:t>
            </a:r>
            <a:r>
              <a:rPr lang="es-SV" altLang="es-SV" sz="2400" dirty="0">
                <a:sym typeface="Symbol" panose="05050102010706020507" pitchFamily="18" charset="2"/>
              </a:rPr>
              <a:t>educación y la formación deberían capacitar a los trabajadores de hoy para prosperar en una nueva economía en la que las tareas cognitivas repetitivas (desde conducir un camión hasta analizar una radiografía) sean reemplazadas por la IA.</a:t>
            </a:r>
          </a:p>
          <a:p>
            <a:r>
              <a:rPr lang="es-SV" altLang="es-SV" sz="2400" dirty="0">
                <a:sym typeface="Symbol" panose="05050102010706020507" pitchFamily="18" charset="2"/>
              </a:rPr>
              <a:t>El cambio de paradigma laboral se acentuará más en los integrantes de la generación Z (jóvenes que nacieron entre 1995 y 2005); alrededor de 65% de ellos se integrarán a puestos de trabajo que aún no existen.</a:t>
            </a:r>
          </a:p>
          <a:p>
            <a:endParaRPr lang="es-SV" altLang="es-SV" sz="2400" dirty="0">
              <a:sym typeface="Symbol" panose="05050102010706020507" pitchFamily="18" charset="2"/>
            </a:endParaRPr>
          </a:p>
        </p:txBody>
      </p:sp>
      <p:pic>
        <p:nvPicPr>
          <p:cNvPr id="2" name="Picture 1"/>
          <p:cNvPicPr>
            <a:picLocks noChangeAspect="1"/>
          </p:cNvPicPr>
          <p:nvPr/>
        </p:nvPicPr>
        <p:blipFill>
          <a:blip r:embed="rId2"/>
          <a:stretch>
            <a:fillRect/>
          </a:stretch>
        </p:blipFill>
        <p:spPr>
          <a:xfrm>
            <a:off x="5734050" y="1424303"/>
            <a:ext cx="6210300" cy="4143059"/>
          </a:xfrm>
          <a:prstGeom prst="rect">
            <a:avLst/>
          </a:prstGeom>
        </p:spPr>
      </p:pic>
    </p:spTree>
    <p:extLst>
      <p:ext uri="{BB962C8B-B14F-4D97-AF65-F5344CB8AC3E}">
        <p14:creationId xmlns:p14="http://schemas.microsoft.com/office/powerpoint/2010/main" val="2762504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203200"/>
            <a:ext cx="7848600" cy="711200"/>
          </a:xfrm>
        </p:spPr>
        <p:txBody>
          <a:bodyPr>
            <a:normAutofit/>
          </a:bodyPr>
          <a:lstStyle/>
          <a:p>
            <a:pPr algn="ctr"/>
            <a:r>
              <a:rPr lang="en-US" altLang="es-SV" sz="3600" b="1" dirty="0" err="1">
                <a:solidFill>
                  <a:srgbClr val="FF0000"/>
                </a:solidFill>
              </a:rPr>
              <a:t>Readecuación</a:t>
            </a:r>
            <a:r>
              <a:rPr lang="en-US" altLang="es-SV" sz="3600" b="1" dirty="0">
                <a:solidFill>
                  <a:srgbClr val="FF0000"/>
                </a:solidFill>
              </a:rPr>
              <a:t> de las </a:t>
            </a:r>
            <a:r>
              <a:rPr lang="en-US" altLang="es-SV" sz="3600" b="1" dirty="0" err="1">
                <a:solidFill>
                  <a:srgbClr val="FF0000"/>
                </a:solidFill>
              </a:rPr>
              <a:t>políticas</a:t>
            </a:r>
            <a:r>
              <a:rPr lang="en-US" altLang="es-SV" sz="3600" b="1" dirty="0">
                <a:solidFill>
                  <a:srgbClr val="FF0000"/>
                </a:solidFill>
              </a:rPr>
              <a:t> </a:t>
            </a:r>
            <a:r>
              <a:rPr lang="en-US" altLang="es-SV" sz="3600" b="1" dirty="0" err="1">
                <a:solidFill>
                  <a:srgbClr val="FF0000"/>
                </a:solidFill>
              </a:rPr>
              <a:t>educativas</a:t>
            </a:r>
            <a:endParaRPr lang="en-US" altLang="es-SV" sz="3600" b="1" dirty="0">
              <a:solidFill>
                <a:srgbClr val="FF0000"/>
              </a:solidFill>
            </a:endParaRPr>
          </a:p>
        </p:txBody>
      </p:sp>
      <p:sp>
        <p:nvSpPr>
          <p:cNvPr id="13315" name="Rectangle 3"/>
          <p:cNvSpPr>
            <a:spLocks noGrp="1" noChangeArrowheads="1"/>
          </p:cNvSpPr>
          <p:nvPr>
            <p:ph type="body" idx="1"/>
          </p:nvPr>
        </p:nvSpPr>
        <p:spPr>
          <a:xfrm>
            <a:off x="428625" y="1074057"/>
            <a:ext cx="4781550" cy="5399314"/>
          </a:xfrm>
        </p:spPr>
        <p:txBody>
          <a:bodyPr>
            <a:normAutofit/>
          </a:bodyPr>
          <a:lstStyle/>
          <a:p>
            <a:r>
              <a:rPr lang="es-ES" altLang="es-SV" sz="2400" dirty="0">
                <a:sym typeface="Symbol" panose="05050102010706020507" pitchFamily="18" charset="2"/>
              </a:rPr>
              <a:t>Hay que readecuar las políticas educativas y de formación profesional para que se pueda responder a los desafíos de la revolución digital. </a:t>
            </a:r>
          </a:p>
          <a:p>
            <a:r>
              <a:rPr lang="es-ES" altLang="es-SV" sz="2400" dirty="0">
                <a:sym typeface="Symbol" panose="05050102010706020507" pitchFamily="18" charset="2"/>
              </a:rPr>
              <a:t>La electrificación de la industria estadounidense a principios del siglo XX se benefició de un sistema educativo flexible que dotó a los campesinos de los conocimientos necesarios para entrar en la fuerza laboral, así como de oportunidades de formación para que los trabajadores desarrollaran nuevas habilidades. </a:t>
            </a:r>
            <a:endParaRPr lang="es-SV" altLang="es-SV" sz="2400" dirty="0">
              <a:sym typeface="Symbol" panose="05050102010706020507" pitchFamily="18" charset="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773" y="1838533"/>
            <a:ext cx="6329365" cy="3552408"/>
          </a:xfrm>
          <a:prstGeom prst="rect">
            <a:avLst/>
          </a:prstGeom>
        </p:spPr>
      </p:pic>
    </p:spTree>
    <p:extLst>
      <p:ext uri="{BB962C8B-B14F-4D97-AF65-F5344CB8AC3E}">
        <p14:creationId xmlns:p14="http://schemas.microsoft.com/office/powerpoint/2010/main" val="1454467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n 27"/>
          <p:cNvPicPr>
            <a:picLocks noChangeAspect="1" noChangeArrowheads="1"/>
          </p:cNvPicPr>
          <p:nvPr/>
        </p:nvPicPr>
        <p:blipFill>
          <a:blip r:embed="rId3" cstate="print">
            <a:extLst>
              <a:ext uri="{28A0092B-C50C-407E-A947-70E740481C1C}">
                <a14:useLocalDpi xmlns:a14="http://schemas.microsoft.com/office/drawing/2010/main" val="0"/>
              </a:ext>
            </a:extLst>
          </a:blip>
          <a:srcRect t="48592" r="32391"/>
          <a:stretch>
            <a:fillRect/>
          </a:stretch>
        </p:blipFill>
        <p:spPr bwMode="auto">
          <a:xfrm>
            <a:off x="9486900" y="0"/>
            <a:ext cx="2703513"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3" name="Object 1"/>
          <p:cNvGraphicFramePr>
            <a:graphicFrameLocks noChangeAspect="1"/>
          </p:cNvGraphicFramePr>
          <p:nvPr/>
        </p:nvGraphicFramePr>
        <p:xfrm>
          <a:off x="6083300" y="1462882"/>
          <a:ext cx="5368132" cy="4488656"/>
        </p:xfrm>
        <a:graphic>
          <a:graphicData uri="http://schemas.openxmlformats.org/presentationml/2006/ole">
            <mc:AlternateContent xmlns:mc="http://schemas.openxmlformats.org/markup-compatibility/2006">
              <mc:Choice xmlns:v="urn:schemas-microsoft-com:vml" Requires="v">
                <p:oleObj spid="_x0000_s1030" name="Image" r:id="rId4" imgW="34057143" imgH="28495238" progId="Photoshop.Image.13">
                  <p:embed/>
                </p:oleObj>
              </mc:Choice>
              <mc:Fallback>
                <p:oleObj name="Image" r:id="rId4" imgW="34057143" imgH="28495238" progId="Photoshop.Image.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300" y="1462882"/>
                        <a:ext cx="5368132" cy="448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TextBox 5"/>
          <p:cNvSpPr txBox="1">
            <a:spLocks noChangeArrowheads="1"/>
          </p:cNvSpPr>
          <p:nvPr/>
        </p:nvSpPr>
        <p:spPr bwMode="auto">
          <a:xfrm>
            <a:off x="571500" y="1425575"/>
            <a:ext cx="481965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eaLnBrk="1" hangingPunct="1">
              <a:buFont typeface="Arial" panose="020B0604020202020204" pitchFamily="34" charset="0"/>
              <a:buChar char="•"/>
            </a:pPr>
            <a:r>
              <a:rPr lang="es-SV" altLang="ru-RU" sz="2100">
                <a:solidFill>
                  <a:schemeClr val="tx2"/>
                </a:solidFill>
                <a:latin typeface="Montserrat SemiBold" pitchFamily="50" charset="0"/>
              </a:rPr>
              <a:t>Según el Foro Económico Mundial, las profesiones en Ciencia, Tecnología, Ingeniería y Matemáticas (STEM) dominan la lista de los 10 empleos que tendrán mayor demanda laboral en los próximos años. </a:t>
            </a:r>
          </a:p>
          <a:p>
            <a:pPr eaLnBrk="1" hangingPunct="1">
              <a:buFont typeface="Arial" panose="020B0604020202020204" pitchFamily="34" charset="0"/>
              <a:buChar char="•"/>
            </a:pPr>
            <a:r>
              <a:rPr lang="es-SV" altLang="ru-RU" sz="2100">
                <a:solidFill>
                  <a:schemeClr val="tx2"/>
                </a:solidFill>
                <a:latin typeface="Montserrat SemiBold" pitchFamily="50" charset="0"/>
              </a:rPr>
              <a:t>En la mayoría de países latinoamericanos, los contenidos curriculares de las universidades continúan estando muy sesgados hacia las ciencias sociales y las humanidades, produciendo pocos graduados en las disciplinas STEM. </a:t>
            </a:r>
            <a:endParaRPr lang="en-US" altLang="ru-RU" sz="2100">
              <a:solidFill>
                <a:schemeClr val="tx2"/>
              </a:solidFill>
              <a:latin typeface="Montserrat SemiBold" pitchFamily="50" charset="0"/>
            </a:endParaRPr>
          </a:p>
        </p:txBody>
      </p:sp>
      <p:pic>
        <p:nvPicPr>
          <p:cNvPr id="30725" name="Picture Placeholder 1"/>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t="7394" b="7394"/>
          <a:stretch>
            <a:fillRect/>
          </a:stretch>
        </p:blipFill>
        <p:spPr bwMode="auto">
          <a:xfrm>
            <a:off x="6253163" y="1650207"/>
            <a:ext cx="5009357" cy="28455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Box 2"/>
          <p:cNvSpPr txBox="1">
            <a:spLocks noChangeArrowheads="1"/>
          </p:cNvSpPr>
          <p:nvPr/>
        </p:nvSpPr>
        <p:spPr bwMode="auto">
          <a:xfrm>
            <a:off x="3124200" y="591344"/>
            <a:ext cx="735885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SV" sz="2700" b="1">
                <a:solidFill>
                  <a:srgbClr val="FF0000"/>
                </a:solidFill>
              </a:rPr>
              <a:t>Readecuación de las políticas educativas</a:t>
            </a:r>
            <a:endParaRPr lang="es-SV" altLang="es-SV" sz="2700" b="1">
              <a:solidFill>
                <a:srgbClr val="FF0000"/>
              </a:solidFill>
            </a:endParaRPr>
          </a:p>
        </p:txBody>
      </p:sp>
    </p:spTree>
    <p:extLst>
      <p:ext uri="{BB962C8B-B14F-4D97-AF65-F5344CB8AC3E}">
        <p14:creationId xmlns:p14="http://schemas.microsoft.com/office/powerpoint/2010/main" val="31645979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14"/>
          <p:cNvPicPr>
            <a:picLocks noChangeAspect="1" noChangeArrowheads="1"/>
          </p:cNvPicPr>
          <p:nvPr/>
        </p:nvPicPr>
        <p:blipFill>
          <a:blip r:embed="rId2" cstate="print">
            <a:extLst>
              <a:ext uri="{28A0092B-C50C-407E-A947-70E740481C1C}">
                <a14:useLocalDpi xmlns:a14="http://schemas.microsoft.com/office/drawing/2010/main" val="0"/>
              </a:ext>
            </a:extLst>
          </a:blip>
          <a:srcRect t="48592" r="32391"/>
          <a:stretch>
            <a:fillRect/>
          </a:stretch>
        </p:blipFill>
        <p:spPr bwMode="auto">
          <a:xfrm>
            <a:off x="9486900" y="0"/>
            <a:ext cx="2703513"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4"/>
          <p:cNvGrpSpPr>
            <a:grpSpLocks/>
          </p:cNvGrpSpPr>
          <p:nvPr/>
        </p:nvGrpSpPr>
        <p:grpSpPr bwMode="auto">
          <a:xfrm>
            <a:off x="611188" y="1293019"/>
            <a:ext cx="4037013" cy="804069"/>
            <a:chOff x="1063625" y="1371600"/>
            <a:chExt cx="7696200" cy="1143000"/>
          </a:xfrm>
        </p:grpSpPr>
        <p:sp>
          <p:nvSpPr>
            <p:cNvPr id="6" name="TextBox 5"/>
            <p:cNvSpPr txBox="1"/>
            <p:nvPr/>
          </p:nvSpPr>
          <p:spPr>
            <a:xfrm>
              <a:off x="1063625" y="1371600"/>
              <a:ext cx="7543365" cy="1076275"/>
            </a:xfrm>
            <a:prstGeom prst="rect">
              <a:avLst/>
            </a:prstGeom>
            <a:noFill/>
          </p:spPr>
          <p:txBody>
            <a:bodyPr>
              <a:spAutoFit/>
            </a:bodyPr>
            <a:lstStyle/>
            <a:p>
              <a:pPr defTabSz="914217">
                <a:lnSpc>
                  <a:spcPct val="80000"/>
                </a:lnSpc>
                <a:defRPr/>
              </a:pPr>
              <a:r>
                <a:rPr lang="en-US" sz="2700" b="1" kern="100" dirty="0" err="1">
                  <a:solidFill>
                    <a:srgbClr val="0076C4"/>
                  </a:solidFill>
                  <a:latin typeface="Antonio" panose="02000503000000000000" pitchFamily="2" charset="0"/>
                </a:rPr>
                <a:t>Presiones</a:t>
              </a:r>
              <a:r>
                <a:rPr lang="en-US" sz="2700" b="1" kern="100" dirty="0">
                  <a:solidFill>
                    <a:srgbClr val="0076C4"/>
                  </a:solidFill>
                  <a:latin typeface="Antonio" panose="02000503000000000000" pitchFamily="2" charset="0"/>
                </a:rPr>
                <a:t> </a:t>
              </a:r>
              <a:r>
                <a:rPr lang="en-US" sz="2700" b="1" kern="100" dirty="0" err="1">
                  <a:solidFill>
                    <a:srgbClr val="0076C4"/>
                  </a:solidFill>
                  <a:latin typeface="Antonio" panose="02000503000000000000" pitchFamily="2" charset="0"/>
                </a:rPr>
                <a:t>competitivas</a:t>
              </a:r>
              <a:r>
                <a:rPr lang="en-US" sz="2700" b="1" kern="100" dirty="0">
                  <a:solidFill>
                    <a:srgbClr val="0076C4"/>
                  </a:solidFill>
                  <a:latin typeface="Antonio" panose="02000503000000000000" pitchFamily="2" charset="0"/>
                </a:rPr>
                <a:t> </a:t>
              </a:r>
              <a:r>
                <a:rPr lang="en-US" sz="2700" b="1" kern="100" dirty="0" err="1">
                  <a:solidFill>
                    <a:srgbClr val="0076C4"/>
                  </a:solidFill>
                  <a:latin typeface="Antonio" panose="02000503000000000000" pitchFamily="2" charset="0"/>
                </a:rPr>
                <a:t>en</a:t>
              </a:r>
              <a:r>
                <a:rPr lang="en-US" sz="2700" b="1" kern="100" dirty="0">
                  <a:solidFill>
                    <a:srgbClr val="0076C4"/>
                  </a:solidFill>
                  <a:latin typeface="Antonio" panose="02000503000000000000" pitchFamily="2" charset="0"/>
                </a:rPr>
                <a:t> el </a:t>
              </a:r>
              <a:r>
                <a:rPr lang="en-US" sz="2700" b="1" kern="100" dirty="0" err="1">
                  <a:solidFill>
                    <a:srgbClr val="0076C4"/>
                  </a:solidFill>
                  <a:latin typeface="Antonio" panose="02000503000000000000" pitchFamily="2" charset="0"/>
                </a:rPr>
                <a:t>ámbito</a:t>
              </a:r>
              <a:r>
                <a:rPr lang="en-US" sz="2700" b="1" kern="100" dirty="0">
                  <a:solidFill>
                    <a:srgbClr val="0076C4"/>
                  </a:solidFill>
                  <a:latin typeface="Antonio" panose="02000503000000000000" pitchFamily="2" charset="0"/>
                </a:rPr>
                <a:t> </a:t>
              </a:r>
              <a:r>
                <a:rPr lang="en-US" sz="2700" b="1" kern="100" dirty="0" err="1">
                  <a:solidFill>
                    <a:srgbClr val="0076C4"/>
                  </a:solidFill>
                  <a:latin typeface="Antonio" panose="02000503000000000000" pitchFamily="2" charset="0"/>
                </a:rPr>
                <a:t>educativo</a:t>
              </a:r>
              <a:endParaRPr lang="ru-RU" sz="2700" b="1" kern="100" dirty="0">
                <a:solidFill>
                  <a:srgbClr val="0076C4"/>
                </a:solidFill>
                <a:latin typeface="Montserrat" panose="00000500000000000000" pitchFamily="50" charset="-52"/>
              </a:endParaRPr>
            </a:p>
          </p:txBody>
        </p:sp>
        <p:cxnSp>
          <p:nvCxnSpPr>
            <p:cNvPr id="7" name="Straight Connector 6"/>
            <p:cNvCxnSpPr>
              <a:cxnSpLocks/>
            </p:cNvCxnSpPr>
            <p:nvPr/>
          </p:nvCxnSpPr>
          <p:spPr>
            <a:xfrm>
              <a:off x="1216460" y="2514600"/>
              <a:ext cx="754336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1748" name="TextBox 34"/>
          <p:cNvSpPr txBox="1">
            <a:spLocks noChangeArrowheads="1"/>
          </p:cNvSpPr>
          <p:nvPr/>
        </p:nvSpPr>
        <p:spPr bwMode="auto">
          <a:xfrm>
            <a:off x="505619" y="2241550"/>
            <a:ext cx="53054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eaLnBrk="1" hangingPunct="1">
              <a:buFont typeface="Arial" panose="020B0604020202020204" pitchFamily="34" charset="0"/>
              <a:buChar char="•"/>
            </a:pPr>
            <a:r>
              <a:rPr lang="es-SV" altLang="ru-RU" sz="2400">
                <a:solidFill>
                  <a:schemeClr val="tx2"/>
                </a:solidFill>
                <a:latin typeface="Montserrat SemiBold" pitchFamily="50" charset="0"/>
              </a:rPr>
              <a:t>Se requieren fuertes inversiones en tecnología.</a:t>
            </a:r>
          </a:p>
          <a:p>
            <a:pPr eaLnBrk="1" hangingPunct="1">
              <a:buFont typeface="Arial" panose="020B0604020202020204" pitchFamily="34" charset="0"/>
              <a:buChar char="•"/>
            </a:pPr>
            <a:r>
              <a:rPr lang="es-ES" altLang="ru-RU" sz="2400">
                <a:solidFill>
                  <a:schemeClr val="tx2"/>
                </a:solidFill>
                <a:latin typeface="Montserrat SemiBold" pitchFamily="50" charset="0"/>
              </a:rPr>
              <a:t>Creciente oferta de programas online (maestrías, doctorados).</a:t>
            </a:r>
            <a:endParaRPr lang="es-SV" altLang="ru-RU" sz="2400">
              <a:solidFill>
                <a:schemeClr val="tx2"/>
              </a:solidFill>
              <a:latin typeface="Montserrat SemiBold" pitchFamily="50" charset="0"/>
            </a:endParaRPr>
          </a:p>
          <a:p>
            <a:pPr eaLnBrk="1" hangingPunct="1">
              <a:buFont typeface="Arial" panose="020B0604020202020204" pitchFamily="34" charset="0"/>
              <a:buChar char="•"/>
            </a:pPr>
            <a:r>
              <a:rPr lang="es-ES" altLang="ru-RU" sz="2400">
                <a:solidFill>
                  <a:schemeClr val="tx2"/>
                </a:solidFill>
                <a:latin typeface="Montserrat SemiBold" pitchFamily="50" charset="0"/>
              </a:rPr>
              <a:t>Balance entre modalidades presenciales y virtuales.</a:t>
            </a:r>
          </a:p>
          <a:p>
            <a:pPr eaLnBrk="1" hangingPunct="1">
              <a:buFont typeface="Arial" panose="020B0604020202020204" pitchFamily="34" charset="0"/>
              <a:buChar char="•"/>
            </a:pPr>
            <a:r>
              <a:rPr lang="es-ES" altLang="ru-RU" sz="2400">
                <a:solidFill>
                  <a:schemeClr val="tx2"/>
                </a:solidFill>
                <a:latin typeface="Montserrat SemiBold" pitchFamily="50" charset="0"/>
              </a:rPr>
              <a:t>Retos de la IA (ChatGPT, GPT-4, etc.).</a:t>
            </a:r>
          </a:p>
          <a:p>
            <a:pPr eaLnBrk="1" hangingPunct="1">
              <a:buFont typeface="Arial" panose="020B0604020202020204" pitchFamily="34" charset="0"/>
              <a:buChar char="•"/>
            </a:pPr>
            <a:r>
              <a:rPr lang="es-ES" altLang="ru-RU" sz="2400">
                <a:solidFill>
                  <a:schemeClr val="tx2"/>
                </a:solidFill>
                <a:latin typeface="Montserrat SemiBold" pitchFamily="50" charset="0"/>
              </a:rPr>
              <a:t>Algunas universidades no sobrevivirán.</a:t>
            </a:r>
            <a:endParaRPr lang="en-US" altLang="ru-RU" sz="2400">
              <a:solidFill>
                <a:schemeClr val="tx2"/>
              </a:solidFill>
              <a:latin typeface="Montserrat SemiBold" pitchFamily="50" charset="0"/>
            </a:endParaRPr>
          </a:p>
        </p:txBody>
      </p:sp>
      <p:pic>
        <p:nvPicPr>
          <p:cNvPr id="31749"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6010275" y="1466321"/>
            <a:ext cx="5947569" cy="3965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9408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8150" y="117475"/>
            <a:ext cx="5076825" cy="711200"/>
          </a:xfrm>
        </p:spPr>
        <p:txBody>
          <a:bodyPr>
            <a:normAutofit/>
          </a:bodyPr>
          <a:lstStyle/>
          <a:p>
            <a:pPr algn="ctr"/>
            <a:r>
              <a:rPr lang="en-US" altLang="es-SV" sz="3600" b="1" dirty="0" smtClean="0">
                <a:solidFill>
                  <a:srgbClr val="FF0000"/>
                </a:solidFill>
              </a:rPr>
              <a:t>No hay </a:t>
            </a:r>
            <a:r>
              <a:rPr lang="en-US" altLang="es-SV" sz="3600" b="1" dirty="0" err="1" smtClean="0">
                <a:solidFill>
                  <a:srgbClr val="FF0000"/>
                </a:solidFill>
              </a:rPr>
              <a:t>vuelta</a:t>
            </a:r>
            <a:r>
              <a:rPr lang="en-US" altLang="es-SV" sz="3600" b="1" dirty="0" smtClean="0">
                <a:solidFill>
                  <a:srgbClr val="FF0000"/>
                </a:solidFill>
              </a:rPr>
              <a:t> </a:t>
            </a:r>
            <a:r>
              <a:rPr lang="en-US" altLang="es-SV" sz="3600" b="1" dirty="0" err="1" smtClean="0">
                <a:solidFill>
                  <a:srgbClr val="FF0000"/>
                </a:solidFill>
              </a:rPr>
              <a:t>atrás</a:t>
            </a:r>
            <a:endParaRPr lang="en-US" altLang="es-SV" sz="3600" b="1" dirty="0">
              <a:solidFill>
                <a:srgbClr val="FF0000"/>
              </a:solidFill>
            </a:endParaRPr>
          </a:p>
        </p:txBody>
      </p:sp>
      <p:sp>
        <p:nvSpPr>
          <p:cNvPr id="13315" name="Rectangle 3"/>
          <p:cNvSpPr>
            <a:spLocks noGrp="1" noChangeArrowheads="1"/>
          </p:cNvSpPr>
          <p:nvPr>
            <p:ph type="body" idx="1"/>
          </p:nvPr>
        </p:nvSpPr>
        <p:spPr>
          <a:xfrm>
            <a:off x="628650" y="1074057"/>
            <a:ext cx="5705475" cy="5399314"/>
          </a:xfrm>
        </p:spPr>
        <p:txBody>
          <a:bodyPr>
            <a:normAutofit/>
          </a:bodyPr>
          <a:lstStyle/>
          <a:p>
            <a:r>
              <a:rPr lang="es-ES" altLang="es-SV" sz="2600" dirty="0" smtClean="0">
                <a:sym typeface="Symbol" panose="05050102010706020507" pitchFamily="18" charset="2"/>
              </a:rPr>
              <a:t>Una </a:t>
            </a:r>
            <a:r>
              <a:rPr lang="es-ES" altLang="es-SV" sz="2600" dirty="0">
                <a:sym typeface="Symbol" panose="05050102010706020507" pitchFamily="18" charset="2"/>
              </a:rPr>
              <a:t>cosa es cierta: ya no hay vuelta atrás. La tecnología digital continuará expandiéndose. </a:t>
            </a:r>
          </a:p>
          <a:p>
            <a:r>
              <a:rPr lang="es-ES" altLang="es-SV" sz="2600" dirty="0">
                <a:sym typeface="Symbol" panose="05050102010706020507" pitchFamily="18" charset="2"/>
              </a:rPr>
              <a:t>La respuesta no está en la negación sino en formular políticas adecuadas que maximicen los beneficios de la nueva tecnología y al mismo tiempo minimicen las inevitables disrupciones a corto plazo. </a:t>
            </a:r>
          </a:p>
          <a:p>
            <a:r>
              <a:rPr lang="es-ES" altLang="es-SV" sz="2600" dirty="0">
                <a:sym typeface="Symbol" panose="05050102010706020507" pitchFamily="18" charset="2"/>
              </a:rPr>
              <a:t>La clave es concentrarse en políticas que respondan a los cambios organizativos derivados de la revolución digital. </a:t>
            </a:r>
            <a:endParaRPr lang="es-SV" altLang="es-SV" sz="2600" dirty="0">
              <a:sym typeface="Symbol" panose="05050102010706020507" pitchFamily="18" charset="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186" y="0"/>
            <a:ext cx="3574528" cy="6858000"/>
          </a:xfrm>
          <a:prstGeom prst="rect">
            <a:avLst/>
          </a:prstGeom>
        </p:spPr>
      </p:pic>
    </p:spTree>
    <p:extLst>
      <p:ext uri="{BB962C8B-B14F-4D97-AF65-F5344CB8AC3E}">
        <p14:creationId xmlns:p14="http://schemas.microsoft.com/office/powerpoint/2010/main" val="3552560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308" y="0"/>
            <a:ext cx="4859383" cy="6858000"/>
          </a:xfrm>
          <a:prstGeom prst="rect">
            <a:avLst/>
          </a:prstGeom>
        </p:spPr>
      </p:pic>
    </p:spTree>
    <p:extLst>
      <p:ext uri="{BB962C8B-B14F-4D97-AF65-F5344CB8AC3E}">
        <p14:creationId xmlns:p14="http://schemas.microsoft.com/office/powerpoint/2010/main" val="3470776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203200"/>
            <a:ext cx="7848600" cy="711200"/>
          </a:xfrm>
        </p:spPr>
        <p:txBody>
          <a:bodyPr>
            <a:normAutofit/>
          </a:bodyPr>
          <a:lstStyle/>
          <a:p>
            <a:pPr algn="ctr"/>
            <a:r>
              <a:rPr lang="en-US" altLang="es-SV" sz="3600" b="1" dirty="0" smtClean="0">
                <a:solidFill>
                  <a:srgbClr val="FF0000"/>
                </a:solidFill>
              </a:rPr>
              <a:t>El </a:t>
            </a:r>
            <a:r>
              <a:rPr lang="en-US" altLang="es-SV" sz="3600" b="1" dirty="0" err="1" smtClean="0">
                <a:solidFill>
                  <a:srgbClr val="FF0000"/>
                </a:solidFill>
              </a:rPr>
              <a:t>nuevo</a:t>
            </a:r>
            <a:r>
              <a:rPr lang="en-US" altLang="es-SV" sz="3600" b="1" dirty="0" smtClean="0">
                <a:solidFill>
                  <a:srgbClr val="FF0000"/>
                </a:solidFill>
              </a:rPr>
              <a:t> </a:t>
            </a:r>
            <a:r>
              <a:rPr lang="en-US" altLang="es-SV" sz="3600" b="1" dirty="0" err="1" smtClean="0">
                <a:solidFill>
                  <a:srgbClr val="FF0000"/>
                </a:solidFill>
              </a:rPr>
              <a:t>entorno</a:t>
            </a:r>
            <a:r>
              <a:rPr lang="en-US" altLang="es-SV" sz="3600" b="1" dirty="0" smtClean="0">
                <a:solidFill>
                  <a:srgbClr val="FF0000"/>
                </a:solidFill>
              </a:rPr>
              <a:t> digital</a:t>
            </a:r>
            <a:endParaRPr lang="en-US" altLang="es-SV" sz="3600" b="1" dirty="0">
              <a:solidFill>
                <a:srgbClr val="FF0000"/>
              </a:solidFill>
            </a:endParaRPr>
          </a:p>
        </p:txBody>
      </p:sp>
      <p:sp>
        <p:nvSpPr>
          <p:cNvPr id="13315" name="Rectangle 3"/>
          <p:cNvSpPr>
            <a:spLocks noGrp="1" noChangeArrowheads="1"/>
          </p:cNvSpPr>
          <p:nvPr>
            <p:ph type="body" idx="1"/>
          </p:nvPr>
        </p:nvSpPr>
        <p:spPr>
          <a:xfrm>
            <a:off x="647701" y="1074057"/>
            <a:ext cx="4819650" cy="5399314"/>
          </a:xfrm>
        </p:spPr>
        <p:txBody>
          <a:bodyPr>
            <a:normAutofit/>
          </a:bodyPr>
          <a:lstStyle/>
          <a:p>
            <a:r>
              <a:rPr lang="es-ES" altLang="es-SV" sz="2400" dirty="0">
                <a:sym typeface="Symbol" panose="05050102010706020507" pitchFamily="18" charset="2"/>
              </a:rPr>
              <a:t>La digitalización </a:t>
            </a:r>
            <a:r>
              <a:rPr lang="es-ES" altLang="es-SV" sz="2400" dirty="0" smtClean="0">
                <a:sym typeface="Symbol" panose="05050102010706020507" pitchFamily="18" charset="2"/>
              </a:rPr>
              <a:t>está </a:t>
            </a:r>
            <a:r>
              <a:rPr lang="es-ES" altLang="es-SV" sz="2400" dirty="0">
                <a:sym typeface="Symbol" panose="05050102010706020507" pitchFamily="18" charset="2"/>
              </a:rPr>
              <a:t>transformando los trabajos de la gente. </a:t>
            </a:r>
          </a:p>
          <a:p>
            <a:r>
              <a:rPr lang="es-ES" altLang="es-SV" sz="2400" dirty="0">
                <a:sym typeface="Symbol" panose="05050102010706020507" pitchFamily="18" charset="2"/>
              </a:rPr>
              <a:t>Según un informe del Instituto McKinsey Global, hasta un tercio de la fuerza laboral de Estados Unidos, cerca de 50 millones de personas, podría ver sus trabajos transformados antes de 2020. </a:t>
            </a:r>
          </a:p>
          <a:p>
            <a:r>
              <a:rPr lang="es-ES" altLang="es-SV" sz="2400" dirty="0">
                <a:sym typeface="Symbol" panose="05050102010706020507" pitchFamily="18" charset="2"/>
              </a:rPr>
              <a:t>El estudio también estima que aproximadamente la mitad de todas las actividades remuneradas podrían automatizarse usando la robótica y las tecnologías de aprendizaje automático y artificial. </a:t>
            </a:r>
            <a:endParaRPr lang="es-SV" altLang="es-SV" sz="2400" dirty="0">
              <a:sym typeface="Symbol" panose="05050102010706020507" pitchFamily="18" charset="2"/>
            </a:endParaRPr>
          </a:p>
        </p:txBody>
      </p:sp>
      <p:pic>
        <p:nvPicPr>
          <p:cNvPr id="2" name="Picture 1"/>
          <p:cNvPicPr>
            <a:picLocks noChangeAspect="1"/>
          </p:cNvPicPr>
          <p:nvPr/>
        </p:nvPicPr>
        <p:blipFill>
          <a:blip r:embed="rId2"/>
          <a:stretch>
            <a:fillRect/>
          </a:stretch>
        </p:blipFill>
        <p:spPr>
          <a:xfrm>
            <a:off x="5703887" y="1857375"/>
            <a:ext cx="6269038" cy="3419475"/>
          </a:xfrm>
          <a:prstGeom prst="rect">
            <a:avLst/>
          </a:prstGeom>
        </p:spPr>
      </p:pic>
    </p:spTree>
    <p:extLst>
      <p:ext uri="{BB962C8B-B14F-4D97-AF65-F5344CB8AC3E}">
        <p14:creationId xmlns:p14="http://schemas.microsoft.com/office/powerpoint/2010/main" val="1267729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203200"/>
            <a:ext cx="7848600" cy="711200"/>
          </a:xfrm>
        </p:spPr>
        <p:txBody>
          <a:bodyPr>
            <a:normAutofit/>
          </a:bodyPr>
          <a:lstStyle/>
          <a:p>
            <a:pPr algn="ctr"/>
            <a:r>
              <a:rPr lang="en-US" altLang="es-SV" sz="3600" b="1" dirty="0" err="1">
                <a:solidFill>
                  <a:srgbClr val="FF0000"/>
                </a:solidFill>
              </a:rPr>
              <a:t>Impactos</a:t>
            </a:r>
            <a:r>
              <a:rPr lang="en-US" altLang="es-SV" sz="3600" b="1" dirty="0">
                <a:solidFill>
                  <a:srgbClr val="FF0000"/>
                </a:solidFill>
              </a:rPr>
              <a:t> </a:t>
            </a:r>
            <a:r>
              <a:rPr lang="en-US" altLang="es-SV" sz="3600" b="1" dirty="0" err="1">
                <a:solidFill>
                  <a:srgbClr val="FF0000"/>
                </a:solidFill>
              </a:rPr>
              <a:t>sobre</a:t>
            </a:r>
            <a:r>
              <a:rPr lang="en-US" altLang="es-SV" sz="3600" b="1" dirty="0">
                <a:solidFill>
                  <a:srgbClr val="FF0000"/>
                </a:solidFill>
              </a:rPr>
              <a:t> el </a:t>
            </a:r>
            <a:r>
              <a:rPr lang="en-US" altLang="es-SV" sz="3600" b="1" dirty="0" err="1">
                <a:solidFill>
                  <a:srgbClr val="FF0000"/>
                </a:solidFill>
              </a:rPr>
              <a:t>empleo</a:t>
            </a:r>
            <a:endParaRPr lang="en-US" altLang="es-SV" sz="3600" b="1" dirty="0">
              <a:solidFill>
                <a:srgbClr val="FF0000"/>
              </a:solidFill>
            </a:endParaRPr>
          </a:p>
        </p:txBody>
      </p:sp>
      <p:sp>
        <p:nvSpPr>
          <p:cNvPr id="13315" name="Rectangle 3"/>
          <p:cNvSpPr>
            <a:spLocks noGrp="1" noChangeArrowheads="1"/>
          </p:cNvSpPr>
          <p:nvPr>
            <p:ph type="body" idx="1"/>
          </p:nvPr>
        </p:nvSpPr>
        <p:spPr>
          <a:xfrm>
            <a:off x="600075" y="1351416"/>
            <a:ext cx="3733800" cy="4844596"/>
          </a:xfrm>
        </p:spPr>
        <p:txBody>
          <a:bodyPr>
            <a:normAutofit/>
          </a:bodyPr>
          <a:lstStyle/>
          <a:p>
            <a:r>
              <a:rPr lang="es-ES" altLang="es-SV" dirty="0" smtClean="0">
                <a:sym typeface="Symbol" panose="05050102010706020507" pitchFamily="18" charset="2"/>
              </a:rPr>
              <a:t>Las </a:t>
            </a:r>
            <a:r>
              <a:rPr lang="es-ES" altLang="es-SV" dirty="0">
                <a:sym typeface="Symbol" panose="05050102010706020507" pitchFamily="18" charset="2"/>
              </a:rPr>
              <a:t>computadoras están aprendiendo no solo a conducir taxis sino también a detectar signos de cáncer, labor que actualmente desempeñan radiólogos relativamente bien remunerados</a:t>
            </a:r>
            <a:r>
              <a:rPr lang="es-ES" altLang="es-SV" dirty="0" smtClean="0">
                <a:sym typeface="Symbol" panose="05050102010706020507" pitchFamily="18" charset="2"/>
              </a:rPr>
              <a:t>.</a:t>
            </a:r>
            <a:endParaRPr lang="es-SV" altLang="es-SV" sz="2400" dirty="0">
              <a:sym typeface="Symbol" panose="05050102010706020507" pitchFamily="18" charset="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725" y="1447585"/>
            <a:ext cx="7181850" cy="4404608"/>
          </a:xfrm>
          <a:prstGeom prst="rect">
            <a:avLst/>
          </a:prstGeom>
        </p:spPr>
      </p:pic>
    </p:spTree>
    <p:extLst>
      <p:ext uri="{BB962C8B-B14F-4D97-AF65-F5344CB8AC3E}">
        <p14:creationId xmlns:p14="http://schemas.microsoft.com/office/powerpoint/2010/main" val="2274268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241300"/>
            <a:ext cx="10096499" cy="711200"/>
          </a:xfrm>
        </p:spPr>
        <p:txBody>
          <a:bodyPr>
            <a:normAutofit fontScale="90000"/>
          </a:bodyPr>
          <a:lstStyle/>
          <a:p>
            <a:pPr algn="ctr"/>
            <a:r>
              <a:rPr lang="en-US" altLang="es-SV" sz="3600" b="1" dirty="0" err="1" smtClean="0">
                <a:solidFill>
                  <a:srgbClr val="FF0000"/>
                </a:solidFill>
              </a:rPr>
              <a:t>Informe</a:t>
            </a:r>
            <a:r>
              <a:rPr lang="en-US" altLang="es-SV" sz="3600" b="1" dirty="0" smtClean="0">
                <a:solidFill>
                  <a:srgbClr val="FF0000"/>
                </a:solidFill>
              </a:rPr>
              <a:t> </a:t>
            </a:r>
            <a:r>
              <a:rPr lang="en-US" altLang="es-SV" sz="3600" b="1" dirty="0" err="1" smtClean="0">
                <a:solidFill>
                  <a:srgbClr val="FF0000"/>
                </a:solidFill>
              </a:rPr>
              <a:t>sobre</a:t>
            </a:r>
            <a:r>
              <a:rPr lang="en-US" altLang="es-SV" sz="3600" b="1" dirty="0" smtClean="0">
                <a:solidFill>
                  <a:srgbClr val="FF0000"/>
                </a:solidFill>
              </a:rPr>
              <a:t> el </a:t>
            </a:r>
            <a:r>
              <a:rPr lang="en-US" altLang="es-SV" sz="3600" b="1" dirty="0" err="1" smtClean="0">
                <a:solidFill>
                  <a:srgbClr val="FF0000"/>
                </a:solidFill>
              </a:rPr>
              <a:t>empleo</a:t>
            </a:r>
            <a:r>
              <a:rPr lang="en-US" altLang="es-SV" sz="3600" b="1" dirty="0" smtClean="0">
                <a:solidFill>
                  <a:srgbClr val="FF0000"/>
                </a:solidFill>
              </a:rPr>
              <a:t> del </a:t>
            </a:r>
            <a:r>
              <a:rPr lang="en-US" altLang="es-SV" sz="3600" b="1" dirty="0" err="1" smtClean="0">
                <a:solidFill>
                  <a:srgbClr val="FF0000"/>
                </a:solidFill>
              </a:rPr>
              <a:t>Foro</a:t>
            </a:r>
            <a:r>
              <a:rPr lang="en-US" altLang="es-SV" sz="3600" b="1" dirty="0" smtClean="0">
                <a:solidFill>
                  <a:srgbClr val="FF0000"/>
                </a:solidFill>
              </a:rPr>
              <a:t> </a:t>
            </a:r>
            <a:r>
              <a:rPr lang="en-US" altLang="es-SV" sz="3600" b="1" dirty="0" err="1" smtClean="0">
                <a:solidFill>
                  <a:srgbClr val="FF0000"/>
                </a:solidFill>
              </a:rPr>
              <a:t>Económico</a:t>
            </a:r>
            <a:r>
              <a:rPr lang="en-US" altLang="es-SV" sz="3600" b="1" dirty="0" smtClean="0">
                <a:solidFill>
                  <a:srgbClr val="FF0000"/>
                </a:solidFill>
              </a:rPr>
              <a:t> Mundial (2020)</a:t>
            </a:r>
            <a:endParaRPr lang="en-US" altLang="es-SV" sz="3600" b="1" dirty="0">
              <a:solidFill>
                <a:srgbClr val="FF0000"/>
              </a:solidFill>
            </a:endParaRPr>
          </a:p>
        </p:txBody>
      </p:sp>
      <p:sp>
        <p:nvSpPr>
          <p:cNvPr id="13315" name="Rectangle 3"/>
          <p:cNvSpPr>
            <a:spLocks noGrp="1" noChangeArrowheads="1"/>
          </p:cNvSpPr>
          <p:nvPr>
            <p:ph type="body" idx="1"/>
          </p:nvPr>
        </p:nvSpPr>
        <p:spPr>
          <a:xfrm>
            <a:off x="600075" y="1085849"/>
            <a:ext cx="5638800" cy="5476875"/>
          </a:xfrm>
        </p:spPr>
        <p:txBody>
          <a:bodyPr>
            <a:normAutofit fontScale="92500" lnSpcReduction="20000"/>
          </a:bodyPr>
          <a:lstStyle/>
          <a:p>
            <a:r>
              <a:rPr lang="es-SV" altLang="es-SV" b="1" i="1" dirty="0" smtClean="0">
                <a:sym typeface="Symbol" panose="05050102010706020507" pitchFamily="18" charset="2"/>
              </a:rPr>
              <a:t>La </a:t>
            </a:r>
            <a:r>
              <a:rPr lang="es-SV" altLang="es-SV" b="1" i="1" dirty="0">
                <a:sym typeface="Symbol" panose="05050102010706020507" pitchFamily="18" charset="2"/>
              </a:rPr>
              <a:t>fuerza de trabajo se está automatizando con mayor rapidez de lo esperado, y 85 millones de empleos se verán desplazados en los próximos cinco años</a:t>
            </a:r>
            <a:r>
              <a:rPr lang="es-SV" altLang="es-SV" dirty="0">
                <a:sym typeface="Symbol" panose="05050102010706020507" pitchFamily="18" charset="2"/>
              </a:rPr>
              <a:t>. </a:t>
            </a:r>
          </a:p>
          <a:p>
            <a:r>
              <a:rPr lang="es-SV" altLang="es-SV" dirty="0" smtClean="0">
                <a:sym typeface="Symbol" panose="05050102010706020507" pitchFamily="18" charset="2"/>
              </a:rPr>
              <a:t>El </a:t>
            </a:r>
            <a:r>
              <a:rPr lang="es-SV" altLang="es-SV" dirty="0">
                <a:sym typeface="Symbol" panose="05050102010706020507" pitchFamily="18" charset="2"/>
              </a:rPr>
              <a:t>43% de las empresas encuestadas indicaron que están preparadas para reducir su fuerza laboral debido a la incorporación de tecnología; el 41% tiene pensado recurrir más a contratistas para tareas especializadas, y el 34% planea ampliar su personal como resultado de las nuevas tecnologías. </a:t>
            </a:r>
            <a:endParaRPr lang="es-SV" altLang="es-SV" dirty="0" smtClean="0">
              <a:sym typeface="Symbol" panose="05050102010706020507" pitchFamily="18" charset="2"/>
            </a:endParaRPr>
          </a:p>
          <a:p>
            <a:r>
              <a:rPr lang="es-SV" altLang="es-SV" dirty="0" smtClean="0">
                <a:sym typeface="Symbol" panose="05050102010706020507" pitchFamily="18" charset="2"/>
              </a:rPr>
              <a:t>Dentro </a:t>
            </a:r>
            <a:r>
              <a:rPr lang="es-SV" altLang="es-SV" dirty="0">
                <a:sym typeface="Symbol" panose="05050102010706020507" pitchFamily="18" charset="2"/>
              </a:rPr>
              <a:t>de cinco años, los empleadores dividirán el trabajo entre humanos y máquinas prácticamente por igual.</a:t>
            </a:r>
          </a:p>
          <a:p>
            <a:endParaRPr lang="es-SV" altLang="es-SV" sz="2400" dirty="0">
              <a:sym typeface="Symbol" panose="05050102010706020507" pitchFamily="18" charset="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955" y="1999228"/>
            <a:ext cx="5633819" cy="2991872"/>
          </a:xfrm>
          <a:prstGeom prst="rect">
            <a:avLst/>
          </a:prstGeom>
        </p:spPr>
      </p:pic>
    </p:spTree>
    <p:extLst>
      <p:ext uri="{BB962C8B-B14F-4D97-AF65-F5344CB8AC3E}">
        <p14:creationId xmlns:p14="http://schemas.microsoft.com/office/powerpoint/2010/main" val="3763291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241300"/>
            <a:ext cx="10096499" cy="711200"/>
          </a:xfrm>
        </p:spPr>
        <p:txBody>
          <a:bodyPr>
            <a:normAutofit fontScale="90000"/>
          </a:bodyPr>
          <a:lstStyle/>
          <a:p>
            <a:pPr algn="ctr"/>
            <a:r>
              <a:rPr lang="en-US" altLang="es-SV" sz="3600" b="1" dirty="0" err="1" smtClean="0">
                <a:solidFill>
                  <a:srgbClr val="FF0000"/>
                </a:solidFill>
              </a:rPr>
              <a:t>Informe</a:t>
            </a:r>
            <a:r>
              <a:rPr lang="en-US" altLang="es-SV" sz="3600" b="1" dirty="0" smtClean="0">
                <a:solidFill>
                  <a:srgbClr val="FF0000"/>
                </a:solidFill>
              </a:rPr>
              <a:t> </a:t>
            </a:r>
            <a:r>
              <a:rPr lang="en-US" altLang="es-SV" sz="3600" b="1" dirty="0" err="1" smtClean="0">
                <a:solidFill>
                  <a:srgbClr val="FF0000"/>
                </a:solidFill>
              </a:rPr>
              <a:t>sobre</a:t>
            </a:r>
            <a:r>
              <a:rPr lang="en-US" altLang="es-SV" sz="3600" b="1" dirty="0" smtClean="0">
                <a:solidFill>
                  <a:srgbClr val="FF0000"/>
                </a:solidFill>
              </a:rPr>
              <a:t> el </a:t>
            </a:r>
            <a:r>
              <a:rPr lang="en-US" altLang="es-SV" sz="3600" b="1" dirty="0" err="1" smtClean="0">
                <a:solidFill>
                  <a:srgbClr val="FF0000"/>
                </a:solidFill>
              </a:rPr>
              <a:t>empleo</a:t>
            </a:r>
            <a:r>
              <a:rPr lang="en-US" altLang="es-SV" sz="3600" b="1" dirty="0" smtClean="0">
                <a:solidFill>
                  <a:srgbClr val="FF0000"/>
                </a:solidFill>
              </a:rPr>
              <a:t> del </a:t>
            </a:r>
            <a:r>
              <a:rPr lang="en-US" altLang="es-SV" sz="3600" b="1" dirty="0" err="1" smtClean="0">
                <a:solidFill>
                  <a:srgbClr val="FF0000"/>
                </a:solidFill>
              </a:rPr>
              <a:t>Foro</a:t>
            </a:r>
            <a:r>
              <a:rPr lang="en-US" altLang="es-SV" sz="3600" b="1" dirty="0" smtClean="0">
                <a:solidFill>
                  <a:srgbClr val="FF0000"/>
                </a:solidFill>
              </a:rPr>
              <a:t> </a:t>
            </a:r>
            <a:r>
              <a:rPr lang="en-US" altLang="es-SV" sz="3600" b="1" dirty="0" err="1" smtClean="0">
                <a:solidFill>
                  <a:srgbClr val="FF0000"/>
                </a:solidFill>
              </a:rPr>
              <a:t>Económico</a:t>
            </a:r>
            <a:r>
              <a:rPr lang="en-US" altLang="es-SV" sz="3600" b="1" dirty="0" smtClean="0">
                <a:solidFill>
                  <a:srgbClr val="FF0000"/>
                </a:solidFill>
              </a:rPr>
              <a:t> Mundial (2020)</a:t>
            </a:r>
            <a:endParaRPr lang="en-US" altLang="es-SV" sz="3600" b="1" dirty="0">
              <a:solidFill>
                <a:srgbClr val="FF0000"/>
              </a:solidFill>
            </a:endParaRPr>
          </a:p>
        </p:txBody>
      </p:sp>
      <p:sp>
        <p:nvSpPr>
          <p:cNvPr id="13315" name="Rectangle 3"/>
          <p:cNvSpPr>
            <a:spLocks noGrp="1" noChangeArrowheads="1"/>
          </p:cNvSpPr>
          <p:nvPr>
            <p:ph type="body" idx="1"/>
          </p:nvPr>
        </p:nvSpPr>
        <p:spPr>
          <a:xfrm>
            <a:off x="600075" y="1085849"/>
            <a:ext cx="5162550" cy="5476875"/>
          </a:xfrm>
        </p:spPr>
        <p:txBody>
          <a:bodyPr>
            <a:normAutofit/>
          </a:bodyPr>
          <a:lstStyle/>
          <a:p>
            <a:r>
              <a:rPr lang="es-SV" altLang="es-SV" b="1" i="1" dirty="0" smtClean="0">
                <a:sym typeface="Symbol" panose="05050102010706020507" pitchFamily="18" charset="2"/>
              </a:rPr>
              <a:t>La </a:t>
            </a:r>
            <a:r>
              <a:rPr lang="es-SV" altLang="es-SV" b="1" i="1" dirty="0">
                <a:sym typeface="Symbol" panose="05050102010706020507" pitchFamily="18" charset="2"/>
              </a:rPr>
              <a:t>revolución robótica creará 97 millones de nuevos empleos.</a:t>
            </a:r>
            <a:r>
              <a:rPr lang="es-SV" altLang="es-SV" dirty="0">
                <a:sym typeface="Symbol" panose="05050102010706020507" pitchFamily="18" charset="2"/>
              </a:rPr>
              <a:t> </a:t>
            </a:r>
            <a:endParaRPr lang="es-SV" altLang="es-SV" dirty="0" smtClean="0">
              <a:sym typeface="Symbol" panose="05050102010706020507" pitchFamily="18" charset="2"/>
            </a:endParaRPr>
          </a:p>
          <a:p>
            <a:r>
              <a:rPr lang="es-SV" altLang="es-SV" dirty="0" smtClean="0">
                <a:sym typeface="Symbol" panose="05050102010706020507" pitchFamily="18" charset="2"/>
              </a:rPr>
              <a:t>Al </a:t>
            </a:r>
            <a:r>
              <a:rPr lang="es-SV" altLang="es-SV" dirty="0">
                <a:sym typeface="Symbol" panose="05050102010706020507" pitchFamily="18" charset="2"/>
              </a:rPr>
              <a:t>evolucionar la economía y los mercados laborales, surgirán nuevas funciones en la economía asistencial en ámbitos tecnológicos (como la inteligencia artificial) y en carreras relacionadas con la creación de contenidos (como administrador de redes sociales y redactor de contenidos). </a:t>
            </a:r>
            <a:endParaRPr lang="es-SV" altLang="es-SV" sz="2400" dirty="0">
              <a:sym typeface="Symbol" panose="05050102010706020507" pitchFamily="18" charset="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700" y="1584721"/>
            <a:ext cx="6037894" cy="4015979"/>
          </a:xfrm>
          <a:prstGeom prst="rect">
            <a:avLst/>
          </a:prstGeom>
        </p:spPr>
      </p:pic>
    </p:spTree>
    <p:extLst>
      <p:ext uri="{BB962C8B-B14F-4D97-AF65-F5344CB8AC3E}">
        <p14:creationId xmlns:p14="http://schemas.microsoft.com/office/powerpoint/2010/main" val="2193375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241300"/>
            <a:ext cx="10096499" cy="711200"/>
          </a:xfrm>
        </p:spPr>
        <p:txBody>
          <a:bodyPr>
            <a:normAutofit fontScale="90000"/>
          </a:bodyPr>
          <a:lstStyle/>
          <a:p>
            <a:pPr algn="ctr"/>
            <a:r>
              <a:rPr lang="en-US" altLang="es-SV" sz="3600" b="1" dirty="0" err="1" smtClean="0">
                <a:solidFill>
                  <a:srgbClr val="FF0000"/>
                </a:solidFill>
              </a:rPr>
              <a:t>Informe</a:t>
            </a:r>
            <a:r>
              <a:rPr lang="en-US" altLang="es-SV" sz="3600" b="1" dirty="0" smtClean="0">
                <a:solidFill>
                  <a:srgbClr val="FF0000"/>
                </a:solidFill>
              </a:rPr>
              <a:t> </a:t>
            </a:r>
            <a:r>
              <a:rPr lang="en-US" altLang="es-SV" sz="3600" b="1" dirty="0" err="1" smtClean="0">
                <a:solidFill>
                  <a:srgbClr val="FF0000"/>
                </a:solidFill>
              </a:rPr>
              <a:t>sobre</a:t>
            </a:r>
            <a:r>
              <a:rPr lang="en-US" altLang="es-SV" sz="3600" b="1" dirty="0" smtClean="0">
                <a:solidFill>
                  <a:srgbClr val="FF0000"/>
                </a:solidFill>
              </a:rPr>
              <a:t> el </a:t>
            </a:r>
            <a:r>
              <a:rPr lang="en-US" altLang="es-SV" sz="3600" b="1" dirty="0" err="1" smtClean="0">
                <a:solidFill>
                  <a:srgbClr val="FF0000"/>
                </a:solidFill>
              </a:rPr>
              <a:t>empleo</a:t>
            </a:r>
            <a:r>
              <a:rPr lang="en-US" altLang="es-SV" sz="3600" b="1" dirty="0" smtClean="0">
                <a:solidFill>
                  <a:srgbClr val="FF0000"/>
                </a:solidFill>
              </a:rPr>
              <a:t> del </a:t>
            </a:r>
            <a:r>
              <a:rPr lang="en-US" altLang="es-SV" sz="3600" b="1" dirty="0" err="1" smtClean="0">
                <a:solidFill>
                  <a:srgbClr val="FF0000"/>
                </a:solidFill>
              </a:rPr>
              <a:t>Foro</a:t>
            </a:r>
            <a:r>
              <a:rPr lang="en-US" altLang="es-SV" sz="3600" b="1" dirty="0" smtClean="0">
                <a:solidFill>
                  <a:srgbClr val="FF0000"/>
                </a:solidFill>
              </a:rPr>
              <a:t> </a:t>
            </a:r>
            <a:r>
              <a:rPr lang="en-US" altLang="es-SV" sz="3600" b="1" dirty="0" err="1" smtClean="0">
                <a:solidFill>
                  <a:srgbClr val="FF0000"/>
                </a:solidFill>
              </a:rPr>
              <a:t>Económico</a:t>
            </a:r>
            <a:r>
              <a:rPr lang="en-US" altLang="es-SV" sz="3600" b="1" dirty="0" smtClean="0">
                <a:solidFill>
                  <a:srgbClr val="FF0000"/>
                </a:solidFill>
              </a:rPr>
              <a:t> Mundial (2020)</a:t>
            </a:r>
            <a:endParaRPr lang="en-US" altLang="es-SV" sz="3600" b="1" dirty="0">
              <a:solidFill>
                <a:srgbClr val="FF0000"/>
              </a:solidFill>
            </a:endParaRPr>
          </a:p>
        </p:txBody>
      </p:sp>
      <p:sp>
        <p:nvSpPr>
          <p:cNvPr id="13315" name="Rectangle 3"/>
          <p:cNvSpPr>
            <a:spLocks noGrp="1" noChangeArrowheads="1"/>
          </p:cNvSpPr>
          <p:nvPr>
            <p:ph type="body" idx="1"/>
          </p:nvPr>
        </p:nvSpPr>
        <p:spPr>
          <a:xfrm>
            <a:off x="600075" y="1085849"/>
            <a:ext cx="5133975" cy="5562601"/>
          </a:xfrm>
        </p:spPr>
        <p:txBody>
          <a:bodyPr>
            <a:normAutofit fontScale="92500" lnSpcReduction="20000"/>
          </a:bodyPr>
          <a:lstStyle/>
          <a:p>
            <a:r>
              <a:rPr lang="es-SV" altLang="es-SV" dirty="0" smtClean="0">
                <a:sym typeface="Symbol" panose="05050102010706020507" pitchFamily="18" charset="2"/>
              </a:rPr>
              <a:t>Las </a:t>
            </a:r>
            <a:r>
              <a:rPr lang="es-SV" altLang="es-SV" dirty="0">
                <a:sym typeface="Symbol" panose="05050102010706020507" pitchFamily="18" charset="2"/>
              </a:rPr>
              <a:t>nuevas profesiones reflejan la mayor demanda de empleos en la economía verde y la economía de los datos y la inteligencia artificial y los nuevos trabajos en ingeniería, informática en la nube y desarrollo de productos. </a:t>
            </a:r>
            <a:endParaRPr lang="es-SV" altLang="es-SV" dirty="0" smtClean="0">
              <a:sym typeface="Symbol" panose="05050102010706020507" pitchFamily="18" charset="2"/>
            </a:endParaRPr>
          </a:p>
          <a:p>
            <a:r>
              <a:rPr lang="es-SV" altLang="es-SV" dirty="0" smtClean="0">
                <a:sym typeface="Symbol" panose="05050102010706020507" pitchFamily="18" charset="2"/>
              </a:rPr>
              <a:t>Estos </a:t>
            </a:r>
            <a:r>
              <a:rPr lang="es-SV" altLang="es-SV" dirty="0">
                <a:sym typeface="Symbol" panose="05050102010706020507" pitchFamily="18" charset="2"/>
              </a:rPr>
              <a:t>trabajos prometedores subrayan que la interacción humana sigue siendo importante en la nueva economía, como son las funciones en la economía asistencial, en marketing, ventas y producción de contenidos y en los empleos que dependen de la capacidad de trabajar con distintos tipos de personas de distintos entornos.</a:t>
            </a:r>
            <a:endParaRPr lang="es-SV" altLang="es-SV" sz="2400" dirty="0">
              <a:sym typeface="Symbol" panose="05050102010706020507" pitchFamily="18" charset="2"/>
            </a:endParaRPr>
          </a:p>
        </p:txBody>
      </p:sp>
      <p:pic>
        <p:nvPicPr>
          <p:cNvPr id="3" name="Picture 2"/>
          <p:cNvPicPr>
            <a:picLocks noChangeAspect="1"/>
          </p:cNvPicPr>
          <p:nvPr/>
        </p:nvPicPr>
        <p:blipFill>
          <a:blip r:embed="rId2"/>
          <a:stretch>
            <a:fillRect/>
          </a:stretch>
        </p:blipFill>
        <p:spPr>
          <a:xfrm>
            <a:off x="5984794" y="1785537"/>
            <a:ext cx="5988131" cy="3557988"/>
          </a:xfrm>
          <a:prstGeom prst="rect">
            <a:avLst/>
          </a:prstGeom>
        </p:spPr>
      </p:pic>
    </p:spTree>
    <p:extLst>
      <p:ext uri="{BB962C8B-B14F-4D97-AF65-F5344CB8AC3E}">
        <p14:creationId xmlns:p14="http://schemas.microsoft.com/office/powerpoint/2010/main" val="3506374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241300"/>
            <a:ext cx="10096499" cy="711200"/>
          </a:xfrm>
        </p:spPr>
        <p:txBody>
          <a:bodyPr>
            <a:normAutofit fontScale="90000"/>
          </a:bodyPr>
          <a:lstStyle/>
          <a:p>
            <a:pPr algn="ctr"/>
            <a:r>
              <a:rPr lang="en-US" altLang="es-SV" sz="3600" b="1" dirty="0" err="1" smtClean="0">
                <a:solidFill>
                  <a:srgbClr val="FF0000"/>
                </a:solidFill>
              </a:rPr>
              <a:t>Informe</a:t>
            </a:r>
            <a:r>
              <a:rPr lang="en-US" altLang="es-SV" sz="3600" b="1" dirty="0" smtClean="0">
                <a:solidFill>
                  <a:srgbClr val="FF0000"/>
                </a:solidFill>
              </a:rPr>
              <a:t> </a:t>
            </a:r>
            <a:r>
              <a:rPr lang="en-US" altLang="es-SV" sz="3600" b="1" dirty="0" err="1" smtClean="0">
                <a:solidFill>
                  <a:srgbClr val="FF0000"/>
                </a:solidFill>
              </a:rPr>
              <a:t>sobre</a:t>
            </a:r>
            <a:r>
              <a:rPr lang="en-US" altLang="es-SV" sz="3600" b="1" dirty="0" smtClean="0">
                <a:solidFill>
                  <a:srgbClr val="FF0000"/>
                </a:solidFill>
              </a:rPr>
              <a:t> el </a:t>
            </a:r>
            <a:r>
              <a:rPr lang="en-US" altLang="es-SV" sz="3600" b="1" dirty="0" err="1" smtClean="0">
                <a:solidFill>
                  <a:srgbClr val="FF0000"/>
                </a:solidFill>
              </a:rPr>
              <a:t>empleo</a:t>
            </a:r>
            <a:r>
              <a:rPr lang="en-US" altLang="es-SV" sz="3600" b="1" dirty="0" smtClean="0">
                <a:solidFill>
                  <a:srgbClr val="FF0000"/>
                </a:solidFill>
              </a:rPr>
              <a:t> del </a:t>
            </a:r>
            <a:r>
              <a:rPr lang="en-US" altLang="es-SV" sz="3600" b="1" dirty="0" err="1" smtClean="0">
                <a:solidFill>
                  <a:srgbClr val="FF0000"/>
                </a:solidFill>
              </a:rPr>
              <a:t>Foro</a:t>
            </a:r>
            <a:r>
              <a:rPr lang="en-US" altLang="es-SV" sz="3600" b="1" dirty="0" smtClean="0">
                <a:solidFill>
                  <a:srgbClr val="FF0000"/>
                </a:solidFill>
              </a:rPr>
              <a:t> </a:t>
            </a:r>
            <a:r>
              <a:rPr lang="en-US" altLang="es-SV" sz="3600" b="1" dirty="0" err="1" smtClean="0">
                <a:solidFill>
                  <a:srgbClr val="FF0000"/>
                </a:solidFill>
              </a:rPr>
              <a:t>Económico</a:t>
            </a:r>
            <a:r>
              <a:rPr lang="en-US" altLang="es-SV" sz="3600" b="1" dirty="0" smtClean="0">
                <a:solidFill>
                  <a:srgbClr val="FF0000"/>
                </a:solidFill>
              </a:rPr>
              <a:t> Mundial (2020)</a:t>
            </a:r>
            <a:endParaRPr lang="en-US" altLang="es-SV" sz="3600" b="1" dirty="0">
              <a:solidFill>
                <a:srgbClr val="FF0000"/>
              </a:solidFill>
            </a:endParaRPr>
          </a:p>
        </p:txBody>
      </p:sp>
      <p:sp>
        <p:nvSpPr>
          <p:cNvPr id="13315" name="Rectangle 3"/>
          <p:cNvSpPr>
            <a:spLocks noGrp="1" noChangeArrowheads="1"/>
          </p:cNvSpPr>
          <p:nvPr>
            <p:ph type="body" idx="1"/>
          </p:nvPr>
        </p:nvSpPr>
        <p:spPr>
          <a:xfrm>
            <a:off x="600075" y="1085849"/>
            <a:ext cx="5638800" cy="5476875"/>
          </a:xfrm>
        </p:spPr>
        <p:txBody>
          <a:bodyPr>
            <a:normAutofit lnSpcReduction="10000"/>
          </a:bodyPr>
          <a:lstStyle/>
          <a:p>
            <a:r>
              <a:rPr lang="es-SV" altLang="es-SV" dirty="0" smtClean="0">
                <a:sym typeface="Symbol" panose="05050102010706020507" pitchFamily="18" charset="2"/>
              </a:rPr>
              <a:t>En </a:t>
            </a:r>
            <a:r>
              <a:rPr lang="es-SV" altLang="es-SV" dirty="0">
                <a:sym typeface="Symbol" panose="05050102010706020507" pitchFamily="18" charset="2"/>
              </a:rPr>
              <a:t>2025, </a:t>
            </a:r>
            <a:r>
              <a:rPr lang="es-SV" altLang="es-SV" b="1" i="1" dirty="0">
                <a:sym typeface="Symbol" panose="05050102010706020507" pitchFamily="18" charset="2"/>
              </a:rPr>
              <a:t>el pensamiento analítico, la creatividad y la flexibilidad se encontrarán entre las competencias más buscadas</a:t>
            </a:r>
            <a:r>
              <a:rPr lang="es-SV" altLang="es-SV" dirty="0">
                <a:sym typeface="Symbol" panose="05050102010706020507" pitchFamily="18" charset="2"/>
              </a:rPr>
              <a:t>. </a:t>
            </a:r>
            <a:endParaRPr lang="es-SV" altLang="es-SV" dirty="0" smtClean="0">
              <a:sym typeface="Symbol" panose="05050102010706020507" pitchFamily="18" charset="2"/>
            </a:endParaRPr>
          </a:p>
          <a:p>
            <a:r>
              <a:rPr lang="es-SV" altLang="es-SV" dirty="0" smtClean="0">
                <a:sym typeface="Symbol" panose="05050102010706020507" pitchFamily="18" charset="2"/>
              </a:rPr>
              <a:t>Los </a:t>
            </a:r>
            <a:r>
              <a:rPr lang="es-SV" altLang="es-SV" dirty="0">
                <a:sym typeface="Symbol" panose="05050102010706020507" pitchFamily="18" charset="2"/>
              </a:rPr>
              <a:t>empleadores consideran que en los próximos años crecerá la importancia del pensamiento crítico, el análisis y la resolución de </a:t>
            </a:r>
            <a:r>
              <a:rPr lang="es-SV" altLang="es-SV" dirty="0" smtClean="0">
                <a:sym typeface="Symbol" panose="05050102010706020507" pitchFamily="18" charset="2"/>
              </a:rPr>
              <a:t>problemas.</a:t>
            </a:r>
          </a:p>
          <a:p>
            <a:r>
              <a:rPr lang="es-SV" altLang="es-SV" dirty="0" smtClean="0">
                <a:sym typeface="Symbol" panose="05050102010706020507" pitchFamily="18" charset="2"/>
              </a:rPr>
              <a:t>Las </a:t>
            </a:r>
            <a:r>
              <a:rPr lang="es-SV" altLang="es-SV" dirty="0">
                <a:sym typeface="Symbol" panose="05050102010706020507" pitchFamily="18" charset="2"/>
              </a:rPr>
              <a:t>nuevas habilidades que se </a:t>
            </a:r>
            <a:r>
              <a:rPr lang="es-SV" altLang="es-SV" dirty="0" smtClean="0">
                <a:sym typeface="Symbol" panose="05050102010706020507" pitchFamily="18" charset="2"/>
              </a:rPr>
              <a:t>observan están </a:t>
            </a:r>
            <a:r>
              <a:rPr lang="es-SV" altLang="es-SV" dirty="0">
                <a:sym typeface="Symbol" panose="05050102010706020507" pitchFamily="18" charset="2"/>
              </a:rPr>
              <a:t>relacionadas con el autocontrol, como el aprendizaje activo, la resiliencia, la tolerancia al estrés y la flexibilidad. </a:t>
            </a:r>
            <a:endParaRPr lang="es-SV" altLang="es-SV" dirty="0" smtClean="0">
              <a:sym typeface="Symbol" panose="05050102010706020507" pitchFamily="18" charset="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323" y="1085848"/>
            <a:ext cx="4118609" cy="5476875"/>
          </a:xfrm>
          <a:prstGeom prst="rect">
            <a:avLst/>
          </a:prstGeom>
        </p:spPr>
      </p:pic>
    </p:spTree>
    <p:extLst>
      <p:ext uri="{BB962C8B-B14F-4D97-AF65-F5344CB8AC3E}">
        <p14:creationId xmlns:p14="http://schemas.microsoft.com/office/powerpoint/2010/main" val="3907992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241300"/>
            <a:ext cx="10096499" cy="711200"/>
          </a:xfrm>
        </p:spPr>
        <p:txBody>
          <a:bodyPr>
            <a:normAutofit fontScale="90000"/>
          </a:bodyPr>
          <a:lstStyle/>
          <a:p>
            <a:pPr algn="ctr"/>
            <a:r>
              <a:rPr lang="en-US" altLang="es-SV" sz="3600" b="1" dirty="0" err="1" smtClean="0">
                <a:solidFill>
                  <a:srgbClr val="FF0000"/>
                </a:solidFill>
              </a:rPr>
              <a:t>Informe</a:t>
            </a:r>
            <a:r>
              <a:rPr lang="en-US" altLang="es-SV" sz="3600" b="1" dirty="0" smtClean="0">
                <a:solidFill>
                  <a:srgbClr val="FF0000"/>
                </a:solidFill>
              </a:rPr>
              <a:t> </a:t>
            </a:r>
            <a:r>
              <a:rPr lang="en-US" altLang="es-SV" sz="3600" b="1" dirty="0" err="1" smtClean="0">
                <a:solidFill>
                  <a:srgbClr val="FF0000"/>
                </a:solidFill>
              </a:rPr>
              <a:t>sobre</a:t>
            </a:r>
            <a:r>
              <a:rPr lang="en-US" altLang="es-SV" sz="3600" b="1" dirty="0" smtClean="0">
                <a:solidFill>
                  <a:srgbClr val="FF0000"/>
                </a:solidFill>
              </a:rPr>
              <a:t> el </a:t>
            </a:r>
            <a:r>
              <a:rPr lang="en-US" altLang="es-SV" sz="3600" b="1" dirty="0" err="1" smtClean="0">
                <a:solidFill>
                  <a:srgbClr val="FF0000"/>
                </a:solidFill>
              </a:rPr>
              <a:t>empleo</a:t>
            </a:r>
            <a:r>
              <a:rPr lang="en-US" altLang="es-SV" sz="3600" b="1" dirty="0" smtClean="0">
                <a:solidFill>
                  <a:srgbClr val="FF0000"/>
                </a:solidFill>
              </a:rPr>
              <a:t> del </a:t>
            </a:r>
            <a:r>
              <a:rPr lang="en-US" altLang="es-SV" sz="3600" b="1" dirty="0" err="1" smtClean="0">
                <a:solidFill>
                  <a:srgbClr val="FF0000"/>
                </a:solidFill>
              </a:rPr>
              <a:t>Foro</a:t>
            </a:r>
            <a:r>
              <a:rPr lang="en-US" altLang="es-SV" sz="3600" b="1" dirty="0" smtClean="0">
                <a:solidFill>
                  <a:srgbClr val="FF0000"/>
                </a:solidFill>
              </a:rPr>
              <a:t> </a:t>
            </a:r>
            <a:r>
              <a:rPr lang="en-US" altLang="es-SV" sz="3600" b="1" dirty="0" err="1" smtClean="0">
                <a:solidFill>
                  <a:srgbClr val="FF0000"/>
                </a:solidFill>
              </a:rPr>
              <a:t>Económico</a:t>
            </a:r>
            <a:r>
              <a:rPr lang="en-US" altLang="es-SV" sz="3600" b="1" dirty="0" smtClean="0">
                <a:solidFill>
                  <a:srgbClr val="FF0000"/>
                </a:solidFill>
              </a:rPr>
              <a:t> Mundial (2020)</a:t>
            </a:r>
            <a:endParaRPr lang="en-US" altLang="es-SV" sz="3600" b="1" dirty="0">
              <a:solidFill>
                <a:srgbClr val="FF0000"/>
              </a:solidFill>
            </a:endParaRPr>
          </a:p>
        </p:txBody>
      </p:sp>
      <p:sp>
        <p:nvSpPr>
          <p:cNvPr id="13315" name="Rectangle 3"/>
          <p:cNvSpPr>
            <a:spLocks noGrp="1" noChangeArrowheads="1"/>
          </p:cNvSpPr>
          <p:nvPr>
            <p:ph type="body" idx="1"/>
          </p:nvPr>
        </p:nvSpPr>
        <p:spPr>
          <a:xfrm>
            <a:off x="600075" y="1085849"/>
            <a:ext cx="5153025" cy="5476875"/>
          </a:xfrm>
        </p:spPr>
        <p:txBody>
          <a:bodyPr>
            <a:normAutofit fontScale="85000" lnSpcReduction="20000"/>
          </a:bodyPr>
          <a:lstStyle/>
          <a:p>
            <a:r>
              <a:rPr lang="es-SV" altLang="es-SV" b="1" i="1" dirty="0" smtClean="0">
                <a:sym typeface="Symbol" panose="05050102010706020507" pitchFamily="18" charset="2"/>
              </a:rPr>
              <a:t>Las </a:t>
            </a:r>
            <a:r>
              <a:rPr lang="es-SV" altLang="es-SV" b="1" i="1" dirty="0">
                <a:sym typeface="Symbol" panose="05050102010706020507" pitchFamily="18" charset="2"/>
              </a:rPr>
              <a:t>empresas más competitivas se centrarán en actualizar las habilidades de sus empleados</a:t>
            </a:r>
            <a:r>
              <a:rPr lang="es-SV" altLang="es-SV" dirty="0">
                <a:sym typeface="Symbol" panose="05050102010706020507" pitchFamily="18" charset="2"/>
              </a:rPr>
              <a:t>. </a:t>
            </a:r>
            <a:endParaRPr lang="es-SV" altLang="es-SV" dirty="0" smtClean="0">
              <a:sym typeface="Symbol" panose="05050102010706020507" pitchFamily="18" charset="2"/>
            </a:endParaRPr>
          </a:p>
          <a:p>
            <a:r>
              <a:rPr lang="es-SV" altLang="es-SV" dirty="0" smtClean="0">
                <a:sym typeface="Symbol" panose="05050102010706020507" pitchFamily="18" charset="2"/>
              </a:rPr>
              <a:t>De </a:t>
            </a:r>
            <a:r>
              <a:rPr lang="es-SV" altLang="es-SV" dirty="0">
                <a:sym typeface="Symbol" panose="05050102010706020507" pitchFamily="18" charset="2"/>
              </a:rPr>
              <a:t>los trabajadores que conservarán sus puestos en los próximos cinco años, prácticamente la mitad necesitará capacitarse en nuevas competencias básicas. </a:t>
            </a:r>
            <a:endParaRPr lang="es-SV" altLang="es-SV" dirty="0" smtClean="0">
              <a:sym typeface="Symbol" panose="05050102010706020507" pitchFamily="18" charset="2"/>
            </a:endParaRPr>
          </a:p>
          <a:p>
            <a:r>
              <a:rPr lang="es-SV" altLang="es-SV" dirty="0" smtClean="0">
                <a:sym typeface="Symbol" panose="05050102010706020507" pitchFamily="18" charset="2"/>
              </a:rPr>
              <a:t>La </a:t>
            </a:r>
            <a:r>
              <a:rPr lang="es-SV" altLang="es-SV" dirty="0">
                <a:sym typeface="Symbol" panose="05050102010706020507" pitchFamily="18" charset="2"/>
              </a:rPr>
              <a:t>encuesta también concluye que el sector público debe ofrecer un mayor apoyo para que los trabajadores desplazados o en riesgo adquieran nuevas competencias o mejoren las que ya poseen. </a:t>
            </a:r>
            <a:endParaRPr lang="es-SV" altLang="es-SV" dirty="0" smtClean="0">
              <a:sym typeface="Symbol" panose="05050102010706020507" pitchFamily="18" charset="2"/>
            </a:endParaRPr>
          </a:p>
          <a:p>
            <a:r>
              <a:rPr lang="es-SV" altLang="es-SV" dirty="0" smtClean="0">
                <a:sym typeface="Symbol" panose="05050102010706020507" pitchFamily="18" charset="2"/>
              </a:rPr>
              <a:t>Actualmente</a:t>
            </a:r>
            <a:r>
              <a:rPr lang="es-SV" altLang="es-SV" dirty="0">
                <a:sym typeface="Symbol" panose="05050102010706020507" pitchFamily="18" charset="2"/>
              </a:rPr>
              <a:t>, solo el 21% de las empresas afirma poder acceder a fondos públicos para apoyar a sus empleados con iniciativas de perfeccionamiento profesional. </a:t>
            </a:r>
            <a:endParaRPr lang="es-SV" altLang="es-SV" dirty="0" smtClean="0">
              <a:sym typeface="Symbol" panose="05050102010706020507" pitchFamily="18" charset="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460" y="1798509"/>
            <a:ext cx="6108183" cy="3725991"/>
          </a:xfrm>
          <a:prstGeom prst="rect">
            <a:avLst/>
          </a:prstGeom>
        </p:spPr>
      </p:pic>
    </p:spTree>
    <p:extLst>
      <p:ext uri="{BB962C8B-B14F-4D97-AF65-F5344CB8AC3E}">
        <p14:creationId xmlns:p14="http://schemas.microsoft.com/office/powerpoint/2010/main" val="1997031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241300"/>
            <a:ext cx="10096499" cy="711200"/>
          </a:xfrm>
        </p:spPr>
        <p:txBody>
          <a:bodyPr>
            <a:normAutofit fontScale="90000"/>
          </a:bodyPr>
          <a:lstStyle/>
          <a:p>
            <a:pPr algn="ctr"/>
            <a:r>
              <a:rPr lang="en-US" altLang="es-SV" sz="3600" b="1" dirty="0" err="1" smtClean="0">
                <a:solidFill>
                  <a:srgbClr val="FF0000"/>
                </a:solidFill>
              </a:rPr>
              <a:t>Informe</a:t>
            </a:r>
            <a:r>
              <a:rPr lang="en-US" altLang="es-SV" sz="3600" b="1" dirty="0" smtClean="0">
                <a:solidFill>
                  <a:srgbClr val="FF0000"/>
                </a:solidFill>
              </a:rPr>
              <a:t> </a:t>
            </a:r>
            <a:r>
              <a:rPr lang="en-US" altLang="es-SV" sz="3600" b="1" dirty="0" err="1" smtClean="0">
                <a:solidFill>
                  <a:srgbClr val="FF0000"/>
                </a:solidFill>
              </a:rPr>
              <a:t>sobre</a:t>
            </a:r>
            <a:r>
              <a:rPr lang="en-US" altLang="es-SV" sz="3600" b="1" dirty="0" smtClean="0">
                <a:solidFill>
                  <a:srgbClr val="FF0000"/>
                </a:solidFill>
              </a:rPr>
              <a:t> el </a:t>
            </a:r>
            <a:r>
              <a:rPr lang="en-US" altLang="es-SV" sz="3600" b="1" dirty="0" err="1" smtClean="0">
                <a:solidFill>
                  <a:srgbClr val="FF0000"/>
                </a:solidFill>
              </a:rPr>
              <a:t>empleo</a:t>
            </a:r>
            <a:r>
              <a:rPr lang="en-US" altLang="es-SV" sz="3600" b="1" dirty="0" smtClean="0">
                <a:solidFill>
                  <a:srgbClr val="FF0000"/>
                </a:solidFill>
              </a:rPr>
              <a:t> del </a:t>
            </a:r>
            <a:r>
              <a:rPr lang="en-US" altLang="es-SV" sz="3600" b="1" dirty="0" err="1" smtClean="0">
                <a:solidFill>
                  <a:srgbClr val="FF0000"/>
                </a:solidFill>
              </a:rPr>
              <a:t>Foro</a:t>
            </a:r>
            <a:r>
              <a:rPr lang="en-US" altLang="es-SV" sz="3600" b="1" dirty="0" smtClean="0">
                <a:solidFill>
                  <a:srgbClr val="FF0000"/>
                </a:solidFill>
              </a:rPr>
              <a:t> </a:t>
            </a:r>
            <a:r>
              <a:rPr lang="en-US" altLang="es-SV" sz="3600" b="1" dirty="0" err="1" smtClean="0">
                <a:solidFill>
                  <a:srgbClr val="FF0000"/>
                </a:solidFill>
              </a:rPr>
              <a:t>Económico</a:t>
            </a:r>
            <a:r>
              <a:rPr lang="en-US" altLang="es-SV" sz="3600" b="1" dirty="0" smtClean="0">
                <a:solidFill>
                  <a:srgbClr val="FF0000"/>
                </a:solidFill>
              </a:rPr>
              <a:t> Mundial (2020)</a:t>
            </a:r>
            <a:endParaRPr lang="en-US" altLang="es-SV" sz="3600" b="1" dirty="0">
              <a:solidFill>
                <a:srgbClr val="FF0000"/>
              </a:solidFill>
            </a:endParaRPr>
          </a:p>
        </p:txBody>
      </p:sp>
      <p:sp>
        <p:nvSpPr>
          <p:cNvPr id="13315" name="Rectangle 3"/>
          <p:cNvSpPr>
            <a:spLocks noGrp="1" noChangeArrowheads="1"/>
          </p:cNvSpPr>
          <p:nvPr>
            <p:ph type="body" idx="1"/>
          </p:nvPr>
        </p:nvSpPr>
        <p:spPr>
          <a:xfrm>
            <a:off x="600075" y="1085849"/>
            <a:ext cx="5057775" cy="5476875"/>
          </a:xfrm>
        </p:spPr>
        <p:txBody>
          <a:bodyPr>
            <a:normAutofit fontScale="92500" lnSpcReduction="20000"/>
          </a:bodyPr>
          <a:lstStyle/>
          <a:p>
            <a:r>
              <a:rPr lang="es-SV" altLang="es-SV" b="1" i="1" dirty="0" smtClean="0">
                <a:sym typeface="Symbol" panose="05050102010706020507" pitchFamily="18" charset="2"/>
              </a:rPr>
              <a:t>El </a:t>
            </a:r>
            <a:r>
              <a:rPr lang="es-SV" altLang="es-SV" b="1" i="1" dirty="0">
                <a:sym typeface="Symbol" panose="05050102010706020507" pitchFamily="18" charset="2"/>
              </a:rPr>
              <a:t>trabajo a distancia ha llegado para quedarse</a:t>
            </a:r>
            <a:r>
              <a:rPr lang="es-SV" altLang="es-SV" dirty="0">
                <a:sym typeface="Symbol" panose="05050102010706020507" pitchFamily="18" charset="2"/>
              </a:rPr>
              <a:t>. </a:t>
            </a:r>
            <a:endParaRPr lang="es-SV" altLang="es-SV" dirty="0" smtClean="0">
              <a:sym typeface="Symbol" panose="05050102010706020507" pitchFamily="18" charset="2"/>
            </a:endParaRPr>
          </a:p>
          <a:p>
            <a:r>
              <a:rPr lang="es-SV" altLang="es-SV" dirty="0" smtClean="0">
                <a:sym typeface="Symbol" panose="05050102010706020507" pitchFamily="18" charset="2"/>
              </a:rPr>
              <a:t>Aproximadamente </a:t>
            </a:r>
            <a:r>
              <a:rPr lang="es-SV" altLang="es-SV" dirty="0">
                <a:sym typeface="Symbol" panose="05050102010706020507" pitchFamily="18" charset="2"/>
              </a:rPr>
              <a:t>el 84% de los empleadores está preparado para digitalizar con rapidez los procesos de trabajo, lo que incluye una expansión significativa del trabajo a distancia. </a:t>
            </a:r>
            <a:endParaRPr lang="es-SV" altLang="es-SV" dirty="0" smtClean="0">
              <a:sym typeface="Symbol" panose="05050102010706020507" pitchFamily="18" charset="2"/>
            </a:endParaRPr>
          </a:p>
          <a:p>
            <a:r>
              <a:rPr lang="es-SV" altLang="es-SV" dirty="0" smtClean="0">
                <a:sym typeface="Symbol" panose="05050102010706020507" pitchFamily="18" charset="2"/>
              </a:rPr>
              <a:t>Los </a:t>
            </a:r>
            <a:r>
              <a:rPr lang="es-SV" altLang="es-SV" dirty="0">
                <a:sym typeface="Symbol" panose="05050102010706020507" pitchFamily="18" charset="2"/>
              </a:rPr>
              <a:t>empleadores afirman que el 44% de su fuerza laboral tiene la posibilidad de trabajar a distancia. </a:t>
            </a:r>
            <a:endParaRPr lang="es-SV" altLang="es-SV" dirty="0" smtClean="0">
              <a:sym typeface="Symbol" panose="05050102010706020507" pitchFamily="18" charset="2"/>
            </a:endParaRPr>
          </a:p>
          <a:p>
            <a:r>
              <a:rPr lang="es-SV" altLang="es-SV" dirty="0" smtClean="0">
                <a:sym typeface="Symbol" panose="05050102010706020507" pitchFamily="18" charset="2"/>
              </a:rPr>
              <a:t>Sin </a:t>
            </a:r>
            <a:r>
              <a:rPr lang="es-SV" altLang="es-SV" dirty="0">
                <a:sym typeface="Symbol" panose="05050102010706020507" pitchFamily="18" charset="2"/>
              </a:rPr>
              <a:t>embargo, el 78% de los empresarios espera cierto impacto negativo sobre la productividad de los trabajadores, y muchas empresas están adoptando medidas para facilitar la adaptación de sus empleados.</a:t>
            </a:r>
            <a:endParaRPr lang="es-SV" altLang="es-SV" dirty="0" smtClean="0">
              <a:sym typeface="Symbol" panose="05050102010706020507" pitchFamily="18" charset="2"/>
            </a:endParaRPr>
          </a:p>
        </p:txBody>
      </p:sp>
      <p:pic>
        <p:nvPicPr>
          <p:cNvPr id="3" name="Picture 2"/>
          <p:cNvPicPr>
            <a:picLocks noChangeAspect="1"/>
          </p:cNvPicPr>
          <p:nvPr/>
        </p:nvPicPr>
        <p:blipFill>
          <a:blip r:embed="rId2"/>
          <a:stretch>
            <a:fillRect/>
          </a:stretch>
        </p:blipFill>
        <p:spPr>
          <a:xfrm>
            <a:off x="5742172" y="1892198"/>
            <a:ext cx="6297427" cy="3232251"/>
          </a:xfrm>
          <a:prstGeom prst="rect">
            <a:avLst/>
          </a:prstGeom>
        </p:spPr>
      </p:pic>
    </p:spTree>
    <p:extLst>
      <p:ext uri="{BB962C8B-B14F-4D97-AF65-F5344CB8AC3E}">
        <p14:creationId xmlns:p14="http://schemas.microsoft.com/office/powerpoint/2010/main" val="1673874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3973</TotalTime>
  <Words>1041</Words>
  <Application>Microsoft Office PowerPoint</Application>
  <PresentationFormat>Widescreen</PresentationFormat>
  <Paragraphs>52</Paragraphs>
  <Slides>18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Antonio</vt:lpstr>
      <vt:lpstr>Arial</vt:lpstr>
      <vt:lpstr>Calibri</vt:lpstr>
      <vt:lpstr>Calibri Light</vt:lpstr>
      <vt:lpstr>Montserrat</vt:lpstr>
      <vt:lpstr>Montserrat SemiBold</vt:lpstr>
      <vt:lpstr>Symbol</vt:lpstr>
      <vt:lpstr>Tema de Office</vt:lpstr>
      <vt:lpstr>Image</vt:lpstr>
      <vt:lpstr>El futuro del empleo en  la economía digital</vt:lpstr>
      <vt:lpstr>El nuevo entorno digital</vt:lpstr>
      <vt:lpstr>Impactos sobre el empleo</vt:lpstr>
      <vt:lpstr>Informe sobre el empleo del Foro Económico Mundial (2020)</vt:lpstr>
      <vt:lpstr>Informe sobre el empleo del Foro Económico Mundial (2020)</vt:lpstr>
      <vt:lpstr>Informe sobre el empleo del Foro Económico Mundial (2020)</vt:lpstr>
      <vt:lpstr>Informe sobre el empleo del Foro Económico Mundial (2020)</vt:lpstr>
      <vt:lpstr>Informe sobre el empleo del Foro Económico Mundial (2020)</vt:lpstr>
      <vt:lpstr>Informe sobre el empleo del Foro Económico Mundial (2020)</vt:lpstr>
      <vt:lpstr>PowerPoint Presentation</vt:lpstr>
      <vt:lpstr>PowerPoint Presentation</vt:lpstr>
      <vt:lpstr>PowerPoint Presentation</vt:lpstr>
      <vt:lpstr>Se requieren nuevas habilidades y destrezas</vt:lpstr>
      <vt:lpstr>Readecuación de las políticas educativas</vt:lpstr>
      <vt:lpstr>PowerPoint Presentation</vt:lpstr>
      <vt:lpstr>PowerPoint Presentation</vt:lpstr>
      <vt:lpstr>No hay vuelta atrás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Carmen  Aída Lazo</dc:creator>
  <cp:lastModifiedBy>User</cp:lastModifiedBy>
  <cp:revision>188</cp:revision>
  <dcterms:created xsi:type="dcterms:W3CDTF">2019-05-09T22:48:20Z</dcterms:created>
  <dcterms:modified xsi:type="dcterms:W3CDTF">2023-03-24T20:05:22Z</dcterms:modified>
</cp:coreProperties>
</file>