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1" r:id="rId3"/>
    <p:sldId id="272" r:id="rId4"/>
    <p:sldId id="275" r:id="rId5"/>
    <p:sldId id="273" r:id="rId6"/>
    <p:sldId id="274" r:id="rId7"/>
    <p:sldId id="276" r:id="rId8"/>
    <p:sldId id="277" r:id="rId9"/>
    <p:sldId id="278" r:id="rId10"/>
    <p:sldId id="279" r:id="rId11"/>
    <p:sldId id="280" r:id="rId12"/>
    <p:sldId id="281" r:id="rId13"/>
    <p:sldId id="282" r:id="rId14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249985-658D-4A4D-A3DA-262ED41ACF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0504BE0-7E96-4128-AAAE-F19680CF0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59D421-AF3F-4A31-A611-C6C69CB99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86203-2CA8-4A7E-B938-1588DB619415}" type="datetimeFigureOut">
              <a:rPr lang="es-CR" smtClean="0"/>
              <a:t>22/07/2023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DF68F64-B074-4B44-96E0-13E1E8C5F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B63CE5-85AA-4C7D-A603-67C00D4A1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F066D-5D5F-409D-BF97-97649180118C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184959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94EFFC-49D4-4619-AE2F-D034EEA76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3038E30-8276-4699-97F3-F418BBF2D9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9F024B-5BDC-49C5-B8D4-D9D5EBDEE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86203-2CA8-4A7E-B938-1588DB619415}" type="datetimeFigureOut">
              <a:rPr lang="es-CR" smtClean="0"/>
              <a:t>22/07/2023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7A076E-E58D-4605-9FA5-6C18F4098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686383-C64D-4A06-9571-663F144E7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F066D-5D5F-409D-BF97-97649180118C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880562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65C5083-99C5-43D5-B23D-8664367F7A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ED7FB8D-A4B5-4CC9-9E1A-50A9BFAAA3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48DD6D-B283-4D30-A386-8C40033CB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86203-2CA8-4A7E-B938-1588DB619415}" type="datetimeFigureOut">
              <a:rPr lang="es-CR" smtClean="0"/>
              <a:t>22/07/2023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4D7A1E6-F63F-4B8F-A6EC-7330FC9D2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61F23E-E40B-4070-AAC7-EE5F5D873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F066D-5D5F-409D-BF97-97649180118C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3546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86E77A-5A75-4AC7-8271-8187483A4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B3155D-E31C-4FF8-B5CA-28AA4E99B9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9A87E2-C633-4AD5-8650-6FFFCD2D5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86203-2CA8-4A7E-B938-1588DB619415}" type="datetimeFigureOut">
              <a:rPr lang="es-CR" smtClean="0"/>
              <a:t>22/07/2023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1EAC4D8-F31A-4072-9BBF-7C5E48FCE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CB1CD14-2BDA-4DBE-A129-12614CD17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F066D-5D5F-409D-BF97-97649180118C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02541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D92E4E-7945-4199-BEF5-AD0243F13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04D7545-D1F2-4051-BC85-C0DCA182D0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D6DCD5-BE25-4098-BDF8-BAE9BD479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86203-2CA8-4A7E-B938-1588DB619415}" type="datetimeFigureOut">
              <a:rPr lang="es-CR" smtClean="0"/>
              <a:t>22/07/2023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FEDE27B-C5F8-4860-9992-8836EABBD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7CC738-8ECF-4FA0-9983-A79490E6B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F066D-5D5F-409D-BF97-97649180118C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179894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0DE8B5-4C15-404F-A949-F013AA508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1500B8-0849-41A7-B9D4-662C8A21E8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F1C6E5C-4FAB-45C2-9E63-98D0311D43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79F676A-7039-4836-8C03-5DC26E63E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86203-2CA8-4A7E-B938-1588DB619415}" type="datetimeFigureOut">
              <a:rPr lang="es-CR" smtClean="0"/>
              <a:t>22/07/2023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4503D13-C80F-4B5C-8FC4-BAC51E408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0E32D25-6304-458D-8CD9-60AD8277F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F066D-5D5F-409D-BF97-97649180118C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695700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40930E-A4D7-4DA0-A067-099B382BA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D54A382-0333-4775-ADAC-2970C7BE3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B726AF7-85DC-4619-A7BB-83F2B9584A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1668C26-D618-4CEF-A837-9DEAD25ACE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E8A3F9D-B907-494E-AF30-57DC112BC3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955E570-A845-467B-BCF1-93A108C6C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86203-2CA8-4A7E-B938-1588DB619415}" type="datetimeFigureOut">
              <a:rPr lang="es-CR" smtClean="0"/>
              <a:t>22/07/2023</a:t>
            </a:fld>
            <a:endParaRPr lang="es-C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A9EC7E0-DEFD-4377-A0A0-C29C97602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030D76E-D7A8-4EF9-9443-002BE6089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F066D-5D5F-409D-BF97-97649180118C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293354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62D7EC-0267-4848-BC23-C5CC8B650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EF65DB9-1A22-4860-B113-C0672DA1E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86203-2CA8-4A7E-B938-1588DB619415}" type="datetimeFigureOut">
              <a:rPr lang="es-CR" smtClean="0"/>
              <a:t>22/07/2023</a:t>
            </a:fld>
            <a:endParaRPr lang="es-C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45F5A9B-F7A5-453A-94C6-DC5F6EC00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668A36F-E882-4017-84E2-7C83B0B9F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F066D-5D5F-409D-BF97-97649180118C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27727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FAA24E9-7A2B-48ED-892D-B2B7E1E3E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86203-2CA8-4A7E-B938-1588DB619415}" type="datetimeFigureOut">
              <a:rPr lang="es-CR" smtClean="0"/>
              <a:t>22/07/2023</a:t>
            </a:fld>
            <a:endParaRPr lang="es-C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CFCB665-B6EB-4CF9-BD90-70F5B7720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33BA0EF-AE23-458E-9F40-8D7E295C4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F066D-5D5F-409D-BF97-97649180118C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899582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FBED11-1829-4167-A68F-FBC875197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078017E-D001-4968-88C7-4A527CA3E7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3BE31DA-F166-4416-AD07-A0D05070AF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E7B952E-3D4A-44A7-9C52-B2DE4644F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86203-2CA8-4A7E-B938-1588DB619415}" type="datetimeFigureOut">
              <a:rPr lang="es-CR" smtClean="0"/>
              <a:t>22/07/2023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ED2EEA8-3C46-4319-9863-1EC907F5F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6CCE892-45A2-46F6-81DB-4A5296959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F066D-5D5F-409D-BF97-97649180118C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315280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4D164-8836-4AC4-AB93-DE0CC992A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D846075-F747-4827-BAFD-6550897A38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F2EC497-2502-4652-9D26-F1DF7C5393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8A1C4C2-D755-43CA-8B4E-E7DBADA52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86203-2CA8-4A7E-B938-1588DB619415}" type="datetimeFigureOut">
              <a:rPr lang="es-CR" smtClean="0"/>
              <a:t>22/07/2023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50CC0CB-7ACB-4872-86AC-E2DAC92C3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E28589A-4737-47EC-896A-4C48304AE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F066D-5D5F-409D-BF97-97649180118C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087312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E93BC56-1F0D-448B-8EA7-B24FB1997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8AA878B-A2EF-4DDD-B904-854D6483B2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E97196-95CF-4454-A75F-4CAE64702A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86203-2CA8-4A7E-B938-1588DB619415}" type="datetimeFigureOut">
              <a:rPr lang="es-CR" smtClean="0"/>
              <a:t>22/07/2023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207C189-19D8-4B46-99FD-0D5CEC83CF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696E05B-D819-49D2-8BC7-EC87F756B1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F066D-5D5F-409D-BF97-97649180118C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657782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elo.sa.cr/scielo.php?script=sci_arttext&amp;pid=S1409-00152002000200012&amp;lng=en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yUQ_OVtLNco?feature=oembed" TargetMode="Externa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CADEB23-AAC9-4987-93D5-8ABD3600C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4824" y="735106"/>
            <a:ext cx="10053763" cy="292847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Recolección de datos cuantitativos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76AEB02E-96CA-4738-A14A-62416779B5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8808" y="269829"/>
            <a:ext cx="981541" cy="981541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FFE76BA5-4AEB-49C8-9146-95DAE2BCA523}"/>
              </a:ext>
            </a:extLst>
          </p:cNvPr>
          <p:cNvSpPr txBox="1"/>
          <p:nvPr/>
        </p:nvSpPr>
        <p:spPr>
          <a:xfrm>
            <a:off x="933909" y="1997839"/>
            <a:ext cx="10324181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endParaRPr lang="es-ES"/>
          </a:p>
          <a:p>
            <a:pPr algn="l">
              <a:spcAft>
                <a:spcPts val="600"/>
              </a:spcAft>
            </a:pPr>
            <a:endParaRPr lang="es-ES"/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endParaRPr lang="es-ES"/>
          </a:p>
          <a:p>
            <a:pPr>
              <a:spcAft>
                <a:spcPts val="600"/>
              </a:spcAft>
            </a:pPr>
            <a:endParaRPr lang="es-CR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F0B0FFF-1C07-4C4C-898E-DA021D845C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8476" y="3819453"/>
            <a:ext cx="8082168" cy="2556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448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2108641-0573-4E4E-98BF-F038FA6B5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873" y="294538"/>
            <a:ext cx="11194472" cy="1033669"/>
          </a:xfrm>
        </p:spPr>
        <p:txBody>
          <a:bodyPr>
            <a:normAutofit/>
          </a:bodyPr>
          <a:lstStyle/>
          <a:p>
            <a:r>
              <a:rPr lang="es-ES" sz="2400" dirty="0">
                <a:solidFill>
                  <a:srgbClr val="FFFFFF"/>
                </a:solidFill>
              </a:rPr>
              <a:t>Ejemplos de datos cuyos métodos de recolección permiten que puedan ser codificados numéricamente y analizados como texto</a:t>
            </a:r>
            <a:endParaRPr lang="es-CR" sz="2400" dirty="0">
              <a:solidFill>
                <a:srgbClr val="FFFFFF"/>
              </a:solidFill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9A41BD0-9C4C-423A-88BE-4D5C70D4BA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1752" y="1988657"/>
            <a:ext cx="9848495" cy="2880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038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2108641-0573-4E4E-98BF-F038FA6B5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873" y="294538"/>
            <a:ext cx="11194472" cy="1033669"/>
          </a:xfrm>
        </p:spPr>
        <p:txBody>
          <a:bodyPr>
            <a:normAutofit/>
          </a:bodyPr>
          <a:lstStyle/>
          <a:p>
            <a:r>
              <a:rPr lang="es-ES" sz="2400" dirty="0">
                <a:solidFill>
                  <a:srgbClr val="FFFFFF"/>
                </a:solidFill>
              </a:rPr>
              <a:t>Ejemplos de datos cuyos métodos de recolección permiten que puedan ser codificados numéricamente y analizados como texto</a:t>
            </a:r>
            <a:endParaRPr lang="es-CR" sz="2400" dirty="0">
              <a:solidFill>
                <a:srgbClr val="FFFFFF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248BD33-F6BB-4A54-AB86-B91ACF6FAF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7898" y="1362812"/>
            <a:ext cx="7696200" cy="520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2698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2108641-0573-4E4E-98BF-F038FA6B5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873" y="294538"/>
            <a:ext cx="11194472" cy="1033669"/>
          </a:xfrm>
        </p:spPr>
        <p:txBody>
          <a:bodyPr>
            <a:normAutofit/>
          </a:bodyPr>
          <a:lstStyle/>
          <a:p>
            <a:r>
              <a:rPr lang="es-ES" sz="2400" dirty="0">
                <a:solidFill>
                  <a:srgbClr val="FFFFFF"/>
                </a:solidFill>
              </a:rPr>
              <a:t>Retos de los diseños mixtos</a:t>
            </a:r>
            <a:endParaRPr lang="es-CR" sz="2400" dirty="0">
              <a:solidFill>
                <a:srgbClr val="FFFFFF"/>
              </a:solidFill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DC254A5-26D0-4827-AADB-573E85D0EB0C}"/>
              </a:ext>
            </a:extLst>
          </p:cNvPr>
          <p:cNvSpPr txBox="1"/>
          <p:nvPr/>
        </p:nvSpPr>
        <p:spPr>
          <a:xfrm>
            <a:off x="1052944" y="1995054"/>
            <a:ext cx="97155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Resultados contradictorios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Sesgos de un método a otro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Diferencias entre los tamaños de muestra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La decisión de qué resultados de una etapa deben guiar a la otra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5847605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4386D9-3AFC-45C0-9169-1AD045FD6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397" y="2418408"/>
            <a:ext cx="4959603" cy="3522569"/>
          </a:xfrm>
        </p:spPr>
        <p:txBody>
          <a:bodyPr anchor="t">
            <a:normAutofit/>
          </a:bodyPr>
          <a:lstStyle/>
          <a:p>
            <a:r>
              <a:rPr lang="es-CR" sz="2000"/>
              <a:t>Intercambio de ideas.</a:t>
            </a:r>
          </a:p>
        </p:txBody>
      </p:sp>
      <p:pic>
        <p:nvPicPr>
          <p:cNvPr id="7" name="Graphic 6" descr="Transferencia">
            <a:extLst>
              <a:ext uri="{FF2B5EF4-FFF2-40B4-BE49-F238E27FC236}">
                <a16:creationId xmlns:a16="http://schemas.microsoft.com/office/drawing/2014/main" id="{1F8C193F-44BF-49E7-8890-6BA3D4FA64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12442" y="621610"/>
            <a:ext cx="5201023" cy="5201023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571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ADEB23-AAC9-4987-93D5-8ABD3600C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978" y="585370"/>
            <a:ext cx="11091600" cy="1332000"/>
          </a:xfrm>
        </p:spPr>
        <p:txBody>
          <a:bodyPr>
            <a:normAutofit/>
          </a:bodyPr>
          <a:lstStyle/>
          <a:p>
            <a:pPr algn="ctr"/>
            <a:r>
              <a:rPr lang="es-ES" dirty="0"/>
              <a:t>¿Qué procedimiento se sigue para analizar</a:t>
            </a:r>
            <a:br>
              <a:rPr lang="es-ES" dirty="0"/>
            </a:br>
            <a:r>
              <a:rPr lang="es-ES" dirty="0"/>
              <a:t>cuantitativamente los datos?</a:t>
            </a:r>
            <a:endParaRPr lang="es-CR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76AEB02E-96CA-4738-A14A-62416779B5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8808" y="269829"/>
            <a:ext cx="981541" cy="981541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FFE76BA5-4AEB-49C8-9146-95DAE2BCA523}"/>
              </a:ext>
            </a:extLst>
          </p:cNvPr>
          <p:cNvSpPr txBox="1"/>
          <p:nvPr/>
        </p:nvSpPr>
        <p:spPr>
          <a:xfrm>
            <a:off x="933909" y="1997839"/>
            <a:ext cx="103241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  <a:p>
            <a:pPr algn="l"/>
            <a:endParaRPr lang="es-ES" dirty="0"/>
          </a:p>
          <a:p>
            <a:pPr marL="342900" indent="-342900">
              <a:buFont typeface="+mj-lt"/>
              <a:buAutoNum type="arabicPeriod"/>
            </a:pPr>
            <a:endParaRPr lang="es-ES" dirty="0"/>
          </a:p>
          <a:p>
            <a:endParaRPr lang="es-CR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4BEC03BC-1F70-4A23-A8A5-34A4D856BC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497" y="2232911"/>
            <a:ext cx="11068050" cy="3419475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3D2F3A51-C9B1-4729-A3AC-4FD05831F62C}"/>
              </a:ext>
            </a:extLst>
          </p:cNvPr>
          <p:cNvSpPr txBox="1"/>
          <p:nvPr/>
        </p:nvSpPr>
        <p:spPr>
          <a:xfrm>
            <a:off x="523069" y="6461894"/>
            <a:ext cx="6098582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800" dirty="0"/>
              <a:t>Hernández R., Fernández C. y Baptista, M. (2014). Metodología de la Investigación (6ta edición), Capítulo 10, p. 272. </a:t>
            </a:r>
          </a:p>
        </p:txBody>
      </p:sp>
    </p:spTree>
    <p:extLst>
      <p:ext uri="{BB962C8B-B14F-4D97-AF65-F5344CB8AC3E}">
        <p14:creationId xmlns:p14="http://schemas.microsoft.com/office/powerpoint/2010/main" val="3315711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31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33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37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39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1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CADEB23-AAC9-4987-93D5-8ABD3600C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Consideraciones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éticas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y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legales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en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la investigación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A12DC78-8A06-4E88-B488-241487E8AB9E}"/>
              </a:ext>
            </a:extLst>
          </p:cNvPr>
          <p:cNvSpPr txBox="1"/>
          <p:nvPr/>
        </p:nvSpPr>
        <p:spPr>
          <a:xfrm>
            <a:off x="6503158" y="649480"/>
            <a:ext cx="4862447" cy="5546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i="1" dirty="0">
                <a:effectLst/>
              </a:rPr>
              <a:t>“</a:t>
            </a:r>
            <a:r>
              <a:rPr lang="en-US" sz="2000" i="1" dirty="0" err="1">
                <a:effectLst/>
              </a:rPr>
              <a:t>Aunque</a:t>
            </a:r>
            <a:r>
              <a:rPr lang="en-US" sz="2000" i="1" dirty="0">
                <a:effectLst/>
              </a:rPr>
              <a:t> no sea con fines </a:t>
            </a:r>
            <a:r>
              <a:rPr lang="en-US" sz="2000" i="1" dirty="0" err="1">
                <a:effectLst/>
              </a:rPr>
              <a:t>científicos</a:t>
            </a:r>
            <a:r>
              <a:rPr lang="en-US" sz="2000" i="1" dirty="0">
                <a:effectLst/>
              </a:rPr>
              <a:t>, </a:t>
            </a:r>
            <a:r>
              <a:rPr lang="en-US" sz="2000" i="1" dirty="0" err="1">
                <a:effectLst/>
              </a:rPr>
              <a:t>pero</a:t>
            </a:r>
            <a:r>
              <a:rPr lang="en-US" sz="2000" i="1" dirty="0">
                <a:effectLst/>
              </a:rPr>
              <a:t> </a:t>
            </a:r>
            <a:r>
              <a:rPr lang="en-US" sz="2000" i="1" dirty="0" err="1">
                <a:effectLst/>
              </a:rPr>
              <a:t>sí</a:t>
            </a:r>
            <a:r>
              <a:rPr lang="en-US" sz="2000" i="1" dirty="0">
                <a:effectLst/>
              </a:rPr>
              <a:t> </a:t>
            </a:r>
            <a:r>
              <a:rPr lang="en-US" sz="2000" i="1" dirty="0" err="1">
                <a:effectLst/>
              </a:rPr>
              <a:t>éticos</a:t>
            </a:r>
            <a:r>
              <a:rPr lang="en-US" sz="2000" i="1" dirty="0">
                <a:effectLst/>
              </a:rPr>
              <a:t>, es </a:t>
            </a:r>
            <a:r>
              <a:rPr lang="en-US" sz="2000" i="1" dirty="0" err="1">
                <a:effectLst/>
              </a:rPr>
              <a:t>necesario</a:t>
            </a:r>
            <a:r>
              <a:rPr lang="en-US" sz="2000" i="1" dirty="0">
                <a:effectLst/>
              </a:rPr>
              <a:t> que </a:t>
            </a:r>
            <a:r>
              <a:rPr lang="en-US" sz="2000" i="1" dirty="0" err="1">
                <a:effectLst/>
              </a:rPr>
              <a:t>el</a:t>
            </a:r>
            <a:r>
              <a:rPr lang="en-US" sz="2000" i="1" dirty="0">
                <a:effectLst/>
              </a:rPr>
              <a:t> </a:t>
            </a:r>
            <a:r>
              <a:rPr lang="en-US" sz="2000" i="1" dirty="0" err="1">
                <a:effectLst/>
              </a:rPr>
              <a:t>investigador</a:t>
            </a:r>
            <a:r>
              <a:rPr lang="en-US" sz="2000" i="1" dirty="0">
                <a:effectLst/>
              </a:rPr>
              <a:t> se </a:t>
            </a:r>
            <a:r>
              <a:rPr lang="en-US" sz="2000" i="1" dirty="0" err="1">
                <a:effectLst/>
              </a:rPr>
              <a:t>cuestione</a:t>
            </a:r>
            <a:r>
              <a:rPr lang="en-US" sz="2000" i="1" dirty="0">
                <a:effectLst/>
              </a:rPr>
              <a:t> </a:t>
            </a:r>
            <a:r>
              <a:rPr lang="en-US" sz="2000" i="1" dirty="0" err="1">
                <a:effectLst/>
              </a:rPr>
              <a:t>acerca</a:t>
            </a:r>
            <a:r>
              <a:rPr lang="en-US" sz="2000" i="1" dirty="0">
                <a:effectLst/>
              </a:rPr>
              <a:t> de las </a:t>
            </a:r>
            <a:r>
              <a:rPr lang="en-US" sz="2000" i="1" dirty="0" err="1">
                <a:effectLst/>
              </a:rPr>
              <a:t>consecuencias</a:t>
            </a:r>
            <a:r>
              <a:rPr lang="en-US" sz="2000" i="1" dirty="0">
                <a:effectLst/>
              </a:rPr>
              <a:t> del </a:t>
            </a:r>
            <a:r>
              <a:rPr lang="en-US" sz="2000" i="1" dirty="0" err="1">
                <a:effectLst/>
              </a:rPr>
              <a:t>estudio</a:t>
            </a:r>
            <a:r>
              <a:rPr lang="en-US" sz="2000" i="1" dirty="0">
                <a:effectLst/>
              </a:rPr>
              <a:t>”.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76AEB02E-96CA-4738-A14A-62416779B5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8808" y="269829"/>
            <a:ext cx="981541" cy="981541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FFE76BA5-4AEB-49C8-9146-95DAE2BCA523}"/>
              </a:ext>
            </a:extLst>
          </p:cNvPr>
          <p:cNvSpPr txBox="1"/>
          <p:nvPr/>
        </p:nvSpPr>
        <p:spPr>
          <a:xfrm>
            <a:off x="933909" y="1997839"/>
            <a:ext cx="10324181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endParaRPr lang="es-ES" dirty="0"/>
          </a:p>
          <a:p>
            <a:pPr algn="l">
              <a:spcAft>
                <a:spcPts val="600"/>
              </a:spcAft>
            </a:pPr>
            <a:endParaRPr lang="es-ES" dirty="0"/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endParaRPr lang="es-ES" dirty="0"/>
          </a:p>
          <a:p>
            <a:pPr>
              <a:spcAft>
                <a:spcPts val="600"/>
              </a:spcAft>
            </a:pP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902718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2108641-0573-4E4E-98BF-F038FA6B5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s-ES" sz="4000" dirty="0">
                <a:solidFill>
                  <a:srgbClr val="FFFFFF"/>
                </a:solidFill>
              </a:rPr>
              <a:t>Actividad 5_Análisis</a:t>
            </a:r>
            <a:endParaRPr lang="es-CR" sz="4000" dirty="0">
              <a:solidFill>
                <a:srgbClr val="FFFFFF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17DB2BB-E961-4A56-8177-BEE900860F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9178" y="1885279"/>
            <a:ext cx="8916452" cy="2399082"/>
          </a:xfrm>
        </p:spPr>
        <p:txBody>
          <a:bodyPr anchor="ctr">
            <a:normAutofit fontScale="85000" lnSpcReduction="10000"/>
          </a:bodyPr>
          <a:lstStyle/>
          <a:p>
            <a:pPr marL="0" indent="0" algn="just">
              <a:buNone/>
            </a:pPr>
            <a:endParaRPr lang="es-ES" sz="2000" dirty="0"/>
          </a:p>
          <a:p>
            <a:pPr algn="just"/>
            <a:r>
              <a:rPr lang="es-ES" sz="2000" dirty="0"/>
              <a:t>En atención al artículo del Lic. Juan Diego Castro Fernández, publicado en la Revista Medicina Legal de Costa Rica, un resumen de los casos de investigación en seres humanos a nivel nacional, titulada : ¿Es impune la experimentación en seres humanos?. </a:t>
            </a:r>
            <a:r>
              <a:rPr lang="es-ES" sz="2000" dirty="0" err="1"/>
              <a:t>Med</a:t>
            </a:r>
            <a:r>
              <a:rPr lang="es-ES" sz="2000" dirty="0"/>
              <a:t>. </a:t>
            </a:r>
            <a:r>
              <a:rPr lang="es-ES" sz="2000" dirty="0" err="1"/>
              <a:t>leg</a:t>
            </a:r>
            <a:r>
              <a:rPr lang="es-ES" sz="2000" dirty="0"/>
              <a:t>. Costa Rica 2002 </a:t>
            </a:r>
            <a:r>
              <a:rPr lang="es-ES" sz="2000" dirty="0" err="1"/>
              <a:t>Sep</a:t>
            </a:r>
            <a:r>
              <a:rPr lang="es-ES" sz="2000" dirty="0"/>
              <a:t>; 19( 2 ): 103-116,  luego de analizar el mismo, deben presentar en formato .</a:t>
            </a:r>
            <a:r>
              <a:rPr lang="es-ES" sz="2000" dirty="0" err="1"/>
              <a:t>pdf</a:t>
            </a:r>
            <a:r>
              <a:rPr lang="es-ES" sz="2000" dirty="0"/>
              <a:t> un comentario sobre el artículo y un ejemplo de investigación indebida que les llamó la atención durante la lectura del artículo y subirlo a la plataforma virtual para su evaluación.</a:t>
            </a:r>
          </a:p>
          <a:p>
            <a:pPr algn="just"/>
            <a:endParaRPr lang="es-ES" sz="2000" dirty="0"/>
          </a:p>
          <a:p>
            <a:pPr marL="0" indent="0" algn="r">
              <a:buNone/>
            </a:pPr>
            <a:r>
              <a:rPr lang="es-ES" sz="1400" dirty="0"/>
              <a:t>*Recordar anotar número de grupo y nombre de cada uno de los participantes</a:t>
            </a:r>
          </a:p>
          <a:p>
            <a:pPr algn="just"/>
            <a:endParaRPr lang="es-ES" sz="2000" dirty="0"/>
          </a:p>
        </p:txBody>
      </p:sp>
      <p:pic>
        <p:nvPicPr>
          <p:cNvPr id="6" name="Imagen 5" descr="Dibujo animado de un animal&#10;&#10;Descripción generada automáticamente con confianza baja">
            <a:extLst>
              <a:ext uri="{FF2B5EF4-FFF2-40B4-BE49-F238E27FC236}">
                <a16:creationId xmlns:a16="http://schemas.microsoft.com/office/drawing/2014/main" id="{623576C5-3866-4D8B-A33C-9E5507F6BE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218" y="2246503"/>
            <a:ext cx="1562318" cy="1676634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B72A122D-B36C-47D4-B636-F66CD77FA941}"/>
              </a:ext>
            </a:extLst>
          </p:cNvPr>
          <p:cNvSpPr txBox="1"/>
          <p:nvPr/>
        </p:nvSpPr>
        <p:spPr>
          <a:xfrm>
            <a:off x="225632" y="6334780"/>
            <a:ext cx="83147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/>
              <a:t>Disponible en </a:t>
            </a:r>
            <a:r>
              <a:rPr lang="es-ES" sz="1400" dirty="0">
                <a:hlinkClick r:id="rId3"/>
              </a:rPr>
              <a:t>https://www.scielo.sa.cr/scielo.php?script=sci_arttext&amp;pid=S1409-00152002000200012&amp;lng=en</a:t>
            </a:r>
            <a:r>
              <a:rPr lang="es-ES" sz="1400" dirty="0"/>
              <a:t> </a:t>
            </a:r>
          </a:p>
          <a:p>
            <a:r>
              <a:rPr lang="es-ES" sz="1400" dirty="0"/>
              <a:t>  </a:t>
            </a:r>
            <a:endParaRPr lang="es-CR" sz="1400" dirty="0"/>
          </a:p>
        </p:txBody>
      </p:sp>
    </p:spTree>
    <p:extLst>
      <p:ext uri="{BB962C8B-B14F-4D97-AF65-F5344CB8AC3E}">
        <p14:creationId xmlns:p14="http://schemas.microsoft.com/office/powerpoint/2010/main" val="3916257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CADEB23-AAC9-4987-93D5-8ABD3600C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4824" y="735106"/>
            <a:ext cx="10053763" cy="292847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Técnicas e instrumentos de </a:t>
            </a:r>
            <a:r>
              <a:rPr lang="en-US" sz="4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investigación</a:t>
            </a:r>
            <a:endParaRPr lang="en-US" sz="48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76AEB02E-96CA-4738-A14A-62416779B5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78808" y="269829"/>
            <a:ext cx="981541" cy="981541"/>
          </a:xfrm>
          <a:prstGeom prst="rect">
            <a:avLst/>
          </a:prstGeom>
        </p:spPr>
      </p:pic>
      <p:pic>
        <p:nvPicPr>
          <p:cNvPr id="4" name="Elementos multimedia en línea 3" title="Métodos, técnicas e instrumentos de investigación. ¿Cuál es la diferencia?">
            <a:hlinkClick r:id="" action="ppaction://media"/>
            <a:extLst>
              <a:ext uri="{FF2B5EF4-FFF2-40B4-BE49-F238E27FC236}">
                <a16:creationId xmlns:a16="http://schemas.microsoft.com/office/drawing/2014/main" id="{368CB99E-132B-4255-A03D-DDC37AF3BF7D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8828588" y="2463987"/>
            <a:ext cx="2540000" cy="143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50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7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2108641-0573-4E4E-98BF-F038FA6B5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s-ES" sz="4000" dirty="0">
                <a:solidFill>
                  <a:srgbClr val="FFFFFF"/>
                </a:solidFill>
              </a:rPr>
              <a:t>Actividad 6_Exposición oral en plenaria</a:t>
            </a:r>
            <a:endParaRPr lang="es-CR" sz="4000" dirty="0">
              <a:solidFill>
                <a:srgbClr val="FFFFFF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17DB2BB-E961-4A56-8177-BEE900860F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9178" y="1885279"/>
            <a:ext cx="8916452" cy="2399082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endParaRPr lang="es-ES" sz="2000" dirty="0"/>
          </a:p>
          <a:p>
            <a:pPr algn="just"/>
            <a:r>
              <a:rPr lang="es-ES" sz="2000" dirty="0"/>
              <a:t>Con base en lo expuesto en el vídeo intitulado “</a:t>
            </a:r>
            <a:r>
              <a:rPr lang="es-ES" sz="2000" u="sng" dirty="0"/>
              <a:t>Métodos, técnicas e instrumentos de investigación. ¿Cuál es la diferencia?</a:t>
            </a:r>
            <a:r>
              <a:rPr lang="es-ES" sz="2000" dirty="0"/>
              <a:t>”, plantee 1 ejemplo de investigación dónde se incluya el </a:t>
            </a:r>
            <a:r>
              <a:rPr lang="es-ES" sz="2000" b="1" dirty="0"/>
              <a:t>enfoque</a:t>
            </a:r>
            <a:r>
              <a:rPr lang="es-ES" sz="2000" dirty="0"/>
              <a:t>, una </a:t>
            </a:r>
            <a:r>
              <a:rPr lang="es-ES" sz="2000" b="1" dirty="0"/>
              <a:t>técnica</a:t>
            </a:r>
            <a:r>
              <a:rPr lang="es-ES" sz="2000" dirty="0"/>
              <a:t> e </a:t>
            </a:r>
            <a:r>
              <a:rPr lang="es-ES" sz="2000" b="1" dirty="0"/>
              <a:t>instrumento</a:t>
            </a:r>
            <a:r>
              <a:rPr lang="es-ES" sz="2000" dirty="0"/>
              <a:t> a utilizar.</a:t>
            </a:r>
          </a:p>
          <a:p>
            <a:pPr marL="0" indent="0" algn="r">
              <a:buNone/>
            </a:pPr>
            <a:r>
              <a:rPr lang="es-ES" sz="1200" dirty="0"/>
              <a:t>*Recordar mencionar número de grupo y nombre de cada uno de los participantes.</a:t>
            </a:r>
          </a:p>
          <a:p>
            <a:pPr algn="just"/>
            <a:endParaRPr lang="es-CR" sz="2000" dirty="0"/>
          </a:p>
        </p:txBody>
      </p:sp>
      <p:pic>
        <p:nvPicPr>
          <p:cNvPr id="5" name="Imagen 4" descr="Gráfico&#10;&#10;Descripción generada automáticamente">
            <a:extLst>
              <a:ext uri="{FF2B5EF4-FFF2-40B4-BE49-F238E27FC236}">
                <a16:creationId xmlns:a16="http://schemas.microsoft.com/office/drawing/2014/main" id="{952DDB5F-DAEE-4FC2-BC2D-B1F67A9FC7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589" y="2047682"/>
            <a:ext cx="1219370" cy="1381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04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CADEB23-AAC9-4987-93D5-8ABD3600C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4824" y="735106"/>
            <a:ext cx="10053763" cy="292847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Recolección</a:t>
            </a:r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4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datos</a:t>
            </a:r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métodos</a:t>
            </a:r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mixtos</a:t>
            </a:r>
            <a:endParaRPr lang="en-US" sz="48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76AEB02E-96CA-4738-A14A-62416779B5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8808" y="269829"/>
            <a:ext cx="981541" cy="981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403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0AD7D477-FADA-4F12-9021-E4C1B2C767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7417" y="0"/>
            <a:ext cx="10626437" cy="6858000"/>
          </a:xfrm>
        </p:spPr>
      </p:pic>
    </p:spTree>
    <p:extLst>
      <p:ext uri="{BB962C8B-B14F-4D97-AF65-F5344CB8AC3E}">
        <p14:creationId xmlns:p14="http://schemas.microsoft.com/office/powerpoint/2010/main" val="8383778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2108641-0573-4E4E-98BF-F038FA6B5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s-ES" sz="4000" dirty="0">
                <a:solidFill>
                  <a:srgbClr val="FFFFFF"/>
                </a:solidFill>
              </a:rPr>
              <a:t>Tipos de datos y análisis pertinentes a realizar</a:t>
            </a:r>
            <a:endParaRPr lang="es-CR" sz="4000" dirty="0">
              <a:solidFill>
                <a:srgbClr val="FFFFFF"/>
              </a:solidFill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0AC817EF-2D14-49C9-8D6B-09AB537BA0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2780" y="1519013"/>
            <a:ext cx="8340869" cy="5338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5770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</TotalTime>
  <Words>383</Words>
  <Application>Microsoft Office PowerPoint</Application>
  <PresentationFormat>Panorámica</PresentationFormat>
  <Paragraphs>33</Paragraphs>
  <Slides>13</Slides>
  <Notes>0</Notes>
  <HiddenSlides>0</HiddenSlides>
  <MMClips>1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Tema de Office</vt:lpstr>
      <vt:lpstr>Recolección de datos cuantitativos</vt:lpstr>
      <vt:lpstr>¿Qué procedimiento se sigue para analizar cuantitativamente los datos?</vt:lpstr>
      <vt:lpstr>Consideraciones éticas y legales en la investigación</vt:lpstr>
      <vt:lpstr>Actividad 5_Análisis</vt:lpstr>
      <vt:lpstr>Técnicas e instrumentos de investigación</vt:lpstr>
      <vt:lpstr>Actividad 6_Exposición oral en plenaria</vt:lpstr>
      <vt:lpstr>Recolección de datos métodos mixtos</vt:lpstr>
      <vt:lpstr>Presentación de PowerPoint</vt:lpstr>
      <vt:lpstr>Tipos de datos y análisis pertinentes a realizar</vt:lpstr>
      <vt:lpstr>Ejemplos de datos cuyos métodos de recolección permiten que puedan ser codificados numéricamente y analizados como texto</vt:lpstr>
      <vt:lpstr>Ejemplos de datos cuyos métodos de recolección permiten que puedan ser codificados numéricamente y analizados como texto</vt:lpstr>
      <vt:lpstr>Retos de los diseños mixtos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Recolección de datos cuantitativos</dc:title>
  <dc:creator>María Gabriela Sirias Pérez</dc:creator>
  <cp:lastModifiedBy>María Gabriela Sirias Pérez</cp:lastModifiedBy>
  <cp:revision>8</cp:revision>
  <dcterms:created xsi:type="dcterms:W3CDTF">2022-01-20T02:15:53Z</dcterms:created>
  <dcterms:modified xsi:type="dcterms:W3CDTF">2023-07-22T20:18:33Z</dcterms:modified>
</cp:coreProperties>
</file>