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8" r:id="rId5"/>
    <p:sldId id="261" r:id="rId6"/>
    <p:sldId id="269" r:id="rId7"/>
    <p:sldId id="265" r:id="rId8"/>
    <p:sldId id="266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A8A23-E00E-41ED-8C72-95ED5B18216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28A1F5D-55B6-4610-86DA-E7D854A8B6F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300" u="sng" kern="1200" cap="all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CONSTRUCCIÓN</a:t>
          </a:r>
          <a:r>
            <a:rPr lang="en-US" sz="2300" u="sng" kern="1200" cap="all" baseline="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 DE OBJETIVOS</a:t>
          </a:r>
          <a:endParaRPr lang="en-US" sz="2300" u="sng" kern="1200" cap="all" dirty="0">
            <a:solidFill>
              <a:srgbClr val="0070C0"/>
            </a:solidFill>
            <a:latin typeface="Calibri" panose="020F0502020204030204"/>
            <a:ea typeface="+mn-ea"/>
            <a:cs typeface="+mn-cs"/>
          </a:endParaRPr>
        </a:p>
      </dgm:t>
    </dgm:pt>
    <dgm:pt modelId="{33440D85-9E7B-42CB-9DB0-9050DF76CD0A}" type="parTrans" cxnId="{A2252343-5AFD-4DDE-B46A-C49D0F10F337}">
      <dgm:prSet/>
      <dgm:spPr/>
      <dgm:t>
        <a:bodyPr/>
        <a:lstStyle/>
        <a:p>
          <a:endParaRPr lang="en-US"/>
        </a:p>
      </dgm:t>
    </dgm:pt>
    <dgm:pt modelId="{22A7D6FE-067A-4A4B-B573-ED90DCA314D7}" type="sibTrans" cxnId="{A2252343-5AFD-4DDE-B46A-C49D0F10F337}">
      <dgm:prSet/>
      <dgm:spPr/>
      <dgm:t>
        <a:bodyPr/>
        <a:lstStyle/>
        <a:p>
          <a:endParaRPr lang="en-US"/>
        </a:p>
      </dgm:t>
    </dgm:pt>
    <dgm:pt modelId="{3BE7AFD3-28D7-48FB-8162-7E13EA05847C}">
      <dgm:prSet custT="1"/>
      <dgm:spPr/>
      <dgm:t>
        <a:bodyPr/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300" u="sng" kern="1200" cap="all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estrategias metodológicas de la investigación.</a:t>
          </a:r>
          <a:endParaRPr lang="en-US" sz="2300" u="sng" kern="1200" cap="all" dirty="0">
            <a:solidFill>
              <a:srgbClr val="0070C0"/>
            </a:solidFill>
            <a:latin typeface="Calibri" panose="020F0502020204030204"/>
            <a:ea typeface="+mn-ea"/>
            <a:cs typeface="+mn-cs"/>
          </a:endParaRPr>
        </a:p>
      </dgm:t>
    </dgm:pt>
    <dgm:pt modelId="{6C00ABEE-D0A5-46F1-A07F-CBD40DFAE382}" type="parTrans" cxnId="{732211D1-45B8-44F7-97FC-B9AFEF05053E}">
      <dgm:prSet/>
      <dgm:spPr/>
      <dgm:t>
        <a:bodyPr/>
        <a:lstStyle/>
        <a:p>
          <a:endParaRPr lang="en-US"/>
        </a:p>
      </dgm:t>
    </dgm:pt>
    <dgm:pt modelId="{F7F29CFB-7E76-48F9-9D30-D7CCF693C5C5}" type="sibTrans" cxnId="{732211D1-45B8-44F7-97FC-B9AFEF05053E}">
      <dgm:prSet/>
      <dgm:spPr/>
      <dgm:t>
        <a:bodyPr/>
        <a:lstStyle/>
        <a:p>
          <a:endParaRPr lang="en-US"/>
        </a:p>
      </dgm:t>
    </dgm:pt>
    <dgm:pt modelId="{4053AFB0-BB7E-4214-B153-61BE1AC86A2D}">
      <dgm:prSet custT="1"/>
      <dgm:spPr/>
      <dgm:t>
        <a:bodyPr/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u="sng" kern="1200" cap="all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Marco conceptual</a:t>
          </a:r>
        </a:p>
      </dgm:t>
    </dgm:pt>
    <dgm:pt modelId="{A7E6BBCB-A2A5-4AED-BE6E-D155B1EB145D}" type="parTrans" cxnId="{566E7669-C652-41BF-B9BD-159F70DCBB0D}">
      <dgm:prSet/>
      <dgm:spPr/>
      <dgm:t>
        <a:bodyPr/>
        <a:lstStyle/>
        <a:p>
          <a:endParaRPr lang="es-CR"/>
        </a:p>
      </dgm:t>
    </dgm:pt>
    <dgm:pt modelId="{C4E83DC0-5EC7-482C-9DEA-13CD99D9D266}" type="sibTrans" cxnId="{566E7669-C652-41BF-B9BD-159F70DCBB0D}">
      <dgm:prSet/>
      <dgm:spPr/>
      <dgm:t>
        <a:bodyPr/>
        <a:lstStyle/>
        <a:p>
          <a:endParaRPr lang="es-CR"/>
        </a:p>
      </dgm:t>
    </dgm:pt>
    <dgm:pt modelId="{063C3C3C-A4D6-4E7C-ADF3-0BDBD38C74D1}" type="pres">
      <dgm:prSet presAssocID="{3C4A8A23-E00E-41ED-8C72-95ED5B182169}" presName="root" presStyleCnt="0">
        <dgm:presLayoutVars>
          <dgm:dir/>
          <dgm:resizeHandles val="exact"/>
        </dgm:presLayoutVars>
      </dgm:prSet>
      <dgm:spPr/>
    </dgm:pt>
    <dgm:pt modelId="{EE8E56A8-35BE-470D-869F-37D7C303AEDC}" type="pres">
      <dgm:prSet presAssocID="{928A1F5D-55B6-4610-86DA-E7D854A8B6F2}" presName="compNode" presStyleCnt="0"/>
      <dgm:spPr/>
    </dgm:pt>
    <dgm:pt modelId="{E8FEB94D-FEB9-4B2E-BC21-900C9EFDC2EC}" type="pres">
      <dgm:prSet presAssocID="{928A1F5D-55B6-4610-86DA-E7D854A8B6F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E47D77F-654F-4A58-8277-300232DF37AD}" type="pres">
      <dgm:prSet presAssocID="{928A1F5D-55B6-4610-86DA-E7D854A8B6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0E1DE5D-AAF3-4541-BDF3-F205E7E033BE}" type="pres">
      <dgm:prSet presAssocID="{928A1F5D-55B6-4610-86DA-E7D854A8B6F2}" presName="spaceRect" presStyleCnt="0"/>
      <dgm:spPr/>
    </dgm:pt>
    <dgm:pt modelId="{A5761636-27AC-48F1-9993-3E217C36D512}" type="pres">
      <dgm:prSet presAssocID="{928A1F5D-55B6-4610-86DA-E7D854A8B6F2}" presName="textRect" presStyleLbl="revTx" presStyleIdx="0" presStyleCnt="3">
        <dgm:presLayoutVars>
          <dgm:chMax val="1"/>
          <dgm:chPref val="1"/>
        </dgm:presLayoutVars>
      </dgm:prSet>
      <dgm:spPr/>
    </dgm:pt>
    <dgm:pt modelId="{B9E3B113-C2ED-4FC5-B0A4-79DCE1A8A2C4}" type="pres">
      <dgm:prSet presAssocID="{22A7D6FE-067A-4A4B-B573-ED90DCA314D7}" presName="sibTrans" presStyleCnt="0"/>
      <dgm:spPr/>
    </dgm:pt>
    <dgm:pt modelId="{ED0CE12A-F38F-4C86-8F8E-E7AAF6AE1F32}" type="pres">
      <dgm:prSet presAssocID="{3BE7AFD3-28D7-48FB-8162-7E13EA05847C}" presName="compNode" presStyleCnt="0"/>
      <dgm:spPr/>
    </dgm:pt>
    <dgm:pt modelId="{6C08C8B1-A231-4A9D-B26C-7FD008B44341}" type="pres">
      <dgm:prSet presAssocID="{3BE7AFD3-28D7-48FB-8162-7E13EA05847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41AB5EB-6956-4C2C-A08D-638EC5291E5C}" type="pres">
      <dgm:prSet presAssocID="{3BE7AFD3-28D7-48FB-8162-7E13EA05847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estro"/>
        </a:ext>
      </dgm:extLst>
    </dgm:pt>
    <dgm:pt modelId="{D609A9C4-CB84-46F8-8065-2877B9DC8B55}" type="pres">
      <dgm:prSet presAssocID="{3BE7AFD3-28D7-48FB-8162-7E13EA05847C}" presName="spaceRect" presStyleCnt="0"/>
      <dgm:spPr/>
    </dgm:pt>
    <dgm:pt modelId="{F5793AF2-4877-4922-8FFB-F6C76B735A15}" type="pres">
      <dgm:prSet presAssocID="{3BE7AFD3-28D7-48FB-8162-7E13EA05847C}" presName="textRect" presStyleLbl="revTx" presStyleIdx="1" presStyleCnt="3" custScaleX="110660">
        <dgm:presLayoutVars>
          <dgm:chMax val="1"/>
          <dgm:chPref val="1"/>
        </dgm:presLayoutVars>
      </dgm:prSet>
      <dgm:spPr/>
    </dgm:pt>
    <dgm:pt modelId="{D6C7EA91-4F7A-4C21-8D02-102E5E704C3B}" type="pres">
      <dgm:prSet presAssocID="{F7F29CFB-7E76-48F9-9D30-D7CCF693C5C5}" presName="sibTrans" presStyleCnt="0"/>
      <dgm:spPr/>
    </dgm:pt>
    <dgm:pt modelId="{AB0BC224-3C04-4C9E-AD4E-BDA48B3C5D7C}" type="pres">
      <dgm:prSet presAssocID="{4053AFB0-BB7E-4214-B153-61BE1AC86A2D}" presName="compNode" presStyleCnt="0"/>
      <dgm:spPr/>
    </dgm:pt>
    <dgm:pt modelId="{487A9EAB-26B9-4ECF-B5D9-050333DD47D0}" type="pres">
      <dgm:prSet presAssocID="{4053AFB0-BB7E-4214-B153-61BE1AC86A2D}" presName="iconBgRect" presStyleLbl="bgShp" presStyleIdx="2" presStyleCnt="3" custLinFactNeighborX="7531" custLinFactNeighborY="-3489"/>
      <dgm:spPr>
        <a:prstGeom prst="round2DiagRect">
          <a:avLst>
            <a:gd name="adj1" fmla="val 29727"/>
            <a:gd name="adj2" fmla="val 0"/>
          </a:avLst>
        </a:prstGeom>
      </dgm:spPr>
    </dgm:pt>
    <dgm:pt modelId="{78FA22FC-FB41-49B9-A0D1-77260CA1C046}" type="pres">
      <dgm:prSet presAssocID="{4053AFB0-BB7E-4214-B153-61BE1AC86A2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dea contorno"/>
        </a:ext>
      </dgm:extLst>
    </dgm:pt>
    <dgm:pt modelId="{4ED3C49E-5DD0-4795-A759-E81EBB047843}" type="pres">
      <dgm:prSet presAssocID="{4053AFB0-BB7E-4214-B153-61BE1AC86A2D}" presName="spaceRect" presStyleCnt="0"/>
      <dgm:spPr/>
    </dgm:pt>
    <dgm:pt modelId="{F91F3446-B574-46DA-A95E-F5BC4595946F}" type="pres">
      <dgm:prSet presAssocID="{4053AFB0-BB7E-4214-B153-61BE1AC86A2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2252343-5AFD-4DDE-B46A-C49D0F10F337}" srcId="{3C4A8A23-E00E-41ED-8C72-95ED5B182169}" destId="{928A1F5D-55B6-4610-86DA-E7D854A8B6F2}" srcOrd="0" destOrd="0" parTransId="{33440D85-9E7B-42CB-9DB0-9050DF76CD0A}" sibTransId="{22A7D6FE-067A-4A4B-B573-ED90DCA314D7}"/>
    <dgm:cxn modelId="{566E7669-C652-41BF-B9BD-159F70DCBB0D}" srcId="{3C4A8A23-E00E-41ED-8C72-95ED5B182169}" destId="{4053AFB0-BB7E-4214-B153-61BE1AC86A2D}" srcOrd="2" destOrd="0" parTransId="{A7E6BBCB-A2A5-4AED-BE6E-D155B1EB145D}" sibTransId="{C4E83DC0-5EC7-482C-9DEA-13CD99D9D266}"/>
    <dgm:cxn modelId="{2C250B4A-1F67-4957-92B7-47A2E273FCF7}" type="presOf" srcId="{928A1F5D-55B6-4610-86DA-E7D854A8B6F2}" destId="{A5761636-27AC-48F1-9993-3E217C36D512}" srcOrd="0" destOrd="0" presId="urn:microsoft.com/office/officeart/2018/5/layout/IconLeafLabelList"/>
    <dgm:cxn modelId="{00704C77-644D-49AE-B46B-2A69AF6A8A66}" type="presOf" srcId="{3BE7AFD3-28D7-48FB-8162-7E13EA05847C}" destId="{F5793AF2-4877-4922-8FFB-F6C76B735A15}" srcOrd="0" destOrd="0" presId="urn:microsoft.com/office/officeart/2018/5/layout/IconLeafLabelList"/>
    <dgm:cxn modelId="{7D728BB5-CC67-4898-B1A0-7C54608A5A75}" type="presOf" srcId="{4053AFB0-BB7E-4214-B153-61BE1AC86A2D}" destId="{F91F3446-B574-46DA-A95E-F5BC4595946F}" srcOrd="0" destOrd="0" presId="urn:microsoft.com/office/officeart/2018/5/layout/IconLeafLabelList"/>
    <dgm:cxn modelId="{732211D1-45B8-44F7-97FC-B9AFEF05053E}" srcId="{3C4A8A23-E00E-41ED-8C72-95ED5B182169}" destId="{3BE7AFD3-28D7-48FB-8162-7E13EA05847C}" srcOrd="1" destOrd="0" parTransId="{6C00ABEE-D0A5-46F1-A07F-CBD40DFAE382}" sibTransId="{F7F29CFB-7E76-48F9-9D30-D7CCF693C5C5}"/>
    <dgm:cxn modelId="{7218A5F6-5FBB-434D-9647-3F3CDB12749F}" type="presOf" srcId="{3C4A8A23-E00E-41ED-8C72-95ED5B182169}" destId="{063C3C3C-A4D6-4E7C-ADF3-0BDBD38C74D1}" srcOrd="0" destOrd="0" presId="urn:microsoft.com/office/officeart/2018/5/layout/IconLeafLabelList"/>
    <dgm:cxn modelId="{1193C2FF-6D9B-4141-8EF7-9903F3C5A606}" type="presParOf" srcId="{063C3C3C-A4D6-4E7C-ADF3-0BDBD38C74D1}" destId="{EE8E56A8-35BE-470D-869F-37D7C303AEDC}" srcOrd="0" destOrd="0" presId="urn:microsoft.com/office/officeart/2018/5/layout/IconLeafLabelList"/>
    <dgm:cxn modelId="{F6415662-3E26-49DC-83F0-2005D2833777}" type="presParOf" srcId="{EE8E56A8-35BE-470D-869F-37D7C303AEDC}" destId="{E8FEB94D-FEB9-4B2E-BC21-900C9EFDC2EC}" srcOrd="0" destOrd="0" presId="urn:microsoft.com/office/officeart/2018/5/layout/IconLeafLabelList"/>
    <dgm:cxn modelId="{62D71D7F-6B63-4C52-9B2E-C61FCF431CA9}" type="presParOf" srcId="{EE8E56A8-35BE-470D-869F-37D7C303AEDC}" destId="{7E47D77F-654F-4A58-8277-300232DF37AD}" srcOrd="1" destOrd="0" presId="urn:microsoft.com/office/officeart/2018/5/layout/IconLeafLabelList"/>
    <dgm:cxn modelId="{BB94E031-AF20-45B9-A542-0B8613ABF0CD}" type="presParOf" srcId="{EE8E56A8-35BE-470D-869F-37D7C303AEDC}" destId="{C0E1DE5D-AAF3-4541-BDF3-F205E7E033BE}" srcOrd="2" destOrd="0" presId="urn:microsoft.com/office/officeart/2018/5/layout/IconLeafLabelList"/>
    <dgm:cxn modelId="{E02C4F6B-C562-4AF5-91AF-591EDF94B1D0}" type="presParOf" srcId="{EE8E56A8-35BE-470D-869F-37D7C303AEDC}" destId="{A5761636-27AC-48F1-9993-3E217C36D512}" srcOrd="3" destOrd="0" presId="urn:microsoft.com/office/officeart/2018/5/layout/IconLeafLabelList"/>
    <dgm:cxn modelId="{398985AA-2ADB-40ED-A52E-4A729CC117DD}" type="presParOf" srcId="{063C3C3C-A4D6-4E7C-ADF3-0BDBD38C74D1}" destId="{B9E3B113-C2ED-4FC5-B0A4-79DCE1A8A2C4}" srcOrd="1" destOrd="0" presId="urn:microsoft.com/office/officeart/2018/5/layout/IconLeafLabelList"/>
    <dgm:cxn modelId="{44791DFA-A044-4208-B149-0DB6233D2F9A}" type="presParOf" srcId="{063C3C3C-A4D6-4E7C-ADF3-0BDBD38C74D1}" destId="{ED0CE12A-F38F-4C86-8F8E-E7AAF6AE1F32}" srcOrd="2" destOrd="0" presId="urn:microsoft.com/office/officeart/2018/5/layout/IconLeafLabelList"/>
    <dgm:cxn modelId="{7A14073E-7403-4E38-96ED-43B92EB7F84B}" type="presParOf" srcId="{ED0CE12A-F38F-4C86-8F8E-E7AAF6AE1F32}" destId="{6C08C8B1-A231-4A9D-B26C-7FD008B44341}" srcOrd="0" destOrd="0" presId="urn:microsoft.com/office/officeart/2018/5/layout/IconLeafLabelList"/>
    <dgm:cxn modelId="{9E14EA46-652A-4BCE-9564-5109BF131D50}" type="presParOf" srcId="{ED0CE12A-F38F-4C86-8F8E-E7AAF6AE1F32}" destId="{C41AB5EB-6956-4C2C-A08D-638EC5291E5C}" srcOrd="1" destOrd="0" presId="urn:microsoft.com/office/officeart/2018/5/layout/IconLeafLabelList"/>
    <dgm:cxn modelId="{C9180492-0538-429B-A923-38AB0CCE4C11}" type="presParOf" srcId="{ED0CE12A-F38F-4C86-8F8E-E7AAF6AE1F32}" destId="{D609A9C4-CB84-46F8-8065-2877B9DC8B55}" srcOrd="2" destOrd="0" presId="urn:microsoft.com/office/officeart/2018/5/layout/IconLeafLabelList"/>
    <dgm:cxn modelId="{A4A2EFDD-6A08-45E3-86FB-73C7DCA5B09F}" type="presParOf" srcId="{ED0CE12A-F38F-4C86-8F8E-E7AAF6AE1F32}" destId="{F5793AF2-4877-4922-8FFB-F6C76B735A15}" srcOrd="3" destOrd="0" presId="urn:microsoft.com/office/officeart/2018/5/layout/IconLeafLabelList"/>
    <dgm:cxn modelId="{75605042-34CA-4C24-B1D1-57AA51BE7CB0}" type="presParOf" srcId="{063C3C3C-A4D6-4E7C-ADF3-0BDBD38C74D1}" destId="{D6C7EA91-4F7A-4C21-8D02-102E5E704C3B}" srcOrd="3" destOrd="0" presId="urn:microsoft.com/office/officeart/2018/5/layout/IconLeafLabelList"/>
    <dgm:cxn modelId="{8E2E3B4D-55E5-40A9-9D5A-B4974AA7BC8D}" type="presParOf" srcId="{063C3C3C-A4D6-4E7C-ADF3-0BDBD38C74D1}" destId="{AB0BC224-3C04-4C9E-AD4E-BDA48B3C5D7C}" srcOrd="4" destOrd="0" presId="urn:microsoft.com/office/officeart/2018/5/layout/IconLeafLabelList"/>
    <dgm:cxn modelId="{700D48AD-469E-4838-BBD5-AFFBF6C9BD0F}" type="presParOf" srcId="{AB0BC224-3C04-4C9E-AD4E-BDA48B3C5D7C}" destId="{487A9EAB-26B9-4ECF-B5D9-050333DD47D0}" srcOrd="0" destOrd="0" presId="urn:microsoft.com/office/officeart/2018/5/layout/IconLeafLabelList"/>
    <dgm:cxn modelId="{EF547D17-2F18-48C5-82AD-6EDFB44A0753}" type="presParOf" srcId="{AB0BC224-3C04-4C9E-AD4E-BDA48B3C5D7C}" destId="{78FA22FC-FB41-49B9-A0D1-77260CA1C046}" srcOrd="1" destOrd="0" presId="urn:microsoft.com/office/officeart/2018/5/layout/IconLeafLabelList"/>
    <dgm:cxn modelId="{E4C734E7-3F51-44E7-8993-223264C234BF}" type="presParOf" srcId="{AB0BC224-3C04-4C9E-AD4E-BDA48B3C5D7C}" destId="{4ED3C49E-5DD0-4795-A759-E81EBB047843}" srcOrd="2" destOrd="0" presId="urn:microsoft.com/office/officeart/2018/5/layout/IconLeafLabelList"/>
    <dgm:cxn modelId="{B88479B2-CD79-4223-BF24-9688FB185CD1}" type="presParOf" srcId="{AB0BC224-3C04-4C9E-AD4E-BDA48B3C5D7C}" destId="{F91F3446-B574-46DA-A95E-F5BC4595946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3A6A9-63FB-425C-B3C0-B03C9BA6071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07DEA6-0FF9-4DFD-8917-4B024004C7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Objetivo</a:t>
          </a:r>
          <a:r>
            <a:rPr lang="en-US" baseline="0" dirty="0"/>
            <a:t> general: </a:t>
          </a:r>
          <a:r>
            <a:rPr lang="es-ES" dirty="0"/>
            <a:t>El objetivo general es la meta de su investigación y es la forma operativa de responder a su pregunta de investigación.</a:t>
          </a:r>
          <a:endParaRPr lang="en-US" dirty="0"/>
        </a:p>
      </dgm:t>
    </dgm:pt>
    <dgm:pt modelId="{41FBE883-81E7-4626-AECE-4264E1A6B82E}" type="parTrans" cxnId="{B5462F03-6787-4819-9936-1801B7E3E908}">
      <dgm:prSet/>
      <dgm:spPr/>
      <dgm:t>
        <a:bodyPr/>
        <a:lstStyle/>
        <a:p>
          <a:endParaRPr lang="en-US"/>
        </a:p>
      </dgm:t>
    </dgm:pt>
    <dgm:pt modelId="{DF3C7E27-1AF3-4041-A6CD-989C669AFF9E}" type="sibTrans" cxnId="{B5462F03-6787-4819-9936-1801B7E3E908}">
      <dgm:prSet/>
      <dgm:spPr/>
      <dgm:t>
        <a:bodyPr/>
        <a:lstStyle/>
        <a:p>
          <a:endParaRPr lang="en-US"/>
        </a:p>
      </dgm:t>
    </dgm:pt>
    <dgm:pt modelId="{32992692-064D-4684-9147-F114C03FC9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Objetivos</a:t>
          </a:r>
          <a:r>
            <a:rPr lang="en-US" dirty="0"/>
            <a:t> </a:t>
          </a:r>
          <a:r>
            <a:rPr lang="en-US" dirty="0" err="1"/>
            <a:t>específicos</a:t>
          </a:r>
          <a:r>
            <a:rPr lang="en-US" dirty="0"/>
            <a:t>: </a:t>
          </a:r>
          <a:r>
            <a:rPr lang="es-MX" dirty="0"/>
            <a:t>Son los pasos o momentos, de lo más simple a lo más complejo para llegar a su objetivo general.</a:t>
          </a:r>
          <a:endParaRPr lang="en-US" dirty="0"/>
        </a:p>
      </dgm:t>
    </dgm:pt>
    <dgm:pt modelId="{202309AE-D2AF-44C2-9797-72EC94C93DB2}" type="parTrans" cxnId="{ACCC96CB-3B21-4302-875E-328C1E2332CD}">
      <dgm:prSet/>
      <dgm:spPr/>
      <dgm:t>
        <a:bodyPr/>
        <a:lstStyle/>
        <a:p>
          <a:endParaRPr lang="es-CR"/>
        </a:p>
      </dgm:t>
    </dgm:pt>
    <dgm:pt modelId="{00502E96-2FCE-49EE-AD9F-395AD337BBC9}" type="sibTrans" cxnId="{ACCC96CB-3B21-4302-875E-328C1E2332CD}">
      <dgm:prSet/>
      <dgm:spPr/>
      <dgm:t>
        <a:bodyPr/>
        <a:lstStyle/>
        <a:p>
          <a:endParaRPr lang="es-CR"/>
        </a:p>
      </dgm:t>
    </dgm:pt>
    <dgm:pt modelId="{08573F57-2612-40E1-BE95-0436453FB117}" type="pres">
      <dgm:prSet presAssocID="{EC13A6A9-63FB-425C-B3C0-B03C9BA60710}" presName="root" presStyleCnt="0">
        <dgm:presLayoutVars>
          <dgm:dir/>
          <dgm:resizeHandles val="exact"/>
        </dgm:presLayoutVars>
      </dgm:prSet>
      <dgm:spPr/>
    </dgm:pt>
    <dgm:pt modelId="{89C2AC6C-61B8-47C7-9057-ECFE4EAA52D8}" type="pres">
      <dgm:prSet presAssocID="{7207DEA6-0FF9-4DFD-8917-4B024004C70B}" presName="compNode" presStyleCnt="0"/>
      <dgm:spPr/>
    </dgm:pt>
    <dgm:pt modelId="{5B995DFA-B1B9-4CFA-9A3C-9C71D11CF5C1}" type="pres">
      <dgm:prSet presAssocID="{7207DEA6-0FF9-4DFD-8917-4B024004C70B}" presName="bgRect" presStyleLbl="bgShp" presStyleIdx="0" presStyleCnt="2"/>
      <dgm:spPr/>
    </dgm:pt>
    <dgm:pt modelId="{BC671653-2B30-476E-9CC9-E9E6618ED85D}" type="pres">
      <dgm:prSet presAssocID="{7207DEA6-0FF9-4DFD-8917-4B024004C70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6DD84CE8-E87C-4098-9F90-0B2681AACFC0}" type="pres">
      <dgm:prSet presAssocID="{7207DEA6-0FF9-4DFD-8917-4B024004C70B}" presName="spaceRect" presStyleCnt="0"/>
      <dgm:spPr/>
    </dgm:pt>
    <dgm:pt modelId="{6787BBFF-7922-44AC-AE99-C3181FEC9BD5}" type="pres">
      <dgm:prSet presAssocID="{7207DEA6-0FF9-4DFD-8917-4B024004C70B}" presName="parTx" presStyleLbl="revTx" presStyleIdx="0" presStyleCnt="2">
        <dgm:presLayoutVars>
          <dgm:chMax val="0"/>
          <dgm:chPref val="0"/>
        </dgm:presLayoutVars>
      </dgm:prSet>
      <dgm:spPr/>
    </dgm:pt>
    <dgm:pt modelId="{FABB75C4-2FB0-44B4-8DB7-B0526A1590BC}" type="pres">
      <dgm:prSet presAssocID="{DF3C7E27-1AF3-4041-A6CD-989C669AFF9E}" presName="sibTrans" presStyleCnt="0"/>
      <dgm:spPr/>
    </dgm:pt>
    <dgm:pt modelId="{C7DF1F2E-35FF-4877-8205-74A6500A3266}" type="pres">
      <dgm:prSet presAssocID="{32992692-064D-4684-9147-F114C03FC965}" presName="compNode" presStyleCnt="0"/>
      <dgm:spPr/>
    </dgm:pt>
    <dgm:pt modelId="{A612E218-7CBF-4FEA-899F-D87073C83B0E}" type="pres">
      <dgm:prSet presAssocID="{32992692-064D-4684-9147-F114C03FC965}" presName="bgRect" presStyleLbl="bgShp" presStyleIdx="1" presStyleCnt="2"/>
      <dgm:spPr/>
    </dgm:pt>
    <dgm:pt modelId="{9950C274-9C47-4A89-9246-374F7F4E724A}" type="pres">
      <dgm:prSet presAssocID="{32992692-064D-4684-9147-F114C03FC96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B404596B-0BB5-4B59-8100-8E8FCFB99CB0}" type="pres">
      <dgm:prSet presAssocID="{32992692-064D-4684-9147-F114C03FC965}" presName="spaceRect" presStyleCnt="0"/>
      <dgm:spPr/>
    </dgm:pt>
    <dgm:pt modelId="{7FA51B95-BBD1-44C2-B607-A904C39614CE}" type="pres">
      <dgm:prSet presAssocID="{32992692-064D-4684-9147-F114C03FC96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5462F03-6787-4819-9936-1801B7E3E908}" srcId="{EC13A6A9-63FB-425C-B3C0-B03C9BA60710}" destId="{7207DEA6-0FF9-4DFD-8917-4B024004C70B}" srcOrd="0" destOrd="0" parTransId="{41FBE883-81E7-4626-AECE-4264E1A6B82E}" sibTransId="{DF3C7E27-1AF3-4041-A6CD-989C669AFF9E}"/>
    <dgm:cxn modelId="{15641945-B016-4107-8A07-4F60DDC7E86F}" type="presOf" srcId="{7207DEA6-0FF9-4DFD-8917-4B024004C70B}" destId="{6787BBFF-7922-44AC-AE99-C3181FEC9BD5}" srcOrd="0" destOrd="0" presId="urn:microsoft.com/office/officeart/2018/2/layout/IconVerticalSolidList"/>
    <dgm:cxn modelId="{ACCC96CB-3B21-4302-875E-328C1E2332CD}" srcId="{EC13A6A9-63FB-425C-B3C0-B03C9BA60710}" destId="{32992692-064D-4684-9147-F114C03FC965}" srcOrd="1" destOrd="0" parTransId="{202309AE-D2AF-44C2-9797-72EC94C93DB2}" sibTransId="{00502E96-2FCE-49EE-AD9F-395AD337BBC9}"/>
    <dgm:cxn modelId="{0BD8AACD-24E0-4880-8EC8-12706A967977}" type="presOf" srcId="{EC13A6A9-63FB-425C-B3C0-B03C9BA60710}" destId="{08573F57-2612-40E1-BE95-0436453FB117}" srcOrd="0" destOrd="0" presId="urn:microsoft.com/office/officeart/2018/2/layout/IconVerticalSolidList"/>
    <dgm:cxn modelId="{3DA633FF-A41B-41C2-A750-31324A5BAA26}" type="presOf" srcId="{32992692-064D-4684-9147-F114C03FC965}" destId="{7FA51B95-BBD1-44C2-B607-A904C39614CE}" srcOrd="0" destOrd="0" presId="urn:microsoft.com/office/officeart/2018/2/layout/IconVerticalSolidList"/>
    <dgm:cxn modelId="{71318F6D-CF8F-4E82-8A0A-4FE412CB27F0}" type="presParOf" srcId="{08573F57-2612-40E1-BE95-0436453FB117}" destId="{89C2AC6C-61B8-47C7-9057-ECFE4EAA52D8}" srcOrd="0" destOrd="0" presId="urn:microsoft.com/office/officeart/2018/2/layout/IconVerticalSolidList"/>
    <dgm:cxn modelId="{54E4D408-96AF-4DBB-A314-77B58E47D44E}" type="presParOf" srcId="{89C2AC6C-61B8-47C7-9057-ECFE4EAA52D8}" destId="{5B995DFA-B1B9-4CFA-9A3C-9C71D11CF5C1}" srcOrd="0" destOrd="0" presId="urn:microsoft.com/office/officeart/2018/2/layout/IconVerticalSolidList"/>
    <dgm:cxn modelId="{3469CBF3-C796-4E9C-A7A8-4174569ACD50}" type="presParOf" srcId="{89C2AC6C-61B8-47C7-9057-ECFE4EAA52D8}" destId="{BC671653-2B30-476E-9CC9-E9E6618ED85D}" srcOrd="1" destOrd="0" presId="urn:microsoft.com/office/officeart/2018/2/layout/IconVerticalSolidList"/>
    <dgm:cxn modelId="{AB8C2764-8F58-467E-A291-86A9D65B7074}" type="presParOf" srcId="{89C2AC6C-61B8-47C7-9057-ECFE4EAA52D8}" destId="{6DD84CE8-E87C-4098-9F90-0B2681AACFC0}" srcOrd="2" destOrd="0" presId="urn:microsoft.com/office/officeart/2018/2/layout/IconVerticalSolidList"/>
    <dgm:cxn modelId="{97B4B3E9-2709-4C60-BC85-A68777B2F6EA}" type="presParOf" srcId="{89C2AC6C-61B8-47C7-9057-ECFE4EAA52D8}" destId="{6787BBFF-7922-44AC-AE99-C3181FEC9BD5}" srcOrd="3" destOrd="0" presId="urn:microsoft.com/office/officeart/2018/2/layout/IconVerticalSolidList"/>
    <dgm:cxn modelId="{2A631126-2862-440F-978A-DC5B08CB03C3}" type="presParOf" srcId="{08573F57-2612-40E1-BE95-0436453FB117}" destId="{FABB75C4-2FB0-44B4-8DB7-B0526A1590BC}" srcOrd="1" destOrd="0" presId="urn:microsoft.com/office/officeart/2018/2/layout/IconVerticalSolidList"/>
    <dgm:cxn modelId="{0E7A6F9A-A9AF-4C60-A4EA-8A6346B0113F}" type="presParOf" srcId="{08573F57-2612-40E1-BE95-0436453FB117}" destId="{C7DF1F2E-35FF-4877-8205-74A6500A3266}" srcOrd="2" destOrd="0" presId="urn:microsoft.com/office/officeart/2018/2/layout/IconVerticalSolidList"/>
    <dgm:cxn modelId="{F37B28C2-68A0-4149-9930-A0E95C92A756}" type="presParOf" srcId="{C7DF1F2E-35FF-4877-8205-74A6500A3266}" destId="{A612E218-7CBF-4FEA-899F-D87073C83B0E}" srcOrd="0" destOrd="0" presId="urn:microsoft.com/office/officeart/2018/2/layout/IconVerticalSolidList"/>
    <dgm:cxn modelId="{F5116051-0C94-4EA9-8EA9-D4CDC4C0329B}" type="presParOf" srcId="{C7DF1F2E-35FF-4877-8205-74A6500A3266}" destId="{9950C274-9C47-4A89-9246-374F7F4E724A}" srcOrd="1" destOrd="0" presId="urn:microsoft.com/office/officeart/2018/2/layout/IconVerticalSolidList"/>
    <dgm:cxn modelId="{0B499149-B3B3-4C17-BF3B-B0406DDBE47D}" type="presParOf" srcId="{C7DF1F2E-35FF-4877-8205-74A6500A3266}" destId="{B404596B-0BB5-4B59-8100-8E8FCFB99CB0}" srcOrd="2" destOrd="0" presId="urn:microsoft.com/office/officeart/2018/2/layout/IconVerticalSolidList"/>
    <dgm:cxn modelId="{021ABE5C-BFC5-4F96-8196-6592B1C8E96A}" type="presParOf" srcId="{C7DF1F2E-35FF-4877-8205-74A6500A3266}" destId="{7FA51B95-BBD1-44C2-B607-A904C39614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B15895-8729-46D0-BA2E-2326850097E7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8C8C2E6C-1FCE-4D0A-970E-86D4506BA510}">
      <dgm:prSet phldrT="[Texto]"/>
      <dgm:spPr/>
      <dgm:t>
        <a:bodyPr/>
        <a:lstStyle/>
        <a:p>
          <a:r>
            <a:rPr lang="es-ES"/>
            <a:t>Definición conceptual</a:t>
          </a:r>
          <a:endParaRPr lang="es-CR"/>
        </a:p>
      </dgm:t>
    </dgm:pt>
    <dgm:pt modelId="{2930C735-E029-4A42-853B-98CCD91F0DD8}" type="parTrans" cxnId="{1C956250-A33F-41DC-9465-1DF04D4867EF}">
      <dgm:prSet/>
      <dgm:spPr/>
      <dgm:t>
        <a:bodyPr/>
        <a:lstStyle/>
        <a:p>
          <a:endParaRPr lang="es-CR"/>
        </a:p>
      </dgm:t>
    </dgm:pt>
    <dgm:pt modelId="{64CBCFCC-4FC6-4E3A-BD9A-C7562B9674C5}" type="sibTrans" cxnId="{1C956250-A33F-41DC-9465-1DF04D4867EF}">
      <dgm:prSet/>
      <dgm:spPr/>
      <dgm:t>
        <a:bodyPr/>
        <a:lstStyle/>
        <a:p>
          <a:endParaRPr lang="es-CR"/>
        </a:p>
      </dgm:t>
    </dgm:pt>
    <dgm:pt modelId="{1F7E731B-A41D-446B-9D41-18644081ED89}">
      <dgm:prSet phldrT="[Texto]"/>
      <dgm:spPr/>
      <dgm:t>
        <a:bodyPr/>
        <a:lstStyle/>
        <a:p>
          <a:r>
            <a:rPr lang="es-ES"/>
            <a:t>Definición operacional</a:t>
          </a:r>
          <a:endParaRPr lang="es-CR"/>
        </a:p>
      </dgm:t>
    </dgm:pt>
    <dgm:pt modelId="{7D76DDE4-FECF-4EBA-BDEB-D8FD4A690FF3}" type="parTrans" cxnId="{FD0ADF4E-15BA-4296-B1BE-DBD3001DF3C5}">
      <dgm:prSet/>
      <dgm:spPr/>
      <dgm:t>
        <a:bodyPr/>
        <a:lstStyle/>
        <a:p>
          <a:endParaRPr lang="es-CR"/>
        </a:p>
      </dgm:t>
    </dgm:pt>
    <dgm:pt modelId="{15A185B8-70FA-4321-96B1-09E30CB0E72F}" type="sibTrans" cxnId="{FD0ADF4E-15BA-4296-B1BE-DBD3001DF3C5}">
      <dgm:prSet/>
      <dgm:spPr/>
      <dgm:t>
        <a:bodyPr/>
        <a:lstStyle/>
        <a:p>
          <a:endParaRPr lang="es-CR"/>
        </a:p>
      </dgm:t>
    </dgm:pt>
    <dgm:pt modelId="{7C4ED358-8AD0-438C-B3B5-C1B167FAECE1}">
      <dgm:prSet/>
      <dgm:spPr/>
      <dgm:t>
        <a:bodyPr/>
        <a:lstStyle/>
        <a:p>
          <a:r>
            <a:rPr lang="es-ES"/>
            <a:t>Se tratan de definiciones de diccionarios o de libros especializados (Kerlinger y Lee, 2002), y cuando describen la esencia o las características de una </a:t>
          </a:r>
          <a:r>
            <a:rPr lang="es-CR"/>
            <a:t>variable, objeto o fenómeno se les denomina definiciones reales (Reynolds, 1986).</a:t>
          </a:r>
        </a:p>
      </dgm:t>
    </dgm:pt>
    <dgm:pt modelId="{2935893B-D497-440D-A6DD-04DD4C97CA6B}" type="parTrans" cxnId="{7DE437C0-7A50-4DAF-B388-0A27A644B2B3}">
      <dgm:prSet/>
      <dgm:spPr/>
      <dgm:t>
        <a:bodyPr/>
        <a:lstStyle/>
        <a:p>
          <a:endParaRPr lang="es-CR"/>
        </a:p>
      </dgm:t>
    </dgm:pt>
    <dgm:pt modelId="{C4FBF495-8CF9-44A8-B76B-0B907E2360BB}" type="sibTrans" cxnId="{7DE437C0-7A50-4DAF-B388-0A27A644B2B3}">
      <dgm:prSet/>
      <dgm:spPr/>
      <dgm:t>
        <a:bodyPr/>
        <a:lstStyle/>
        <a:p>
          <a:endParaRPr lang="es-CR"/>
        </a:p>
      </dgm:t>
    </dgm:pt>
    <dgm:pt modelId="{2CAADE8B-5FC9-4C07-B484-6FCDAFBA1406}">
      <dgm:prSet/>
      <dgm:spPr/>
      <dgm:t>
        <a:bodyPr/>
        <a:lstStyle/>
        <a:p>
          <a:r>
            <a:rPr lang="es-ES"/>
            <a:t>Especifica qué actividades u operaciones deben realizarse para medir una variable e interpretar los datos obtenidos (Hernández-</a:t>
          </a:r>
          <a:r>
            <a:rPr lang="es-CR"/>
            <a:t>Sampieri et al., 2013).</a:t>
          </a:r>
        </a:p>
      </dgm:t>
    </dgm:pt>
    <dgm:pt modelId="{EC4BB40D-9232-48DE-A18B-EF96F301A356}" type="parTrans" cxnId="{A782AB56-C238-4BD4-9732-01B981CEB862}">
      <dgm:prSet/>
      <dgm:spPr/>
      <dgm:t>
        <a:bodyPr/>
        <a:lstStyle/>
        <a:p>
          <a:endParaRPr lang="es-CR"/>
        </a:p>
      </dgm:t>
    </dgm:pt>
    <dgm:pt modelId="{48185C39-0FD5-4822-B4D6-A0FB4083A597}" type="sibTrans" cxnId="{A782AB56-C238-4BD4-9732-01B981CEB862}">
      <dgm:prSet/>
      <dgm:spPr/>
      <dgm:t>
        <a:bodyPr/>
        <a:lstStyle/>
        <a:p>
          <a:endParaRPr lang="es-CR"/>
        </a:p>
      </dgm:t>
    </dgm:pt>
    <dgm:pt modelId="{9E970A82-EF67-4980-9557-0D7AB809892F}" type="pres">
      <dgm:prSet presAssocID="{2EB15895-8729-46D0-BA2E-2326850097E7}" presName="cycle" presStyleCnt="0">
        <dgm:presLayoutVars>
          <dgm:dir/>
          <dgm:resizeHandles val="exact"/>
        </dgm:presLayoutVars>
      </dgm:prSet>
      <dgm:spPr/>
    </dgm:pt>
    <dgm:pt modelId="{C1B49656-4351-43D5-A52E-CA35816FD791}" type="pres">
      <dgm:prSet presAssocID="{8C8C2E6C-1FCE-4D0A-970E-86D4506BA510}" presName="dummy" presStyleCnt="0"/>
      <dgm:spPr/>
    </dgm:pt>
    <dgm:pt modelId="{C7BBFD98-CF95-44E3-B147-1496B6C0CDE0}" type="pres">
      <dgm:prSet presAssocID="{8C8C2E6C-1FCE-4D0A-970E-86D4506BA510}" presName="node" presStyleLbl="revTx" presStyleIdx="0" presStyleCnt="2">
        <dgm:presLayoutVars>
          <dgm:bulletEnabled val="1"/>
        </dgm:presLayoutVars>
      </dgm:prSet>
      <dgm:spPr/>
    </dgm:pt>
    <dgm:pt modelId="{6BF8DFBF-AB2C-4177-8A54-6F30B9BAB124}" type="pres">
      <dgm:prSet presAssocID="{64CBCFCC-4FC6-4E3A-BD9A-C7562B9674C5}" presName="sibTrans" presStyleLbl="node1" presStyleIdx="0" presStyleCnt="2"/>
      <dgm:spPr/>
    </dgm:pt>
    <dgm:pt modelId="{6350DDE8-BBBD-4CC9-B4C7-10D8AE6E59E5}" type="pres">
      <dgm:prSet presAssocID="{1F7E731B-A41D-446B-9D41-18644081ED89}" presName="dummy" presStyleCnt="0"/>
      <dgm:spPr/>
    </dgm:pt>
    <dgm:pt modelId="{691CECF7-2590-4354-97E2-258038AF532B}" type="pres">
      <dgm:prSet presAssocID="{1F7E731B-A41D-446B-9D41-18644081ED89}" presName="node" presStyleLbl="revTx" presStyleIdx="1" presStyleCnt="2">
        <dgm:presLayoutVars>
          <dgm:bulletEnabled val="1"/>
        </dgm:presLayoutVars>
      </dgm:prSet>
      <dgm:spPr/>
    </dgm:pt>
    <dgm:pt modelId="{A09972AF-4189-4BA7-A2A9-AC76AF58A534}" type="pres">
      <dgm:prSet presAssocID="{15A185B8-70FA-4321-96B1-09E30CB0E72F}" presName="sibTrans" presStyleLbl="node1" presStyleIdx="1" presStyleCnt="2"/>
      <dgm:spPr/>
    </dgm:pt>
  </dgm:ptLst>
  <dgm:cxnLst>
    <dgm:cxn modelId="{A8A9732D-7276-4987-9AA6-0339CCC829CC}" type="presOf" srcId="{2EB15895-8729-46D0-BA2E-2326850097E7}" destId="{9E970A82-EF67-4980-9557-0D7AB809892F}" srcOrd="0" destOrd="0" presId="urn:microsoft.com/office/officeart/2005/8/layout/cycle1"/>
    <dgm:cxn modelId="{6DE37B68-1A75-4BC7-B6D5-C00F09E312E4}" type="presOf" srcId="{7C4ED358-8AD0-438C-B3B5-C1B167FAECE1}" destId="{C7BBFD98-CF95-44E3-B147-1496B6C0CDE0}" srcOrd="0" destOrd="1" presId="urn:microsoft.com/office/officeart/2005/8/layout/cycle1"/>
    <dgm:cxn modelId="{FD0ADF4E-15BA-4296-B1BE-DBD3001DF3C5}" srcId="{2EB15895-8729-46D0-BA2E-2326850097E7}" destId="{1F7E731B-A41D-446B-9D41-18644081ED89}" srcOrd="1" destOrd="0" parTransId="{7D76DDE4-FECF-4EBA-BDEB-D8FD4A690FF3}" sibTransId="{15A185B8-70FA-4321-96B1-09E30CB0E72F}"/>
    <dgm:cxn modelId="{1C956250-A33F-41DC-9465-1DF04D4867EF}" srcId="{2EB15895-8729-46D0-BA2E-2326850097E7}" destId="{8C8C2E6C-1FCE-4D0A-970E-86D4506BA510}" srcOrd="0" destOrd="0" parTransId="{2930C735-E029-4A42-853B-98CCD91F0DD8}" sibTransId="{64CBCFCC-4FC6-4E3A-BD9A-C7562B9674C5}"/>
    <dgm:cxn modelId="{A782AB56-C238-4BD4-9732-01B981CEB862}" srcId="{1F7E731B-A41D-446B-9D41-18644081ED89}" destId="{2CAADE8B-5FC9-4C07-B484-6FCDAFBA1406}" srcOrd="0" destOrd="0" parTransId="{EC4BB40D-9232-48DE-A18B-EF96F301A356}" sibTransId="{48185C39-0FD5-4822-B4D6-A0FB4083A597}"/>
    <dgm:cxn modelId="{5119C086-5DA0-4510-A685-57E48508C27A}" type="presOf" srcId="{8C8C2E6C-1FCE-4D0A-970E-86D4506BA510}" destId="{C7BBFD98-CF95-44E3-B147-1496B6C0CDE0}" srcOrd="0" destOrd="0" presId="urn:microsoft.com/office/officeart/2005/8/layout/cycle1"/>
    <dgm:cxn modelId="{D277BB87-9771-477A-9BB1-61000838C176}" type="presOf" srcId="{64CBCFCC-4FC6-4E3A-BD9A-C7562B9674C5}" destId="{6BF8DFBF-AB2C-4177-8A54-6F30B9BAB124}" srcOrd="0" destOrd="0" presId="urn:microsoft.com/office/officeart/2005/8/layout/cycle1"/>
    <dgm:cxn modelId="{7040228B-78B7-4A5F-8881-2EEED9717F4A}" type="presOf" srcId="{15A185B8-70FA-4321-96B1-09E30CB0E72F}" destId="{A09972AF-4189-4BA7-A2A9-AC76AF58A534}" srcOrd="0" destOrd="0" presId="urn:microsoft.com/office/officeart/2005/8/layout/cycle1"/>
    <dgm:cxn modelId="{71EEE2AB-E1D4-47C8-AA3D-0377BDC7C867}" type="presOf" srcId="{1F7E731B-A41D-446B-9D41-18644081ED89}" destId="{691CECF7-2590-4354-97E2-258038AF532B}" srcOrd="0" destOrd="0" presId="urn:microsoft.com/office/officeart/2005/8/layout/cycle1"/>
    <dgm:cxn modelId="{7DE437C0-7A50-4DAF-B388-0A27A644B2B3}" srcId="{8C8C2E6C-1FCE-4D0A-970E-86D4506BA510}" destId="{7C4ED358-8AD0-438C-B3B5-C1B167FAECE1}" srcOrd="0" destOrd="0" parTransId="{2935893B-D497-440D-A6DD-04DD4C97CA6B}" sibTransId="{C4FBF495-8CF9-44A8-B76B-0B907E2360BB}"/>
    <dgm:cxn modelId="{638752D0-B5E7-458E-A1C3-69DC7A1BAFC3}" type="presOf" srcId="{2CAADE8B-5FC9-4C07-B484-6FCDAFBA1406}" destId="{691CECF7-2590-4354-97E2-258038AF532B}" srcOrd="0" destOrd="1" presId="urn:microsoft.com/office/officeart/2005/8/layout/cycle1"/>
    <dgm:cxn modelId="{C65BEAB1-B401-4BD5-9F72-9CF7D9B2F5AE}" type="presParOf" srcId="{9E970A82-EF67-4980-9557-0D7AB809892F}" destId="{C1B49656-4351-43D5-A52E-CA35816FD791}" srcOrd="0" destOrd="0" presId="urn:microsoft.com/office/officeart/2005/8/layout/cycle1"/>
    <dgm:cxn modelId="{CF2B853B-01C0-4622-874A-8C9B5B0D7DF2}" type="presParOf" srcId="{9E970A82-EF67-4980-9557-0D7AB809892F}" destId="{C7BBFD98-CF95-44E3-B147-1496B6C0CDE0}" srcOrd="1" destOrd="0" presId="urn:microsoft.com/office/officeart/2005/8/layout/cycle1"/>
    <dgm:cxn modelId="{02EE17B4-9A5E-4D48-BC0E-C063A7166BF0}" type="presParOf" srcId="{9E970A82-EF67-4980-9557-0D7AB809892F}" destId="{6BF8DFBF-AB2C-4177-8A54-6F30B9BAB124}" srcOrd="2" destOrd="0" presId="urn:microsoft.com/office/officeart/2005/8/layout/cycle1"/>
    <dgm:cxn modelId="{7FBDD15A-A501-4FF4-82BC-EEA746E6C361}" type="presParOf" srcId="{9E970A82-EF67-4980-9557-0D7AB809892F}" destId="{6350DDE8-BBBD-4CC9-B4C7-10D8AE6E59E5}" srcOrd="3" destOrd="0" presId="urn:microsoft.com/office/officeart/2005/8/layout/cycle1"/>
    <dgm:cxn modelId="{EA420A4B-C53F-4FC6-9882-5DE568F89A1E}" type="presParOf" srcId="{9E970A82-EF67-4980-9557-0D7AB809892F}" destId="{691CECF7-2590-4354-97E2-258038AF532B}" srcOrd="4" destOrd="0" presId="urn:microsoft.com/office/officeart/2005/8/layout/cycle1"/>
    <dgm:cxn modelId="{B3E2A840-6E1C-46BB-8953-0FCFA93BE0DD}" type="presParOf" srcId="{9E970A82-EF67-4980-9557-0D7AB809892F}" destId="{A09972AF-4189-4BA7-A2A9-AC76AF58A534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EB94D-FEB9-4B2E-BC21-900C9EFDC2EC}">
      <dsp:nvSpPr>
        <dsp:cNvPr id="0" name=""/>
        <dsp:cNvSpPr/>
      </dsp:nvSpPr>
      <dsp:spPr>
        <a:xfrm>
          <a:off x="789900" y="32169"/>
          <a:ext cx="1544062" cy="15440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7D77F-654F-4A58-8277-300232DF37AD}">
      <dsp:nvSpPr>
        <dsp:cNvPr id="0" name=""/>
        <dsp:cNvSpPr/>
      </dsp:nvSpPr>
      <dsp:spPr>
        <a:xfrm>
          <a:off x="1118962" y="361232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61636-27AC-48F1-9993-3E217C36D512}">
      <dsp:nvSpPr>
        <dsp:cNvPr id="0" name=""/>
        <dsp:cNvSpPr/>
      </dsp:nvSpPr>
      <dsp:spPr>
        <a:xfrm>
          <a:off x="296306" y="2057169"/>
          <a:ext cx="2531250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u="sng" kern="1200" cap="all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CONSTRUCCIÓN</a:t>
          </a:r>
          <a:r>
            <a:rPr lang="en-US" sz="2300" u="sng" kern="1200" cap="all" baseline="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 DE OBJETIVOS</a:t>
          </a:r>
          <a:endParaRPr lang="en-US" sz="2300" u="sng" kern="1200" cap="all" dirty="0">
            <a:solidFill>
              <a:srgbClr val="0070C0"/>
            </a:solidFill>
            <a:latin typeface="Calibri" panose="020F0502020204030204"/>
            <a:ea typeface="+mn-ea"/>
            <a:cs typeface="+mn-cs"/>
          </a:endParaRPr>
        </a:p>
      </dsp:txBody>
      <dsp:txXfrm>
        <a:off x="296306" y="2057169"/>
        <a:ext cx="2531250" cy="829230"/>
      </dsp:txXfrm>
    </dsp:sp>
    <dsp:sp modelId="{6C08C8B1-A231-4A9D-B26C-7FD008B44341}">
      <dsp:nvSpPr>
        <dsp:cNvPr id="0" name=""/>
        <dsp:cNvSpPr/>
      </dsp:nvSpPr>
      <dsp:spPr>
        <a:xfrm>
          <a:off x="3899034" y="32169"/>
          <a:ext cx="1544062" cy="15440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AB5EB-6956-4C2C-A08D-638EC5291E5C}">
      <dsp:nvSpPr>
        <dsp:cNvPr id="0" name=""/>
        <dsp:cNvSpPr/>
      </dsp:nvSpPr>
      <dsp:spPr>
        <a:xfrm>
          <a:off x="4228097" y="361232"/>
          <a:ext cx="885937" cy="88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93AF2-4877-4922-8FFB-F6C76B735A15}">
      <dsp:nvSpPr>
        <dsp:cNvPr id="0" name=""/>
        <dsp:cNvSpPr/>
      </dsp:nvSpPr>
      <dsp:spPr>
        <a:xfrm>
          <a:off x="3270525" y="2057169"/>
          <a:ext cx="2801081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300" u="sng" kern="1200" cap="all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estrategias metodológicas de la investigación.</a:t>
          </a:r>
          <a:endParaRPr lang="en-US" sz="2300" u="sng" kern="1200" cap="all" dirty="0">
            <a:solidFill>
              <a:srgbClr val="0070C0"/>
            </a:solidFill>
            <a:latin typeface="Calibri" panose="020F0502020204030204"/>
            <a:ea typeface="+mn-ea"/>
            <a:cs typeface="+mn-cs"/>
          </a:endParaRPr>
        </a:p>
      </dsp:txBody>
      <dsp:txXfrm>
        <a:off x="3270525" y="2057169"/>
        <a:ext cx="2801081" cy="829230"/>
      </dsp:txXfrm>
    </dsp:sp>
    <dsp:sp modelId="{487A9EAB-26B9-4ECF-B5D9-050333DD47D0}">
      <dsp:nvSpPr>
        <dsp:cNvPr id="0" name=""/>
        <dsp:cNvSpPr/>
      </dsp:nvSpPr>
      <dsp:spPr>
        <a:xfrm>
          <a:off x="2528208" y="3465340"/>
          <a:ext cx="1544062" cy="15440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A22FC-FB41-49B9-A0D1-77260CA1C046}">
      <dsp:nvSpPr>
        <dsp:cNvPr id="0" name=""/>
        <dsp:cNvSpPr/>
      </dsp:nvSpPr>
      <dsp:spPr>
        <a:xfrm>
          <a:off x="2740987" y="3848275"/>
          <a:ext cx="885937" cy="885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F3446-B574-46DA-A95E-F5BC4595946F}">
      <dsp:nvSpPr>
        <dsp:cNvPr id="0" name=""/>
        <dsp:cNvSpPr/>
      </dsp:nvSpPr>
      <dsp:spPr>
        <a:xfrm>
          <a:off x="1918331" y="5544212"/>
          <a:ext cx="2531250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u="sng" kern="1200" cap="all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Marco conceptual</a:t>
          </a:r>
        </a:p>
      </dsp:txBody>
      <dsp:txXfrm>
        <a:off x="1918331" y="5544212"/>
        <a:ext cx="2531250" cy="829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95DFA-B1B9-4CFA-9A3C-9C71D11CF5C1}">
      <dsp:nvSpPr>
        <dsp:cNvPr id="0" name=""/>
        <dsp:cNvSpPr/>
      </dsp:nvSpPr>
      <dsp:spPr>
        <a:xfrm>
          <a:off x="0" y="778894"/>
          <a:ext cx="7449992" cy="14379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71653-2B30-476E-9CC9-E9E6618ED85D}">
      <dsp:nvSpPr>
        <dsp:cNvPr id="0" name=""/>
        <dsp:cNvSpPr/>
      </dsp:nvSpPr>
      <dsp:spPr>
        <a:xfrm>
          <a:off x="434982" y="1102435"/>
          <a:ext cx="790877" cy="790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7BBFF-7922-44AC-AE99-C3181FEC9BD5}">
      <dsp:nvSpPr>
        <dsp:cNvPr id="0" name=""/>
        <dsp:cNvSpPr/>
      </dsp:nvSpPr>
      <dsp:spPr>
        <a:xfrm>
          <a:off x="1660843" y="778894"/>
          <a:ext cx="5789148" cy="143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184" tIns="152184" rIns="152184" bIns="15218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Objetivo</a:t>
          </a:r>
          <a:r>
            <a:rPr lang="en-US" sz="2200" kern="1200" baseline="0" dirty="0"/>
            <a:t> general: </a:t>
          </a:r>
          <a:r>
            <a:rPr lang="es-ES" sz="2200" kern="1200" dirty="0"/>
            <a:t>El objetivo general es la meta de su investigación y es la forma operativa de responder a su pregunta de investigación.</a:t>
          </a:r>
          <a:endParaRPr lang="en-US" sz="2200" kern="1200" dirty="0"/>
        </a:p>
      </dsp:txBody>
      <dsp:txXfrm>
        <a:off x="1660843" y="778894"/>
        <a:ext cx="5789148" cy="1437959"/>
      </dsp:txXfrm>
    </dsp:sp>
    <dsp:sp modelId="{A612E218-7CBF-4FEA-899F-D87073C83B0E}">
      <dsp:nvSpPr>
        <dsp:cNvPr id="0" name=""/>
        <dsp:cNvSpPr/>
      </dsp:nvSpPr>
      <dsp:spPr>
        <a:xfrm>
          <a:off x="0" y="2576344"/>
          <a:ext cx="7449992" cy="14379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0C274-9C47-4A89-9246-374F7F4E724A}">
      <dsp:nvSpPr>
        <dsp:cNvPr id="0" name=""/>
        <dsp:cNvSpPr/>
      </dsp:nvSpPr>
      <dsp:spPr>
        <a:xfrm>
          <a:off x="434982" y="2899885"/>
          <a:ext cx="790877" cy="790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51B95-BBD1-44C2-B607-A904C39614CE}">
      <dsp:nvSpPr>
        <dsp:cNvPr id="0" name=""/>
        <dsp:cNvSpPr/>
      </dsp:nvSpPr>
      <dsp:spPr>
        <a:xfrm>
          <a:off x="1660843" y="2576344"/>
          <a:ext cx="5789148" cy="143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184" tIns="152184" rIns="152184" bIns="15218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Objetivos</a:t>
          </a:r>
          <a:r>
            <a:rPr lang="en-US" sz="2200" kern="1200" dirty="0"/>
            <a:t> </a:t>
          </a:r>
          <a:r>
            <a:rPr lang="en-US" sz="2200" kern="1200" dirty="0" err="1"/>
            <a:t>específicos</a:t>
          </a:r>
          <a:r>
            <a:rPr lang="en-US" sz="2200" kern="1200" dirty="0"/>
            <a:t>: </a:t>
          </a:r>
          <a:r>
            <a:rPr lang="es-MX" sz="2200" kern="1200" dirty="0"/>
            <a:t>Son los pasos o momentos, de lo más simple a lo más complejo para llegar a su objetivo general.</a:t>
          </a:r>
          <a:endParaRPr lang="en-US" sz="2200" kern="1200" dirty="0"/>
        </a:p>
      </dsp:txBody>
      <dsp:txXfrm>
        <a:off x="1660843" y="2576344"/>
        <a:ext cx="5789148" cy="1437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BFD98-CF95-44E3-B147-1496B6C0CDE0}">
      <dsp:nvSpPr>
        <dsp:cNvPr id="0" name=""/>
        <dsp:cNvSpPr/>
      </dsp:nvSpPr>
      <dsp:spPr>
        <a:xfrm>
          <a:off x="3291188" y="1042604"/>
          <a:ext cx="1972441" cy="197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Definición conceptual</a:t>
          </a:r>
          <a:endParaRPr lang="es-CR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/>
            <a:t>Se tratan de definiciones de diccionarios o de libros especializados (Kerlinger y Lee, 2002), y cuando describen la esencia o las características de una </a:t>
          </a:r>
          <a:r>
            <a:rPr lang="es-CR" sz="1200" kern="1200"/>
            <a:t>variable, objeto o fenómeno se les denomina definiciones reales (Reynolds, 1986).</a:t>
          </a:r>
        </a:p>
      </dsp:txBody>
      <dsp:txXfrm>
        <a:off x="3291188" y="1042604"/>
        <a:ext cx="1972441" cy="1972441"/>
      </dsp:txXfrm>
    </dsp:sp>
    <dsp:sp modelId="{6BF8DFBF-AB2C-4177-8A54-6F30B9BAB124}">
      <dsp:nvSpPr>
        <dsp:cNvPr id="0" name=""/>
        <dsp:cNvSpPr/>
      </dsp:nvSpPr>
      <dsp:spPr>
        <a:xfrm>
          <a:off x="635148" y="-644"/>
          <a:ext cx="4058938" cy="4058938"/>
        </a:xfrm>
        <a:prstGeom prst="circularArrow">
          <a:avLst>
            <a:gd name="adj1" fmla="val 9476"/>
            <a:gd name="adj2" fmla="val 684338"/>
            <a:gd name="adj3" fmla="val 7853782"/>
            <a:gd name="adj4" fmla="val 2261880"/>
            <a:gd name="adj5" fmla="val 1105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1CECF7-2590-4354-97E2-258038AF532B}">
      <dsp:nvSpPr>
        <dsp:cNvPr id="0" name=""/>
        <dsp:cNvSpPr/>
      </dsp:nvSpPr>
      <dsp:spPr>
        <a:xfrm>
          <a:off x="65606" y="1042604"/>
          <a:ext cx="1972441" cy="197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Definición operacional</a:t>
          </a:r>
          <a:endParaRPr lang="es-CR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/>
            <a:t>Especifica qué actividades u operaciones deben realizarse para medir una variable e interpretar los datos obtenidos (Hernández-</a:t>
          </a:r>
          <a:r>
            <a:rPr lang="es-CR" sz="1200" kern="1200"/>
            <a:t>Sampieri et al., 2013).</a:t>
          </a:r>
        </a:p>
      </dsp:txBody>
      <dsp:txXfrm>
        <a:off x="65606" y="1042604"/>
        <a:ext cx="1972441" cy="1972441"/>
      </dsp:txXfrm>
    </dsp:sp>
    <dsp:sp modelId="{A09972AF-4189-4BA7-A2A9-AC76AF58A534}">
      <dsp:nvSpPr>
        <dsp:cNvPr id="0" name=""/>
        <dsp:cNvSpPr/>
      </dsp:nvSpPr>
      <dsp:spPr>
        <a:xfrm>
          <a:off x="635148" y="-644"/>
          <a:ext cx="4058938" cy="4058938"/>
        </a:xfrm>
        <a:prstGeom prst="circularArrow">
          <a:avLst>
            <a:gd name="adj1" fmla="val 9476"/>
            <a:gd name="adj2" fmla="val 684338"/>
            <a:gd name="adj3" fmla="val 18653782"/>
            <a:gd name="adj4" fmla="val 13061880"/>
            <a:gd name="adj5" fmla="val 11055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AA126-C08F-F53B-AC43-F60E0E2F1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2517C7-10E4-CB3F-001C-545402AEF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3A533-D550-5FD3-8E9F-EC224C14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DD2D-AC04-4298-9CAF-C01311B6187D}" type="datetimeFigureOut">
              <a:rPr lang="es-CR" smtClean="0"/>
              <a:t>01/07/2023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F984EF-29FE-2EFC-304B-43DD981E2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7128C-C866-092B-410D-2873E395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9045-5A18-43FE-886C-1EFFC6A74ED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7095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52899-A566-CE0A-BB02-7E945049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FF0A08-38D8-BDC7-9E2E-2319ABAC3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E85F39-CCCD-1F26-5E7B-1BD0E656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DD2D-AC04-4298-9CAF-C01311B6187D}" type="datetimeFigureOut">
              <a:rPr lang="es-CR" smtClean="0"/>
              <a:t>01/07/2023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49E2C7-FBE2-B30C-D381-C665490C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32349-B9D9-A0AE-3001-F5488B8E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9045-5A18-43FE-886C-1EFFC6A74ED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9897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F3C1F3-C8F3-EC81-7FC1-6AB7B81D8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7601BE-FB2B-F2E3-0002-3043CAD16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EE9DCF-F18A-4361-AB8A-C73C8EFA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DD2D-AC04-4298-9CAF-C01311B6187D}" type="datetimeFigureOut">
              <a:rPr lang="es-CR" smtClean="0"/>
              <a:t>01/07/2023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FB0A27-5D8A-0ECE-917F-10810B77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34173C-903C-6521-2C89-21DF2DE0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9045-5A18-43FE-886C-1EFFC6A74ED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4494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79A59-1225-C723-688B-8C039F37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78A9A-4D6F-3071-04A9-80F6AD7EB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8ABB2-38A8-28EA-D77E-62E76112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DD2D-AC04-4298-9CAF-C01311B6187D}" type="datetimeFigureOut">
              <a:rPr lang="es-CR" smtClean="0"/>
              <a:t>01/07/2023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658B5-87D5-7F2C-6558-B0B5B344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05C62-C0A6-9A28-8D9A-D89035FA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9045-5A18-43FE-886C-1EFFC6A74ED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188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CE2CD-ABE0-EC37-65F8-7F353053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58A06A-FD80-4DD5-3E43-2FE999C7F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FC617A-4B98-5051-6915-415522EE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DD2D-AC04-4298-9CAF-C01311B6187D}" type="datetimeFigureOut">
              <a:rPr lang="es-CR" smtClean="0"/>
              <a:t>01/07/2023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D1C319-5444-E48D-2714-EBCDEA9C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F081BD-DB80-7093-D5C0-7B07AB69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9045-5A18-43FE-886C-1EFFC6A74ED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3197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11897-03E7-001A-8199-A419EBA7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290410-781C-3353-3429-3D7AE8256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F31D03-635C-3112-4268-44B8ADCF6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E816DB-BEF3-2131-A85C-1C081B76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DD2D-AC04-4298-9CAF-C01311B6187D}" type="datetimeFigureOut">
              <a:rPr lang="es-CR" smtClean="0"/>
              <a:t>01/07/2023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D3FBBE-91FF-2A84-1E67-38FCB780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A223D3-0D8D-4690-ADEB-BC296D4F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9045-5A18-43FE-886C-1EFFC6A74ED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613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A54F6-6673-1EF5-A99C-2AD3B780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6ACC1C-B5E6-25A4-2A12-47131EB2C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E650DA-226E-FA68-4228-BEB52DFA3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30A489-3827-8777-B5EA-8D0ACA207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1F241D-42F5-C617-216C-FC4BF2A0C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03BC6A-1C1D-0EB5-50F5-97040A32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DD2D-AC04-4298-9CAF-C01311B6187D}" type="datetimeFigureOut">
              <a:rPr lang="es-CR" smtClean="0"/>
              <a:t>01/07/2023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444C78-FFAC-839E-92BE-D9F936D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64E589-94B7-49A1-D0D2-2E0B4080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9045-5A18-43FE-886C-1EFFC6A74ED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1702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AEB9B-AFC9-5611-CFD0-73F46ADF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B93894-D2B8-6B7C-DE19-7D519D2B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DD2D-AC04-4298-9CAF-C01311B6187D}" type="datetimeFigureOut">
              <a:rPr lang="es-CR" smtClean="0"/>
              <a:t>01/07/2023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424A69-D73D-7E44-7FCF-A09CD36A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3C9CB2-1F6B-E1DC-1A72-136EFF2A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9045-5A18-43FE-886C-1EFFC6A74ED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1966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06651F-742B-E6A6-4BC7-19DCDC83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DD2D-AC04-4298-9CAF-C01311B6187D}" type="datetimeFigureOut">
              <a:rPr lang="es-CR" smtClean="0"/>
              <a:t>01/07/2023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58FD9C-360B-F36C-4050-BDDDC875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A74132-A07C-C079-E5C6-1DF14FEC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9045-5A18-43FE-886C-1EFFC6A74ED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515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7FF1B-FD9E-1F30-3350-E738B2EE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C76FA-F5B4-AE51-7160-2EB745C13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7554A4-5CC6-578D-DB03-04A149446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B32C2-1C40-BAA2-0FF6-4B9D9E82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DD2D-AC04-4298-9CAF-C01311B6187D}" type="datetimeFigureOut">
              <a:rPr lang="es-CR" smtClean="0"/>
              <a:t>01/07/2023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F039B2-DA0B-C96B-9536-5B7B4616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A5FDFC-B6C9-C9A4-0D0F-1D6EDBC9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9045-5A18-43FE-886C-1EFFC6A74ED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691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C2AFE-0ADE-C435-3CE1-23C18257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1C2988-1BC8-3C8B-5A7D-4A9AD1D4E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0D0263-8747-5268-DA0A-F72FDC1E0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D01A4C-1164-475E-59EF-02002C68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DD2D-AC04-4298-9CAF-C01311B6187D}" type="datetimeFigureOut">
              <a:rPr lang="es-CR" smtClean="0"/>
              <a:t>01/07/2023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031FAA-5985-A545-DDA9-678BDF4C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489D59-B424-C167-604D-8C2A4B7A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9045-5A18-43FE-886C-1EFFC6A74ED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4116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E8FF75-638F-1232-E715-3F4935F7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BBA27E-51F0-67A7-815F-AC3139D84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16B33-B74C-3DA1-938D-769C2106B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1DD2D-AC04-4298-9CAF-C01311B6187D}" type="datetimeFigureOut">
              <a:rPr lang="es-CR" smtClean="0"/>
              <a:t>01/07/2023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376A2-9DE4-0AA1-E02F-6E6D5D0B4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B0AF2-B8F7-8865-E25A-D2FCF9047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19045-5A18-43FE-886C-1EFFC6A74ED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3656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.cultura.cr/capacitacion-apoyo/instituto-centroamericano-de-administracion-publica-icap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ra.mgsirias@outlook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i.cultura.cr/capacitacion-apoyo/instituto-centroamericano-de-administracion-publica-icap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eunhombre.blogspot.com/2016/10/comentarios-comentados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" name="Rectangle 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Imagen 9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5703391-6E33-4917-8E61-77993886C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08" b="13369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206" name="Rectangle 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8C278-835D-824A-A9B6-E6E92311F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396" y="1668957"/>
            <a:ext cx="3822189" cy="18999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dirty="0" err="1"/>
              <a:t>Maestría</a:t>
            </a:r>
            <a:r>
              <a:rPr lang="en-US" sz="2700" dirty="0"/>
              <a:t> </a:t>
            </a:r>
            <a:r>
              <a:rPr lang="en-US" sz="2700" dirty="0" err="1"/>
              <a:t>en</a:t>
            </a:r>
            <a:r>
              <a:rPr lang="en-US" sz="2700" dirty="0"/>
              <a:t> </a:t>
            </a:r>
            <a:r>
              <a:rPr lang="en-US" sz="2700" dirty="0" err="1"/>
              <a:t>Epidemiología</a:t>
            </a:r>
            <a:r>
              <a:rPr lang="en-US" sz="2700" dirty="0"/>
              <a:t> </a:t>
            </a:r>
            <a:r>
              <a:rPr lang="en-US" sz="2700" dirty="0" err="1"/>
              <a:t>Aplicada</a:t>
            </a:r>
            <a:r>
              <a:rPr lang="en-US" sz="2700" dirty="0"/>
              <a:t> a la </a:t>
            </a:r>
            <a:r>
              <a:rPr lang="en-US" sz="2700" dirty="0" err="1"/>
              <a:t>Gerencia</a:t>
            </a:r>
            <a:r>
              <a:rPr lang="en-US" sz="2700" dirty="0"/>
              <a:t> de la </a:t>
            </a:r>
            <a:r>
              <a:rPr lang="en-US" sz="2700" dirty="0" err="1"/>
              <a:t>Salud</a:t>
            </a:r>
            <a:r>
              <a:rPr lang="en-US" sz="2700" dirty="0"/>
              <a:t> </a:t>
            </a:r>
            <a:r>
              <a:rPr lang="en-US" sz="2700" dirty="0" err="1"/>
              <a:t>Pública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I </a:t>
            </a:r>
            <a:r>
              <a:rPr lang="en-US" sz="2700" dirty="0" err="1"/>
              <a:t>Promoción</a:t>
            </a:r>
            <a:r>
              <a:rPr lang="en-US" sz="2700" dirty="0"/>
              <a:t> 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2700" b="1" dirty="0"/>
              <a:t>Taller de </a:t>
            </a:r>
            <a:r>
              <a:rPr lang="en-US" sz="2700" b="1" dirty="0" err="1"/>
              <a:t>tesis</a:t>
            </a:r>
            <a:r>
              <a:rPr lang="en-US" sz="2700" b="1" dirty="0"/>
              <a:t> I</a:t>
            </a:r>
          </a:p>
        </p:txBody>
      </p:sp>
      <p:sp>
        <p:nvSpPr>
          <p:cNvPr id="169" name="CuadroTexto 2">
            <a:extLst>
              <a:ext uri="{FF2B5EF4-FFF2-40B4-BE49-F238E27FC236}">
                <a16:creationId xmlns:a16="http://schemas.microsoft.com/office/drawing/2014/main" id="{E192024A-7278-CA7A-BF46-33FB2C221DF5}"/>
              </a:ext>
            </a:extLst>
          </p:cNvPr>
          <p:cNvSpPr txBox="1"/>
          <p:nvPr/>
        </p:nvSpPr>
        <p:spPr>
          <a:xfrm>
            <a:off x="8184396" y="4492101"/>
            <a:ext cx="3618743" cy="10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/>
              <a:t>Profesor</a:t>
            </a:r>
            <a:r>
              <a:rPr lang="en-US" sz="1600" dirty="0"/>
              <a:t>: María Gabriela Sirias Pérez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hlinkClick r:id="rId4"/>
              </a:rPr>
              <a:t>dra.mgsirias@outlook.com</a:t>
            </a:r>
            <a:r>
              <a:rPr lang="en-US" sz="16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04DE3-5560-C94B-8CCD-365D47776B82}"/>
              </a:ext>
            </a:extLst>
          </p:cNvPr>
          <p:cNvSpPr txBox="1"/>
          <p:nvPr/>
        </p:nvSpPr>
        <p:spPr>
          <a:xfrm>
            <a:off x="10317892" y="6963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83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51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4FD1E6-FEFC-2149-BFC0-5114BC41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87" y="1441203"/>
            <a:ext cx="2087775" cy="2831976"/>
          </a:xfrm>
        </p:spPr>
        <p:txBody>
          <a:bodyPr anchor="ctr">
            <a:normAutofit/>
          </a:bodyPr>
          <a:lstStyle/>
          <a:p>
            <a:r>
              <a:rPr lang="es-ES_tradnl" sz="4800" dirty="0">
                <a:solidFill>
                  <a:schemeClr val="bg1"/>
                </a:solidFill>
              </a:rPr>
              <a:t>                                              Agenda del día </a:t>
            </a:r>
            <a:br>
              <a:rPr lang="es-ES_tradnl" sz="4800" dirty="0">
                <a:solidFill>
                  <a:schemeClr val="bg1"/>
                </a:solidFill>
              </a:rPr>
            </a:br>
            <a:endParaRPr lang="es-ES_tradnl" sz="4800" dirty="0">
              <a:solidFill>
                <a:schemeClr val="bg1"/>
              </a:solidFill>
            </a:endParaRPr>
          </a:p>
        </p:txBody>
      </p:sp>
      <p:graphicFrame>
        <p:nvGraphicFramePr>
          <p:cNvPr id="30" name="Marcador de contenido 4">
            <a:extLst>
              <a:ext uri="{FF2B5EF4-FFF2-40B4-BE49-F238E27FC236}">
                <a16:creationId xmlns:a16="http://schemas.microsoft.com/office/drawing/2014/main" id="{161DB6C9-92BE-4F70-A396-E8C68BE15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992752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7C8F44C-A875-9E5E-C20B-BC329A8B96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33723" y="5654724"/>
            <a:ext cx="981895" cy="98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rimer plano de un dardo">
            <a:extLst>
              <a:ext uri="{FF2B5EF4-FFF2-40B4-BE49-F238E27FC236}">
                <a16:creationId xmlns:a16="http://schemas.microsoft.com/office/drawing/2014/main" id="{2BF0D97D-B38E-904C-C119-0FB2C57A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89"/>
            <a:ext cx="12192000" cy="6958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C0D4E-4E59-1F4E-ACA0-EC1FACD2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51" y="267285"/>
            <a:ext cx="6709063" cy="1604513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r>
              <a: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Construcción de objetivos</a:t>
            </a:r>
            <a:br>
              <a: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</a:br>
            <a:endParaRPr lang="es-ES_tradnl" sz="3700" dirty="0">
              <a:solidFill>
                <a:schemeClr val="tx1"/>
              </a:solidFill>
            </a:endParaRPr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F79507DE-4077-ABEB-92D1-303787689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611404"/>
              </p:ext>
            </p:extLst>
          </p:nvPr>
        </p:nvGraphicFramePr>
        <p:xfrm>
          <a:off x="882847" y="1386348"/>
          <a:ext cx="7449992" cy="479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83894804-71DB-4CA1-A7AB-45B8B0B36D8C}"/>
              </a:ext>
            </a:extLst>
          </p:cNvPr>
          <p:cNvSpPr txBox="1"/>
          <p:nvPr/>
        </p:nvSpPr>
        <p:spPr>
          <a:xfrm>
            <a:off x="-28112" y="5964103"/>
            <a:ext cx="45801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24-25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R" sz="800" dirty="0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36646E-EEEE-0E1D-F878-04AEABFE14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3906" y="5876459"/>
            <a:ext cx="981541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rimer plano de un dardo">
            <a:extLst>
              <a:ext uri="{FF2B5EF4-FFF2-40B4-BE49-F238E27FC236}">
                <a16:creationId xmlns:a16="http://schemas.microsoft.com/office/drawing/2014/main" id="{2BF0D97D-B38E-904C-C119-0FB2C57A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89"/>
            <a:ext cx="12192000" cy="6958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C0D4E-4E59-1F4E-ACA0-EC1FACD2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51" y="267285"/>
            <a:ext cx="6709063" cy="1604513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r>
              <a: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Construcción de objetivos</a:t>
            </a:r>
            <a:br>
              <a: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</a:br>
            <a:endParaRPr lang="es-ES_tradnl" sz="3700" dirty="0">
              <a:solidFill>
                <a:schemeClr val="tx1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3894804-71DB-4CA1-A7AB-45B8B0B36D8C}"/>
              </a:ext>
            </a:extLst>
          </p:cNvPr>
          <p:cNvSpPr txBox="1"/>
          <p:nvPr/>
        </p:nvSpPr>
        <p:spPr>
          <a:xfrm>
            <a:off x="-28112" y="5964103"/>
            <a:ext cx="45801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24-25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R" sz="800" dirty="0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36646E-EEEE-0E1D-F878-04AEABFE1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906" y="5876459"/>
            <a:ext cx="981541" cy="9815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88A307-3194-5D2E-6EBF-7478E28B9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72" y="1996399"/>
            <a:ext cx="5334340" cy="459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4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10E7E5-5DDB-7656-8354-4572F3B7C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6" r="7917" b="-1"/>
          <a:stretch/>
        </p:blipFill>
        <p:spPr>
          <a:xfrm>
            <a:off x="20" y="10"/>
            <a:ext cx="6204384" cy="511453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27026"/>
            <a:ext cx="4164011" cy="2611437"/>
          </a:xfrm>
        </p:spPr>
        <p:txBody>
          <a:bodyPr>
            <a:normAutofit/>
          </a:bodyPr>
          <a:lstStyle/>
          <a:p>
            <a:r>
              <a:rPr lang="en-US" sz="3300" dirty="0"/>
              <a:t>El </a:t>
            </a:r>
            <a:r>
              <a:rPr lang="en-US" sz="3300" dirty="0" err="1"/>
              <a:t>diseño</a:t>
            </a:r>
            <a:r>
              <a:rPr lang="en-US" sz="3300" dirty="0"/>
              <a:t> </a:t>
            </a:r>
            <a:r>
              <a:rPr lang="en-US" sz="3300" dirty="0" err="1"/>
              <a:t>metodológico</a:t>
            </a:r>
            <a:br>
              <a:rPr lang="en-US" sz="3300" dirty="0"/>
            </a:b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s-CR" sz="3300" dirty="0">
                <a:latin typeface="+mn-lt"/>
                <a:ea typeface="+mn-ea"/>
                <a:cs typeface="+mn-cs"/>
              </a:rPr>
              <a:t>Hipótesis, variables e 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D45FD-39E8-49B2-ABCC-1ABA862E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520" y="334456"/>
            <a:ext cx="3354014" cy="19403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CR" sz="1800" b="1" dirty="0">
                <a:solidFill>
                  <a:schemeClr val="tx2"/>
                </a:solidFill>
                <a:latin typeface="Dax-Bold"/>
              </a:rPr>
              <a:t>¿Qué son las variables?</a:t>
            </a:r>
          </a:p>
          <a:p>
            <a:r>
              <a:rPr lang="es-ES" sz="1800" b="1" dirty="0">
                <a:solidFill>
                  <a:schemeClr val="tx2"/>
                </a:solidFill>
                <a:latin typeface="Dax-Bold"/>
              </a:rPr>
              <a:t>¿Deben definirse las variables de una hipótesis como parte de su formulación? </a:t>
            </a:r>
            <a:r>
              <a:rPr lang="es-ES" sz="1800" dirty="0">
                <a:solidFill>
                  <a:schemeClr val="tx2"/>
                </a:solidFill>
                <a:latin typeface="Dax-Bold"/>
              </a:rPr>
              <a:t>Es indispensable…</a:t>
            </a:r>
          </a:p>
          <a:p>
            <a:r>
              <a:rPr lang="es-ES" sz="1800" b="1" dirty="0">
                <a:solidFill>
                  <a:schemeClr val="tx2"/>
                </a:solidFill>
                <a:latin typeface="Dax-Bold"/>
              </a:rPr>
              <a:t>Definición de variables:</a:t>
            </a:r>
          </a:p>
          <a:p>
            <a:pPr marL="0" indent="0">
              <a:buNone/>
            </a:pPr>
            <a:endParaRPr lang="es-ES" sz="1800" b="1" dirty="0">
              <a:solidFill>
                <a:schemeClr val="tx2"/>
              </a:solidFill>
              <a:latin typeface="Dax-Bold"/>
            </a:endParaRPr>
          </a:p>
          <a:p>
            <a:endParaRPr lang="es-CR" sz="1800" dirty="0">
              <a:solidFill>
                <a:schemeClr val="tx2"/>
              </a:solidFill>
              <a:latin typeface="Dax-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355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6,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105, 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118-121. </a:t>
            </a:r>
            <a:endParaRPr lang="es-CR" sz="800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09C20B-F5BA-1D4F-CCA6-F4DAF473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906" y="5876459"/>
            <a:ext cx="981541" cy="981541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4D0F074-9A37-41F9-B867-B52BD7DB8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01118"/>
              </p:ext>
            </p:extLst>
          </p:nvPr>
        </p:nvGraphicFramePr>
        <p:xfrm>
          <a:off x="6210355" y="2128644"/>
          <a:ext cx="5329236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972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10E7E5-5DDB-7656-8354-4572F3B7C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6" r="7917" b="-1"/>
          <a:stretch/>
        </p:blipFill>
        <p:spPr>
          <a:xfrm>
            <a:off x="20" y="10"/>
            <a:ext cx="6204384" cy="511453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27026"/>
            <a:ext cx="4164011" cy="2611437"/>
          </a:xfrm>
        </p:spPr>
        <p:txBody>
          <a:bodyPr>
            <a:normAutofit/>
          </a:bodyPr>
          <a:lstStyle/>
          <a:p>
            <a:r>
              <a:rPr lang="en-US" sz="3300" dirty="0"/>
              <a:t>El </a:t>
            </a:r>
            <a:r>
              <a:rPr lang="en-US" sz="3300" dirty="0" err="1"/>
              <a:t>diseño</a:t>
            </a:r>
            <a:r>
              <a:rPr lang="en-US" sz="3300" dirty="0"/>
              <a:t> </a:t>
            </a:r>
            <a:r>
              <a:rPr lang="en-US" sz="3300" dirty="0" err="1"/>
              <a:t>metodológico</a:t>
            </a:r>
            <a:br>
              <a:rPr lang="en-US" sz="3300" dirty="0"/>
            </a:b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s-CR" sz="3300" dirty="0">
                <a:latin typeface="+mn-lt"/>
                <a:ea typeface="+mn-ea"/>
                <a:cs typeface="+mn-cs"/>
              </a:rPr>
              <a:t>Hipótesis, variables e indicadores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355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6,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105, 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118-121. </a:t>
            </a:r>
            <a:endParaRPr lang="es-CR" sz="800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09C20B-F5BA-1D4F-CCA6-F4DAF473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906" y="5876459"/>
            <a:ext cx="981541" cy="981541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089A4DB-784D-C230-7F97-05A333FE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713" y="188753"/>
            <a:ext cx="3222925" cy="610238"/>
          </a:xfrm>
        </p:spPr>
        <p:txBody>
          <a:bodyPr>
            <a:noAutofit/>
          </a:bodyPr>
          <a:lstStyle/>
          <a:p>
            <a:r>
              <a:rPr lang="es-ES" sz="1800" b="1" dirty="0">
                <a:solidFill>
                  <a:schemeClr val="tx2"/>
                </a:solidFill>
                <a:latin typeface="Dax-Bold"/>
              </a:rPr>
              <a:t>Ejemplo de definición de variables:</a:t>
            </a:r>
          </a:p>
          <a:p>
            <a:pPr marL="0" indent="0">
              <a:buNone/>
            </a:pPr>
            <a:endParaRPr lang="es-ES" sz="1400" b="1" dirty="0">
              <a:solidFill>
                <a:schemeClr val="tx2"/>
              </a:solidFill>
              <a:latin typeface="Dax-Bold"/>
            </a:endParaRPr>
          </a:p>
          <a:p>
            <a:endParaRPr lang="es-CR" sz="1400" dirty="0">
              <a:solidFill>
                <a:schemeClr val="tx2"/>
              </a:solidFill>
              <a:latin typeface="Dax-Bold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CE00A07-1B6D-FBBE-ED9F-B21AF8269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142" y="835007"/>
            <a:ext cx="6840305" cy="34445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71EA6BC-3E76-28DA-DB10-C9DFBC540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3" y="2692025"/>
            <a:ext cx="4300690" cy="31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5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403" y="205177"/>
            <a:ext cx="10023398" cy="857894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(matriz)</a:t>
            </a:r>
            <a:endParaRPr lang="es-CR" sz="2000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D23FE9D-07F1-4BF0-BE05-D80399D18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555947"/>
              </p:ext>
            </p:extLst>
          </p:nvPr>
        </p:nvGraphicFramePr>
        <p:xfrm>
          <a:off x="476631" y="1063071"/>
          <a:ext cx="11338380" cy="567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51">
                  <a:extLst>
                    <a:ext uri="{9D8B030D-6E8A-4147-A177-3AD203B41FA5}">
                      <a16:colId xmlns:a16="http://schemas.microsoft.com/office/drawing/2014/main" val="1313853093"/>
                    </a:ext>
                  </a:extLst>
                </a:gridCol>
                <a:gridCol w="870011">
                  <a:extLst>
                    <a:ext uri="{9D8B030D-6E8A-4147-A177-3AD203B41FA5}">
                      <a16:colId xmlns:a16="http://schemas.microsoft.com/office/drawing/2014/main" val="282025315"/>
                    </a:ext>
                  </a:extLst>
                </a:gridCol>
                <a:gridCol w="1145220">
                  <a:extLst>
                    <a:ext uri="{9D8B030D-6E8A-4147-A177-3AD203B41FA5}">
                      <a16:colId xmlns:a16="http://schemas.microsoft.com/office/drawing/2014/main" val="1149458769"/>
                    </a:ext>
                  </a:extLst>
                </a:gridCol>
                <a:gridCol w="1717506">
                  <a:extLst>
                    <a:ext uri="{9D8B030D-6E8A-4147-A177-3AD203B41FA5}">
                      <a16:colId xmlns:a16="http://schemas.microsoft.com/office/drawing/2014/main" val="3987474338"/>
                    </a:ext>
                  </a:extLst>
                </a:gridCol>
                <a:gridCol w="864863">
                  <a:extLst>
                    <a:ext uri="{9D8B030D-6E8A-4147-A177-3AD203B41FA5}">
                      <a16:colId xmlns:a16="http://schemas.microsoft.com/office/drawing/2014/main" val="1661141288"/>
                    </a:ext>
                  </a:extLst>
                </a:gridCol>
                <a:gridCol w="1199257">
                  <a:extLst>
                    <a:ext uri="{9D8B030D-6E8A-4147-A177-3AD203B41FA5}">
                      <a16:colId xmlns:a16="http://schemas.microsoft.com/office/drawing/2014/main" val="1857068363"/>
                    </a:ext>
                  </a:extLst>
                </a:gridCol>
                <a:gridCol w="1535697">
                  <a:extLst>
                    <a:ext uri="{9D8B030D-6E8A-4147-A177-3AD203B41FA5}">
                      <a16:colId xmlns:a16="http://schemas.microsoft.com/office/drawing/2014/main" val="3052371957"/>
                    </a:ext>
                  </a:extLst>
                </a:gridCol>
                <a:gridCol w="1422472">
                  <a:extLst>
                    <a:ext uri="{9D8B030D-6E8A-4147-A177-3AD203B41FA5}">
                      <a16:colId xmlns:a16="http://schemas.microsoft.com/office/drawing/2014/main" val="1213184419"/>
                    </a:ext>
                  </a:extLst>
                </a:gridCol>
                <a:gridCol w="1541903">
                  <a:extLst>
                    <a:ext uri="{9D8B030D-6E8A-4147-A177-3AD203B41FA5}">
                      <a16:colId xmlns:a16="http://schemas.microsoft.com/office/drawing/2014/main" val="1231569790"/>
                    </a:ext>
                  </a:extLst>
                </a:gridCol>
              </a:tblGrid>
              <a:tr h="643575">
                <a:tc>
                  <a:txBody>
                    <a:bodyPr/>
                    <a:lstStyle/>
                    <a:p>
                      <a:r>
                        <a:rPr lang="es-ES" sz="1200" dirty="0"/>
                        <a:t>Tema </a:t>
                      </a:r>
                    </a:p>
                    <a:p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Planteamiento del Problema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Objetivo general del proyecto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Objetivos específicos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Objeto de estudio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Variable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Variable definición conceptual 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Variable definición operacional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Instrumentos o técnicas de recolección de datos</a:t>
                      </a:r>
                      <a:endParaRPr lang="es-C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6333"/>
                  </a:ext>
                </a:extLst>
              </a:tr>
              <a:tr h="4814470">
                <a:tc>
                  <a:txBody>
                    <a:bodyPr/>
                    <a:lstStyle/>
                    <a:p>
                      <a:r>
                        <a:rPr lang="es-ES" sz="1200" dirty="0"/>
                        <a:t>Propuesta metodológica para el análisis de condiciones de trabajo con riesgo psicosocial en instituciones de salud a partir de un estudio de caso en el Área de Salud Zapote Catedral 2015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¿Cuál es el diagnóstico actual de las condiciones de trabajo con riesgo psicosocial para el Área de Salud Zapote Catedral?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Proponer una metodología para el diagnóstico de las condiciones de trabajo con riesgo psicosocial en el Área de Salud Zapote Catedral.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/>
                        <a:t>Identificar los factores socio demográficos de la población trabajadora en el Área de Salud Zapote Catedral.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/>
                        <a:t>Identificar las condiciones de trabajo de naturaleza psicosocial en la organización.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Trabajadores directos y activos al momento del estudio del Área de Salud Zapote Catedral de la Caja Costarricense del Seguro Social..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R" sz="1200" dirty="0"/>
                        <a:t>Factores sociodemográficos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R" sz="1200" dirty="0"/>
                        <a:t>Condiciones de trabajo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/>
                        <a:t>Factores sociodemográficos se definen como la influencia de características demográficas y sociales de un grupo de trabajadores.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/>
                        <a:t>Condiciones de trabajo es el estado del entorno laboral en cuanto a seguridad y salud en el trabajo; por ende, incluye cualquier aspecto del trabajo ya sea ambiental, tecnológico u organizacional que influyan en riesgo de origen psicosocial</a:t>
                      </a:r>
                    </a:p>
                    <a:p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-Número de trabajadores por servicio</a:t>
                      </a:r>
                    </a:p>
                    <a:p>
                      <a:r>
                        <a:rPr lang="es-ES" sz="1200" dirty="0"/>
                        <a:t>-Número de trabajadores por sexo</a:t>
                      </a:r>
                    </a:p>
                    <a:p>
                      <a:r>
                        <a:rPr lang="es-ES" sz="1200" dirty="0"/>
                        <a:t>-Rango de edad promedio del personal</a:t>
                      </a:r>
                    </a:p>
                    <a:p>
                      <a:r>
                        <a:rPr lang="es-ES" sz="1200" dirty="0"/>
                        <a:t>-Número de trabajadores por tipo de relación contractual</a:t>
                      </a:r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/>
                        <a:t>Resultado de los cuestionarios sobre percepción de los trabajadores del ASZC con respecto a condiciones de trabajo de naturaleza psicosocial.</a:t>
                      </a:r>
                    </a:p>
                    <a:p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200" u="sng" dirty="0"/>
                        <a:t>Fuentes secundarias</a:t>
                      </a:r>
                    </a:p>
                    <a:p>
                      <a:r>
                        <a:rPr lang="es-ES" sz="1200" dirty="0"/>
                        <a:t>Sistema de Información Estadística de Recursos Humanos, CCSS.</a:t>
                      </a:r>
                    </a:p>
                    <a:p>
                      <a:endParaRPr lang="es-ES" sz="1200" dirty="0"/>
                    </a:p>
                    <a:p>
                      <a:endParaRPr lang="es-ES" sz="1200" u="sng" dirty="0"/>
                    </a:p>
                    <a:p>
                      <a:endParaRPr lang="es-ES" sz="1200" u="sng" dirty="0"/>
                    </a:p>
                    <a:p>
                      <a:endParaRPr lang="es-ES" sz="1200" u="sng" dirty="0"/>
                    </a:p>
                    <a:p>
                      <a:endParaRPr lang="es-ES" sz="1200" u="sng" dirty="0"/>
                    </a:p>
                    <a:p>
                      <a:endParaRPr lang="es-ES" sz="1200" u="sng" dirty="0"/>
                    </a:p>
                    <a:p>
                      <a:endParaRPr lang="es-ES" sz="1200" u="sng" dirty="0"/>
                    </a:p>
                    <a:p>
                      <a:r>
                        <a:rPr lang="es-ES" sz="1200" u="sng" dirty="0"/>
                        <a:t>Fuentes primarias </a:t>
                      </a:r>
                    </a:p>
                    <a:p>
                      <a:r>
                        <a:rPr lang="es-ES" sz="1200" dirty="0"/>
                        <a:t>Cuestionario istas21</a:t>
                      </a:r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C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73183"/>
                  </a:ext>
                </a:extLst>
              </a:tr>
            </a:tbl>
          </a:graphicData>
        </a:graphic>
      </p:graphicFrame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6FC0BA6-B813-8DF9-050B-F72BB3EA7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597" y="0"/>
            <a:ext cx="981541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E3B649-0126-6B4A-8E96-3460706C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Comentarios</a:t>
            </a:r>
          </a:p>
        </p:txBody>
      </p:sp>
      <p:pic>
        <p:nvPicPr>
          <p:cNvPr id="5" name="Imagen 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C1C53C53-433C-3D18-E449-5FBF92464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978" b="5753"/>
          <a:stretch/>
        </p:blipFill>
        <p:spPr>
          <a:xfrm>
            <a:off x="2138618" y="1845426"/>
            <a:ext cx="7911711" cy="44503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D394F5-561B-C7A2-45CB-DA47728F8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331" y="30067"/>
            <a:ext cx="981541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4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631</Words>
  <Application>Microsoft Office PowerPoint</Application>
  <PresentationFormat>Panorámica</PresentationFormat>
  <Paragraphs>88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Dax-Bold</vt:lpstr>
      <vt:lpstr>Georgia Pro</vt:lpstr>
      <vt:lpstr>Tema de Office</vt:lpstr>
      <vt:lpstr>Maestría en Epidemiología Aplicada a la Gerencia de la Salud Pública  I Promoción    Taller de tesis I</vt:lpstr>
      <vt:lpstr>                                              Agenda del día  </vt:lpstr>
      <vt:lpstr>Construcción de objetivos </vt:lpstr>
      <vt:lpstr>Construcción de objetivos </vt:lpstr>
      <vt:lpstr>El diseño metodológico  Hipótesis, variables e indicadores</vt:lpstr>
      <vt:lpstr>El diseño metodológico  Hipótesis, variables e indicadores</vt:lpstr>
      <vt:lpstr>(matriz)</vt:lpstr>
      <vt:lpstr>Comentarios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Gabriela Sirias Pérez</dc:creator>
  <cp:lastModifiedBy>María Gabriela Sirias Pérez</cp:lastModifiedBy>
  <cp:revision>27</cp:revision>
  <dcterms:created xsi:type="dcterms:W3CDTF">2023-06-29T04:24:19Z</dcterms:created>
  <dcterms:modified xsi:type="dcterms:W3CDTF">2023-07-02T01:03:16Z</dcterms:modified>
</cp:coreProperties>
</file>