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2"/>
  </p:notesMasterIdLst>
  <p:sldIdLst>
    <p:sldId id="257" r:id="rId2"/>
    <p:sldId id="343" r:id="rId3"/>
    <p:sldId id="321" r:id="rId4"/>
    <p:sldId id="325" r:id="rId5"/>
    <p:sldId id="326" r:id="rId6"/>
    <p:sldId id="327" r:id="rId7"/>
    <p:sldId id="328" r:id="rId8"/>
    <p:sldId id="329" r:id="rId9"/>
    <p:sldId id="330" r:id="rId10"/>
    <p:sldId id="331" r:id="rId11"/>
    <p:sldId id="332" r:id="rId12"/>
    <p:sldId id="333" r:id="rId13"/>
    <p:sldId id="335" r:id="rId14"/>
    <p:sldId id="336" r:id="rId15"/>
    <p:sldId id="337" r:id="rId16"/>
    <p:sldId id="338" r:id="rId17"/>
    <p:sldId id="339" r:id="rId18"/>
    <p:sldId id="340" r:id="rId19"/>
    <p:sldId id="341" r:id="rId20"/>
    <p:sldId id="362" r:id="rId21"/>
    <p:sldId id="344" r:id="rId22"/>
    <p:sldId id="346" r:id="rId23"/>
    <p:sldId id="347" r:id="rId24"/>
    <p:sldId id="348" r:id="rId25"/>
    <p:sldId id="349" r:id="rId26"/>
    <p:sldId id="350" r:id="rId27"/>
    <p:sldId id="351" r:id="rId28"/>
    <p:sldId id="352" r:id="rId29"/>
    <p:sldId id="353" r:id="rId30"/>
    <p:sldId id="363" r:id="rId31"/>
    <p:sldId id="356" r:id="rId32"/>
    <p:sldId id="359" r:id="rId33"/>
    <p:sldId id="360" r:id="rId34"/>
    <p:sldId id="354" r:id="rId35"/>
    <p:sldId id="355" r:id="rId36"/>
    <p:sldId id="357" r:id="rId37"/>
    <p:sldId id="361" r:id="rId38"/>
    <p:sldId id="358" r:id="rId39"/>
    <p:sldId id="377" r:id="rId40"/>
    <p:sldId id="370" r:id="rId41"/>
    <p:sldId id="369" r:id="rId42"/>
    <p:sldId id="373" r:id="rId43"/>
    <p:sldId id="374" r:id="rId44"/>
    <p:sldId id="375" r:id="rId45"/>
    <p:sldId id="376" r:id="rId46"/>
    <p:sldId id="371" r:id="rId47"/>
    <p:sldId id="365" r:id="rId48"/>
    <p:sldId id="367" r:id="rId49"/>
    <p:sldId id="368" r:id="rId50"/>
    <p:sldId id="364"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69697-AE8F-4CFD-9319-B7DF1401E662}" type="datetimeFigureOut">
              <a:rPr lang="es-CR" smtClean="0"/>
              <a:pPr/>
              <a:t>22/4/2022</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7B3E0-C411-4841-B337-CA01A507E156}" type="slidenum">
              <a:rPr lang="es-CR" smtClean="0"/>
              <a:pPr/>
              <a:t>‹Nº›</a:t>
            </a:fld>
            <a:endParaRPr lang="es-CR"/>
          </a:p>
        </p:txBody>
      </p:sp>
    </p:spTree>
    <p:extLst>
      <p:ext uri="{BB962C8B-B14F-4D97-AF65-F5344CB8AC3E}">
        <p14:creationId xmlns:p14="http://schemas.microsoft.com/office/powerpoint/2010/main" val="293144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AF0EC-BBBE-468A-84B9-508F2E1693E2}" type="slidenum">
              <a:rPr lang="es-CR">
                <a:cs typeface="Arial" charset="0"/>
              </a:rPr>
              <a:pPr fontAlgn="base">
                <a:spcBef>
                  <a:spcPct val="0"/>
                </a:spcBef>
                <a:spcAft>
                  <a:spcPct val="0"/>
                </a:spcAft>
              </a:pPr>
              <a:t>1</a:t>
            </a:fld>
            <a:endParaRPr lang="es-C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22/04/2022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22/04/2022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7061"/>
            <a:ext cx="7632847" cy="4242098"/>
          </a:xfrm>
        </p:spPr>
        <p:txBody>
          <a:bodyPr rtlCol="0">
            <a:normAutofit fontScale="90000"/>
          </a:bodyPr>
          <a:lstStyle/>
          <a:p>
            <a:pPr fontAlgn="auto">
              <a:spcAft>
                <a:spcPts val="0"/>
              </a:spcAft>
              <a:defRPr/>
            </a:pPr>
            <a:r>
              <a:rPr lang="es-CR" sz="4800" dirty="0">
                <a:solidFill>
                  <a:srgbClr val="0070C0"/>
                </a:solidFill>
              </a:rPr>
              <a:t>TEMAS PRÁCTICOS DE LA BIOÉTICA </a:t>
            </a:r>
            <a:br>
              <a:rPr lang="es-CR" sz="4800" dirty="0">
                <a:solidFill>
                  <a:srgbClr val="0070C0"/>
                </a:solidFill>
              </a:rPr>
            </a:br>
            <a:br>
              <a:rPr lang="es-CR" sz="4800" dirty="0">
                <a:solidFill>
                  <a:srgbClr val="0070C0"/>
                </a:solidFill>
              </a:rPr>
            </a:br>
            <a:r>
              <a:rPr lang="es-CR" sz="4800" dirty="0">
                <a:solidFill>
                  <a:srgbClr val="0070C0"/>
                </a:solidFill>
              </a:rPr>
              <a:t>Autonomía,</a:t>
            </a:r>
            <a:br>
              <a:rPr lang="es-CR" sz="4800" dirty="0">
                <a:solidFill>
                  <a:srgbClr val="0070C0"/>
                </a:solidFill>
              </a:rPr>
            </a:br>
            <a:r>
              <a:rPr lang="es-CR" sz="4800" dirty="0">
                <a:solidFill>
                  <a:srgbClr val="0070C0"/>
                </a:solidFill>
              </a:rPr>
              <a:t> Confidencialidad </a:t>
            </a:r>
            <a:br>
              <a:rPr lang="es-CR" sz="4800" dirty="0">
                <a:solidFill>
                  <a:srgbClr val="0070C0"/>
                </a:solidFill>
              </a:rPr>
            </a:br>
            <a:r>
              <a:rPr lang="es-CR" sz="4800" dirty="0">
                <a:solidFill>
                  <a:srgbClr val="0070C0"/>
                </a:solidFill>
              </a:rPr>
              <a:t>Objeción de Conciencia</a:t>
            </a:r>
            <a:br>
              <a:rPr lang="es-CR" sz="4800" dirty="0">
                <a:solidFill>
                  <a:srgbClr val="0070C0"/>
                </a:solidFill>
              </a:rPr>
            </a:br>
            <a:r>
              <a:rPr lang="es-CR" sz="4800" dirty="0">
                <a:solidFill>
                  <a:srgbClr val="0070C0"/>
                </a:solidFill>
              </a:rPr>
              <a:t>Conflicto de interés  </a:t>
            </a:r>
          </a:p>
        </p:txBody>
      </p:sp>
      <p:cxnSp>
        <p:nvCxnSpPr>
          <p:cNvPr id="6" name="5 Conector recto"/>
          <p:cNvCxnSpPr/>
          <p:nvPr/>
        </p:nvCxnSpPr>
        <p:spPr>
          <a:xfrm>
            <a:off x="3347864" y="3717032"/>
            <a:ext cx="504031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0" y="6021388"/>
            <a:ext cx="9144000" cy="836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solidFill>
                <a:srgbClr val="0070C0"/>
              </a:solidFill>
            </a:endParaRPr>
          </a:p>
        </p:txBody>
      </p:sp>
      <p:sp>
        <p:nvSpPr>
          <p:cNvPr id="40966" name="2 Subtítulo"/>
          <p:cNvSpPr txBox="1">
            <a:spLocks/>
          </p:cNvSpPr>
          <p:nvPr/>
        </p:nvSpPr>
        <p:spPr bwMode="auto">
          <a:xfrm>
            <a:off x="3707904" y="5564188"/>
            <a:ext cx="4896346" cy="457200"/>
          </a:xfrm>
          <a:prstGeom prst="rect">
            <a:avLst/>
          </a:prstGeom>
          <a:noFill/>
          <a:ln w="9525">
            <a:noFill/>
            <a:miter lim="800000"/>
            <a:headEnd/>
            <a:tailEnd/>
          </a:ln>
        </p:spPr>
        <p:txBody>
          <a:bodyPr/>
          <a:lstStyle/>
          <a:p>
            <a:pPr algn="ctr">
              <a:spcBef>
                <a:spcPct val="20000"/>
              </a:spcBef>
              <a:buFont typeface="Arial" charset="0"/>
              <a:buNone/>
            </a:pPr>
            <a:r>
              <a:rPr lang="es-CR" sz="2000" b="1" dirty="0" err="1">
                <a:solidFill>
                  <a:schemeClr val="tx2"/>
                </a:solidFill>
                <a:latin typeface="Calibri" pitchFamily="34" charset="0"/>
              </a:rPr>
              <a:t>Msc</a:t>
            </a:r>
            <a:r>
              <a:rPr lang="es-CR" sz="2000" b="1" dirty="0">
                <a:solidFill>
                  <a:schemeClr val="tx2"/>
                </a:solidFill>
                <a:latin typeface="Calibri" pitchFamily="34" charset="0"/>
              </a:rPr>
              <a:t>. Carlos J. Valerio Monge </a:t>
            </a:r>
          </a:p>
        </p:txBody>
      </p:sp>
      <p:sp>
        <p:nvSpPr>
          <p:cNvPr id="4096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57200"/>
            <a:ext cx="699928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02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838200"/>
            <a:ext cx="64293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51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934200" cy="53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2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512168"/>
          </a:xfrm>
        </p:spPr>
        <p:txBody>
          <a:bodyPr>
            <a:normAutofit/>
          </a:bodyPr>
          <a:lstStyle/>
          <a:p>
            <a:r>
              <a:rPr lang="es-ES" b="1" dirty="0"/>
              <a:t>En particular  sobre  la personas con  discapacidad</a:t>
            </a:r>
            <a:endParaRPr lang="en-US" dirty="0"/>
          </a:p>
        </p:txBody>
      </p:sp>
      <p:sp>
        <p:nvSpPr>
          <p:cNvPr id="3" name="2 Marcador de contenido"/>
          <p:cNvSpPr>
            <a:spLocks noGrp="1"/>
          </p:cNvSpPr>
          <p:nvPr>
            <p:ph idx="1"/>
          </p:nvPr>
        </p:nvSpPr>
        <p:spPr>
          <a:xfrm>
            <a:off x="755576" y="2276872"/>
            <a:ext cx="7931224" cy="3849291"/>
          </a:xfrm>
        </p:spPr>
        <p:txBody>
          <a:bodyPr/>
          <a:lstStyle/>
          <a:p>
            <a:pPr algn="ctr"/>
            <a:r>
              <a:rPr lang="es-CR" b="1" dirty="0"/>
              <a:t>Convención Sobre los Derechos de las Personas con Discapacidad</a:t>
            </a:r>
          </a:p>
          <a:p>
            <a:pPr algn="ctr"/>
            <a:r>
              <a:rPr lang="es-CR" b="1" dirty="0"/>
              <a:t> Ley N° 8661 del 7 de agosto de 2008 </a:t>
            </a:r>
            <a:endParaRPr lang="en-US" b="1" dirty="0"/>
          </a:p>
          <a:p>
            <a:endParaRPr lang="en-US" dirty="0"/>
          </a:p>
        </p:txBody>
      </p:sp>
      <p:pic>
        <p:nvPicPr>
          <p:cNvPr id="4" name="Imagen 3">
            <a:extLst>
              <a:ext uri="{FF2B5EF4-FFF2-40B4-BE49-F238E27FC236}">
                <a16:creationId xmlns:a16="http://schemas.microsoft.com/office/drawing/2014/main" id="{B38829F8-AE38-452C-960C-3F87B30A098B}"/>
              </a:ext>
            </a:extLst>
          </p:cNvPr>
          <p:cNvPicPr>
            <a:picLocks noChangeAspect="1"/>
          </p:cNvPicPr>
          <p:nvPr/>
        </p:nvPicPr>
        <p:blipFill>
          <a:blip r:embed="rId2"/>
          <a:stretch>
            <a:fillRect/>
          </a:stretch>
        </p:blipFill>
        <p:spPr>
          <a:xfrm>
            <a:off x="611560" y="4797152"/>
            <a:ext cx="2519166" cy="1678587"/>
          </a:xfrm>
          <a:prstGeom prst="rect">
            <a:avLst/>
          </a:prstGeom>
        </p:spPr>
      </p:pic>
      <p:pic>
        <p:nvPicPr>
          <p:cNvPr id="5" name="Imagen 4">
            <a:extLst>
              <a:ext uri="{FF2B5EF4-FFF2-40B4-BE49-F238E27FC236}">
                <a16:creationId xmlns:a16="http://schemas.microsoft.com/office/drawing/2014/main" id="{68F3BB9C-67AB-4AB6-BD85-C5B486C9DED8}"/>
              </a:ext>
            </a:extLst>
          </p:cNvPr>
          <p:cNvPicPr>
            <a:picLocks noChangeAspect="1"/>
          </p:cNvPicPr>
          <p:nvPr/>
        </p:nvPicPr>
        <p:blipFill>
          <a:blip r:embed="rId3"/>
          <a:stretch>
            <a:fillRect/>
          </a:stretch>
        </p:blipFill>
        <p:spPr>
          <a:xfrm>
            <a:off x="4686434" y="4005064"/>
            <a:ext cx="3846006" cy="2615849"/>
          </a:xfrm>
          <a:prstGeom prst="rect">
            <a:avLst/>
          </a:prstGeom>
        </p:spPr>
      </p:pic>
    </p:spTree>
    <p:extLst>
      <p:ext uri="{BB962C8B-B14F-4D97-AF65-F5344CB8AC3E}">
        <p14:creationId xmlns:p14="http://schemas.microsoft.com/office/powerpoint/2010/main" val="418019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sz="4000" b="1" dirty="0"/>
              <a:t>Convención Sobre los Derechos de las Personas con Discapacidad</a:t>
            </a:r>
            <a:endParaRPr lang="en-US" dirty="0"/>
          </a:p>
        </p:txBody>
      </p:sp>
      <p:sp>
        <p:nvSpPr>
          <p:cNvPr id="3" name="2 Marcador de contenido"/>
          <p:cNvSpPr>
            <a:spLocks noGrp="1"/>
          </p:cNvSpPr>
          <p:nvPr>
            <p:ph idx="1"/>
          </p:nvPr>
        </p:nvSpPr>
        <p:spPr/>
        <p:txBody>
          <a:bodyPr/>
          <a:lstStyle/>
          <a:p>
            <a:pPr algn="just"/>
            <a:r>
              <a:rPr lang="es-CR" i="1" dirty="0"/>
              <a:t>“Los Estados Partes reconocerán que las personas con discapacidad tienen capacidad jurídica en igualdad de condiciones con las demás en todos los aspectos de la vida”</a:t>
            </a:r>
          </a:p>
          <a:p>
            <a:pPr algn="just"/>
            <a:endParaRPr lang="es-CR" i="1" dirty="0"/>
          </a:p>
          <a:p>
            <a:pPr algn="just"/>
            <a:r>
              <a:rPr lang="es-CR" dirty="0"/>
              <a:t>Transformación del Modelo de toma de decisiones sustitutivas por el de </a:t>
            </a:r>
            <a:r>
              <a:rPr lang="es-CR" b="1" dirty="0"/>
              <a:t>Toma de Decisiones con Apoyo</a:t>
            </a:r>
            <a:endParaRPr lang="en-US" dirty="0"/>
          </a:p>
          <a:p>
            <a:endParaRPr lang="en-US" dirty="0"/>
          </a:p>
        </p:txBody>
      </p:sp>
    </p:spTree>
    <p:extLst>
      <p:ext uri="{BB962C8B-B14F-4D97-AF65-F5344CB8AC3E}">
        <p14:creationId xmlns:p14="http://schemas.microsoft.com/office/powerpoint/2010/main" val="334242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p:spPr>
        <p:txBody>
          <a:bodyPr>
            <a:noAutofit/>
          </a:bodyPr>
          <a:lstStyle/>
          <a:p>
            <a:r>
              <a:rPr lang="es-CR" sz="2800" b="1" dirty="0"/>
              <a:t>LEY PARA LA PROMOCIÓN DE LA AUTONOMÍA DE LAS PERSONAS CON DISCAPACIDAD. Ley No 9379. 30 agosto de 2016</a:t>
            </a:r>
            <a:endParaRPr lang="en-US" sz="2800" dirty="0"/>
          </a:p>
        </p:txBody>
      </p:sp>
      <p:sp>
        <p:nvSpPr>
          <p:cNvPr id="3" name="2 Marcador de contenido"/>
          <p:cNvSpPr>
            <a:spLocks noGrp="1"/>
          </p:cNvSpPr>
          <p:nvPr>
            <p:ph idx="1"/>
          </p:nvPr>
        </p:nvSpPr>
        <p:spPr/>
        <p:txBody>
          <a:bodyPr>
            <a:normAutofit fontScale="77500" lnSpcReduction="20000"/>
          </a:bodyPr>
          <a:lstStyle/>
          <a:p>
            <a:r>
              <a:rPr lang="es-CR" b="1" dirty="0"/>
              <a:t> ARTÍCULO 11</a:t>
            </a:r>
          </a:p>
          <a:p>
            <a:endParaRPr lang="en-US" b="1" dirty="0"/>
          </a:p>
          <a:p>
            <a:pPr algn="just"/>
            <a:r>
              <a:rPr lang="es-CR" b="1" dirty="0"/>
              <a:t>Obligaciones de la </a:t>
            </a:r>
            <a:r>
              <a:rPr lang="es-CR" b="1" u="sng" dirty="0"/>
              <a:t>persona garante para la igualdad jurídica</a:t>
            </a:r>
          </a:p>
          <a:p>
            <a:pPr algn="just"/>
            <a:endParaRPr lang="en-US" b="1" dirty="0"/>
          </a:p>
          <a:p>
            <a:pPr algn="just"/>
            <a:r>
              <a:rPr lang="es-CR" dirty="0"/>
              <a:t>La persona garante para la igualdad jurídica tendrá, para con la persona con discapacidad intelectual, mental y psicosocial, las siguientes obligaciones:</a:t>
            </a:r>
          </a:p>
          <a:p>
            <a:pPr algn="just"/>
            <a:endParaRPr lang="es-CR" dirty="0"/>
          </a:p>
          <a:p>
            <a:pPr algn="just"/>
            <a:endParaRPr lang="en-US" dirty="0"/>
          </a:p>
          <a:p>
            <a:pPr algn="just"/>
            <a:r>
              <a:rPr lang="es-CR" dirty="0"/>
              <a:t>1.	No brindar consentimiento informado, en sustitución de la persona con discapacidad. </a:t>
            </a:r>
          </a:p>
          <a:p>
            <a:endParaRPr lang="en-US" dirty="0"/>
          </a:p>
        </p:txBody>
      </p:sp>
    </p:spTree>
    <p:extLst>
      <p:ext uri="{BB962C8B-B14F-4D97-AF65-F5344CB8AC3E}">
        <p14:creationId xmlns:p14="http://schemas.microsoft.com/office/powerpoint/2010/main" val="424227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a:t>Cambio legal y de paradigma</a:t>
            </a:r>
            <a:endParaRPr lang="en-US" dirty="0"/>
          </a:p>
        </p:txBody>
      </p:sp>
      <p:sp>
        <p:nvSpPr>
          <p:cNvPr id="3" name="2 Marcador de contenido"/>
          <p:cNvSpPr>
            <a:spLocks noGrp="1"/>
          </p:cNvSpPr>
          <p:nvPr>
            <p:ph idx="1"/>
          </p:nvPr>
        </p:nvSpPr>
        <p:spPr/>
        <p:txBody>
          <a:bodyPr/>
          <a:lstStyle/>
          <a:p>
            <a:r>
              <a:rPr lang="es-CR" altLang="es-CR" dirty="0">
                <a:solidFill>
                  <a:srgbClr val="000000"/>
                </a:solidFill>
                <a:latin typeface="Arial" charset="0"/>
              </a:rPr>
              <a:t>Consentimiento informado por sustitución</a:t>
            </a:r>
          </a:p>
          <a:p>
            <a:endParaRPr lang="es-ES" altLang="es-CR" dirty="0">
              <a:solidFill>
                <a:srgbClr val="000000"/>
              </a:solidFill>
              <a:latin typeface="Arial" charset="0"/>
            </a:endParaRPr>
          </a:p>
        </p:txBody>
      </p:sp>
      <p:sp>
        <p:nvSpPr>
          <p:cNvPr id="4" name="AutoShape 8"/>
          <p:cNvSpPr>
            <a:spLocks noChangeArrowheads="1"/>
          </p:cNvSpPr>
          <p:nvPr/>
        </p:nvSpPr>
        <p:spPr bwMode="auto">
          <a:xfrm rot="5400000">
            <a:off x="3410733" y="4086213"/>
            <a:ext cx="1800198" cy="485775"/>
          </a:xfrm>
          <a:prstGeom prst="rightArrow">
            <a:avLst>
              <a:gd name="adj1" fmla="val 50000"/>
              <a:gd name="adj2" fmla="val 88154"/>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wordArt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R" altLang="es-CR" sz="2400" b="0" i="0" u="none" strike="noStrike" kern="0" cap="none" spc="0" normalizeH="0" baseline="0" noProof="0" dirty="0">
              <a:ln>
                <a:noFill/>
              </a:ln>
              <a:solidFill>
                <a:srgbClr val="000000"/>
              </a:solidFill>
              <a:effectLst/>
              <a:uLnTx/>
              <a:uFillTx/>
              <a:latin typeface="Times New Roman" pitchFamily="18" charset="0"/>
            </a:endParaRPr>
          </a:p>
        </p:txBody>
      </p:sp>
      <p:sp>
        <p:nvSpPr>
          <p:cNvPr id="5" name="4 Rectángulo"/>
          <p:cNvSpPr/>
          <p:nvPr/>
        </p:nvSpPr>
        <p:spPr>
          <a:xfrm>
            <a:off x="1331641" y="5589240"/>
            <a:ext cx="6120680" cy="461665"/>
          </a:xfrm>
          <a:prstGeom prst="rect">
            <a:avLst/>
          </a:prstGeom>
        </p:spPr>
        <p:txBody>
          <a:bodyPr wrap="square">
            <a:spAutoFit/>
          </a:bodyPr>
          <a:lstStyle/>
          <a:p>
            <a:pPr algn="ctr" fontAlgn="base">
              <a:spcBef>
                <a:spcPct val="50000"/>
              </a:spcBef>
              <a:spcAft>
                <a:spcPct val="0"/>
              </a:spcAft>
            </a:pPr>
            <a:r>
              <a:rPr lang="es-CR" altLang="es-CR" sz="2400" dirty="0">
                <a:solidFill>
                  <a:srgbClr val="000000"/>
                </a:solidFill>
                <a:latin typeface="Arial" charset="0"/>
              </a:rPr>
              <a:t>Consentimiento informado con apoyos</a:t>
            </a:r>
            <a:endParaRPr lang="es-ES" altLang="es-CR" sz="2400" dirty="0">
              <a:solidFill>
                <a:srgbClr val="000000"/>
              </a:solidFill>
              <a:latin typeface="Arial" charset="0"/>
            </a:endParaRPr>
          </a:p>
        </p:txBody>
      </p:sp>
    </p:spTree>
    <p:extLst>
      <p:ext uri="{BB962C8B-B14F-4D97-AF65-F5344CB8AC3E}">
        <p14:creationId xmlns:p14="http://schemas.microsoft.com/office/powerpoint/2010/main" val="171834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b="1" i="1" dirty="0"/>
              <a:t>Características </a:t>
            </a:r>
            <a:endParaRPr lang="en-US" dirty="0"/>
          </a:p>
        </p:txBody>
      </p:sp>
      <p:sp>
        <p:nvSpPr>
          <p:cNvPr id="3" name="2 Marcador de contenido"/>
          <p:cNvSpPr>
            <a:spLocks noGrp="1"/>
          </p:cNvSpPr>
          <p:nvPr>
            <p:ph idx="1"/>
          </p:nvPr>
        </p:nvSpPr>
        <p:spPr/>
        <p:txBody>
          <a:bodyPr>
            <a:normAutofit lnSpcReduction="10000"/>
          </a:bodyPr>
          <a:lstStyle/>
          <a:p>
            <a:pPr algn="just"/>
            <a:r>
              <a:rPr lang="es-CR" b="1" i="1" dirty="0"/>
              <a:t> </a:t>
            </a:r>
            <a:r>
              <a:rPr lang="es-CR" dirty="0"/>
              <a:t>Debe fundamentarse en el respeto a los derechos, voluntad, preferencias e  intereses de la persona con discapacidad </a:t>
            </a:r>
          </a:p>
          <a:p>
            <a:pPr algn="just"/>
            <a:endParaRPr lang="es-CR" dirty="0"/>
          </a:p>
          <a:p>
            <a:pPr algn="just"/>
            <a:r>
              <a:rPr lang="es-CR" dirty="0"/>
              <a:t>Debe ser proporcionales y adaptadas a las circunstancias de cada persona </a:t>
            </a:r>
          </a:p>
          <a:p>
            <a:pPr algn="just"/>
            <a:endParaRPr lang="es-CR" dirty="0"/>
          </a:p>
          <a:p>
            <a:pPr algn="just"/>
            <a:r>
              <a:rPr lang="es-CR" dirty="0"/>
              <a:t>Debe introducirse la figura del garante por la igualdad jurídica </a:t>
            </a:r>
          </a:p>
          <a:p>
            <a:endParaRPr lang="es-CR" dirty="0"/>
          </a:p>
          <a:p>
            <a:endParaRPr lang="es-CR" dirty="0"/>
          </a:p>
          <a:p>
            <a:endParaRPr lang="es-CR" dirty="0"/>
          </a:p>
          <a:p>
            <a:endParaRPr lang="en-US" dirty="0"/>
          </a:p>
        </p:txBody>
      </p:sp>
    </p:spTree>
    <p:extLst>
      <p:ext uri="{BB962C8B-B14F-4D97-AF65-F5344CB8AC3E}">
        <p14:creationId xmlns:p14="http://schemas.microsoft.com/office/powerpoint/2010/main" val="202412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b="1" i="1" dirty="0"/>
              <a:t>Garante por la </a:t>
            </a:r>
            <a:br>
              <a:rPr lang="es-CR" b="1" i="1" dirty="0"/>
            </a:br>
            <a:r>
              <a:rPr lang="es-CR" b="1" i="1" dirty="0"/>
              <a:t>Igualdad Jurídica</a:t>
            </a:r>
            <a:endParaRPr lang="en-US" dirty="0"/>
          </a:p>
        </p:txBody>
      </p:sp>
      <p:sp>
        <p:nvSpPr>
          <p:cNvPr id="3" name="2 Marcador de contenido"/>
          <p:cNvSpPr>
            <a:spLocks noGrp="1"/>
          </p:cNvSpPr>
          <p:nvPr>
            <p:ph idx="1"/>
          </p:nvPr>
        </p:nvSpPr>
        <p:spPr/>
        <p:txBody>
          <a:bodyPr/>
          <a:lstStyle/>
          <a:p>
            <a:pPr algn="just"/>
            <a:endParaRPr lang="es-CR" dirty="0"/>
          </a:p>
          <a:p>
            <a:pPr marL="0" indent="0" algn="just">
              <a:buNone/>
            </a:pPr>
            <a:r>
              <a:rPr lang="es-CR" dirty="0"/>
              <a:t>Es un servicio de apoyo dirigido a las personas con discapacidad intelectual, mental o psicosocial  para la toma de decisiones</a:t>
            </a:r>
            <a:endParaRPr lang="en-US" dirty="0"/>
          </a:p>
        </p:txBody>
      </p:sp>
      <p:pic>
        <p:nvPicPr>
          <p:cNvPr id="4" name="Imagen 3">
            <a:extLst>
              <a:ext uri="{FF2B5EF4-FFF2-40B4-BE49-F238E27FC236}">
                <a16:creationId xmlns:a16="http://schemas.microsoft.com/office/drawing/2014/main" id="{4FEBF99C-3F44-4E6F-B77E-6FD0E6598B6E}"/>
              </a:ext>
            </a:extLst>
          </p:cNvPr>
          <p:cNvPicPr>
            <a:picLocks noChangeAspect="1"/>
          </p:cNvPicPr>
          <p:nvPr/>
        </p:nvPicPr>
        <p:blipFill>
          <a:blip r:embed="rId2"/>
          <a:stretch>
            <a:fillRect/>
          </a:stretch>
        </p:blipFill>
        <p:spPr>
          <a:xfrm>
            <a:off x="2915816" y="4293096"/>
            <a:ext cx="2705100" cy="1695450"/>
          </a:xfrm>
          <a:prstGeom prst="rect">
            <a:avLst/>
          </a:prstGeom>
        </p:spPr>
      </p:pic>
    </p:spTree>
    <p:extLst>
      <p:ext uri="{BB962C8B-B14F-4D97-AF65-F5344CB8AC3E}">
        <p14:creationId xmlns:p14="http://schemas.microsoft.com/office/powerpoint/2010/main" val="358439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b="1" i="1" dirty="0"/>
              <a:t>Tipos de Apoyos</a:t>
            </a:r>
            <a:endParaRPr lang="en-US" dirty="0"/>
          </a:p>
        </p:txBody>
      </p:sp>
      <p:sp>
        <p:nvSpPr>
          <p:cNvPr id="3" name="2 Marcador de contenido"/>
          <p:cNvSpPr>
            <a:spLocks noGrp="1"/>
          </p:cNvSpPr>
          <p:nvPr>
            <p:ph idx="1"/>
          </p:nvPr>
        </p:nvSpPr>
        <p:spPr/>
        <p:txBody>
          <a:bodyPr>
            <a:normAutofit fontScale="92500" lnSpcReduction="20000"/>
          </a:bodyPr>
          <a:lstStyle/>
          <a:p>
            <a:pPr algn="just"/>
            <a:r>
              <a:rPr lang="es-CR" dirty="0"/>
              <a:t>Utilización de gráficos, dibujos o fotografías que ilustren el tipo de intervención</a:t>
            </a:r>
          </a:p>
          <a:p>
            <a:pPr algn="just"/>
            <a:r>
              <a:rPr lang="es-CR" dirty="0"/>
              <a:t>Lenguaje concreto, sencillo y carente de tecnicismo.</a:t>
            </a:r>
          </a:p>
          <a:p>
            <a:pPr algn="just"/>
            <a:r>
              <a:rPr lang="es-CR" dirty="0"/>
              <a:t>Hay que adaptar el lenguaje a las necesidades de la persona.</a:t>
            </a:r>
          </a:p>
          <a:p>
            <a:pPr algn="just"/>
            <a:r>
              <a:rPr lang="es-CR" dirty="0"/>
              <a:t>Puede utilizarse lenguaje alternativo</a:t>
            </a:r>
          </a:p>
          <a:p>
            <a:pPr algn="just"/>
            <a:r>
              <a:rPr lang="es-CR" dirty="0"/>
              <a:t>Ejemplos prácticos</a:t>
            </a:r>
          </a:p>
          <a:p>
            <a:pPr algn="just"/>
            <a:r>
              <a:rPr lang="es-CR" dirty="0"/>
              <a:t>Se debe dar tiempo para que la persona responda (hay que adaptarse al ritmo de la persona).</a:t>
            </a:r>
          </a:p>
          <a:p>
            <a:endParaRPr lang="en-US" dirty="0"/>
          </a:p>
        </p:txBody>
      </p:sp>
    </p:spTree>
    <p:extLst>
      <p:ext uri="{BB962C8B-B14F-4D97-AF65-F5344CB8AC3E}">
        <p14:creationId xmlns:p14="http://schemas.microsoft.com/office/powerpoint/2010/main" val="264246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B8878-543E-4800-8049-0F14EC234C04}"/>
              </a:ext>
            </a:extLst>
          </p:cNvPr>
          <p:cNvSpPr>
            <a:spLocks noGrp="1"/>
          </p:cNvSpPr>
          <p:nvPr>
            <p:ph type="title"/>
          </p:nvPr>
        </p:nvSpPr>
        <p:spPr/>
        <p:txBody>
          <a:bodyPr/>
          <a:lstStyle/>
          <a:p>
            <a:r>
              <a:rPr lang="es-CR" dirty="0"/>
              <a:t>Consentimiento Informado</a:t>
            </a:r>
          </a:p>
        </p:txBody>
      </p:sp>
      <p:pic>
        <p:nvPicPr>
          <p:cNvPr id="3" name="Imagen 2">
            <a:extLst>
              <a:ext uri="{FF2B5EF4-FFF2-40B4-BE49-F238E27FC236}">
                <a16:creationId xmlns:a16="http://schemas.microsoft.com/office/drawing/2014/main" id="{A5B4633A-940A-461F-8D5B-7160C77971B5}"/>
              </a:ext>
            </a:extLst>
          </p:cNvPr>
          <p:cNvPicPr>
            <a:picLocks noChangeAspect="1"/>
          </p:cNvPicPr>
          <p:nvPr/>
        </p:nvPicPr>
        <p:blipFill>
          <a:blip r:embed="rId2"/>
          <a:stretch>
            <a:fillRect/>
          </a:stretch>
        </p:blipFill>
        <p:spPr>
          <a:xfrm>
            <a:off x="1043609" y="1438168"/>
            <a:ext cx="7056784" cy="4676881"/>
          </a:xfrm>
          <a:prstGeom prst="rect">
            <a:avLst/>
          </a:prstGeom>
        </p:spPr>
      </p:pic>
    </p:spTree>
    <p:extLst>
      <p:ext uri="{BB962C8B-B14F-4D97-AF65-F5344CB8AC3E}">
        <p14:creationId xmlns:p14="http://schemas.microsoft.com/office/powerpoint/2010/main" val="88340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48016-9993-459D-A0E1-93AFBE065BBB}"/>
              </a:ext>
            </a:extLst>
          </p:cNvPr>
          <p:cNvSpPr>
            <a:spLocks noGrp="1"/>
          </p:cNvSpPr>
          <p:nvPr>
            <p:ph type="title"/>
          </p:nvPr>
        </p:nvSpPr>
        <p:spPr/>
        <p:txBody>
          <a:bodyPr/>
          <a:lstStyle/>
          <a:p>
            <a:r>
              <a:rPr lang="es-CR" dirty="0"/>
              <a:t>Intimidad y </a:t>
            </a:r>
            <a:r>
              <a:rPr lang="es-CR" dirty="0" err="1"/>
              <a:t>privacivad</a:t>
            </a:r>
            <a:r>
              <a:rPr lang="es-CR" dirty="0"/>
              <a:t> </a:t>
            </a:r>
          </a:p>
        </p:txBody>
      </p:sp>
      <p:pic>
        <p:nvPicPr>
          <p:cNvPr id="4" name="Marcador de contenido 3">
            <a:extLst>
              <a:ext uri="{FF2B5EF4-FFF2-40B4-BE49-F238E27FC236}">
                <a16:creationId xmlns:a16="http://schemas.microsoft.com/office/drawing/2014/main" id="{3A03780D-D856-4098-8857-AD85D8B266AF}"/>
              </a:ext>
            </a:extLst>
          </p:cNvPr>
          <p:cNvPicPr>
            <a:picLocks noGrp="1" noChangeAspect="1"/>
          </p:cNvPicPr>
          <p:nvPr>
            <p:ph idx="1"/>
          </p:nvPr>
        </p:nvPicPr>
        <p:blipFill>
          <a:blip r:embed="rId2"/>
          <a:stretch>
            <a:fillRect/>
          </a:stretch>
        </p:blipFill>
        <p:spPr>
          <a:xfrm>
            <a:off x="1907704" y="1817002"/>
            <a:ext cx="5256584" cy="4037056"/>
          </a:xfrm>
          <a:prstGeom prst="rect">
            <a:avLst/>
          </a:prstGeom>
        </p:spPr>
      </p:pic>
    </p:spTree>
    <p:extLst>
      <p:ext uri="{BB962C8B-B14F-4D97-AF65-F5344CB8AC3E}">
        <p14:creationId xmlns:p14="http://schemas.microsoft.com/office/powerpoint/2010/main" val="298498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8415C-F180-4479-B4A5-ECC38EA72908}"/>
              </a:ext>
            </a:extLst>
          </p:cNvPr>
          <p:cNvSpPr>
            <a:spLocks noGrp="1"/>
          </p:cNvSpPr>
          <p:nvPr>
            <p:ph type="title"/>
          </p:nvPr>
        </p:nvSpPr>
        <p:spPr>
          <a:xfrm>
            <a:off x="323528" y="274638"/>
            <a:ext cx="8363272" cy="1786210"/>
          </a:xfrm>
        </p:spPr>
        <p:txBody>
          <a:bodyPr>
            <a:normAutofit/>
          </a:bodyPr>
          <a:lstStyle/>
          <a:p>
            <a:pPr algn="l"/>
            <a:r>
              <a:rPr lang="es-CR" b="1" dirty="0"/>
              <a:t>Derecho a</a:t>
            </a:r>
            <a:br>
              <a:rPr lang="es-CR" b="1" dirty="0"/>
            </a:br>
            <a:r>
              <a:rPr lang="es-CR" b="1" dirty="0"/>
              <a:t>la intimidad </a:t>
            </a:r>
          </a:p>
        </p:txBody>
      </p:sp>
      <p:sp>
        <p:nvSpPr>
          <p:cNvPr id="3" name="Marcador de contenido 2">
            <a:extLst>
              <a:ext uri="{FF2B5EF4-FFF2-40B4-BE49-F238E27FC236}">
                <a16:creationId xmlns:a16="http://schemas.microsoft.com/office/drawing/2014/main" id="{F07477F6-B7D5-42E2-9216-2951DE5A2B3D}"/>
              </a:ext>
            </a:extLst>
          </p:cNvPr>
          <p:cNvSpPr>
            <a:spLocks noGrp="1"/>
          </p:cNvSpPr>
          <p:nvPr>
            <p:ph idx="1"/>
          </p:nvPr>
        </p:nvSpPr>
        <p:spPr>
          <a:xfrm>
            <a:off x="457200" y="2471746"/>
            <a:ext cx="8363272" cy="4111616"/>
          </a:xfrm>
        </p:spPr>
        <p:txBody>
          <a:bodyPr>
            <a:normAutofit fontScale="77500" lnSpcReduction="20000"/>
          </a:bodyPr>
          <a:lstStyle/>
          <a:p>
            <a:pPr algn="just"/>
            <a:r>
              <a:rPr lang="en-US" sz="3200" dirty="0" err="1"/>
              <a:t>Articulo</a:t>
            </a:r>
            <a:r>
              <a:rPr lang="en-US" sz="3200" dirty="0"/>
              <a:t> 24 de la </a:t>
            </a:r>
            <a:r>
              <a:rPr lang="en-US" sz="3200" dirty="0" err="1"/>
              <a:t>Constitución</a:t>
            </a:r>
            <a:r>
              <a:rPr lang="en-US" sz="3200" dirty="0"/>
              <a:t> Política: </a:t>
            </a:r>
            <a:r>
              <a:rPr lang="es-ES" sz="3200" b="0" i="0" dirty="0">
                <a:solidFill>
                  <a:srgbClr val="000000"/>
                </a:solidFill>
                <a:effectLst/>
                <a:latin typeface="Verdana!important"/>
              </a:rPr>
              <a:t> ”Se garantiza el derecho a la intimidad, a la libertad y al secreto de las comunicaciones.”</a:t>
            </a:r>
          </a:p>
          <a:p>
            <a:pPr algn="just"/>
            <a:endParaRPr lang="en-US" sz="3200" dirty="0"/>
          </a:p>
          <a:p>
            <a:pPr algn="just"/>
            <a:r>
              <a:rPr lang="en-US" sz="3200" dirty="0"/>
              <a:t>Es </a:t>
            </a:r>
            <a:r>
              <a:rPr lang="en-US" sz="3200" dirty="0" err="1"/>
              <a:t>el</a:t>
            </a:r>
            <a:r>
              <a:rPr lang="en-US" sz="3200" dirty="0"/>
              <a:t> derecho a la </a:t>
            </a:r>
            <a:r>
              <a:rPr lang="en-US" sz="3200" dirty="0" err="1"/>
              <a:t>vida</a:t>
            </a:r>
            <a:r>
              <a:rPr lang="en-US" sz="3200" dirty="0"/>
              <a:t> </a:t>
            </a:r>
            <a:r>
              <a:rPr lang="en-US" sz="3200" dirty="0" err="1"/>
              <a:t>privada</a:t>
            </a:r>
            <a:r>
              <a:rPr lang="en-US" sz="3200" dirty="0"/>
              <a:t> y </a:t>
            </a:r>
            <a:r>
              <a:rPr lang="en-US" sz="3200" dirty="0" err="1"/>
              <a:t>proteger</a:t>
            </a:r>
            <a:r>
              <a:rPr lang="en-US" sz="3200" dirty="0"/>
              <a:t> </a:t>
            </a:r>
            <a:r>
              <a:rPr lang="en-US" sz="3200" dirty="0" err="1"/>
              <a:t>cualquier</a:t>
            </a:r>
            <a:r>
              <a:rPr lang="en-US" sz="3200" dirty="0"/>
              <a:t> </a:t>
            </a:r>
            <a:r>
              <a:rPr lang="en-US" sz="3200" dirty="0" err="1"/>
              <a:t>invasión</a:t>
            </a:r>
            <a:r>
              <a:rPr lang="en-US" sz="3200" dirty="0"/>
              <a:t>.</a:t>
            </a:r>
          </a:p>
          <a:p>
            <a:endParaRPr lang="en-US" sz="3200" dirty="0"/>
          </a:p>
          <a:p>
            <a:pPr algn="just"/>
            <a:r>
              <a:rPr lang="en-US" sz="3200" dirty="0" err="1"/>
              <a:t>Esfera</a:t>
            </a:r>
            <a:r>
              <a:rPr lang="en-US" sz="3200" dirty="0"/>
              <a:t> </a:t>
            </a:r>
            <a:r>
              <a:rPr lang="en-US" sz="3200" dirty="0" err="1"/>
              <a:t>donde</a:t>
            </a:r>
            <a:r>
              <a:rPr lang="en-US" sz="3200" dirty="0"/>
              <a:t> </a:t>
            </a:r>
            <a:r>
              <a:rPr lang="en-US" sz="3200" dirty="0" err="1"/>
              <a:t>nadie</a:t>
            </a:r>
            <a:r>
              <a:rPr lang="en-US" sz="3200" dirty="0"/>
              <a:t> </a:t>
            </a:r>
            <a:r>
              <a:rPr lang="en-US" sz="3200" dirty="0" err="1"/>
              <a:t>debe</a:t>
            </a:r>
            <a:r>
              <a:rPr lang="en-US" sz="3200" dirty="0"/>
              <a:t> </a:t>
            </a:r>
            <a:r>
              <a:rPr lang="en-US" sz="3200" dirty="0" err="1"/>
              <a:t>inmiscuirse</a:t>
            </a:r>
            <a:endParaRPr lang="en-US" sz="3200" dirty="0"/>
          </a:p>
          <a:p>
            <a:endParaRPr lang="en-US" sz="3200" dirty="0"/>
          </a:p>
          <a:p>
            <a:r>
              <a:rPr lang="en-US" sz="3200" dirty="0"/>
              <a:t>Cede </a:t>
            </a:r>
            <a:r>
              <a:rPr lang="en-US" sz="3200" dirty="0" err="1"/>
              <a:t>por</a:t>
            </a:r>
            <a:r>
              <a:rPr lang="en-US" sz="3200" dirty="0"/>
              <a:t> un </a:t>
            </a:r>
            <a:r>
              <a:rPr lang="en-US" sz="3200" dirty="0" err="1"/>
              <a:t>interés</a:t>
            </a:r>
            <a:r>
              <a:rPr lang="en-US" sz="3200" dirty="0"/>
              <a:t> </a:t>
            </a:r>
            <a:r>
              <a:rPr lang="en-US" sz="3200" dirty="0" err="1"/>
              <a:t>público</a:t>
            </a:r>
            <a:r>
              <a:rPr lang="en-US" sz="3200" dirty="0"/>
              <a:t> o </a:t>
            </a:r>
            <a:r>
              <a:rPr lang="en-US" sz="3200" dirty="0" err="1"/>
              <a:t>por</a:t>
            </a:r>
            <a:r>
              <a:rPr lang="en-US" sz="3200" dirty="0"/>
              <a:t> </a:t>
            </a:r>
            <a:r>
              <a:rPr lang="en-US" sz="3200" dirty="0" err="1"/>
              <a:t>consentimiento</a:t>
            </a:r>
            <a:r>
              <a:rPr lang="en-US" sz="3200" dirty="0"/>
              <a:t> del titular</a:t>
            </a:r>
          </a:p>
          <a:p>
            <a:endParaRPr lang="es-CR" dirty="0"/>
          </a:p>
        </p:txBody>
      </p:sp>
      <p:pic>
        <p:nvPicPr>
          <p:cNvPr id="4" name="Imagen 3">
            <a:extLst>
              <a:ext uri="{FF2B5EF4-FFF2-40B4-BE49-F238E27FC236}">
                <a16:creationId xmlns:a16="http://schemas.microsoft.com/office/drawing/2014/main" id="{822382D9-941D-4CA5-97C5-1319504B9E53}"/>
              </a:ext>
            </a:extLst>
          </p:cNvPr>
          <p:cNvPicPr>
            <a:picLocks noChangeAspect="1"/>
          </p:cNvPicPr>
          <p:nvPr/>
        </p:nvPicPr>
        <p:blipFill>
          <a:blip r:embed="rId2"/>
          <a:stretch>
            <a:fillRect/>
          </a:stretch>
        </p:blipFill>
        <p:spPr>
          <a:xfrm>
            <a:off x="5409877" y="116632"/>
            <a:ext cx="3734123" cy="2100254"/>
          </a:xfrm>
          <a:prstGeom prst="rect">
            <a:avLst/>
          </a:prstGeom>
        </p:spPr>
      </p:pic>
    </p:spTree>
    <p:extLst>
      <p:ext uri="{BB962C8B-B14F-4D97-AF65-F5344CB8AC3E}">
        <p14:creationId xmlns:p14="http://schemas.microsoft.com/office/powerpoint/2010/main" val="129416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8AABA-38AC-41E1-86AC-10AEE0BC8E2C}"/>
              </a:ext>
            </a:extLst>
          </p:cNvPr>
          <p:cNvSpPr>
            <a:spLocks noGrp="1"/>
          </p:cNvSpPr>
          <p:nvPr>
            <p:ph type="title"/>
          </p:nvPr>
        </p:nvSpPr>
        <p:spPr/>
        <p:txBody>
          <a:bodyPr/>
          <a:lstStyle/>
          <a:p>
            <a:r>
              <a:rPr lang="en-US" spc="-100" dirty="0" err="1"/>
              <a:t>Valores</a:t>
            </a:r>
            <a:r>
              <a:rPr lang="en-US" spc="-100" dirty="0"/>
              <a:t> de la </a:t>
            </a:r>
            <a:r>
              <a:rPr lang="en-US" spc="-100" dirty="0" err="1"/>
              <a:t>Personalidad</a:t>
            </a:r>
            <a:endParaRPr lang="es-CR" dirty="0"/>
          </a:p>
        </p:txBody>
      </p:sp>
      <p:sp>
        <p:nvSpPr>
          <p:cNvPr id="3" name="Marcador de contenido 2">
            <a:extLst>
              <a:ext uri="{FF2B5EF4-FFF2-40B4-BE49-F238E27FC236}">
                <a16:creationId xmlns:a16="http://schemas.microsoft.com/office/drawing/2014/main" id="{591476F0-FBF0-4A3C-8C94-30F2070B8096}"/>
              </a:ext>
            </a:extLst>
          </p:cNvPr>
          <p:cNvSpPr>
            <a:spLocks noGrp="1"/>
          </p:cNvSpPr>
          <p:nvPr>
            <p:ph idx="1"/>
          </p:nvPr>
        </p:nvSpPr>
        <p:spPr>
          <a:xfrm>
            <a:off x="107504" y="1412558"/>
            <a:ext cx="5256584" cy="4525963"/>
          </a:xfrm>
        </p:spPr>
        <p:txBody>
          <a:bodyPr>
            <a:normAutofit fontScale="62500" lnSpcReduction="20000"/>
          </a:bodyPr>
          <a:lstStyle/>
          <a:p>
            <a:r>
              <a:rPr lang="es-CR" sz="3200" dirty="0">
                <a:solidFill>
                  <a:srgbClr val="000000"/>
                </a:solidFill>
                <a:effectLst/>
                <a:latin typeface="Times New Roman" panose="02020603050405020304" pitchFamily="18" charset="0"/>
                <a:ea typeface="Times New Roman" panose="02020603050405020304" pitchFamily="18" charset="0"/>
              </a:rPr>
              <a:t>Código Civil </a:t>
            </a:r>
          </a:p>
          <a:p>
            <a:endParaRPr lang="es-CR" sz="3200" dirty="0">
              <a:solidFill>
                <a:srgbClr val="000000"/>
              </a:solidFill>
              <a:latin typeface="Times New Roman" panose="02020603050405020304" pitchFamily="18" charset="0"/>
              <a:ea typeface="Times New Roman" panose="02020603050405020304" pitchFamily="18" charset="0"/>
            </a:endParaRPr>
          </a:p>
          <a:p>
            <a:pPr algn="just"/>
            <a:r>
              <a:rPr lang="es-CR" sz="3200" dirty="0">
                <a:solidFill>
                  <a:srgbClr val="000000"/>
                </a:solidFill>
                <a:effectLst/>
                <a:latin typeface="Times New Roman" panose="02020603050405020304" pitchFamily="18" charset="0"/>
                <a:ea typeface="Times New Roman" panose="02020603050405020304" pitchFamily="18" charset="0"/>
              </a:rPr>
              <a:t>Sala Constitucional los ha definido desde sus primeras sentencias, "como uno de los derechos supremos del hombre que le garantizan el goce de uno de sus bienes personales" (sentencia n </a:t>
            </a:r>
            <a:r>
              <a:rPr lang="es-CR" sz="3200" baseline="30000" dirty="0">
                <a:solidFill>
                  <a:srgbClr val="000000"/>
                </a:solidFill>
                <a:effectLst/>
                <a:latin typeface="Times New Roman" panose="02020603050405020304" pitchFamily="18" charset="0"/>
                <a:ea typeface="Times New Roman" panose="02020603050405020304" pitchFamily="18" charset="0"/>
              </a:rPr>
              <a:t>0 </a:t>
            </a:r>
            <a:r>
              <a:rPr lang="es-CR" sz="3200" dirty="0">
                <a:solidFill>
                  <a:srgbClr val="000000"/>
                </a:solidFill>
                <a:effectLst/>
                <a:latin typeface="Times New Roman" panose="02020603050405020304" pitchFamily="18" charset="0"/>
                <a:ea typeface="Times New Roman" panose="02020603050405020304" pitchFamily="18" charset="0"/>
              </a:rPr>
              <a:t>1620-93 de las 10:00 horas del 2 de abril de 1993).</a:t>
            </a:r>
          </a:p>
          <a:p>
            <a:pPr algn="just"/>
            <a:endParaRPr lang="es-CR" sz="3200" dirty="0">
              <a:solidFill>
                <a:srgbClr val="000000"/>
              </a:solidFill>
              <a:latin typeface="Times New Roman" panose="02020603050405020304" pitchFamily="18" charset="0"/>
              <a:ea typeface="Times New Roman" panose="02020603050405020304" pitchFamily="18" charset="0"/>
            </a:endParaRPr>
          </a:p>
          <a:p>
            <a:pPr algn="just"/>
            <a:r>
              <a:rPr lang="es-CR" sz="3200" dirty="0">
                <a:solidFill>
                  <a:srgbClr val="000000"/>
                </a:solidFill>
                <a:latin typeface="Times New Roman" panose="02020603050405020304" pitchFamily="18" charset="0"/>
                <a:ea typeface="Times New Roman" panose="02020603050405020304" pitchFamily="18" charset="0"/>
              </a:rPr>
              <a:t>T</a:t>
            </a:r>
            <a:r>
              <a:rPr lang="es-CR" sz="3200" dirty="0">
                <a:solidFill>
                  <a:srgbClr val="000000"/>
                </a:solidFill>
                <a:effectLst/>
                <a:latin typeface="Times New Roman" panose="02020603050405020304" pitchFamily="18" charset="0"/>
                <a:ea typeface="Times New Roman" panose="02020603050405020304" pitchFamily="18" charset="0"/>
              </a:rPr>
              <a:t>utelan la privacidad del ser humano, y como tal </a:t>
            </a:r>
            <a:r>
              <a:rPr lang="es-CR" sz="3200" dirty="0" err="1">
                <a:solidFill>
                  <a:srgbClr val="000000"/>
                </a:solidFill>
                <a:effectLst/>
                <a:latin typeface="Times New Roman" panose="02020603050405020304" pitchFamily="18" charset="0"/>
                <a:ea typeface="Times New Roman" panose="02020603050405020304" pitchFamily="18" charset="0"/>
              </a:rPr>
              <a:t>garantizna</a:t>
            </a:r>
            <a:r>
              <a:rPr lang="es-CR" sz="3200" dirty="0">
                <a:solidFill>
                  <a:srgbClr val="000000"/>
                </a:solidFill>
                <a:effectLst/>
                <a:latin typeface="Times New Roman" panose="02020603050405020304" pitchFamily="18" charset="0"/>
                <a:ea typeface="Times New Roman" panose="02020603050405020304" pitchFamily="18" charset="0"/>
              </a:rPr>
              <a:t> el ámbito de libertad de una persona respecto de sus atributos más característicos, propios e inmediatos, como son la </a:t>
            </a:r>
            <a:r>
              <a:rPr lang="es-CR" sz="3200" b="1" dirty="0">
                <a:solidFill>
                  <a:srgbClr val="000000"/>
                </a:solidFill>
                <a:effectLst/>
                <a:latin typeface="Times New Roman" panose="02020603050405020304" pitchFamily="18" charset="0"/>
                <a:ea typeface="Times New Roman" panose="02020603050405020304" pitchFamily="18" charset="0"/>
              </a:rPr>
              <a:t>imagen física, </a:t>
            </a:r>
            <a:r>
              <a:rPr lang="es-CR" sz="3200" dirty="0">
                <a:solidFill>
                  <a:srgbClr val="000000"/>
                </a:solidFill>
                <a:effectLst/>
                <a:latin typeface="Times New Roman" panose="02020603050405020304" pitchFamily="18" charset="0"/>
                <a:ea typeface="Times New Roman" panose="02020603050405020304" pitchFamily="18" charset="0"/>
              </a:rPr>
              <a:t>la </a:t>
            </a:r>
            <a:r>
              <a:rPr lang="es-CR" sz="3200" b="1" dirty="0">
                <a:solidFill>
                  <a:srgbClr val="000000"/>
                </a:solidFill>
                <a:effectLst/>
                <a:latin typeface="Times New Roman" panose="02020603050405020304" pitchFamily="18" charset="0"/>
                <a:ea typeface="Times New Roman" panose="02020603050405020304" pitchFamily="18" charset="0"/>
              </a:rPr>
              <a:t>voz </a:t>
            </a:r>
            <a:r>
              <a:rPr lang="es-CR" sz="3200" dirty="0">
                <a:solidFill>
                  <a:srgbClr val="000000"/>
                </a:solidFill>
                <a:effectLst/>
                <a:latin typeface="Times New Roman" panose="02020603050405020304" pitchFamily="18" charset="0"/>
                <a:ea typeface="Times New Roman" panose="02020603050405020304" pitchFamily="18" charset="0"/>
              </a:rPr>
              <a:t>o el </a:t>
            </a:r>
            <a:r>
              <a:rPr lang="es-CR" sz="3200" b="1" dirty="0">
                <a:solidFill>
                  <a:srgbClr val="000000"/>
                </a:solidFill>
                <a:effectLst/>
                <a:latin typeface="Times New Roman" panose="02020603050405020304" pitchFamily="18" charset="0"/>
                <a:ea typeface="Times New Roman" panose="02020603050405020304" pitchFamily="18" charset="0"/>
              </a:rPr>
              <a:t>nombre</a:t>
            </a:r>
            <a:r>
              <a:rPr lang="es-CR" sz="3200" dirty="0">
                <a:solidFill>
                  <a:srgbClr val="000000"/>
                </a:solidFill>
                <a:effectLst/>
                <a:latin typeface="Times New Roman" panose="02020603050405020304" pitchFamily="18" charset="0"/>
                <a:ea typeface="Times New Roman" panose="02020603050405020304" pitchFamily="18" charset="0"/>
              </a:rPr>
              <a:t>, cualidades definitorias del ser propio </a:t>
            </a:r>
            <a:r>
              <a:rPr lang="es-CR" sz="3200" i="1"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y</a:t>
            </a:r>
            <a:r>
              <a:rPr lang="es-CR" sz="3200" i="1"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r>
              <a:rPr lang="es-CR" sz="32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atribuidas como posesión inherente e irreductible a toda persona</a:t>
            </a:r>
            <a:r>
              <a:rPr lang="es-CR" sz="28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a:t>
            </a:r>
            <a:endParaRPr lang="es-CR" sz="2800" dirty="0">
              <a:solidFill>
                <a:srgbClr val="000000"/>
              </a:solidFill>
              <a:effectLst/>
              <a:latin typeface="Times New Roman" panose="02020603050405020304" pitchFamily="18" charset="0"/>
              <a:ea typeface="Times New Roman" panose="02020603050405020304" pitchFamily="18" charset="0"/>
            </a:endParaRPr>
          </a:p>
          <a:p>
            <a:endParaRPr lang="es-CR" dirty="0"/>
          </a:p>
        </p:txBody>
      </p:sp>
      <p:pic>
        <p:nvPicPr>
          <p:cNvPr id="4" name="Imagen 3">
            <a:extLst>
              <a:ext uri="{FF2B5EF4-FFF2-40B4-BE49-F238E27FC236}">
                <a16:creationId xmlns:a16="http://schemas.microsoft.com/office/drawing/2014/main" id="{83B86AC0-F42E-4F76-93D4-017393567348}"/>
              </a:ext>
            </a:extLst>
          </p:cNvPr>
          <p:cNvPicPr>
            <a:picLocks noChangeAspect="1"/>
          </p:cNvPicPr>
          <p:nvPr/>
        </p:nvPicPr>
        <p:blipFill>
          <a:blip r:embed="rId2"/>
          <a:stretch>
            <a:fillRect/>
          </a:stretch>
        </p:blipFill>
        <p:spPr>
          <a:xfrm>
            <a:off x="5940152" y="1268760"/>
            <a:ext cx="2991069" cy="1680754"/>
          </a:xfrm>
          <a:prstGeom prst="rect">
            <a:avLst/>
          </a:prstGeom>
        </p:spPr>
      </p:pic>
      <p:pic>
        <p:nvPicPr>
          <p:cNvPr id="5" name="Imagen 4">
            <a:extLst>
              <a:ext uri="{FF2B5EF4-FFF2-40B4-BE49-F238E27FC236}">
                <a16:creationId xmlns:a16="http://schemas.microsoft.com/office/drawing/2014/main" id="{179E0A97-C041-4AE5-9CED-EDB197DDEE0B}"/>
              </a:ext>
            </a:extLst>
          </p:cNvPr>
          <p:cNvPicPr>
            <a:picLocks noChangeAspect="1"/>
          </p:cNvPicPr>
          <p:nvPr/>
        </p:nvPicPr>
        <p:blipFill>
          <a:blip r:embed="rId3"/>
          <a:stretch>
            <a:fillRect/>
          </a:stretch>
        </p:blipFill>
        <p:spPr>
          <a:xfrm>
            <a:off x="6084168" y="3068110"/>
            <a:ext cx="1680754" cy="1680754"/>
          </a:xfrm>
          <a:prstGeom prst="rect">
            <a:avLst/>
          </a:prstGeom>
        </p:spPr>
      </p:pic>
      <p:pic>
        <p:nvPicPr>
          <p:cNvPr id="6" name="Imagen 5">
            <a:extLst>
              <a:ext uri="{FF2B5EF4-FFF2-40B4-BE49-F238E27FC236}">
                <a16:creationId xmlns:a16="http://schemas.microsoft.com/office/drawing/2014/main" id="{EA564357-C39C-40C4-A466-701CC1142AB3}"/>
              </a:ext>
            </a:extLst>
          </p:cNvPr>
          <p:cNvPicPr>
            <a:picLocks noChangeAspect="1"/>
          </p:cNvPicPr>
          <p:nvPr/>
        </p:nvPicPr>
        <p:blipFill>
          <a:blip r:embed="rId4"/>
          <a:stretch>
            <a:fillRect/>
          </a:stretch>
        </p:blipFill>
        <p:spPr>
          <a:xfrm>
            <a:off x="5767700" y="5301208"/>
            <a:ext cx="3205812" cy="1143000"/>
          </a:xfrm>
          <a:prstGeom prst="rect">
            <a:avLst/>
          </a:prstGeom>
        </p:spPr>
      </p:pic>
    </p:spTree>
    <p:extLst>
      <p:ext uri="{BB962C8B-B14F-4D97-AF65-F5344CB8AC3E}">
        <p14:creationId xmlns:p14="http://schemas.microsoft.com/office/powerpoint/2010/main" val="2550956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32FC2-7EB2-46FF-80D1-A91AF40F9B08}"/>
              </a:ext>
            </a:extLst>
          </p:cNvPr>
          <p:cNvSpPr>
            <a:spLocks noGrp="1"/>
          </p:cNvSpPr>
          <p:nvPr>
            <p:ph type="title"/>
          </p:nvPr>
        </p:nvSpPr>
        <p:spPr/>
        <p:txBody>
          <a:bodyPr/>
          <a:lstStyle/>
          <a:p>
            <a:r>
              <a:rPr lang="en-US" dirty="0"/>
              <a:t>Derecho a la imagen</a:t>
            </a:r>
            <a:endParaRPr lang="es-CR" dirty="0"/>
          </a:p>
        </p:txBody>
      </p:sp>
      <p:sp>
        <p:nvSpPr>
          <p:cNvPr id="3" name="Marcador de contenido 2">
            <a:extLst>
              <a:ext uri="{FF2B5EF4-FFF2-40B4-BE49-F238E27FC236}">
                <a16:creationId xmlns:a16="http://schemas.microsoft.com/office/drawing/2014/main" id="{ABDC6C1C-D8A4-49B9-8F34-B63A71802FBB}"/>
              </a:ext>
            </a:extLst>
          </p:cNvPr>
          <p:cNvSpPr>
            <a:spLocks noGrp="1"/>
          </p:cNvSpPr>
          <p:nvPr>
            <p:ph idx="1"/>
          </p:nvPr>
        </p:nvSpPr>
        <p:spPr>
          <a:xfrm>
            <a:off x="457200" y="1600200"/>
            <a:ext cx="5122912" cy="4525963"/>
          </a:xfrm>
        </p:spPr>
        <p:txBody>
          <a:bodyPr>
            <a:normAutofit fontScale="92500" lnSpcReduction="10000"/>
          </a:bodyPr>
          <a:lstStyle/>
          <a:p>
            <a:pPr algn="just"/>
            <a:r>
              <a:rPr lang="es-ES" sz="3200" dirty="0"/>
              <a:t>Derecho que faculta a las personas a reproducir su propia imagen o por el contrario  impedir que un tercero pueda captar, reproducir o publicar su imagen sin autorización. </a:t>
            </a:r>
          </a:p>
          <a:p>
            <a:pPr algn="just"/>
            <a:endParaRPr lang="es-ES" sz="3200" dirty="0"/>
          </a:p>
          <a:p>
            <a:pPr algn="just"/>
            <a:r>
              <a:rPr lang="es-ES" sz="3200" dirty="0"/>
              <a:t>Derecho de controlar la representación externa</a:t>
            </a:r>
            <a:endParaRPr lang="en-US" sz="3200" dirty="0"/>
          </a:p>
          <a:p>
            <a:endParaRPr lang="es-CR" dirty="0"/>
          </a:p>
        </p:txBody>
      </p:sp>
      <p:pic>
        <p:nvPicPr>
          <p:cNvPr id="4" name="Imagen 3">
            <a:extLst>
              <a:ext uri="{FF2B5EF4-FFF2-40B4-BE49-F238E27FC236}">
                <a16:creationId xmlns:a16="http://schemas.microsoft.com/office/drawing/2014/main" id="{765F2792-970D-492A-9692-8007B533C56B}"/>
              </a:ext>
            </a:extLst>
          </p:cNvPr>
          <p:cNvPicPr>
            <a:picLocks noChangeAspect="1"/>
          </p:cNvPicPr>
          <p:nvPr/>
        </p:nvPicPr>
        <p:blipFill>
          <a:blip r:embed="rId2"/>
          <a:stretch>
            <a:fillRect/>
          </a:stretch>
        </p:blipFill>
        <p:spPr>
          <a:xfrm>
            <a:off x="5940152" y="1146488"/>
            <a:ext cx="2218979" cy="2716693"/>
          </a:xfrm>
          <a:prstGeom prst="rect">
            <a:avLst/>
          </a:prstGeom>
        </p:spPr>
      </p:pic>
      <p:pic>
        <p:nvPicPr>
          <p:cNvPr id="5" name="Imagen 4">
            <a:extLst>
              <a:ext uri="{FF2B5EF4-FFF2-40B4-BE49-F238E27FC236}">
                <a16:creationId xmlns:a16="http://schemas.microsoft.com/office/drawing/2014/main" id="{8E1EE38F-1254-44C8-8074-CC3518B056B4}"/>
              </a:ext>
            </a:extLst>
          </p:cNvPr>
          <p:cNvPicPr>
            <a:picLocks noChangeAspect="1"/>
          </p:cNvPicPr>
          <p:nvPr/>
        </p:nvPicPr>
        <p:blipFill>
          <a:blip r:embed="rId3"/>
          <a:stretch>
            <a:fillRect/>
          </a:stretch>
        </p:blipFill>
        <p:spPr>
          <a:xfrm>
            <a:off x="5076056" y="4320928"/>
            <a:ext cx="3902774" cy="2341664"/>
          </a:xfrm>
          <a:prstGeom prst="rect">
            <a:avLst/>
          </a:prstGeom>
        </p:spPr>
      </p:pic>
    </p:spTree>
    <p:extLst>
      <p:ext uri="{BB962C8B-B14F-4D97-AF65-F5344CB8AC3E}">
        <p14:creationId xmlns:p14="http://schemas.microsoft.com/office/powerpoint/2010/main" val="3058360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65BCB-9839-4717-AA4D-CBC4AB6A314D}"/>
              </a:ext>
            </a:extLst>
          </p:cNvPr>
          <p:cNvSpPr>
            <a:spLocks noGrp="1"/>
          </p:cNvSpPr>
          <p:nvPr>
            <p:ph type="title"/>
          </p:nvPr>
        </p:nvSpPr>
        <p:spPr/>
        <p:txBody>
          <a:bodyPr/>
          <a:lstStyle/>
          <a:p>
            <a:pPr algn="l"/>
            <a:r>
              <a:rPr lang="es-ES_tradnl" sz="4400" i="0" dirty="0">
                <a:solidFill>
                  <a:srgbClr val="00B0F0"/>
                </a:solidFill>
                <a:effectLst/>
                <a:latin typeface="Verdana" panose="020B0604030504040204" pitchFamily="34" charset="0"/>
              </a:rPr>
              <a:t>Datos sensibles:</a:t>
            </a:r>
            <a:endParaRPr lang="es-CR" dirty="0"/>
          </a:p>
        </p:txBody>
      </p:sp>
      <p:sp>
        <p:nvSpPr>
          <p:cNvPr id="3" name="Marcador de contenido 2">
            <a:extLst>
              <a:ext uri="{FF2B5EF4-FFF2-40B4-BE49-F238E27FC236}">
                <a16:creationId xmlns:a16="http://schemas.microsoft.com/office/drawing/2014/main" id="{E6ADCCE4-9DA0-4B98-B0F7-2E264004F621}"/>
              </a:ext>
            </a:extLst>
          </p:cNvPr>
          <p:cNvSpPr>
            <a:spLocks noGrp="1"/>
          </p:cNvSpPr>
          <p:nvPr>
            <p:ph idx="1"/>
          </p:nvPr>
        </p:nvSpPr>
        <p:spPr>
          <a:xfrm>
            <a:off x="107504" y="1340768"/>
            <a:ext cx="5688632" cy="4785395"/>
          </a:xfrm>
        </p:spPr>
        <p:txBody>
          <a:bodyPr>
            <a:normAutofit fontScale="92500" lnSpcReduction="10000"/>
          </a:bodyPr>
          <a:lstStyle/>
          <a:p>
            <a:pPr algn="just"/>
            <a:r>
              <a:rPr lang="es-ES_tradnl" sz="2600" i="0" dirty="0">
                <a:solidFill>
                  <a:srgbClr val="000000"/>
                </a:solidFill>
                <a:effectLst/>
                <a:latin typeface="Verdana" panose="020B0604030504040204" pitchFamily="34" charset="0"/>
              </a:rPr>
              <a:t>I</a:t>
            </a:r>
            <a:r>
              <a:rPr lang="es-ES_tradnl" sz="2600" b="0" i="0" dirty="0">
                <a:solidFill>
                  <a:srgbClr val="000000"/>
                </a:solidFill>
                <a:effectLst/>
                <a:latin typeface="Verdana" panose="020B0604030504040204" pitchFamily="34" charset="0"/>
              </a:rPr>
              <a:t>nformación relativa al fuero íntimo de la persona, como por ejemplo los que revelen origen racial, opiniones políticas, convicciones religiosas o espirituales, condición socioeconómica, </a:t>
            </a:r>
            <a:r>
              <a:rPr lang="es-ES_tradnl" sz="2600" b="1" i="0" dirty="0">
                <a:solidFill>
                  <a:srgbClr val="000000"/>
                </a:solidFill>
                <a:effectLst/>
                <a:latin typeface="Verdana" panose="020B0604030504040204" pitchFamily="34" charset="0"/>
              </a:rPr>
              <a:t>información biomédica </a:t>
            </a:r>
            <a:r>
              <a:rPr lang="es-ES_tradnl" sz="2600" b="0" i="0" dirty="0">
                <a:solidFill>
                  <a:srgbClr val="000000"/>
                </a:solidFill>
                <a:effectLst/>
                <a:latin typeface="Verdana" panose="020B0604030504040204" pitchFamily="34" charset="0"/>
              </a:rPr>
              <a:t>o genética, vida y orientación sexual, entre otros.</a:t>
            </a:r>
          </a:p>
          <a:p>
            <a:endParaRPr lang="es-ES_tradnl" sz="3200" b="0" i="0" dirty="0">
              <a:solidFill>
                <a:srgbClr val="000000"/>
              </a:solidFill>
              <a:effectLst/>
              <a:latin typeface="Verdana" panose="020B0604030504040204" pitchFamily="34" charset="0"/>
            </a:endParaRPr>
          </a:p>
          <a:p>
            <a:r>
              <a:rPr lang="es-ES" sz="2200" b="0" dirty="0">
                <a:solidFill>
                  <a:srgbClr val="000000"/>
                </a:solidFill>
                <a:effectLst/>
                <a:latin typeface="Arial" panose="020B0604020202020204" pitchFamily="34" charset="0"/>
              </a:rPr>
              <a:t>Ley  de Protección de la Persona frente al tratamiento de sus datos personales. No 8968</a:t>
            </a:r>
          </a:p>
          <a:p>
            <a:endParaRPr lang="es-CR" dirty="0"/>
          </a:p>
        </p:txBody>
      </p:sp>
      <p:pic>
        <p:nvPicPr>
          <p:cNvPr id="4" name="Imagen 3">
            <a:extLst>
              <a:ext uri="{FF2B5EF4-FFF2-40B4-BE49-F238E27FC236}">
                <a16:creationId xmlns:a16="http://schemas.microsoft.com/office/drawing/2014/main" id="{067818E7-D550-4FC7-A66D-73B3F814CBF4}"/>
              </a:ext>
            </a:extLst>
          </p:cNvPr>
          <p:cNvPicPr>
            <a:picLocks noChangeAspect="1"/>
          </p:cNvPicPr>
          <p:nvPr/>
        </p:nvPicPr>
        <p:blipFill>
          <a:blip r:embed="rId2"/>
          <a:stretch>
            <a:fillRect/>
          </a:stretch>
        </p:blipFill>
        <p:spPr>
          <a:xfrm>
            <a:off x="5812247" y="182053"/>
            <a:ext cx="3224249" cy="2317429"/>
          </a:xfrm>
          <a:prstGeom prst="rect">
            <a:avLst/>
          </a:prstGeom>
        </p:spPr>
      </p:pic>
    </p:spTree>
    <p:extLst>
      <p:ext uri="{BB962C8B-B14F-4D97-AF65-F5344CB8AC3E}">
        <p14:creationId xmlns:p14="http://schemas.microsoft.com/office/powerpoint/2010/main" val="2978667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E1415-0E67-4334-A2DC-73A781D7FA15}"/>
              </a:ext>
            </a:extLst>
          </p:cNvPr>
          <p:cNvSpPr>
            <a:spLocks noGrp="1"/>
          </p:cNvSpPr>
          <p:nvPr>
            <p:ph type="title"/>
          </p:nvPr>
        </p:nvSpPr>
        <p:spPr/>
        <p:txBody>
          <a:bodyPr>
            <a:normAutofit fontScale="90000"/>
          </a:bodyPr>
          <a:lstStyle/>
          <a:p>
            <a:r>
              <a:rPr lang="es-CR" dirty="0"/>
              <a:t>ARTÍCULO 4.- Autodeterminación informativa</a:t>
            </a:r>
          </a:p>
        </p:txBody>
      </p:sp>
      <p:sp>
        <p:nvSpPr>
          <p:cNvPr id="3" name="Marcador de contenido 2">
            <a:extLst>
              <a:ext uri="{FF2B5EF4-FFF2-40B4-BE49-F238E27FC236}">
                <a16:creationId xmlns:a16="http://schemas.microsoft.com/office/drawing/2014/main" id="{6FA0576C-E2BA-4F74-BD34-30FDA9FF634F}"/>
              </a:ext>
            </a:extLst>
          </p:cNvPr>
          <p:cNvSpPr>
            <a:spLocks noGrp="1"/>
          </p:cNvSpPr>
          <p:nvPr>
            <p:ph idx="1"/>
          </p:nvPr>
        </p:nvSpPr>
        <p:spPr>
          <a:xfrm>
            <a:off x="3491880" y="1600200"/>
            <a:ext cx="5194920" cy="4525963"/>
          </a:xfrm>
        </p:spPr>
        <p:txBody>
          <a:bodyPr>
            <a:normAutofit fontScale="70000" lnSpcReduction="20000"/>
          </a:bodyPr>
          <a:lstStyle/>
          <a:p>
            <a:pPr algn="just"/>
            <a:r>
              <a:rPr lang="es-ES" sz="3200" dirty="0"/>
              <a:t>Toda persona tiene derecho a la autodeterminación informativa, la cual abarca el conjunto de principios y garantías relativas al legítimo tratamiento de sus datos personales reconocidos en esta sección.</a:t>
            </a:r>
          </a:p>
          <a:p>
            <a:pPr algn="just"/>
            <a:endParaRPr lang="es-ES" sz="3200" dirty="0"/>
          </a:p>
          <a:p>
            <a:pPr algn="just"/>
            <a:r>
              <a:rPr lang="es-ES" sz="3200" dirty="0"/>
              <a:t>Se reconoce también la autodeterminación informativa como un </a:t>
            </a:r>
            <a:r>
              <a:rPr lang="es-ES" sz="3200" b="1" dirty="0"/>
              <a:t>derecho fundamental</a:t>
            </a:r>
            <a:r>
              <a:rPr lang="es-ES" sz="3200" dirty="0"/>
              <a:t>, con el objeto de controlar el flujo de informaciones que conciernen a cada persona, derivado del derecho a la privacidad, evitando que se propicien acciones discriminatorias</a:t>
            </a:r>
            <a:endParaRPr lang="es-CR" sz="3200" dirty="0"/>
          </a:p>
          <a:p>
            <a:endParaRPr lang="es-CR" dirty="0"/>
          </a:p>
        </p:txBody>
      </p:sp>
      <p:pic>
        <p:nvPicPr>
          <p:cNvPr id="4" name="Imagen 3">
            <a:extLst>
              <a:ext uri="{FF2B5EF4-FFF2-40B4-BE49-F238E27FC236}">
                <a16:creationId xmlns:a16="http://schemas.microsoft.com/office/drawing/2014/main" id="{942019CC-EE25-4921-A071-AE7F84E20226}"/>
              </a:ext>
            </a:extLst>
          </p:cNvPr>
          <p:cNvPicPr>
            <a:picLocks noChangeAspect="1"/>
          </p:cNvPicPr>
          <p:nvPr/>
        </p:nvPicPr>
        <p:blipFill>
          <a:blip r:embed="rId2"/>
          <a:stretch>
            <a:fillRect/>
          </a:stretch>
        </p:blipFill>
        <p:spPr>
          <a:xfrm>
            <a:off x="253004" y="2492896"/>
            <a:ext cx="2990732" cy="2520280"/>
          </a:xfrm>
          <a:prstGeom prst="rect">
            <a:avLst/>
          </a:prstGeom>
        </p:spPr>
      </p:pic>
    </p:spTree>
    <p:extLst>
      <p:ext uri="{BB962C8B-B14F-4D97-AF65-F5344CB8AC3E}">
        <p14:creationId xmlns:p14="http://schemas.microsoft.com/office/powerpoint/2010/main" val="405017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CA04A-F872-4D9E-ADAF-71620C2E9C97}"/>
              </a:ext>
            </a:extLst>
          </p:cNvPr>
          <p:cNvSpPr>
            <a:spLocks noGrp="1"/>
          </p:cNvSpPr>
          <p:nvPr>
            <p:ph type="title"/>
          </p:nvPr>
        </p:nvSpPr>
        <p:spPr/>
        <p:txBody>
          <a:bodyPr>
            <a:noAutofit/>
          </a:bodyPr>
          <a:lstStyle/>
          <a:p>
            <a:r>
              <a:rPr lang="en-US" sz="2400" spc="-100" dirty="0"/>
              <a:t>Procuraduría General de la República</a:t>
            </a:r>
            <a:br>
              <a:rPr lang="en-US" sz="2400" spc="-100" dirty="0"/>
            </a:br>
            <a:br>
              <a:rPr lang="en-US" sz="2400" spc="-100" dirty="0"/>
            </a:br>
            <a:r>
              <a:rPr lang="en-US" sz="2400" spc="-100" dirty="0"/>
              <a:t> C-111-2020 del 31 de </a:t>
            </a:r>
            <a:r>
              <a:rPr lang="en-US" sz="2400" spc="-100" dirty="0" err="1"/>
              <a:t>marzo</a:t>
            </a:r>
            <a:r>
              <a:rPr lang="en-US" sz="2400" spc="-100" dirty="0"/>
              <a:t> de 2020</a:t>
            </a:r>
            <a:endParaRPr lang="es-CR" sz="2400" dirty="0"/>
          </a:p>
        </p:txBody>
      </p:sp>
      <p:sp>
        <p:nvSpPr>
          <p:cNvPr id="3" name="Marcador de contenido 2">
            <a:extLst>
              <a:ext uri="{FF2B5EF4-FFF2-40B4-BE49-F238E27FC236}">
                <a16:creationId xmlns:a16="http://schemas.microsoft.com/office/drawing/2014/main" id="{16421830-6F6B-4F39-83B9-C479C4D09560}"/>
              </a:ext>
            </a:extLst>
          </p:cNvPr>
          <p:cNvSpPr>
            <a:spLocks noGrp="1"/>
          </p:cNvSpPr>
          <p:nvPr>
            <p:ph idx="1"/>
          </p:nvPr>
        </p:nvSpPr>
        <p:spPr/>
        <p:txBody>
          <a:bodyPr>
            <a:normAutofit fontScale="85000" lnSpcReduction="20000"/>
          </a:bodyPr>
          <a:lstStyle/>
          <a:p>
            <a:pPr algn="just"/>
            <a:r>
              <a:rPr lang="es-ES" sz="3200" dirty="0">
                <a:latin typeface="Noto Sans"/>
                <a:cs typeface="Noto Sans"/>
              </a:rPr>
              <a:t>“En definitiva, importantes derechos fundamentales y principios de rango constitucional, como el Derecho a la propia imagen, el Derecho al buen y eficiente funcionamiento de los servicios públicos, el Derecho a la salud y el principio de proporcionalidad y razonabilidad, se </a:t>
            </a:r>
            <a:r>
              <a:rPr lang="es-ES" sz="3200" b="1" dirty="0">
                <a:latin typeface="Noto Sans"/>
                <a:cs typeface="Noto Sans"/>
              </a:rPr>
              <a:t>contraponen</a:t>
            </a:r>
            <a:r>
              <a:rPr lang="es-ES" sz="3200" dirty="0">
                <a:latin typeface="Noto Sans"/>
                <a:cs typeface="Noto Sans"/>
              </a:rPr>
              <a:t> a que los pacientes de la Caja puedan grabar o filmar la atención médica y, en concreto, el acto médico, </a:t>
            </a:r>
            <a:r>
              <a:rPr lang="es-ES" sz="3200" b="1" dirty="0">
                <a:latin typeface="Noto Sans"/>
                <a:cs typeface="Noto Sans"/>
              </a:rPr>
              <a:t>sin contar para ello con la autorización del facultativo que los atiende o examina</a:t>
            </a:r>
            <a:r>
              <a:rPr lang="es-ES" sz="3200" dirty="0">
                <a:latin typeface="Noto Sans"/>
                <a:cs typeface="Noto Sans"/>
              </a:rPr>
              <a:t>.”</a:t>
            </a:r>
          </a:p>
          <a:p>
            <a:endParaRPr lang="es-CR" dirty="0"/>
          </a:p>
        </p:txBody>
      </p:sp>
    </p:spTree>
    <p:extLst>
      <p:ext uri="{BB962C8B-B14F-4D97-AF65-F5344CB8AC3E}">
        <p14:creationId xmlns:p14="http://schemas.microsoft.com/office/powerpoint/2010/main" val="3248983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0275C-FB22-46EA-84D0-0BFD011026D4}"/>
              </a:ext>
            </a:extLst>
          </p:cNvPr>
          <p:cNvSpPr>
            <a:spLocks noGrp="1"/>
          </p:cNvSpPr>
          <p:nvPr>
            <p:ph type="title"/>
          </p:nvPr>
        </p:nvSpPr>
        <p:spPr/>
        <p:txBody>
          <a:bodyPr>
            <a:normAutofit/>
          </a:bodyPr>
          <a:lstStyle/>
          <a:p>
            <a:pPr algn="l"/>
            <a:r>
              <a:rPr lang="en-US" sz="4400" dirty="0">
                <a:solidFill>
                  <a:srgbClr val="808080"/>
                </a:solidFill>
                <a:latin typeface="Noto Sans"/>
                <a:cs typeface="Noto Sans"/>
              </a:rPr>
              <a:t>CONFIDENCIALIDAD. </a:t>
            </a:r>
            <a:endParaRPr lang="es-CR" dirty="0"/>
          </a:p>
        </p:txBody>
      </p:sp>
      <p:sp>
        <p:nvSpPr>
          <p:cNvPr id="3" name="Marcador de contenido 2">
            <a:extLst>
              <a:ext uri="{FF2B5EF4-FFF2-40B4-BE49-F238E27FC236}">
                <a16:creationId xmlns:a16="http://schemas.microsoft.com/office/drawing/2014/main" id="{2A8C51F1-8B94-467D-9420-AB79CE93AC1E}"/>
              </a:ext>
            </a:extLst>
          </p:cNvPr>
          <p:cNvSpPr>
            <a:spLocks noGrp="1"/>
          </p:cNvSpPr>
          <p:nvPr>
            <p:ph idx="1"/>
          </p:nvPr>
        </p:nvSpPr>
        <p:spPr>
          <a:xfrm>
            <a:off x="323528" y="2057111"/>
            <a:ext cx="8363272" cy="4069052"/>
          </a:xfrm>
        </p:spPr>
        <p:txBody>
          <a:bodyPr>
            <a:normAutofit fontScale="62500" lnSpcReduction="20000"/>
          </a:bodyPr>
          <a:lstStyle/>
          <a:p>
            <a:pPr algn="just"/>
            <a:r>
              <a:rPr lang="es-ES" sz="3200" dirty="0"/>
              <a:t>Hace referencia a la responsabilidad ética y legal de guardar el </a:t>
            </a:r>
            <a:r>
              <a:rPr lang="es-ES" sz="3200" b="1" dirty="0"/>
              <a:t>secreto profesional</a:t>
            </a:r>
            <a:r>
              <a:rPr lang="es-ES" sz="3200" dirty="0"/>
              <a:t>. </a:t>
            </a:r>
          </a:p>
          <a:p>
            <a:endParaRPr lang="es-ES" sz="3200" dirty="0"/>
          </a:p>
          <a:p>
            <a:pPr algn="just"/>
            <a:r>
              <a:rPr lang="es-ES" sz="3200" dirty="0"/>
              <a:t>Esto implica que toda persona funcionaria de salud que obtenga información de salud y de la vida privada de las personas que atiende, tiene el deber de garantizar que dicha información </a:t>
            </a:r>
            <a:r>
              <a:rPr lang="es-ES" sz="3200" b="1" dirty="0"/>
              <a:t>no sea divulgada </a:t>
            </a:r>
            <a:r>
              <a:rPr lang="es-ES" sz="3200" dirty="0"/>
              <a:t>y además le está prohibido usarla en provecho propio. </a:t>
            </a:r>
          </a:p>
          <a:p>
            <a:endParaRPr lang="es-ES" sz="3200" dirty="0"/>
          </a:p>
          <a:p>
            <a:pPr algn="just"/>
            <a:r>
              <a:rPr lang="es-ES" sz="3200" dirty="0"/>
              <a:t>La confidencialidad es  un requisito indispensable para hacer un </a:t>
            </a:r>
            <a:r>
              <a:rPr lang="es-ES" sz="3200" b="1" dirty="0"/>
              <a:t>servicio de salud amigable</a:t>
            </a:r>
            <a:r>
              <a:rPr lang="es-ES" sz="3200" dirty="0"/>
              <a:t>. </a:t>
            </a:r>
          </a:p>
          <a:p>
            <a:pPr marL="0" indent="0" algn="just">
              <a:buNone/>
            </a:pPr>
            <a:endParaRPr lang="en-US" sz="4000" dirty="0"/>
          </a:p>
          <a:p>
            <a:pPr algn="just"/>
            <a:r>
              <a:rPr lang="es-ES" sz="3200" dirty="0"/>
              <a:t>Su importancia radica en garantizar a esa persona un </a:t>
            </a:r>
            <a:r>
              <a:rPr lang="es-ES" sz="3200" b="1" dirty="0"/>
              <a:t>poder de control </a:t>
            </a:r>
            <a:r>
              <a:rPr lang="es-ES" sz="3200" dirty="0"/>
              <a:t>o disposición sobre sus datos, sobre su uso y destino, con el propósito de impedir su tráfico ilícito y lesivo para su dignidad y derechos. </a:t>
            </a:r>
            <a:endParaRPr lang="en-US" sz="3200" dirty="0"/>
          </a:p>
          <a:p>
            <a:endParaRPr lang="es-CR" dirty="0"/>
          </a:p>
        </p:txBody>
      </p:sp>
      <p:pic>
        <p:nvPicPr>
          <p:cNvPr id="4" name="Imagen 3">
            <a:extLst>
              <a:ext uri="{FF2B5EF4-FFF2-40B4-BE49-F238E27FC236}">
                <a16:creationId xmlns:a16="http://schemas.microsoft.com/office/drawing/2014/main" id="{85015CA2-189B-4C26-BFD1-628405D493BD}"/>
              </a:ext>
            </a:extLst>
          </p:cNvPr>
          <p:cNvPicPr>
            <a:picLocks noChangeAspect="1"/>
          </p:cNvPicPr>
          <p:nvPr/>
        </p:nvPicPr>
        <p:blipFill>
          <a:blip r:embed="rId2"/>
          <a:stretch>
            <a:fillRect/>
          </a:stretch>
        </p:blipFill>
        <p:spPr>
          <a:xfrm>
            <a:off x="5940152" y="-18296"/>
            <a:ext cx="3120505" cy="2075407"/>
          </a:xfrm>
          <a:prstGeom prst="rect">
            <a:avLst/>
          </a:prstGeom>
        </p:spPr>
      </p:pic>
    </p:spTree>
    <p:extLst>
      <p:ext uri="{BB962C8B-B14F-4D97-AF65-F5344CB8AC3E}">
        <p14:creationId xmlns:p14="http://schemas.microsoft.com/office/powerpoint/2010/main" val="4154470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D242F-0DB2-480B-B00E-86781EC9FFE4}"/>
              </a:ext>
            </a:extLst>
          </p:cNvPr>
          <p:cNvSpPr>
            <a:spLocks noGrp="1"/>
          </p:cNvSpPr>
          <p:nvPr>
            <p:ph type="title"/>
          </p:nvPr>
        </p:nvSpPr>
        <p:spPr/>
        <p:txBody>
          <a:bodyPr>
            <a:normAutofit fontScale="90000"/>
          </a:bodyPr>
          <a:lstStyle/>
          <a:p>
            <a:r>
              <a:rPr lang="en-US" sz="4400" dirty="0">
                <a:solidFill>
                  <a:srgbClr val="808080"/>
                </a:solidFill>
                <a:latin typeface="Noto Sans"/>
                <a:cs typeface="Noto Sans"/>
              </a:rPr>
              <a:t>OTROS SUJETOS INVOLUCRADOS</a:t>
            </a:r>
            <a:endParaRPr lang="es-CR" dirty="0"/>
          </a:p>
        </p:txBody>
      </p:sp>
      <p:sp>
        <p:nvSpPr>
          <p:cNvPr id="3" name="Marcador de contenido 2">
            <a:extLst>
              <a:ext uri="{FF2B5EF4-FFF2-40B4-BE49-F238E27FC236}">
                <a16:creationId xmlns:a16="http://schemas.microsoft.com/office/drawing/2014/main" id="{EAE6B83C-DCD6-4918-9299-BAC844153937}"/>
              </a:ext>
            </a:extLst>
          </p:cNvPr>
          <p:cNvSpPr>
            <a:spLocks noGrp="1"/>
          </p:cNvSpPr>
          <p:nvPr>
            <p:ph idx="1"/>
          </p:nvPr>
        </p:nvSpPr>
        <p:spPr>
          <a:xfrm>
            <a:off x="2451888" y="1916832"/>
            <a:ext cx="4424368" cy="4209331"/>
          </a:xfrm>
        </p:spPr>
        <p:txBody>
          <a:bodyPr>
            <a:normAutofit fontScale="92500" lnSpcReduction="10000"/>
          </a:bodyPr>
          <a:lstStyle/>
          <a:p>
            <a:pPr algn="just"/>
            <a:r>
              <a:rPr lang="es-ES" sz="2600" dirty="0"/>
              <a:t>Obliga  al </a:t>
            </a:r>
            <a:r>
              <a:rPr lang="es-ES" sz="2600" dirty="0">
                <a:solidFill>
                  <a:srgbClr val="00B050"/>
                </a:solidFill>
              </a:rPr>
              <a:t>personal no sanitario</a:t>
            </a:r>
            <a:r>
              <a:rPr lang="es-ES" sz="2600" dirty="0"/>
              <a:t>, tales como los auxiliares administrativos, digitadores, auditores de calidad, los cuales conocen información confidencial en el cumplimiento de su función (por ejemplo, el personal administrativo de admisión, validación o redes) y sobre la cual deben garantizar el “</a:t>
            </a:r>
            <a:r>
              <a:rPr lang="es-ES" sz="2600" b="1" dirty="0">
                <a:solidFill>
                  <a:schemeClr val="accent1">
                    <a:lumMod val="75000"/>
                  </a:schemeClr>
                </a:solidFill>
              </a:rPr>
              <a:t>secreto derivado</a:t>
            </a:r>
            <a:r>
              <a:rPr lang="es-ES" sz="2600" dirty="0"/>
              <a:t>”. </a:t>
            </a:r>
            <a:endParaRPr lang="en-US" sz="2600" dirty="0"/>
          </a:p>
          <a:p>
            <a:endParaRPr lang="es-CR" dirty="0"/>
          </a:p>
        </p:txBody>
      </p:sp>
      <p:pic>
        <p:nvPicPr>
          <p:cNvPr id="4" name="Imagen 3">
            <a:extLst>
              <a:ext uri="{FF2B5EF4-FFF2-40B4-BE49-F238E27FC236}">
                <a16:creationId xmlns:a16="http://schemas.microsoft.com/office/drawing/2014/main" id="{1D7DD17C-A0B5-40C4-811C-21DD2EC8DAC2}"/>
              </a:ext>
            </a:extLst>
          </p:cNvPr>
          <p:cNvPicPr>
            <a:picLocks noChangeAspect="1"/>
          </p:cNvPicPr>
          <p:nvPr/>
        </p:nvPicPr>
        <p:blipFill>
          <a:blip r:embed="rId2"/>
          <a:stretch>
            <a:fillRect/>
          </a:stretch>
        </p:blipFill>
        <p:spPr>
          <a:xfrm>
            <a:off x="251520" y="1700809"/>
            <a:ext cx="2200368" cy="1143000"/>
          </a:xfrm>
          <a:prstGeom prst="rect">
            <a:avLst/>
          </a:prstGeom>
        </p:spPr>
      </p:pic>
      <p:pic>
        <p:nvPicPr>
          <p:cNvPr id="5" name="Imagen 4">
            <a:extLst>
              <a:ext uri="{FF2B5EF4-FFF2-40B4-BE49-F238E27FC236}">
                <a16:creationId xmlns:a16="http://schemas.microsoft.com/office/drawing/2014/main" id="{F76C07BE-52E6-480D-8280-D4095E0ED9FF}"/>
              </a:ext>
            </a:extLst>
          </p:cNvPr>
          <p:cNvPicPr>
            <a:picLocks noChangeAspect="1"/>
          </p:cNvPicPr>
          <p:nvPr/>
        </p:nvPicPr>
        <p:blipFill>
          <a:blip r:embed="rId3"/>
          <a:stretch>
            <a:fillRect/>
          </a:stretch>
        </p:blipFill>
        <p:spPr>
          <a:xfrm flipH="1">
            <a:off x="6948264" y="1988840"/>
            <a:ext cx="2024076" cy="1440160"/>
          </a:xfrm>
          <a:prstGeom prst="rect">
            <a:avLst/>
          </a:prstGeom>
        </p:spPr>
      </p:pic>
      <p:pic>
        <p:nvPicPr>
          <p:cNvPr id="6" name="Imagen 5">
            <a:extLst>
              <a:ext uri="{FF2B5EF4-FFF2-40B4-BE49-F238E27FC236}">
                <a16:creationId xmlns:a16="http://schemas.microsoft.com/office/drawing/2014/main" id="{1A221301-A6B7-46B2-81D0-44D88C588981}"/>
              </a:ext>
            </a:extLst>
          </p:cNvPr>
          <p:cNvPicPr>
            <a:picLocks noChangeAspect="1"/>
          </p:cNvPicPr>
          <p:nvPr/>
        </p:nvPicPr>
        <p:blipFill>
          <a:blip r:embed="rId4"/>
          <a:stretch>
            <a:fillRect/>
          </a:stretch>
        </p:blipFill>
        <p:spPr>
          <a:xfrm>
            <a:off x="251520" y="4581128"/>
            <a:ext cx="2501048" cy="1660498"/>
          </a:xfrm>
          <a:prstGeom prst="rect">
            <a:avLst/>
          </a:prstGeom>
        </p:spPr>
      </p:pic>
    </p:spTree>
    <p:extLst>
      <p:ext uri="{BB962C8B-B14F-4D97-AF65-F5344CB8AC3E}">
        <p14:creationId xmlns:p14="http://schemas.microsoft.com/office/powerpoint/2010/main" val="14826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EC926-B972-4AB9-B06E-875A4E599EFF}"/>
              </a:ext>
            </a:extLst>
          </p:cNvPr>
          <p:cNvSpPr>
            <a:spLocks noGrp="1"/>
          </p:cNvSpPr>
          <p:nvPr>
            <p:ph type="title"/>
          </p:nvPr>
        </p:nvSpPr>
        <p:spPr/>
        <p:txBody>
          <a:bodyPr/>
          <a:lstStyle/>
          <a:p>
            <a:r>
              <a:rPr lang="en-US" sz="4400" dirty="0">
                <a:solidFill>
                  <a:srgbClr val="808080"/>
                </a:solidFill>
                <a:latin typeface="Noto Sans"/>
                <a:cs typeface="Noto Sans"/>
              </a:rPr>
              <a:t>EXCEPCIONES</a:t>
            </a:r>
            <a:endParaRPr lang="es-CR" dirty="0"/>
          </a:p>
        </p:txBody>
      </p:sp>
      <p:sp>
        <p:nvSpPr>
          <p:cNvPr id="3" name="Marcador de contenido 2">
            <a:extLst>
              <a:ext uri="{FF2B5EF4-FFF2-40B4-BE49-F238E27FC236}">
                <a16:creationId xmlns:a16="http://schemas.microsoft.com/office/drawing/2014/main" id="{5A702272-036A-44F1-AE3A-467EE5637613}"/>
              </a:ext>
            </a:extLst>
          </p:cNvPr>
          <p:cNvSpPr>
            <a:spLocks noGrp="1"/>
          </p:cNvSpPr>
          <p:nvPr>
            <p:ph idx="1"/>
          </p:nvPr>
        </p:nvSpPr>
        <p:spPr>
          <a:xfrm>
            <a:off x="457200" y="1600200"/>
            <a:ext cx="5410944" cy="4525963"/>
          </a:xfrm>
        </p:spPr>
        <p:txBody>
          <a:bodyPr>
            <a:normAutofit fontScale="62500" lnSpcReduction="20000"/>
          </a:bodyPr>
          <a:lstStyle/>
          <a:p>
            <a:pPr marL="457200" indent="-457200" algn="just">
              <a:buFont typeface="Arial" panose="020B0604020202020204" pitchFamily="34" charset="0"/>
              <a:buChar char="•"/>
            </a:pPr>
            <a:r>
              <a:rPr lang="en-US" sz="3200" b="1" dirty="0" err="1">
                <a:solidFill>
                  <a:schemeClr val="accent1">
                    <a:lumMod val="75000"/>
                  </a:schemeClr>
                </a:solidFill>
              </a:rPr>
              <a:t>Secreto</a:t>
            </a:r>
            <a:r>
              <a:rPr lang="en-US" sz="3200" b="1" dirty="0">
                <a:solidFill>
                  <a:schemeClr val="accent1">
                    <a:lumMod val="75000"/>
                  </a:schemeClr>
                </a:solidFill>
              </a:rPr>
              <a:t> </a:t>
            </a:r>
            <a:r>
              <a:rPr lang="en-US" sz="3200" b="1" dirty="0" err="1">
                <a:solidFill>
                  <a:schemeClr val="accent1">
                    <a:lumMod val="75000"/>
                  </a:schemeClr>
                </a:solidFill>
              </a:rPr>
              <a:t>Compartido</a:t>
            </a:r>
            <a:r>
              <a:rPr lang="en-US" sz="3200" b="1" dirty="0">
                <a:solidFill>
                  <a:schemeClr val="accent1">
                    <a:lumMod val="75000"/>
                  </a:schemeClr>
                </a:solidFill>
              </a:rPr>
              <a:t>. </a:t>
            </a:r>
            <a:r>
              <a:rPr lang="en-US" sz="3200" dirty="0" err="1"/>
              <a:t>Obligación</a:t>
            </a:r>
            <a:r>
              <a:rPr lang="en-US" sz="3200" dirty="0"/>
              <a:t> </a:t>
            </a:r>
            <a:r>
              <a:rPr lang="en-US" sz="3200" dirty="0" err="1"/>
              <a:t>deontológica</a:t>
            </a:r>
            <a:endParaRPr lang="en-US" sz="3200" dirty="0"/>
          </a:p>
          <a:p>
            <a:pPr algn="just"/>
            <a:endParaRPr lang="en-US" sz="3200" dirty="0"/>
          </a:p>
          <a:p>
            <a:pPr algn="just"/>
            <a:r>
              <a:rPr lang="es-ES" sz="3200" dirty="0"/>
              <a:t>Código de  </a:t>
            </a:r>
            <a:r>
              <a:rPr lang="es-ES" sz="3200" dirty="0" err="1"/>
              <a:t>Etica</a:t>
            </a:r>
            <a:r>
              <a:rPr lang="es-ES" sz="3200" dirty="0"/>
              <a:t> Médica del CMC- Artículo 69.- </a:t>
            </a:r>
          </a:p>
          <a:p>
            <a:pPr algn="just"/>
            <a:endParaRPr lang="es-ES" sz="3200" dirty="0"/>
          </a:p>
          <a:p>
            <a:pPr algn="just"/>
            <a:r>
              <a:rPr lang="es-ES" sz="3200" dirty="0"/>
              <a:t>“El médico debe tener acceso a la información contenida en el expediente clínico en los servicios de salud, esa información es confidencial, </a:t>
            </a:r>
            <a:r>
              <a:rPr lang="es-ES" sz="3200" b="1" dirty="0">
                <a:solidFill>
                  <a:schemeClr val="accent6">
                    <a:lumMod val="75000"/>
                  </a:schemeClr>
                </a:solidFill>
              </a:rPr>
              <a:t>solo podrá compartirla con fines médicos legítimos </a:t>
            </a:r>
            <a:r>
              <a:rPr lang="es-ES" sz="3200" dirty="0"/>
              <a:t>y para cualquier otro uso con el consentimiento escrito del paciente.”</a:t>
            </a:r>
            <a:endParaRPr lang="en-US" sz="3200" dirty="0"/>
          </a:p>
          <a:p>
            <a:pPr algn="just"/>
            <a:endParaRPr lang="en-US" sz="3200" dirty="0"/>
          </a:p>
          <a:p>
            <a:endParaRPr lang="en-US" sz="3200" dirty="0"/>
          </a:p>
          <a:p>
            <a:pPr marL="457200" indent="-457200">
              <a:buFont typeface="Arial" panose="020B0604020202020204" pitchFamily="34" charset="0"/>
              <a:buChar char="•"/>
            </a:pPr>
            <a:r>
              <a:rPr lang="en-US" sz="3200" b="1" dirty="0" err="1">
                <a:solidFill>
                  <a:schemeClr val="accent2"/>
                </a:solidFill>
              </a:rPr>
              <a:t>Secrero</a:t>
            </a:r>
            <a:r>
              <a:rPr lang="en-US" sz="3200" b="1" dirty="0">
                <a:solidFill>
                  <a:schemeClr val="accent2"/>
                </a:solidFill>
              </a:rPr>
              <a:t> </a:t>
            </a:r>
            <a:r>
              <a:rPr lang="en-US" sz="3200" b="1" dirty="0" err="1">
                <a:solidFill>
                  <a:schemeClr val="accent2"/>
                </a:solidFill>
              </a:rPr>
              <a:t>Derivado</a:t>
            </a:r>
            <a:r>
              <a:rPr lang="en-US" sz="3200" b="1" dirty="0">
                <a:solidFill>
                  <a:schemeClr val="accent2"/>
                </a:solidFill>
              </a:rPr>
              <a:t>. </a:t>
            </a:r>
            <a:r>
              <a:rPr lang="en-US" sz="3200" dirty="0" err="1"/>
              <a:t>Obligación</a:t>
            </a:r>
            <a:r>
              <a:rPr lang="en-US" sz="3200" dirty="0"/>
              <a:t> </a:t>
            </a:r>
            <a:r>
              <a:rPr lang="en-US" sz="3200" dirty="0" err="1"/>
              <a:t>funcional</a:t>
            </a:r>
            <a:endParaRPr lang="es-CR" dirty="0"/>
          </a:p>
        </p:txBody>
      </p:sp>
      <p:pic>
        <p:nvPicPr>
          <p:cNvPr id="4" name="Imagen 3">
            <a:extLst>
              <a:ext uri="{FF2B5EF4-FFF2-40B4-BE49-F238E27FC236}">
                <a16:creationId xmlns:a16="http://schemas.microsoft.com/office/drawing/2014/main" id="{0625C85A-6587-4188-838D-0A95E6ACB0C3}"/>
              </a:ext>
            </a:extLst>
          </p:cNvPr>
          <p:cNvPicPr>
            <a:picLocks noChangeAspect="1"/>
          </p:cNvPicPr>
          <p:nvPr/>
        </p:nvPicPr>
        <p:blipFill>
          <a:blip r:embed="rId2"/>
          <a:stretch>
            <a:fillRect/>
          </a:stretch>
        </p:blipFill>
        <p:spPr>
          <a:xfrm>
            <a:off x="6084168" y="1630536"/>
            <a:ext cx="2760693" cy="2738782"/>
          </a:xfrm>
          <a:prstGeom prst="rect">
            <a:avLst/>
          </a:prstGeom>
        </p:spPr>
      </p:pic>
    </p:spTree>
    <p:extLst>
      <p:ext uri="{BB962C8B-B14F-4D97-AF65-F5344CB8AC3E}">
        <p14:creationId xmlns:p14="http://schemas.microsoft.com/office/powerpoint/2010/main" val="410371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a:t>¿</a:t>
            </a:r>
            <a:r>
              <a:rPr lang="es-CR" sz="3600" dirty="0"/>
              <a:t>En qué año  se instauró  por ley el consentimiento informado en Costa Rica?</a:t>
            </a:r>
            <a:endParaRPr lang="en-US" sz="3600" dirty="0"/>
          </a:p>
        </p:txBody>
      </p:sp>
      <p:sp>
        <p:nvSpPr>
          <p:cNvPr id="3" name="2 Marcador de contenido"/>
          <p:cNvSpPr>
            <a:spLocks noGrp="1"/>
          </p:cNvSpPr>
          <p:nvPr>
            <p:ph sz="half" idx="1"/>
          </p:nvPr>
        </p:nvSpPr>
        <p:spPr>
          <a:xfrm>
            <a:off x="539552" y="2204864"/>
            <a:ext cx="1872208" cy="3921299"/>
          </a:xfrm>
        </p:spPr>
        <p:txBody>
          <a:bodyPr/>
          <a:lstStyle/>
          <a:p>
            <a:pPr marL="514350" indent="-514350">
              <a:buAutoNum type="alphaLcPeriod"/>
            </a:pPr>
            <a:r>
              <a:rPr lang="es-CR" dirty="0"/>
              <a:t>1943</a:t>
            </a:r>
          </a:p>
          <a:p>
            <a:pPr marL="514350" indent="-514350">
              <a:buAutoNum type="alphaLcPeriod"/>
            </a:pPr>
            <a:endParaRPr lang="es-CR" dirty="0"/>
          </a:p>
          <a:p>
            <a:pPr marL="514350" indent="-514350">
              <a:buAutoNum type="alphaLcPeriod"/>
            </a:pPr>
            <a:r>
              <a:rPr lang="es-CR" dirty="0"/>
              <a:t>1973</a:t>
            </a:r>
          </a:p>
          <a:p>
            <a:pPr marL="0" indent="0">
              <a:buNone/>
            </a:pPr>
            <a:endParaRPr lang="es-CR" dirty="0"/>
          </a:p>
          <a:p>
            <a:pPr marL="514350" indent="-514350">
              <a:buAutoNum type="alphaLcPeriod"/>
            </a:pPr>
            <a:r>
              <a:rPr lang="es-CR" dirty="0"/>
              <a:t>1887</a:t>
            </a:r>
            <a:endParaRPr lang="en-US" dirty="0"/>
          </a:p>
        </p:txBody>
      </p:sp>
      <p:sp>
        <p:nvSpPr>
          <p:cNvPr id="4" name="3 Marcador de contenido"/>
          <p:cNvSpPr>
            <a:spLocks noGrp="1"/>
          </p:cNvSpPr>
          <p:nvPr>
            <p:ph sz="half" idx="2"/>
          </p:nvPr>
        </p:nvSpPr>
        <p:spPr>
          <a:xfrm>
            <a:off x="2267744" y="2132856"/>
            <a:ext cx="2232248" cy="3993307"/>
          </a:xfrm>
        </p:spPr>
        <p:txBody>
          <a:bodyPr/>
          <a:lstStyle/>
          <a:p>
            <a:pPr marL="0" indent="0">
              <a:buNone/>
            </a:pPr>
            <a:r>
              <a:rPr lang="es-CR" dirty="0"/>
              <a:t>(        )</a:t>
            </a:r>
          </a:p>
          <a:p>
            <a:pPr marL="0" indent="0">
              <a:buNone/>
            </a:pPr>
            <a:endParaRPr lang="es-CR" dirty="0"/>
          </a:p>
          <a:p>
            <a:pPr marL="0" indent="0">
              <a:buNone/>
            </a:pPr>
            <a:r>
              <a:rPr lang="es-CR" dirty="0"/>
              <a:t>(         ) </a:t>
            </a:r>
          </a:p>
          <a:p>
            <a:pPr marL="0" indent="0">
              <a:buNone/>
            </a:pPr>
            <a:endParaRPr lang="es-CR" dirty="0"/>
          </a:p>
          <a:p>
            <a:pPr marL="0" indent="0">
              <a:buNone/>
            </a:pPr>
            <a:r>
              <a:rPr lang="es-CR" dirty="0"/>
              <a:t>(    x    ) </a:t>
            </a:r>
          </a:p>
        </p:txBody>
      </p:sp>
    </p:spTree>
    <p:extLst>
      <p:ext uri="{BB962C8B-B14F-4D97-AF65-F5344CB8AC3E}">
        <p14:creationId xmlns:p14="http://schemas.microsoft.com/office/powerpoint/2010/main" val="28402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4187A-16A5-4C6E-A997-FC50A4989D29}"/>
              </a:ext>
            </a:extLst>
          </p:cNvPr>
          <p:cNvSpPr>
            <a:spLocks noGrp="1"/>
          </p:cNvSpPr>
          <p:nvPr>
            <p:ph type="title"/>
          </p:nvPr>
        </p:nvSpPr>
        <p:spPr/>
        <p:txBody>
          <a:bodyPr>
            <a:normAutofit/>
          </a:bodyPr>
          <a:lstStyle/>
          <a:p>
            <a:r>
              <a:rPr lang="es-CR" sz="6000" dirty="0"/>
              <a:t>Objeción de conciencia </a:t>
            </a:r>
          </a:p>
        </p:txBody>
      </p:sp>
      <p:pic>
        <p:nvPicPr>
          <p:cNvPr id="4" name="Marcador de contenido 3">
            <a:extLst>
              <a:ext uri="{FF2B5EF4-FFF2-40B4-BE49-F238E27FC236}">
                <a16:creationId xmlns:a16="http://schemas.microsoft.com/office/drawing/2014/main" id="{1FBA5F0F-703A-4431-B235-5196EEFA7AA7}"/>
              </a:ext>
            </a:extLst>
          </p:cNvPr>
          <p:cNvPicPr>
            <a:picLocks noGrp="1" noChangeAspect="1"/>
          </p:cNvPicPr>
          <p:nvPr>
            <p:ph idx="1"/>
          </p:nvPr>
        </p:nvPicPr>
        <p:blipFill>
          <a:blip r:embed="rId2"/>
          <a:stretch>
            <a:fillRect/>
          </a:stretch>
        </p:blipFill>
        <p:spPr>
          <a:xfrm>
            <a:off x="2612258" y="1600200"/>
            <a:ext cx="3919483" cy="4525963"/>
          </a:xfrm>
          <a:prstGeom prst="rect">
            <a:avLst/>
          </a:prstGeom>
        </p:spPr>
      </p:pic>
    </p:spTree>
    <p:extLst>
      <p:ext uri="{BB962C8B-B14F-4D97-AF65-F5344CB8AC3E}">
        <p14:creationId xmlns:p14="http://schemas.microsoft.com/office/powerpoint/2010/main" val="2659688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C327D-472F-41CC-B573-626130F0719D}"/>
              </a:ext>
            </a:extLst>
          </p:cNvPr>
          <p:cNvSpPr>
            <a:spLocks noGrp="1"/>
          </p:cNvSpPr>
          <p:nvPr>
            <p:ph type="title"/>
          </p:nvPr>
        </p:nvSpPr>
        <p:spPr/>
        <p:txBody>
          <a:bodyPr/>
          <a:lstStyle/>
          <a:p>
            <a:r>
              <a:rPr lang="es-CR" dirty="0"/>
              <a:t>Objeción de Conciencia </a:t>
            </a:r>
          </a:p>
        </p:txBody>
      </p:sp>
      <p:sp>
        <p:nvSpPr>
          <p:cNvPr id="3" name="Marcador de contenido 2">
            <a:extLst>
              <a:ext uri="{FF2B5EF4-FFF2-40B4-BE49-F238E27FC236}">
                <a16:creationId xmlns:a16="http://schemas.microsoft.com/office/drawing/2014/main" id="{5C3545AB-882D-4FC7-8107-A3516F5DEB2E}"/>
              </a:ext>
            </a:extLst>
          </p:cNvPr>
          <p:cNvSpPr>
            <a:spLocks noGrp="1"/>
          </p:cNvSpPr>
          <p:nvPr>
            <p:ph idx="1"/>
          </p:nvPr>
        </p:nvSpPr>
        <p:spPr/>
        <p:txBody>
          <a:bodyPr>
            <a:normAutofit fontScale="85000" lnSpcReduction="10000"/>
          </a:bodyPr>
          <a:lstStyle/>
          <a:p>
            <a:pPr algn="just"/>
            <a:r>
              <a:rPr lang="es-ES" dirty="0"/>
              <a:t>La objeción de conciencia es una consecuencia evidente del reconocimiento de la </a:t>
            </a:r>
            <a:r>
              <a:rPr lang="es-ES" b="1" dirty="0"/>
              <a:t>libertad ideológica </a:t>
            </a:r>
            <a:r>
              <a:rPr lang="es-ES" dirty="0"/>
              <a:t>o </a:t>
            </a:r>
            <a:r>
              <a:rPr lang="es-ES" b="1" dirty="0"/>
              <a:t>religiosa </a:t>
            </a:r>
            <a:r>
              <a:rPr lang="es-ES" dirty="0"/>
              <a:t>y del principio de tolerancia como valor característico de las </a:t>
            </a:r>
            <a:r>
              <a:rPr lang="es-ES" b="1" dirty="0"/>
              <a:t>sociedades plurales </a:t>
            </a:r>
            <a:r>
              <a:rPr lang="es-ES" dirty="0"/>
              <a:t>en las que coexiste una diversidad de códigos éticos.</a:t>
            </a:r>
          </a:p>
          <a:p>
            <a:pPr marL="0" indent="0" algn="just">
              <a:buNone/>
            </a:pPr>
            <a:endParaRPr lang="es-ES" dirty="0"/>
          </a:p>
          <a:p>
            <a:pPr algn="just"/>
            <a:r>
              <a:rPr lang="es-ES" dirty="0"/>
              <a:t>En las sociedades democráticas, los ciudadanos deben tener la posibilidad de </a:t>
            </a:r>
            <a:r>
              <a:rPr lang="es-ES" b="1" dirty="0"/>
              <a:t>disentir de las reglas generales </a:t>
            </a:r>
            <a:r>
              <a:rPr lang="es-ES" dirty="0"/>
              <a:t>legalmente establecidas si constituyen deberes inexcusables para el sujeto y éste no dispone de alternativas para el cumplimiento de este deber.</a:t>
            </a:r>
            <a:endParaRPr lang="es-CR" dirty="0"/>
          </a:p>
        </p:txBody>
      </p:sp>
    </p:spTree>
    <p:extLst>
      <p:ext uri="{BB962C8B-B14F-4D97-AF65-F5344CB8AC3E}">
        <p14:creationId xmlns:p14="http://schemas.microsoft.com/office/powerpoint/2010/main" val="142911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82C33-FF90-4DFD-901E-4AA34B4B175F}"/>
              </a:ext>
            </a:extLst>
          </p:cNvPr>
          <p:cNvSpPr>
            <a:spLocks noGrp="1"/>
          </p:cNvSpPr>
          <p:nvPr>
            <p:ph type="title"/>
          </p:nvPr>
        </p:nvSpPr>
        <p:spPr/>
        <p:txBody>
          <a:bodyPr/>
          <a:lstStyle/>
          <a:p>
            <a:r>
              <a:rPr lang="es-CR" dirty="0"/>
              <a:t>¿ Derecho Humano ? </a:t>
            </a:r>
          </a:p>
        </p:txBody>
      </p:sp>
      <p:sp>
        <p:nvSpPr>
          <p:cNvPr id="3" name="Marcador de contenido 2">
            <a:extLst>
              <a:ext uri="{FF2B5EF4-FFF2-40B4-BE49-F238E27FC236}">
                <a16:creationId xmlns:a16="http://schemas.microsoft.com/office/drawing/2014/main" id="{73F7EDF4-FBE0-402B-8346-D52180B28B9B}"/>
              </a:ext>
            </a:extLst>
          </p:cNvPr>
          <p:cNvSpPr>
            <a:spLocks noGrp="1"/>
          </p:cNvSpPr>
          <p:nvPr>
            <p:ph idx="1"/>
          </p:nvPr>
        </p:nvSpPr>
        <p:spPr>
          <a:xfrm>
            <a:off x="457200" y="1600200"/>
            <a:ext cx="8229600" cy="4983162"/>
          </a:xfrm>
        </p:spPr>
        <p:txBody>
          <a:bodyPr>
            <a:normAutofit fontScale="92500" lnSpcReduction="20000"/>
          </a:bodyPr>
          <a:lstStyle/>
          <a:p>
            <a:r>
              <a:rPr lang="es-CR" sz="2000" dirty="0">
                <a:effectLst/>
                <a:latin typeface="Calibri" panose="020F0502020204030204" pitchFamily="34" charset="0"/>
                <a:ea typeface="Calibri" panose="020F0502020204030204" pitchFamily="34" charset="0"/>
                <a:cs typeface="Times New Roman" panose="02020603050405020304" pitchFamily="18" charset="0"/>
              </a:rPr>
              <a:t>Pacto Internacional de Derechos Civiles y Políticos . Art 18: </a:t>
            </a:r>
          </a:p>
          <a:p>
            <a:endParaRPr lang="es-CR" sz="2000" dirty="0">
              <a:latin typeface="Calibri" panose="020F0502020204030204" pitchFamily="34" charset="0"/>
              <a:cs typeface="Times New Roman" panose="02020603050405020304" pitchFamily="18" charset="0"/>
            </a:endParaRPr>
          </a:p>
          <a:p>
            <a:pPr algn="just"/>
            <a:r>
              <a:rPr lang="es-CR" sz="2000" dirty="0">
                <a:solidFill>
                  <a:srgbClr val="000000"/>
                </a:solidFill>
                <a:effectLst/>
                <a:latin typeface="Tahoma" panose="020B0604030504040204" pitchFamily="34" charset="0"/>
                <a:ea typeface="Calibri" panose="020F0502020204030204" pitchFamily="34" charset="0"/>
              </a:rPr>
              <a:t>“1. Toda persona tiene derecho a la libertad de </a:t>
            </a:r>
            <a:r>
              <a:rPr lang="es-CR" sz="2000" b="1" dirty="0">
                <a:solidFill>
                  <a:srgbClr val="000000"/>
                </a:solidFill>
                <a:effectLst/>
                <a:latin typeface="Tahoma" panose="020B0604030504040204" pitchFamily="34" charset="0"/>
                <a:ea typeface="Calibri" panose="020F0502020204030204" pitchFamily="34" charset="0"/>
              </a:rPr>
              <a:t>pensamiento</a:t>
            </a:r>
            <a:r>
              <a:rPr lang="es-CR" sz="2000" dirty="0">
                <a:solidFill>
                  <a:srgbClr val="000000"/>
                </a:solidFill>
                <a:effectLst/>
                <a:latin typeface="Tahoma" panose="020B0604030504040204" pitchFamily="34" charset="0"/>
                <a:ea typeface="Calibri" panose="020F0502020204030204" pitchFamily="34" charset="0"/>
              </a:rPr>
              <a:t>, de </a:t>
            </a:r>
            <a:r>
              <a:rPr lang="es-CR" sz="2000" b="1" dirty="0">
                <a:solidFill>
                  <a:srgbClr val="000000"/>
                </a:solidFill>
                <a:effectLst/>
                <a:latin typeface="Tahoma" panose="020B0604030504040204" pitchFamily="34" charset="0"/>
                <a:ea typeface="Calibri" panose="020F0502020204030204" pitchFamily="34" charset="0"/>
              </a:rPr>
              <a:t>conciencia</a:t>
            </a:r>
            <a:r>
              <a:rPr lang="es-CR" sz="2000" dirty="0">
                <a:solidFill>
                  <a:srgbClr val="000000"/>
                </a:solidFill>
                <a:effectLst/>
                <a:latin typeface="Tahoma" panose="020B0604030504040204" pitchFamily="34" charset="0"/>
                <a:ea typeface="Calibri" panose="020F0502020204030204" pitchFamily="34" charset="0"/>
              </a:rPr>
              <a:t> y de </a:t>
            </a:r>
            <a:r>
              <a:rPr lang="es-CR" sz="2000" b="1" dirty="0">
                <a:solidFill>
                  <a:srgbClr val="000000"/>
                </a:solidFill>
                <a:effectLst/>
                <a:latin typeface="Tahoma" panose="020B0604030504040204" pitchFamily="34" charset="0"/>
                <a:ea typeface="Calibri" panose="020F0502020204030204" pitchFamily="34" charset="0"/>
              </a:rPr>
              <a:t>religión</a:t>
            </a:r>
            <a:r>
              <a:rPr lang="es-CR" sz="2000" dirty="0">
                <a:solidFill>
                  <a:srgbClr val="000000"/>
                </a:solidFill>
                <a:effectLst/>
                <a:latin typeface="Tahoma" panose="020B0604030504040204" pitchFamily="34" charset="0"/>
                <a:ea typeface="Calibri" panose="020F0502020204030204" pitchFamily="34" charset="0"/>
              </a:rPr>
              <a:t>; este derecho incluye la libertad de tener o de adoptar la religión o las creencias de su elección, así como la libertad de </a:t>
            </a:r>
            <a:r>
              <a:rPr lang="es-CR" sz="2000" b="1" dirty="0">
                <a:solidFill>
                  <a:srgbClr val="000000"/>
                </a:solidFill>
                <a:effectLst/>
                <a:latin typeface="Tahoma" panose="020B0604030504040204" pitchFamily="34" charset="0"/>
                <a:ea typeface="Calibri" panose="020F0502020204030204" pitchFamily="34" charset="0"/>
              </a:rPr>
              <a:t>manifestar</a:t>
            </a:r>
            <a:r>
              <a:rPr lang="es-CR" sz="2000" dirty="0">
                <a:solidFill>
                  <a:srgbClr val="000000"/>
                </a:solidFill>
                <a:effectLst/>
                <a:latin typeface="Tahoma" panose="020B0604030504040204" pitchFamily="34" charset="0"/>
                <a:ea typeface="Calibri" panose="020F0502020204030204" pitchFamily="34" charset="0"/>
              </a:rPr>
              <a:t> su religión o sus creencias, individual o colectivamente, tanto en público como en privado, mediante el culto, la celebración de los ritos, las prácticas y la enseñanza. </a:t>
            </a:r>
          </a:p>
          <a:p>
            <a:pPr algn="just"/>
            <a:endParaRPr lang="en-US" sz="2000" dirty="0">
              <a:solidFill>
                <a:srgbClr val="000000"/>
              </a:solidFill>
              <a:effectLst/>
              <a:latin typeface="Tahoma" panose="020B0604030504040204" pitchFamily="34" charset="0"/>
              <a:ea typeface="Calibri" panose="020F0502020204030204" pitchFamily="34" charset="0"/>
            </a:endParaRPr>
          </a:p>
          <a:p>
            <a:pPr algn="just"/>
            <a:r>
              <a:rPr lang="es-CR" sz="2000" dirty="0">
                <a:solidFill>
                  <a:srgbClr val="000000"/>
                </a:solidFill>
                <a:effectLst/>
                <a:latin typeface="Tahoma" panose="020B0604030504040204" pitchFamily="34" charset="0"/>
                <a:ea typeface="Calibri" panose="020F0502020204030204" pitchFamily="34" charset="0"/>
              </a:rPr>
              <a:t>2. Nadie será objeto de </a:t>
            </a:r>
            <a:r>
              <a:rPr lang="es-CR" sz="2000" b="1" dirty="0">
                <a:solidFill>
                  <a:srgbClr val="000000"/>
                </a:solidFill>
                <a:effectLst/>
                <a:latin typeface="Tahoma" panose="020B0604030504040204" pitchFamily="34" charset="0"/>
                <a:ea typeface="Calibri" panose="020F0502020204030204" pitchFamily="34" charset="0"/>
              </a:rPr>
              <a:t>medidas coercitivas </a:t>
            </a:r>
            <a:r>
              <a:rPr lang="es-CR" sz="2000" dirty="0">
                <a:solidFill>
                  <a:srgbClr val="000000"/>
                </a:solidFill>
                <a:effectLst/>
                <a:latin typeface="Tahoma" panose="020B0604030504040204" pitchFamily="34" charset="0"/>
                <a:ea typeface="Calibri" panose="020F0502020204030204" pitchFamily="34" charset="0"/>
              </a:rPr>
              <a:t>que puedan menoscabar su libertad de tener o de adoptar la religión o las creencias de su elección.</a:t>
            </a:r>
          </a:p>
          <a:p>
            <a:pPr algn="just"/>
            <a:r>
              <a:rPr lang="es-CR" sz="2000" dirty="0">
                <a:solidFill>
                  <a:srgbClr val="000000"/>
                </a:solidFill>
                <a:effectLst/>
                <a:latin typeface="Tahoma" panose="020B0604030504040204" pitchFamily="34" charset="0"/>
                <a:ea typeface="Calibri" panose="020F0502020204030204" pitchFamily="34" charset="0"/>
              </a:rPr>
              <a:t> </a:t>
            </a:r>
            <a:endParaRPr lang="en-US" sz="2000" dirty="0">
              <a:solidFill>
                <a:srgbClr val="000000"/>
              </a:solidFill>
              <a:effectLst/>
              <a:latin typeface="Tahoma" panose="020B0604030504040204" pitchFamily="34" charset="0"/>
              <a:ea typeface="Calibri" panose="020F0502020204030204" pitchFamily="34" charset="0"/>
            </a:endParaRPr>
          </a:p>
          <a:p>
            <a:pPr algn="just"/>
            <a:r>
              <a:rPr lang="es-CR" sz="2000" dirty="0">
                <a:solidFill>
                  <a:srgbClr val="000000"/>
                </a:solidFill>
                <a:effectLst/>
                <a:latin typeface="Tahoma" panose="020B0604030504040204" pitchFamily="34" charset="0"/>
                <a:ea typeface="Calibri" panose="020F0502020204030204" pitchFamily="34" charset="0"/>
              </a:rPr>
              <a:t>3. La libertad de manifestar la propia religión o las propias creencias </a:t>
            </a:r>
            <a:r>
              <a:rPr lang="es-CR" sz="2000" b="1" dirty="0">
                <a:solidFill>
                  <a:srgbClr val="000000"/>
                </a:solidFill>
                <a:effectLst/>
                <a:latin typeface="Tahoma" panose="020B0604030504040204" pitchFamily="34" charset="0"/>
                <a:ea typeface="Calibri" panose="020F0502020204030204" pitchFamily="34" charset="0"/>
              </a:rPr>
              <a:t>estará sujeta únicamente a las limitaciones prescritas por la ley </a:t>
            </a:r>
            <a:r>
              <a:rPr lang="es-CR" sz="2000" dirty="0">
                <a:solidFill>
                  <a:srgbClr val="000000"/>
                </a:solidFill>
                <a:effectLst/>
                <a:latin typeface="Tahoma" panose="020B0604030504040204" pitchFamily="34" charset="0"/>
                <a:ea typeface="Calibri" panose="020F0502020204030204" pitchFamily="34" charset="0"/>
              </a:rPr>
              <a:t>que sean necesarias para proteger la seguridad, el orden, la salud o la moral públicos, o los derechos y libertades fundamentales de los demás.” </a:t>
            </a:r>
            <a:endParaRPr lang="en-US" sz="2000" dirty="0">
              <a:solidFill>
                <a:srgbClr val="000000"/>
              </a:solidFill>
              <a:effectLst/>
              <a:latin typeface="Tahoma" panose="020B0604030504040204" pitchFamily="34" charset="0"/>
              <a:ea typeface="Calibri" panose="020F0502020204030204" pitchFamily="34" charset="0"/>
            </a:endParaRPr>
          </a:p>
          <a:p>
            <a:endParaRPr lang="es-CR" dirty="0"/>
          </a:p>
        </p:txBody>
      </p:sp>
    </p:spTree>
    <p:extLst>
      <p:ext uri="{BB962C8B-B14F-4D97-AF65-F5344CB8AC3E}">
        <p14:creationId xmlns:p14="http://schemas.microsoft.com/office/powerpoint/2010/main" val="38736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anim calcmode="lin" valueType="num">
                                      <p:cBhvr>
                                        <p:cTn id="1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02225-A313-41D3-9573-5203870A6F1D}"/>
              </a:ext>
            </a:extLst>
          </p:cNvPr>
          <p:cNvSpPr>
            <a:spLocks noGrp="1"/>
          </p:cNvSpPr>
          <p:nvPr>
            <p:ph type="title"/>
          </p:nvPr>
        </p:nvSpPr>
        <p:spPr/>
        <p:txBody>
          <a:bodyPr/>
          <a:lstStyle/>
          <a:p>
            <a:r>
              <a:rPr lang="es-CR" dirty="0"/>
              <a:t>¿ Esta regulado en Costa Rica ? </a:t>
            </a:r>
          </a:p>
        </p:txBody>
      </p:sp>
      <p:sp>
        <p:nvSpPr>
          <p:cNvPr id="3" name="Marcador de contenido 2">
            <a:extLst>
              <a:ext uri="{FF2B5EF4-FFF2-40B4-BE49-F238E27FC236}">
                <a16:creationId xmlns:a16="http://schemas.microsoft.com/office/drawing/2014/main" id="{9A66F35A-A15D-4458-B501-4B3E2F6C4D22}"/>
              </a:ext>
            </a:extLst>
          </p:cNvPr>
          <p:cNvSpPr>
            <a:spLocks noGrp="1"/>
          </p:cNvSpPr>
          <p:nvPr>
            <p:ph idx="1"/>
          </p:nvPr>
        </p:nvSpPr>
        <p:spPr/>
        <p:txBody>
          <a:bodyPr/>
          <a:lstStyle/>
          <a:p>
            <a:pPr algn="just"/>
            <a:r>
              <a:rPr lang="es-CR" sz="2000" dirty="0">
                <a:latin typeface="Calibri" panose="020F0502020204030204" pitchFamily="34" charset="0"/>
                <a:ea typeface="Calibri" panose="020F0502020204030204" pitchFamily="34" charset="0"/>
                <a:cs typeface="Times New Roman" panose="02020603050405020304" pitchFamily="18" charset="0"/>
              </a:rPr>
              <a:t>E</a:t>
            </a:r>
            <a:r>
              <a:rPr lang="es-CR" sz="2000" dirty="0">
                <a:effectLst/>
                <a:latin typeface="Calibri" panose="020F0502020204030204" pitchFamily="34" charset="0"/>
                <a:ea typeface="Calibri" panose="020F0502020204030204" pitchFamily="34" charset="0"/>
                <a:cs typeface="Times New Roman" panose="02020603050405020304" pitchFamily="18" charset="0"/>
              </a:rPr>
              <a:t>ncuentra sustento en </a:t>
            </a:r>
            <a:r>
              <a:rPr lang="es-CR" sz="2000" dirty="0">
                <a:latin typeface="Calibri" panose="020F0502020204030204" pitchFamily="34" charset="0"/>
                <a:ea typeface="Calibri" panose="020F0502020204030204" pitchFamily="34" charset="0"/>
                <a:cs typeface="Times New Roman" panose="02020603050405020304" pitchFamily="18" charset="0"/>
              </a:rPr>
              <a:t>los </a:t>
            </a:r>
            <a:r>
              <a:rPr lang="es-CR" sz="2000" dirty="0">
                <a:effectLst/>
                <a:latin typeface="Calibri" panose="020F0502020204030204" pitchFamily="34" charset="0"/>
                <a:ea typeface="Calibri" panose="020F0502020204030204" pitchFamily="34" charset="0"/>
                <a:cs typeface="Times New Roman" panose="02020603050405020304" pitchFamily="18" charset="0"/>
              </a:rPr>
              <a:t> artículo 75, 28, 29  y 33  de la </a:t>
            </a:r>
            <a:r>
              <a:rPr lang="es-CR" sz="2000" b="1" dirty="0">
                <a:effectLst/>
                <a:latin typeface="Calibri" panose="020F0502020204030204" pitchFamily="34" charset="0"/>
                <a:ea typeface="Calibri" panose="020F0502020204030204" pitchFamily="34" charset="0"/>
                <a:cs typeface="Times New Roman" panose="02020603050405020304" pitchFamily="18" charset="0"/>
              </a:rPr>
              <a:t>Constitución Política </a:t>
            </a:r>
            <a:r>
              <a:rPr lang="es-CR" sz="2000" dirty="0">
                <a:effectLst/>
                <a:latin typeface="Calibri" panose="020F0502020204030204" pitchFamily="34" charset="0"/>
                <a:ea typeface="Calibri" panose="020F0502020204030204" pitchFamily="34" charset="0"/>
                <a:cs typeface="Times New Roman" panose="02020603050405020304" pitchFamily="18" charset="0"/>
              </a:rPr>
              <a:t>que recoge la libertad de creencias, pensamiento y culto y comprende el derecho de desarrollar y cultivar las convicciones individuales sin la intromisión del Estado</a:t>
            </a:r>
            <a:r>
              <a:rPr lang="es-CR"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CR" sz="1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R" sz="1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R" dirty="0"/>
          </a:p>
        </p:txBody>
      </p:sp>
      <p:sp>
        <p:nvSpPr>
          <p:cNvPr id="5" name="CuadroTexto 4">
            <a:extLst>
              <a:ext uri="{FF2B5EF4-FFF2-40B4-BE49-F238E27FC236}">
                <a16:creationId xmlns:a16="http://schemas.microsoft.com/office/drawing/2014/main" id="{D2914DBB-D82B-492C-832C-FA1E5E0E24D0}"/>
              </a:ext>
            </a:extLst>
          </p:cNvPr>
          <p:cNvSpPr txBox="1"/>
          <p:nvPr/>
        </p:nvSpPr>
        <p:spPr>
          <a:xfrm>
            <a:off x="1547664" y="3429000"/>
            <a:ext cx="5904656" cy="2246769"/>
          </a:xfrm>
          <a:prstGeom prst="rect">
            <a:avLst/>
          </a:prstGeom>
          <a:noFill/>
        </p:spPr>
        <p:txBody>
          <a:bodyPr wrap="square">
            <a:spAutoFit/>
          </a:bodyPr>
          <a:lstStyle/>
          <a:p>
            <a:pPr algn="l"/>
            <a:r>
              <a:rPr lang="es-ES" sz="2000" b="0" i="0" u="none" strike="noStrike" baseline="0" dirty="0">
                <a:latin typeface="Verdana" panose="020B0604030504040204" pitchFamily="34" charset="0"/>
              </a:rPr>
              <a:t>Artículo 181</a:t>
            </a:r>
            <a:r>
              <a:rPr lang="es-ES" sz="2000" dirty="0">
                <a:latin typeface="Verdana" panose="020B0604030504040204" pitchFamily="34" charset="0"/>
              </a:rPr>
              <a:t> del Código de </a:t>
            </a:r>
            <a:r>
              <a:rPr lang="es-ES" sz="2000" dirty="0" err="1">
                <a:latin typeface="Verdana" panose="020B0604030504040204" pitchFamily="34" charset="0"/>
              </a:rPr>
              <a:t>Etica</a:t>
            </a:r>
            <a:r>
              <a:rPr lang="es-ES" sz="2000" dirty="0">
                <a:latin typeface="Verdana" panose="020B0604030504040204" pitchFamily="34" charset="0"/>
              </a:rPr>
              <a:t> Médica</a:t>
            </a:r>
          </a:p>
          <a:p>
            <a:pPr algn="l"/>
            <a:endParaRPr lang="es-ES" sz="2000" b="0" i="0" u="none" strike="noStrike" baseline="0" dirty="0">
              <a:latin typeface="Verdana" panose="020B0604030504040204" pitchFamily="34" charset="0"/>
            </a:endParaRPr>
          </a:p>
          <a:p>
            <a:pPr algn="just"/>
            <a:r>
              <a:rPr lang="es-ES" sz="2000" b="0" i="0" u="none" strike="noStrike" baseline="0" dirty="0">
                <a:latin typeface="Verdana" panose="020B0604030504040204" pitchFamily="34" charset="0"/>
              </a:rPr>
              <a:t>Por objeción de conciencia, el médico tiene el derecho a negarse a realizar algún procedimiento, cuando sea </a:t>
            </a:r>
            <a:r>
              <a:rPr lang="es-ES" sz="2000" b="1" i="0" u="none" strike="noStrike" baseline="0" dirty="0">
                <a:latin typeface="Verdana" panose="020B0604030504040204" pitchFamily="34" charset="0"/>
              </a:rPr>
              <a:t>contrario a sus principios morales, religiosos</a:t>
            </a:r>
            <a:r>
              <a:rPr lang="es-CR" sz="2000" b="1" i="0" u="none" strike="noStrike" baseline="0" dirty="0">
                <a:latin typeface="Verdana" panose="020B0604030504040204" pitchFamily="34" charset="0"/>
              </a:rPr>
              <a:t>o filosóf</a:t>
            </a:r>
            <a:r>
              <a:rPr lang="es-CR" sz="2000" b="0" i="0" u="none" strike="noStrike" baseline="0" dirty="0">
                <a:latin typeface="Verdana" panose="020B0604030504040204" pitchFamily="34" charset="0"/>
              </a:rPr>
              <a:t>icos.</a:t>
            </a:r>
            <a:endParaRPr lang="es-CR" sz="2000" dirty="0"/>
          </a:p>
        </p:txBody>
      </p:sp>
    </p:spTree>
    <p:extLst>
      <p:ext uri="{BB962C8B-B14F-4D97-AF65-F5344CB8AC3E}">
        <p14:creationId xmlns:p14="http://schemas.microsoft.com/office/powerpoint/2010/main" val="22768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81943-29F2-41AF-92C8-3545BFD3C2A8}"/>
              </a:ext>
            </a:extLst>
          </p:cNvPr>
          <p:cNvSpPr>
            <a:spLocks noGrp="1"/>
          </p:cNvSpPr>
          <p:nvPr>
            <p:ph type="title"/>
          </p:nvPr>
        </p:nvSpPr>
        <p:spPr/>
        <p:txBody>
          <a:bodyPr/>
          <a:lstStyle/>
          <a:p>
            <a:r>
              <a:rPr lang="es-CR" dirty="0"/>
              <a:t>Objeción de Conciencia</a:t>
            </a:r>
          </a:p>
        </p:txBody>
      </p:sp>
      <p:sp>
        <p:nvSpPr>
          <p:cNvPr id="3" name="Marcador de contenido 2">
            <a:extLst>
              <a:ext uri="{FF2B5EF4-FFF2-40B4-BE49-F238E27FC236}">
                <a16:creationId xmlns:a16="http://schemas.microsoft.com/office/drawing/2014/main" id="{1F01DA9B-C5F7-4A09-9E42-A34310BAF5E4}"/>
              </a:ext>
            </a:extLst>
          </p:cNvPr>
          <p:cNvSpPr>
            <a:spLocks noGrp="1"/>
          </p:cNvSpPr>
          <p:nvPr>
            <p:ph idx="1"/>
          </p:nvPr>
        </p:nvSpPr>
        <p:spPr/>
        <p:txBody>
          <a:bodyPr>
            <a:normAutofit fontScale="85000" lnSpcReduction="20000"/>
          </a:bodyPr>
          <a:lstStyle/>
          <a:p>
            <a:pPr algn="just"/>
            <a:r>
              <a:rPr lang="es-ES" dirty="0"/>
              <a:t>Se entiende por “objeción de conciencia” la </a:t>
            </a:r>
            <a:r>
              <a:rPr lang="es-ES" b="1" dirty="0"/>
              <a:t>negativa</a:t>
            </a:r>
            <a:r>
              <a:rPr lang="es-ES" dirty="0"/>
              <a:t> de una persona a realizar ciertos actos o tomar parte en determinadas actividades, jurídicamente exigibles para el sujeto, para evitar una lesión grave de la propia conciencia.</a:t>
            </a:r>
          </a:p>
          <a:p>
            <a:pPr algn="just"/>
            <a:endParaRPr lang="es-ES" dirty="0"/>
          </a:p>
          <a:p>
            <a:pPr algn="just"/>
            <a:r>
              <a:rPr lang="es-ES" dirty="0"/>
              <a:t>La objeción de conciencia consiste en manifestar la </a:t>
            </a:r>
            <a:r>
              <a:rPr lang="es-ES" b="1" dirty="0"/>
              <a:t>incompatibilidad </a:t>
            </a:r>
            <a:r>
              <a:rPr lang="es-ES" dirty="0"/>
              <a:t>entre los dictados de la conciencia individual y determinadas normas del </a:t>
            </a:r>
            <a:r>
              <a:rPr lang="es-ES" b="1" dirty="0"/>
              <a:t>ordenamiento jurídico</a:t>
            </a:r>
            <a:r>
              <a:rPr lang="es-ES" dirty="0"/>
              <a:t> al que la persona se encuentra sujeta, con objeto de ser eximida de llevarlas a cabo sin sufrir sanción.</a:t>
            </a:r>
          </a:p>
          <a:p>
            <a:endParaRPr lang="es-CR" dirty="0"/>
          </a:p>
        </p:txBody>
      </p:sp>
    </p:spTree>
    <p:extLst>
      <p:ext uri="{BB962C8B-B14F-4D97-AF65-F5344CB8AC3E}">
        <p14:creationId xmlns:p14="http://schemas.microsoft.com/office/powerpoint/2010/main" val="214603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BF7CF-6807-4A78-9052-53CBAB5957EA}"/>
              </a:ext>
            </a:extLst>
          </p:cNvPr>
          <p:cNvSpPr>
            <a:spLocks noGrp="1"/>
          </p:cNvSpPr>
          <p:nvPr>
            <p:ph type="title"/>
          </p:nvPr>
        </p:nvSpPr>
        <p:spPr>
          <a:xfrm>
            <a:off x="467544" y="116632"/>
            <a:ext cx="8219256" cy="1301006"/>
          </a:xfrm>
        </p:spPr>
        <p:txBody>
          <a:bodyPr/>
          <a:lstStyle/>
          <a:p>
            <a:r>
              <a:rPr lang="es-CR" dirty="0"/>
              <a:t>Requisitos</a:t>
            </a:r>
          </a:p>
        </p:txBody>
      </p:sp>
      <p:sp>
        <p:nvSpPr>
          <p:cNvPr id="3" name="Marcador de contenido 2">
            <a:extLst>
              <a:ext uri="{FF2B5EF4-FFF2-40B4-BE49-F238E27FC236}">
                <a16:creationId xmlns:a16="http://schemas.microsoft.com/office/drawing/2014/main" id="{78C65F01-BF6C-4836-8BC0-365FECE58118}"/>
              </a:ext>
            </a:extLst>
          </p:cNvPr>
          <p:cNvSpPr>
            <a:spLocks noGrp="1"/>
          </p:cNvSpPr>
          <p:nvPr>
            <p:ph idx="1"/>
          </p:nvPr>
        </p:nvSpPr>
        <p:spPr>
          <a:xfrm>
            <a:off x="457200" y="1124744"/>
            <a:ext cx="8229600" cy="5458618"/>
          </a:xfrm>
        </p:spPr>
        <p:txBody>
          <a:bodyPr>
            <a:noAutofit/>
          </a:bodyPr>
          <a:lstStyle/>
          <a:p>
            <a:pPr algn="just"/>
            <a:r>
              <a:rPr lang="es-ES" sz="2000" dirty="0"/>
              <a:t>1.	La existencia de una </a:t>
            </a:r>
            <a:r>
              <a:rPr lang="es-ES" sz="2000" b="1" dirty="0"/>
              <a:t>norma jurídica </a:t>
            </a:r>
            <a:r>
              <a:rPr lang="es-ES" sz="2000" dirty="0"/>
              <a:t>de obligado cumplimiento, cuyo contenido puede afectar a las creencias </a:t>
            </a:r>
            <a:r>
              <a:rPr lang="es-ES" sz="2000" b="1" dirty="0"/>
              <a:t>religiosas o morales </a:t>
            </a:r>
            <a:r>
              <a:rPr lang="es-ES" sz="2000" dirty="0"/>
              <a:t>de los individuos, y que no puede obviarse sin incurrir en sanción.</a:t>
            </a:r>
            <a:r>
              <a:rPr lang="es-ES" sz="2000" b="0" i="0" u="none" strike="noStrike" baseline="0" dirty="0"/>
              <a:t> Es necesario que el contenido de la norma jurídica sea tal que pueda resultar incompatible con las convicciones morales o religiosas de los individuos y </a:t>
            </a:r>
            <a:r>
              <a:rPr lang="es-ES" sz="2000" b="1" i="0" u="none" strike="noStrike" baseline="0" dirty="0"/>
              <a:t>no meramente contrario a ciertas opiniones o intereses personales de éstos.</a:t>
            </a:r>
          </a:p>
          <a:p>
            <a:pPr algn="just"/>
            <a:endParaRPr lang="es-ES" sz="2000" b="1" i="0" u="none" strike="noStrike" baseline="0" dirty="0"/>
          </a:p>
          <a:p>
            <a:pPr algn="just"/>
            <a:r>
              <a:rPr lang="es-ES" sz="2000" dirty="0"/>
              <a:t>2. La existencia de un </a:t>
            </a:r>
            <a:r>
              <a:rPr lang="es-ES" sz="2000" b="1" dirty="0"/>
              <a:t>dictado inequívoco </a:t>
            </a:r>
            <a:r>
              <a:rPr lang="es-ES" sz="2000" dirty="0"/>
              <a:t>de la conciencia individual opuesto al mandato jurídico, requisito sobre el que el ordenamiento jurídico puede requerir verificación.</a:t>
            </a:r>
          </a:p>
          <a:p>
            <a:pPr algn="just"/>
            <a:endParaRPr lang="es-ES" sz="2000" dirty="0"/>
          </a:p>
          <a:p>
            <a:pPr algn="just"/>
            <a:r>
              <a:rPr lang="es-ES" sz="2000" dirty="0"/>
              <a:t>3. </a:t>
            </a:r>
            <a:r>
              <a:rPr lang="es-ES" sz="2000" b="1" dirty="0"/>
              <a:t>La manifestación </a:t>
            </a:r>
            <a:r>
              <a:rPr lang="es-ES" sz="2000" dirty="0"/>
              <a:t>del propio sujeto del conflicto surgido entre la norma y su conciencia, sin que sea relevante la mera presunción sobre la existencia de conflicto. En consecuencia, son inválidas las manifestaciones que al respecto realicen terceras personas en nombre de algún colectivo.</a:t>
            </a:r>
            <a:endParaRPr lang="es-CR" sz="2000" dirty="0"/>
          </a:p>
        </p:txBody>
      </p:sp>
    </p:spTree>
    <p:extLst>
      <p:ext uri="{BB962C8B-B14F-4D97-AF65-F5344CB8AC3E}">
        <p14:creationId xmlns:p14="http://schemas.microsoft.com/office/powerpoint/2010/main" val="36519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2504B-84F0-448B-B562-69162C0FE254}"/>
              </a:ext>
            </a:extLst>
          </p:cNvPr>
          <p:cNvSpPr>
            <a:spLocks noGrp="1"/>
          </p:cNvSpPr>
          <p:nvPr>
            <p:ph type="title"/>
          </p:nvPr>
        </p:nvSpPr>
        <p:spPr/>
        <p:txBody>
          <a:bodyPr/>
          <a:lstStyle/>
          <a:p>
            <a:r>
              <a:rPr lang="es-CR" dirty="0"/>
              <a:t>Alcance</a:t>
            </a:r>
          </a:p>
        </p:txBody>
      </p:sp>
      <p:sp>
        <p:nvSpPr>
          <p:cNvPr id="3" name="Marcador de contenido 2">
            <a:extLst>
              <a:ext uri="{FF2B5EF4-FFF2-40B4-BE49-F238E27FC236}">
                <a16:creationId xmlns:a16="http://schemas.microsoft.com/office/drawing/2014/main" id="{7F91C2F4-9164-414A-AF18-DF28631A7060}"/>
              </a:ext>
            </a:extLst>
          </p:cNvPr>
          <p:cNvSpPr>
            <a:spLocks noGrp="1"/>
          </p:cNvSpPr>
          <p:nvPr>
            <p:ph idx="1"/>
          </p:nvPr>
        </p:nvSpPr>
        <p:spPr/>
        <p:txBody>
          <a:bodyPr>
            <a:normAutofit fontScale="92500" lnSpcReduction="10000"/>
          </a:bodyPr>
          <a:lstStyle/>
          <a:p>
            <a:pPr algn="just"/>
            <a:r>
              <a:rPr lang="es-ES" dirty="0"/>
              <a:t>Puesto que entendemos que objetar en conciencia es una forma de ejercer la libertad individual, la objeción sólo puede ser aceptada como un </a:t>
            </a:r>
            <a:r>
              <a:rPr lang="es-ES" b="1" dirty="0"/>
              <a:t>derecho del individuo y no un derecho colectivo.</a:t>
            </a:r>
          </a:p>
          <a:p>
            <a:pPr algn="just"/>
            <a:endParaRPr lang="es-ES" b="1" dirty="0"/>
          </a:p>
          <a:p>
            <a:pPr algn="just"/>
            <a:r>
              <a:rPr lang="es-ES" dirty="0"/>
              <a:t>Los centros sanitarios deberán tener los </a:t>
            </a:r>
            <a:r>
              <a:rPr lang="es-ES" b="1" dirty="0"/>
              <a:t>datos relativos a los objetores </a:t>
            </a:r>
            <a:r>
              <a:rPr lang="es-ES" dirty="0"/>
              <a:t>que les permitan garantizar su gestión y prever el cumplimiento de las obligaciones de asistencia sanitaria.</a:t>
            </a:r>
            <a:endParaRPr lang="es-CR" dirty="0"/>
          </a:p>
        </p:txBody>
      </p:sp>
    </p:spTree>
    <p:extLst>
      <p:ext uri="{BB962C8B-B14F-4D97-AF65-F5344CB8AC3E}">
        <p14:creationId xmlns:p14="http://schemas.microsoft.com/office/powerpoint/2010/main" val="3658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A7BAC3-9CDC-4E95-AD29-9AF1E2E73C92}"/>
              </a:ext>
            </a:extLst>
          </p:cNvPr>
          <p:cNvSpPr>
            <a:spLocks noGrp="1"/>
          </p:cNvSpPr>
          <p:nvPr>
            <p:ph type="title"/>
          </p:nvPr>
        </p:nvSpPr>
        <p:spPr/>
        <p:txBody>
          <a:bodyPr/>
          <a:lstStyle/>
          <a:p>
            <a:r>
              <a:rPr lang="es-CR" dirty="0"/>
              <a:t>Límites  </a:t>
            </a:r>
          </a:p>
        </p:txBody>
      </p:sp>
      <p:sp>
        <p:nvSpPr>
          <p:cNvPr id="3" name="Marcador de contenido 2">
            <a:extLst>
              <a:ext uri="{FF2B5EF4-FFF2-40B4-BE49-F238E27FC236}">
                <a16:creationId xmlns:a16="http://schemas.microsoft.com/office/drawing/2014/main" id="{37F6C381-6C22-41C1-A89C-91C16F1E811A}"/>
              </a:ext>
            </a:extLst>
          </p:cNvPr>
          <p:cNvSpPr>
            <a:spLocks noGrp="1"/>
          </p:cNvSpPr>
          <p:nvPr>
            <p:ph idx="1"/>
          </p:nvPr>
        </p:nvSpPr>
        <p:spPr>
          <a:xfrm>
            <a:off x="323528" y="1196752"/>
            <a:ext cx="8363272" cy="4929411"/>
          </a:xfrm>
        </p:spPr>
        <p:txBody>
          <a:bodyPr/>
          <a:lstStyle/>
          <a:p>
            <a:pPr algn="just"/>
            <a:r>
              <a:rPr lang="es-CR" sz="2000" dirty="0">
                <a:effectLst/>
                <a:ea typeface="Calibri" panose="020F0502020204030204" pitchFamily="34" charset="0"/>
                <a:cs typeface="Times New Roman" panose="02020603050405020304" pitchFamily="18" charset="0"/>
              </a:rPr>
              <a:t>El Comité de Derecho Humanos  de la ONU ha señalado la necesidad de que estas se establezcan por la </a:t>
            </a:r>
            <a:r>
              <a:rPr lang="es-CR" sz="2000" b="1" dirty="0">
                <a:effectLst/>
                <a:ea typeface="Calibri" panose="020F0502020204030204" pitchFamily="34" charset="0"/>
                <a:cs typeface="Times New Roman" panose="02020603050405020304" pitchFamily="18" charset="0"/>
              </a:rPr>
              <a:t>vía de una ley formal </a:t>
            </a:r>
            <a:r>
              <a:rPr lang="es-CR" sz="2000" dirty="0">
                <a:effectLst/>
                <a:ea typeface="Calibri" panose="020F0502020204030204" pitchFamily="34" charset="0"/>
                <a:cs typeface="Times New Roman" panose="02020603050405020304" pitchFamily="18" charset="0"/>
              </a:rPr>
              <a:t>–legalidad- y que obedezcan a un </a:t>
            </a:r>
            <a:r>
              <a:rPr lang="es-CR" sz="2000" b="1" dirty="0">
                <a:effectLst/>
                <a:ea typeface="Calibri" panose="020F0502020204030204" pitchFamily="34" charset="0"/>
                <a:cs typeface="Times New Roman" panose="02020603050405020304" pitchFamily="18" charset="0"/>
              </a:rPr>
              <a:t>juicio estricto de proporcionalidad, </a:t>
            </a:r>
            <a:r>
              <a:rPr lang="es-CR" sz="2000" dirty="0">
                <a:effectLst/>
                <a:ea typeface="Calibri" panose="020F0502020204030204" pitchFamily="34" charset="0"/>
                <a:cs typeface="Times New Roman" panose="02020603050405020304" pitchFamily="18" charset="0"/>
              </a:rPr>
              <a:t>procurando que los objetivos buscan sean legítimos de conformidad con el respeto de las obligaciones de los estados y sus ordenamientos jurídicos; y que </a:t>
            </a:r>
            <a:r>
              <a:rPr lang="es-CR" sz="2000" b="1" dirty="0">
                <a:effectLst/>
                <a:ea typeface="Calibri" panose="020F0502020204030204" pitchFamily="34" charset="0"/>
                <a:cs typeface="Times New Roman" panose="02020603050405020304" pitchFamily="18" charset="0"/>
              </a:rPr>
              <a:t>provoquen la menor limitación del derecho</a:t>
            </a:r>
            <a:r>
              <a:rPr lang="es-CR" sz="2000" dirty="0">
                <a:effectLst/>
                <a:ea typeface="Calibri" panose="020F0502020204030204" pitchFamily="34" charset="0"/>
                <a:cs typeface="Times New Roman" panose="02020603050405020304" pitchFamily="18" charset="0"/>
              </a:rPr>
              <a:t>.  </a:t>
            </a:r>
          </a:p>
          <a:p>
            <a:pPr algn="just"/>
            <a:endParaRPr lang="es-CR" sz="2000" dirty="0">
              <a:effectLst/>
              <a:ea typeface="Calibri" panose="020F0502020204030204" pitchFamily="34" charset="0"/>
              <a:cs typeface="Times New Roman" panose="02020603050405020304" pitchFamily="18" charset="0"/>
            </a:endParaRPr>
          </a:p>
          <a:p>
            <a:pPr algn="just"/>
            <a:r>
              <a:rPr lang="es-CR" sz="2000" dirty="0">
                <a:effectLst/>
                <a:ea typeface="Calibri" panose="020F0502020204030204" pitchFamily="34" charset="0"/>
                <a:cs typeface="Times New Roman" panose="02020603050405020304" pitchFamily="18" charset="0"/>
              </a:rPr>
              <a:t>Por otra parte, estas limitaciones deben estar dirigidas a la protección y garantía de los otros derechos contenidos en el Pacto e interpretarse en relación con estos derechos, incluyendo el derecho a la </a:t>
            </a:r>
            <a:r>
              <a:rPr lang="es-CR" sz="2000" b="1" dirty="0">
                <a:effectLst/>
                <a:ea typeface="Calibri" panose="020F0502020204030204" pitchFamily="34" charset="0"/>
                <a:cs typeface="Times New Roman" panose="02020603050405020304" pitchFamily="18" charset="0"/>
              </a:rPr>
              <a:t>igualdad</a:t>
            </a:r>
            <a:r>
              <a:rPr lang="es-CR" sz="2000" dirty="0">
                <a:effectLst/>
                <a:ea typeface="Calibri" panose="020F0502020204030204" pitchFamily="34" charset="0"/>
                <a:cs typeface="Times New Roman" panose="02020603050405020304" pitchFamily="18" charset="0"/>
              </a:rPr>
              <a:t> y la </a:t>
            </a:r>
            <a:r>
              <a:rPr lang="es-CR" sz="2000" b="1" dirty="0">
                <a:effectLst/>
                <a:ea typeface="Calibri" panose="020F0502020204030204" pitchFamily="34" charset="0"/>
                <a:cs typeface="Times New Roman" panose="02020603050405020304" pitchFamily="18" charset="0"/>
              </a:rPr>
              <a:t>prohibición de la discriminación </a:t>
            </a:r>
            <a:r>
              <a:rPr lang="es-CR" sz="2000" dirty="0">
                <a:effectLst/>
                <a:ea typeface="Calibri" panose="020F0502020204030204" pitchFamily="34" charset="0"/>
                <a:cs typeface="Times New Roman" panose="02020603050405020304" pitchFamily="18" charset="0"/>
              </a:rPr>
              <a:t>en general contenido en los artículos 2 y 26 del Pacto, así como la prohibición de un </a:t>
            </a:r>
            <a:r>
              <a:rPr lang="es-CR" sz="2000" b="1" dirty="0">
                <a:effectLst/>
                <a:ea typeface="Calibri" panose="020F0502020204030204" pitchFamily="34" charset="0"/>
                <a:cs typeface="Times New Roman" panose="02020603050405020304" pitchFamily="18" charset="0"/>
              </a:rPr>
              <a:t>trato diferenciado </a:t>
            </a:r>
            <a:r>
              <a:rPr lang="es-CR" sz="2000" dirty="0">
                <a:effectLst/>
                <a:ea typeface="Calibri" panose="020F0502020204030204" pitchFamily="34" charset="0"/>
                <a:cs typeface="Times New Roman" panose="02020603050405020304" pitchFamily="18" charset="0"/>
              </a:rPr>
              <a:t>en la afectación a los derechos de las mujeres y los hombres, tal y como se dispone en su artículo </a:t>
            </a:r>
            <a:r>
              <a:rPr lang="es-CR" sz="1800" dirty="0">
                <a:effectLst/>
                <a:latin typeface="Tahoma" panose="020B060403050404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3867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DBFAF-D0CD-4905-B1D0-4D2349DC4EAE}"/>
              </a:ext>
            </a:extLst>
          </p:cNvPr>
          <p:cNvSpPr>
            <a:spLocks noGrp="1"/>
          </p:cNvSpPr>
          <p:nvPr>
            <p:ph type="title"/>
          </p:nvPr>
        </p:nvSpPr>
        <p:spPr/>
        <p:txBody>
          <a:bodyPr/>
          <a:lstStyle/>
          <a:p>
            <a:r>
              <a:rPr lang="es-CR" dirty="0"/>
              <a:t>Condiciones </a:t>
            </a:r>
          </a:p>
        </p:txBody>
      </p:sp>
      <p:sp>
        <p:nvSpPr>
          <p:cNvPr id="3" name="Marcador de contenido 2">
            <a:extLst>
              <a:ext uri="{FF2B5EF4-FFF2-40B4-BE49-F238E27FC236}">
                <a16:creationId xmlns:a16="http://schemas.microsoft.com/office/drawing/2014/main" id="{B3FF12FC-00CE-45CB-B473-37F932AA7A31}"/>
              </a:ext>
            </a:extLst>
          </p:cNvPr>
          <p:cNvSpPr>
            <a:spLocks noGrp="1"/>
          </p:cNvSpPr>
          <p:nvPr>
            <p:ph idx="1"/>
          </p:nvPr>
        </p:nvSpPr>
        <p:spPr>
          <a:xfrm>
            <a:off x="179512" y="1340768"/>
            <a:ext cx="8507288" cy="5242594"/>
          </a:xfrm>
        </p:spPr>
        <p:txBody>
          <a:bodyPr>
            <a:normAutofit fontScale="92500" lnSpcReduction="20000"/>
          </a:bodyPr>
          <a:lstStyle/>
          <a:p>
            <a:r>
              <a:rPr lang="es-CR" sz="2200" dirty="0">
                <a:latin typeface="+mj-lt"/>
              </a:rPr>
              <a:t>No afectar derecho de </a:t>
            </a:r>
            <a:r>
              <a:rPr lang="es-CR" sz="2200" b="1" dirty="0">
                <a:latin typeface="+mj-lt"/>
              </a:rPr>
              <a:t>terceras personas  </a:t>
            </a:r>
            <a:r>
              <a:rPr lang="es-CR" sz="2200" dirty="0">
                <a:latin typeface="+mj-lt"/>
              </a:rPr>
              <a:t>en particular el derecho a la salud según  la Consulta de Constitucionalidad del Empleo Público de julio de 2021:</a:t>
            </a:r>
          </a:p>
          <a:p>
            <a:endParaRPr lang="es-CR" sz="2200" dirty="0">
              <a:latin typeface="+mj-lt"/>
            </a:endParaRPr>
          </a:p>
          <a:p>
            <a:pPr algn="just"/>
            <a:r>
              <a:rPr lang="es-CR" sz="2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“La Administración está en la obligación constitucional y legal de disponer lo necesario a efectos de que los administrados no vean menoscabados sus derechos fundamentales ante funcionarios objetantes, asegurando la celeridad y la calidad de los servicios prestados.</a:t>
            </a:r>
            <a:r>
              <a:rPr lang="en-US" sz="2200" dirty="0">
                <a:effectLst/>
                <a:latin typeface="Calibri" panose="020F0502020204030204" pitchFamily="34" charset="0"/>
                <a:ea typeface="Calibri" panose="020F0502020204030204" pitchFamily="34" charset="0"/>
                <a:cs typeface="Times New Roman" panose="02020603050405020304" pitchFamily="18" charset="0"/>
              </a:rPr>
              <a:t>”</a:t>
            </a:r>
          </a:p>
          <a:p>
            <a:endParaRPr lang="es-CR" sz="2200" dirty="0">
              <a:latin typeface="+mj-lt"/>
            </a:endParaRPr>
          </a:p>
          <a:p>
            <a:endParaRPr lang="es-CR" sz="2200" dirty="0">
              <a:effectLst/>
              <a:latin typeface="+mj-lt"/>
              <a:ea typeface="Calibri" panose="020F0502020204030204" pitchFamily="34" charset="0"/>
              <a:cs typeface="Times New Roman" panose="02020603050405020304" pitchFamily="18" charset="0"/>
            </a:endParaRPr>
          </a:p>
          <a:p>
            <a:r>
              <a:rPr lang="es-CR" sz="2200" dirty="0">
                <a:effectLst/>
                <a:latin typeface="+mj-lt"/>
                <a:ea typeface="Calibri" panose="020F0502020204030204" pitchFamily="34" charset="0"/>
                <a:cs typeface="Times New Roman" panose="02020603050405020304" pitchFamily="18" charset="0"/>
              </a:rPr>
              <a:t>Así ha quedado regulado en </a:t>
            </a:r>
            <a:r>
              <a:rPr lang="es-CR" sz="2200" dirty="0">
                <a:solidFill>
                  <a:srgbClr val="000000"/>
                </a:solidFill>
                <a:effectLst/>
                <a:latin typeface="+mj-lt"/>
                <a:ea typeface="Times New Roman" panose="02020603050405020304" pitchFamily="18" charset="0"/>
                <a:cs typeface="Times New Roman" panose="02020603050405020304" pitchFamily="18" charset="0"/>
              </a:rPr>
              <a:t> la Norma Técnica para el Procedimiento Médico Vinculado con el artículo </a:t>
            </a:r>
            <a:r>
              <a:rPr lang="es-CR" sz="2200" dirty="0">
                <a:solidFill>
                  <a:srgbClr val="000000"/>
                </a:solidFill>
                <a:effectLst/>
                <a:latin typeface="+mj-lt"/>
                <a:ea typeface="Calibri" panose="020F0502020204030204" pitchFamily="34" charset="0"/>
                <a:cs typeface="Times New Roman" panose="02020603050405020304" pitchFamily="18" charset="0"/>
              </a:rPr>
              <a:t>121 del Código Penal, No. </a:t>
            </a:r>
            <a:r>
              <a:rPr lang="es-ES" sz="2200" dirty="0" err="1">
                <a:solidFill>
                  <a:srgbClr val="000000"/>
                </a:solidFill>
                <a:effectLst/>
                <a:latin typeface="+mj-lt"/>
                <a:ea typeface="Times New Roman" panose="02020603050405020304" pitchFamily="18" charset="0"/>
                <a:cs typeface="Times New Roman" panose="02020603050405020304" pitchFamily="18" charset="0"/>
              </a:rPr>
              <a:t>N°</a:t>
            </a:r>
            <a:r>
              <a:rPr lang="es-ES" sz="2200" dirty="0">
                <a:solidFill>
                  <a:srgbClr val="000000"/>
                </a:solidFill>
                <a:effectLst/>
                <a:latin typeface="+mj-lt"/>
                <a:ea typeface="Times New Roman" panose="02020603050405020304" pitchFamily="18" charset="0"/>
                <a:cs typeface="Times New Roman" panose="02020603050405020304" pitchFamily="18" charset="0"/>
              </a:rPr>
              <a:t> 42113-S</a:t>
            </a:r>
            <a:r>
              <a:rPr lang="es-ES" sz="2200" b="1" dirty="0">
                <a:solidFill>
                  <a:srgbClr val="000000"/>
                </a:solidFill>
                <a:effectLst/>
                <a:latin typeface="+mj-lt"/>
                <a:ea typeface="Times New Roman" panose="02020603050405020304" pitchFamily="18" charset="0"/>
                <a:cs typeface="Times New Roman" panose="02020603050405020304" pitchFamily="18" charset="0"/>
              </a:rPr>
              <a:t> </a:t>
            </a:r>
            <a:r>
              <a:rPr lang="es-ES" sz="2200" dirty="0">
                <a:solidFill>
                  <a:srgbClr val="000000"/>
                </a:solidFill>
                <a:effectLst/>
                <a:latin typeface="+mj-lt"/>
                <a:ea typeface="Times New Roman" panose="02020603050405020304" pitchFamily="18" charset="0"/>
                <a:cs typeface="Times New Roman" panose="02020603050405020304" pitchFamily="18" charset="0"/>
              </a:rPr>
              <a:t>que dispone:</a:t>
            </a:r>
            <a:r>
              <a:rPr lang="es-ES" sz="2200" b="1" dirty="0">
                <a:solidFill>
                  <a:srgbClr val="000000"/>
                </a:solidFill>
                <a:effectLst/>
                <a:latin typeface="+mj-lt"/>
                <a:ea typeface="Times New Roman" panose="02020603050405020304" pitchFamily="18"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p>
            <a:pPr marL="114300" indent="0">
              <a:lnSpc>
                <a:spcPct val="115000"/>
              </a:lnSpc>
              <a:buNone/>
            </a:pPr>
            <a:r>
              <a:rPr lang="es-CR" sz="2200" dirty="0">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p>
            <a:pPr marL="457200" algn="just">
              <a:lnSpc>
                <a:spcPct val="115000"/>
              </a:lnSpc>
              <a:spcAft>
                <a:spcPts val="1000"/>
              </a:spcAft>
            </a:pPr>
            <a:r>
              <a:rPr lang="es-CR" sz="2200" i="1" dirty="0">
                <a:solidFill>
                  <a:srgbClr val="000000"/>
                </a:solidFill>
                <a:effectLst/>
                <a:latin typeface="+mj-lt"/>
                <a:ea typeface="Calibri" panose="020F0502020204030204" pitchFamily="34" charset="0"/>
                <a:cs typeface="Times New Roman" panose="02020603050405020304" pitchFamily="18" charset="0"/>
              </a:rPr>
              <a:t>“9.3. Para el caso de la emergencia obstétrica, no se podrá invocar la objeción de conciencia cuando la persona profesional en salud objetora sea la </a:t>
            </a:r>
            <a:r>
              <a:rPr lang="es-CR" sz="2200" b="1" i="1" dirty="0">
                <a:solidFill>
                  <a:srgbClr val="000000"/>
                </a:solidFill>
                <a:effectLst/>
                <a:latin typeface="+mj-lt"/>
                <a:ea typeface="Calibri" panose="020F0502020204030204" pitchFamily="34" charset="0"/>
                <a:cs typeface="Times New Roman" panose="02020603050405020304" pitchFamily="18" charset="0"/>
              </a:rPr>
              <a:t>única </a:t>
            </a:r>
            <a:r>
              <a:rPr lang="es-CR" sz="2200" i="1" dirty="0">
                <a:solidFill>
                  <a:srgbClr val="000000"/>
                </a:solidFill>
                <a:effectLst/>
                <a:latin typeface="+mj-lt"/>
                <a:ea typeface="Calibri" panose="020F0502020204030204" pitchFamily="34" charset="0"/>
                <a:cs typeface="Times New Roman" panose="02020603050405020304" pitchFamily="18" charset="0"/>
              </a:rPr>
              <a:t>disponible en el establecimiento de salud, dado el interés superior de proteger la vida de la mujer.”</a:t>
            </a:r>
            <a:endParaRPr lang="en-US" sz="2200" dirty="0">
              <a:effectLst/>
              <a:latin typeface="+mj-lt"/>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9912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B947C-9F1B-46E5-AC85-49143A1F0CF6}"/>
              </a:ext>
            </a:extLst>
          </p:cNvPr>
          <p:cNvSpPr>
            <a:spLocks noGrp="1"/>
          </p:cNvSpPr>
          <p:nvPr>
            <p:ph type="title"/>
          </p:nvPr>
        </p:nvSpPr>
        <p:spPr/>
        <p:txBody>
          <a:bodyPr/>
          <a:lstStyle/>
          <a:p>
            <a:r>
              <a:rPr lang="es-CR" dirty="0"/>
              <a:t>Conflicto de interés </a:t>
            </a:r>
          </a:p>
        </p:txBody>
      </p:sp>
      <p:pic>
        <p:nvPicPr>
          <p:cNvPr id="4" name="Marcador de contenido 3">
            <a:extLst>
              <a:ext uri="{FF2B5EF4-FFF2-40B4-BE49-F238E27FC236}">
                <a16:creationId xmlns:a16="http://schemas.microsoft.com/office/drawing/2014/main" id="{FD0687C4-00DB-476C-B074-DB62295DEAFD}"/>
              </a:ext>
            </a:extLst>
          </p:cNvPr>
          <p:cNvPicPr>
            <a:picLocks noGrp="1" noChangeAspect="1"/>
          </p:cNvPicPr>
          <p:nvPr>
            <p:ph idx="1"/>
          </p:nvPr>
        </p:nvPicPr>
        <p:blipFill>
          <a:blip r:embed="rId2"/>
          <a:stretch>
            <a:fillRect/>
          </a:stretch>
        </p:blipFill>
        <p:spPr>
          <a:xfrm>
            <a:off x="1214437" y="1691481"/>
            <a:ext cx="6715125" cy="4343400"/>
          </a:xfrm>
          <a:prstGeom prst="rect">
            <a:avLst/>
          </a:prstGeom>
        </p:spPr>
      </p:pic>
    </p:spTree>
    <p:extLst>
      <p:ext uri="{BB962C8B-B14F-4D97-AF65-F5344CB8AC3E}">
        <p14:creationId xmlns:p14="http://schemas.microsoft.com/office/powerpoint/2010/main" val="124923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4" y="620688"/>
            <a:ext cx="8708848"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268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0C2C1-85B3-4A82-94A4-42310980AD3B}"/>
              </a:ext>
            </a:extLst>
          </p:cNvPr>
          <p:cNvSpPr>
            <a:spLocks noGrp="1"/>
          </p:cNvSpPr>
          <p:nvPr>
            <p:ph type="title"/>
          </p:nvPr>
        </p:nvSpPr>
        <p:spPr/>
        <p:txBody>
          <a:bodyPr/>
          <a:lstStyle/>
          <a:p>
            <a:r>
              <a:rPr lang="es-CR" dirty="0"/>
              <a:t>Conflicto de Interés </a:t>
            </a:r>
          </a:p>
        </p:txBody>
      </p:sp>
      <p:sp>
        <p:nvSpPr>
          <p:cNvPr id="3" name="Marcador de contenido 2">
            <a:extLst>
              <a:ext uri="{FF2B5EF4-FFF2-40B4-BE49-F238E27FC236}">
                <a16:creationId xmlns:a16="http://schemas.microsoft.com/office/drawing/2014/main" id="{3EC3E870-95A2-4076-9292-519DE7D48A15}"/>
              </a:ext>
            </a:extLst>
          </p:cNvPr>
          <p:cNvSpPr>
            <a:spLocks noGrp="1"/>
          </p:cNvSpPr>
          <p:nvPr>
            <p:ph idx="1"/>
          </p:nvPr>
        </p:nvSpPr>
        <p:spPr>
          <a:xfrm>
            <a:off x="611560" y="1844824"/>
            <a:ext cx="8075240" cy="4281339"/>
          </a:xfrm>
        </p:spPr>
        <p:txBody>
          <a:bodyPr/>
          <a:lstStyle/>
          <a:p>
            <a:r>
              <a:rPr lang="es-CR" dirty="0"/>
              <a:t>Definición:</a:t>
            </a:r>
          </a:p>
          <a:p>
            <a:pPr marL="0" indent="0">
              <a:buNone/>
            </a:pPr>
            <a:endParaRPr lang="es-CR" dirty="0"/>
          </a:p>
          <a:p>
            <a:pPr algn="just"/>
            <a:r>
              <a:rPr lang="es-ES" sz="1800" dirty="0">
                <a:solidFill>
                  <a:srgbClr val="000000"/>
                </a:solidFill>
                <a:latin typeface="Tahoma" panose="020B0604030504040204" pitchFamily="34" charset="0"/>
              </a:rPr>
              <a:t>S</a:t>
            </a:r>
            <a:r>
              <a:rPr lang="es-ES" sz="1800" b="0" i="0" u="none" strike="noStrike" baseline="0" dirty="0">
                <a:solidFill>
                  <a:srgbClr val="000000"/>
                </a:solidFill>
                <a:latin typeface="Tahoma" panose="020B0604030504040204" pitchFamily="34" charset="0"/>
              </a:rPr>
              <a:t>e está ante un conflicto de intereses ante la existencia de un riesgo objetivo para los intereses públicos, esto ante la posibilidad de que una persona que tiene la función de protección del interés público, mantiene también un interés privado (sea por cargos desempeñados, relaciones, etc.) que puede generar que haya un incentivo de favorecer el interés privado por sobre el interés público que está legalmente obligado a salvaguardar. </a:t>
            </a:r>
            <a:endParaRPr lang="es-CR" dirty="0"/>
          </a:p>
        </p:txBody>
      </p:sp>
    </p:spTree>
    <p:extLst>
      <p:ext uri="{BB962C8B-B14F-4D97-AF65-F5344CB8AC3E}">
        <p14:creationId xmlns:p14="http://schemas.microsoft.com/office/powerpoint/2010/main" val="2615647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D75DE-660E-4022-9523-7EF4646EC964}"/>
              </a:ext>
            </a:extLst>
          </p:cNvPr>
          <p:cNvSpPr>
            <a:spLocks noGrp="1"/>
          </p:cNvSpPr>
          <p:nvPr>
            <p:ph type="title"/>
          </p:nvPr>
        </p:nvSpPr>
        <p:spPr/>
        <p:txBody>
          <a:bodyPr/>
          <a:lstStyle/>
          <a:p>
            <a:r>
              <a:rPr lang="es-CR" dirty="0"/>
              <a:t>Conflicto de Interés </a:t>
            </a:r>
          </a:p>
        </p:txBody>
      </p:sp>
      <p:sp>
        <p:nvSpPr>
          <p:cNvPr id="3" name="Marcador de contenido 2">
            <a:extLst>
              <a:ext uri="{FF2B5EF4-FFF2-40B4-BE49-F238E27FC236}">
                <a16:creationId xmlns:a16="http://schemas.microsoft.com/office/drawing/2014/main" id="{A600E7E7-CE45-4FCA-AFBC-67E9F76F5856}"/>
              </a:ext>
            </a:extLst>
          </p:cNvPr>
          <p:cNvSpPr>
            <a:spLocks noGrp="1"/>
          </p:cNvSpPr>
          <p:nvPr>
            <p:ph idx="1"/>
          </p:nvPr>
        </p:nvSpPr>
        <p:spPr/>
        <p:txBody>
          <a:bodyPr/>
          <a:lstStyle/>
          <a:p>
            <a:r>
              <a:rPr lang="es-CR" dirty="0"/>
              <a:t>Según la OCDE</a:t>
            </a:r>
          </a:p>
          <a:p>
            <a:endParaRPr lang="es-CR" dirty="0"/>
          </a:p>
          <a:p>
            <a:pPr algn="just"/>
            <a:r>
              <a:rPr lang="es-ES" sz="1800" b="0" i="0" u="none" strike="noStrike" baseline="0" dirty="0">
                <a:solidFill>
                  <a:srgbClr val="000000"/>
                </a:solidFill>
                <a:latin typeface="Tahoma" panose="020B0604030504040204" pitchFamily="34" charset="0"/>
              </a:rPr>
              <a:t>a. </a:t>
            </a:r>
            <a:r>
              <a:rPr lang="es-ES" sz="1800" b="1" i="0" u="none" strike="noStrike" baseline="0" dirty="0">
                <a:solidFill>
                  <a:srgbClr val="000000"/>
                </a:solidFill>
                <a:latin typeface="Tahoma" panose="020B0604030504040204" pitchFamily="34" charset="0"/>
              </a:rPr>
              <a:t>Conflicto real. </a:t>
            </a:r>
            <a:r>
              <a:rPr lang="es-ES" sz="1800" b="0" i="0" u="none" strike="noStrike" baseline="0" dirty="0">
                <a:solidFill>
                  <a:srgbClr val="000000"/>
                </a:solidFill>
                <a:latin typeface="Tahoma" panose="020B0604030504040204" pitchFamily="34" charset="0"/>
              </a:rPr>
              <a:t>Existe un inaceptable conflicto de hecho entre los intereses individuales o privados del funcionario público y sus obligaciones públicas. </a:t>
            </a:r>
          </a:p>
          <a:p>
            <a:pPr algn="just"/>
            <a:r>
              <a:rPr lang="es-ES" sz="1800" b="0" i="0" u="none" strike="noStrike" baseline="0" dirty="0">
                <a:solidFill>
                  <a:srgbClr val="000000"/>
                </a:solidFill>
                <a:latin typeface="Tahoma" panose="020B0604030504040204" pitchFamily="34" charset="0"/>
              </a:rPr>
              <a:t>b. </a:t>
            </a:r>
            <a:r>
              <a:rPr lang="es-ES" sz="1800" b="1" i="0" u="none" strike="noStrike" baseline="0" dirty="0">
                <a:solidFill>
                  <a:srgbClr val="000000"/>
                </a:solidFill>
                <a:latin typeface="Tahoma" panose="020B0604030504040204" pitchFamily="34" charset="0"/>
              </a:rPr>
              <a:t>Conflicto aparente. </a:t>
            </a:r>
            <a:r>
              <a:rPr lang="es-ES" sz="1800" b="0" i="0" u="none" strike="noStrike" baseline="0" dirty="0">
                <a:solidFill>
                  <a:srgbClr val="000000"/>
                </a:solidFill>
                <a:latin typeface="Tahoma" panose="020B0604030504040204" pitchFamily="34" charset="0"/>
              </a:rPr>
              <a:t>Se refiere a la situación en que existe un interés personal que no necesariamente influiría en el funcionario público pero que podría dar lugar a que otros consideren que puede influir en el cumplimiento de sus deberes. </a:t>
            </a:r>
          </a:p>
          <a:p>
            <a:pPr algn="just"/>
            <a:r>
              <a:rPr lang="es-ES" sz="1800" b="0" i="0" u="none" strike="noStrike" baseline="0" dirty="0">
                <a:solidFill>
                  <a:srgbClr val="000000"/>
                </a:solidFill>
                <a:latin typeface="Tahoma" panose="020B0604030504040204" pitchFamily="34" charset="0"/>
              </a:rPr>
              <a:t>c. </a:t>
            </a:r>
            <a:r>
              <a:rPr lang="es-ES" sz="1800" b="1" i="0" u="none" strike="noStrike" baseline="0" dirty="0">
                <a:solidFill>
                  <a:srgbClr val="000000"/>
                </a:solidFill>
                <a:latin typeface="Tahoma" panose="020B0604030504040204" pitchFamily="34" charset="0"/>
              </a:rPr>
              <a:t>Conflicto potencial. </a:t>
            </a:r>
            <a:r>
              <a:rPr lang="es-ES" sz="1800" b="0" i="0" u="none" strike="noStrike" baseline="0" dirty="0">
                <a:solidFill>
                  <a:srgbClr val="000000"/>
                </a:solidFill>
                <a:latin typeface="Tahoma" panose="020B0604030504040204" pitchFamily="34" charset="0"/>
              </a:rPr>
              <a:t>Alude al caso en el que un funcionario público tiene un interés privado que puede convertirse en un conflicto de interés en el futuro, por ejemplo, si un familiar trabaja en la misma organización y es promovido por el funcionario, quien es su superior. </a:t>
            </a:r>
            <a:endParaRPr lang="es-CR" dirty="0"/>
          </a:p>
        </p:txBody>
      </p:sp>
    </p:spTree>
    <p:extLst>
      <p:ext uri="{BB962C8B-B14F-4D97-AF65-F5344CB8AC3E}">
        <p14:creationId xmlns:p14="http://schemas.microsoft.com/office/powerpoint/2010/main" val="328588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anim calcmode="lin" valueType="num">
                                      <p:cBhvr>
                                        <p:cTn id="17"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4079C-8414-4DF1-9D4F-98CEDB1366FF}"/>
              </a:ext>
            </a:extLst>
          </p:cNvPr>
          <p:cNvSpPr>
            <a:spLocks noGrp="1"/>
          </p:cNvSpPr>
          <p:nvPr>
            <p:ph type="title"/>
          </p:nvPr>
        </p:nvSpPr>
        <p:spPr/>
        <p:txBody>
          <a:bodyPr>
            <a:noAutofit/>
          </a:bodyPr>
          <a:lstStyle/>
          <a:p>
            <a:r>
              <a:rPr lang="es-ES" sz="4000" b="0" i="0" u="none" strike="noStrike" baseline="0" dirty="0">
                <a:solidFill>
                  <a:srgbClr val="000000"/>
                </a:solidFill>
              </a:rPr>
              <a:t>Contraloría General de la República. 2014  </a:t>
            </a:r>
            <a:endParaRPr lang="es-CR" sz="4000" dirty="0"/>
          </a:p>
        </p:txBody>
      </p:sp>
      <p:sp>
        <p:nvSpPr>
          <p:cNvPr id="3" name="Marcador de contenido 2">
            <a:extLst>
              <a:ext uri="{FF2B5EF4-FFF2-40B4-BE49-F238E27FC236}">
                <a16:creationId xmlns:a16="http://schemas.microsoft.com/office/drawing/2014/main" id="{9768A1B2-1DB4-408E-A5D4-05B6B32F0898}"/>
              </a:ext>
            </a:extLst>
          </p:cNvPr>
          <p:cNvSpPr>
            <a:spLocks noGrp="1"/>
          </p:cNvSpPr>
          <p:nvPr>
            <p:ph idx="1"/>
          </p:nvPr>
        </p:nvSpPr>
        <p:spPr/>
        <p:txBody>
          <a:bodyPr/>
          <a:lstStyle/>
          <a:p>
            <a:r>
              <a:rPr lang="es-ES" sz="1800" dirty="0">
                <a:solidFill>
                  <a:srgbClr val="000000"/>
                </a:solidFill>
                <a:latin typeface="Tahoma" panose="020B0604030504040204" pitchFamily="34" charset="0"/>
              </a:rPr>
              <a:t>D</a:t>
            </a:r>
            <a:r>
              <a:rPr lang="es-ES" sz="1800" b="0" i="0" u="none" strike="noStrike" baseline="0" dirty="0">
                <a:solidFill>
                  <a:srgbClr val="000000"/>
                </a:solidFill>
                <a:latin typeface="Tahoma" panose="020B0604030504040204" pitchFamily="34" charset="0"/>
              </a:rPr>
              <a:t>emostrar y practicar una conducta moral y ética intachable. </a:t>
            </a:r>
            <a:endParaRPr lang="es-ES" sz="1800" dirty="0">
              <a:solidFill>
                <a:srgbClr val="000000"/>
              </a:solidFill>
              <a:latin typeface="Tahoma" panose="020B0604030504040204" pitchFamily="34" charset="0"/>
            </a:endParaRPr>
          </a:p>
          <a:p>
            <a:r>
              <a:rPr lang="es-ES" sz="1800" dirty="0">
                <a:solidFill>
                  <a:srgbClr val="000000"/>
                </a:solidFill>
                <a:latin typeface="Tahoma" panose="020B0604030504040204" pitchFamily="34" charset="0"/>
              </a:rPr>
              <a:t>R</a:t>
            </a:r>
            <a:r>
              <a:rPr lang="es-ES" sz="1800" b="0" i="0" u="none" strike="noStrike" baseline="0" dirty="0">
                <a:solidFill>
                  <a:srgbClr val="000000"/>
                </a:solidFill>
                <a:latin typeface="Tahoma" panose="020B0604030504040204" pitchFamily="34" charset="0"/>
              </a:rPr>
              <a:t>echazar  regalos, dádivas, comisiones o gratificaciones</a:t>
            </a:r>
          </a:p>
          <a:p>
            <a:pPr algn="just"/>
            <a:r>
              <a:rPr lang="es-ES" sz="1800" dirty="0">
                <a:solidFill>
                  <a:srgbClr val="000000"/>
                </a:solidFill>
                <a:latin typeface="Tahoma" panose="020B0604030504040204" pitchFamily="34" charset="0"/>
              </a:rPr>
              <a:t>E</a:t>
            </a:r>
            <a:r>
              <a:rPr lang="es-ES" sz="1800" b="0" i="0" u="none" strike="noStrike" baseline="0" dirty="0">
                <a:solidFill>
                  <a:srgbClr val="000000"/>
                </a:solidFill>
                <a:latin typeface="Tahoma" panose="020B0604030504040204" pitchFamily="34" charset="0"/>
              </a:rPr>
              <a:t>vitar toda clase de relaciones y actos inconvenientes con personas que puedan influir, comprometer o amenazar la capacidad real o potencial de la institución para actuar.</a:t>
            </a:r>
          </a:p>
          <a:p>
            <a:pPr algn="just"/>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utilizar su cargo oficial con propósitos privados y deberán evitar relaciones y actos que impliquen un riesgo de corrupción o que puedan suscitar dudas razonables acerca de su objetividad e independencia. </a:t>
            </a:r>
          </a:p>
          <a:p>
            <a:pPr algn="just"/>
            <a:r>
              <a:rPr lang="es-ES" sz="1800" b="0" i="0" u="none" strike="noStrike" baseline="0" dirty="0">
                <a:solidFill>
                  <a:srgbClr val="000000"/>
                </a:solidFill>
                <a:latin typeface="Tahoma" panose="020B0604030504040204" pitchFamily="34" charset="0"/>
              </a:rPr>
              <a:t>No deberán aprovecharse indebidamente de los servicios que presta la institución a la que sirven, en beneficio propio, de familiares o amigos, directa o indirectamente </a:t>
            </a:r>
            <a:endParaRPr lang="es-CR" dirty="0"/>
          </a:p>
        </p:txBody>
      </p:sp>
    </p:spTree>
    <p:extLst>
      <p:ext uri="{BB962C8B-B14F-4D97-AF65-F5344CB8AC3E}">
        <p14:creationId xmlns:p14="http://schemas.microsoft.com/office/powerpoint/2010/main" val="328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890E-ABD3-4AD8-93CE-6798C2F16295}"/>
              </a:ext>
            </a:extLst>
          </p:cNvPr>
          <p:cNvSpPr>
            <a:spLocks noGrp="1"/>
          </p:cNvSpPr>
          <p:nvPr>
            <p:ph type="title"/>
          </p:nvPr>
        </p:nvSpPr>
        <p:spPr/>
        <p:txBody>
          <a:bodyPr/>
          <a:lstStyle/>
          <a:p>
            <a:r>
              <a:rPr lang="es-ES" sz="4400" b="0" i="0" u="none" strike="noStrike" baseline="0" dirty="0">
                <a:solidFill>
                  <a:srgbClr val="000000"/>
                </a:solidFill>
              </a:rPr>
              <a:t>Contraloría General de la República </a:t>
            </a:r>
            <a:endParaRPr lang="es-CR" dirty="0"/>
          </a:p>
        </p:txBody>
      </p:sp>
      <p:sp>
        <p:nvSpPr>
          <p:cNvPr id="3" name="Marcador de contenido 2">
            <a:extLst>
              <a:ext uri="{FF2B5EF4-FFF2-40B4-BE49-F238E27FC236}">
                <a16:creationId xmlns:a16="http://schemas.microsoft.com/office/drawing/2014/main" id="{7B16FF5D-5F7A-4923-86C8-58EF37836959}"/>
              </a:ext>
            </a:extLst>
          </p:cNvPr>
          <p:cNvSpPr>
            <a:spLocks noGrp="1"/>
          </p:cNvSpPr>
          <p:nvPr>
            <p:ph idx="1"/>
          </p:nvPr>
        </p:nvSpPr>
        <p:spPr/>
        <p:txBody>
          <a:bodyPr/>
          <a:lstStyle/>
          <a:p>
            <a:pPr algn="just"/>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participar directa o indirectamente en transacciones financieras, aprovechándose de información confidencial de la cual tengan conocimiento en razón de su cargo.</a:t>
            </a:r>
          </a:p>
          <a:p>
            <a:pPr algn="just"/>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llevar a cabo trabajos o actividades, remuneradas o no, que estén en conflicto con sus deberes y responsabilidades en la función pública.</a:t>
            </a:r>
          </a:p>
          <a:p>
            <a:pPr algn="just"/>
            <a:r>
              <a:rPr lang="es-ES" sz="1800" b="0" i="0" u="none" strike="noStrike" baseline="0" dirty="0">
                <a:solidFill>
                  <a:srgbClr val="000000"/>
                </a:solidFill>
                <a:latin typeface="Tahoma" panose="020B0604030504040204" pitchFamily="34" charset="0"/>
              </a:rPr>
              <a:t>No deberán solicitar o recibir de personas, físicas o jurídicas, nacionales o extranjeras, directa o indirectamente, colaboraciones para viajes, aportes en dinero </a:t>
            </a:r>
          </a:p>
          <a:p>
            <a:pPr algn="just"/>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aceptar honorarios o regalías de cualquier tipo por discursos, conferencias o actividades similares, con excepción de lo permitido por la ley. </a:t>
            </a:r>
            <a:endParaRPr lang="es-CR" dirty="0"/>
          </a:p>
        </p:txBody>
      </p:sp>
    </p:spTree>
    <p:extLst>
      <p:ext uri="{BB962C8B-B14F-4D97-AF65-F5344CB8AC3E}">
        <p14:creationId xmlns:p14="http://schemas.microsoft.com/office/powerpoint/2010/main" val="1277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CB376-BA47-4CD8-B5ED-7A9A10F1DC2A}"/>
              </a:ext>
            </a:extLst>
          </p:cNvPr>
          <p:cNvSpPr>
            <a:spLocks noGrp="1"/>
          </p:cNvSpPr>
          <p:nvPr>
            <p:ph type="title"/>
          </p:nvPr>
        </p:nvSpPr>
        <p:spPr/>
        <p:txBody>
          <a:bodyPr/>
          <a:lstStyle/>
          <a:p>
            <a:r>
              <a:rPr lang="es-ES" sz="4400" b="0" i="0" u="none" strike="noStrike" baseline="0" dirty="0">
                <a:solidFill>
                  <a:srgbClr val="000000"/>
                </a:solidFill>
              </a:rPr>
              <a:t>Contraloría General de la República </a:t>
            </a:r>
            <a:endParaRPr lang="es-CR" dirty="0"/>
          </a:p>
        </p:txBody>
      </p:sp>
      <p:sp>
        <p:nvSpPr>
          <p:cNvPr id="3" name="Marcador de contenido 2">
            <a:extLst>
              <a:ext uri="{FF2B5EF4-FFF2-40B4-BE49-F238E27FC236}">
                <a16:creationId xmlns:a16="http://schemas.microsoft.com/office/drawing/2014/main" id="{A6640E22-A9DA-4226-AC0A-54E5E61749D5}"/>
              </a:ext>
            </a:extLst>
          </p:cNvPr>
          <p:cNvSpPr>
            <a:spLocks noGrp="1"/>
          </p:cNvSpPr>
          <p:nvPr>
            <p:ph idx="1"/>
          </p:nvPr>
        </p:nvSpPr>
        <p:spPr/>
        <p:txBody>
          <a:bodyPr/>
          <a:lstStyle/>
          <a:p>
            <a:pPr algn="just"/>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efectuar o patrocinar para terceros, directa o indirectamente, trámites, nombramientos o gestiones administrativas que se encuentren, o no, relacionados con su cargo, salvo lo que está dentro de los cauces normales de la prestación de esos servicios o actividades. </a:t>
            </a:r>
          </a:p>
          <a:p>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usar las instalaciones físicas, el equipo de oficina, vehículos o demás bienes públicos a que tengan acceso, para propósitos ajenos al fin para el que están destinados. </a:t>
            </a:r>
          </a:p>
          <a:p>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utilizar recursos o fondos públicos para la promoción de partidos políticos </a:t>
            </a:r>
          </a:p>
          <a:p>
            <a:r>
              <a:rPr lang="es-ES" sz="1800" dirty="0">
                <a:solidFill>
                  <a:srgbClr val="000000"/>
                </a:solidFill>
                <a:latin typeface="Tahoma" panose="020B0604030504040204" pitchFamily="34" charset="0"/>
              </a:rPr>
              <a:t>N</a:t>
            </a:r>
            <a:r>
              <a:rPr lang="es-ES" sz="1800" b="0" i="0" u="none" strike="noStrike" baseline="0" dirty="0">
                <a:solidFill>
                  <a:srgbClr val="000000"/>
                </a:solidFill>
                <a:latin typeface="Tahoma" panose="020B0604030504040204" pitchFamily="34" charset="0"/>
              </a:rPr>
              <a:t>o deberán aceptar o emitir cartas de recomendación, haciendo uso de su cargo, en beneficio de personas o grupos específicos, para procurar nombramientos, ascensos u otros beneficios. </a:t>
            </a:r>
            <a:endParaRPr lang="es-CR" dirty="0"/>
          </a:p>
        </p:txBody>
      </p:sp>
    </p:spTree>
    <p:extLst>
      <p:ext uri="{BB962C8B-B14F-4D97-AF65-F5344CB8AC3E}">
        <p14:creationId xmlns:p14="http://schemas.microsoft.com/office/powerpoint/2010/main" val="7346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CB82C-B928-44B3-A003-2F42975AE904}"/>
              </a:ext>
            </a:extLst>
          </p:cNvPr>
          <p:cNvSpPr>
            <a:spLocks noGrp="1"/>
          </p:cNvSpPr>
          <p:nvPr>
            <p:ph type="title"/>
          </p:nvPr>
        </p:nvSpPr>
        <p:spPr/>
        <p:txBody>
          <a:bodyPr/>
          <a:lstStyle/>
          <a:p>
            <a:r>
              <a:rPr lang="es-ES" sz="4400" b="0" i="0" u="none" strike="noStrike" baseline="0" dirty="0">
                <a:solidFill>
                  <a:srgbClr val="000000"/>
                </a:solidFill>
              </a:rPr>
              <a:t>Contraloría General de la República </a:t>
            </a:r>
            <a:endParaRPr lang="es-CR" dirty="0"/>
          </a:p>
        </p:txBody>
      </p:sp>
      <p:sp>
        <p:nvSpPr>
          <p:cNvPr id="3" name="Marcador de contenido 2">
            <a:extLst>
              <a:ext uri="{FF2B5EF4-FFF2-40B4-BE49-F238E27FC236}">
                <a16:creationId xmlns:a16="http://schemas.microsoft.com/office/drawing/2014/main" id="{77915EB2-CC97-401F-8EB2-39116EF7A830}"/>
              </a:ext>
            </a:extLst>
          </p:cNvPr>
          <p:cNvSpPr>
            <a:spLocks noGrp="1"/>
          </p:cNvSpPr>
          <p:nvPr>
            <p:ph idx="1"/>
          </p:nvPr>
        </p:nvSpPr>
        <p:spPr/>
        <p:txBody>
          <a:bodyPr/>
          <a:lstStyle/>
          <a:p>
            <a:pPr algn="just"/>
            <a:r>
              <a:rPr lang="es-ES" sz="1800" dirty="0">
                <a:solidFill>
                  <a:srgbClr val="000000"/>
                </a:solidFill>
                <a:latin typeface="Tahoma" panose="020B0604030504040204" pitchFamily="34" charset="0"/>
              </a:rPr>
              <a:t>D</a:t>
            </a:r>
            <a:r>
              <a:rPr lang="es-ES" sz="1800" b="0" i="0" u="none" strike="noStrike" baseline="0" dirty="0">
                <a:solidFill>
                  <a:srgbClr val="000000"/>
                </a:solidFill>
                <a:latin typeface="Tahoma" panose="020B0604030504040204" pitchFamily="34" charset="0"/>
              </a:rPr>
              <a:t>eberán excusarse de participar en actos que ocasionen conflicto de intereses. </a:t>
            </a:r>
          </a:p>
          <a:p>
            <a:pPr algn="just"/>
            <a:endParaRPr lang="es-ES" sz="1800" b="0" i="0" u="none" strike="noStrike" baseline="0" dirty="0">
              <a:solidFill>
                <a:srgbClr val="000000"/>
              </a:solidFill>
              <a:latin typeface="Tahoma" panose="020B0604030504040204" pitchFamily="34" charset="0"/>
            </a:endParaRPr>
          </a:p>
          <a:p>
            <a:pPr algn="just"/>
            <a:r>
              <a:rPr lang="es-ES" sz="1800" dirty="0">
                <a:solidFill>
                  <a:srgbClr val="000000"/>
                </a:solidFill>
                <a:latin typeface="Tahoma" panose="020B0604030504040204" pitchFamily="34" charset="0"/>
              </a:rPr>
              <a:t>D</a:t>
            </a:r>
            <a:r>
              <a:rPr lang="es-ES" sz="1800" b="0" i="0" u="none" strike="noStrike" baseline="0" dirty="0">
                <a:solidFill>
                  <a:srgbClr val="000000"/>
                </a:solidFill>
                <a:latin typeface="Tahoma" panose="020B0604030504040204" pitchFamily="34" charset="0"/>
              </a:rPr>
              <a:t>eberá resguardar, proteger y tutelar los fondos y recursos públicos. </a:t>
            </a:r>
          </a:p>
          <a:p>
            <a:pPr marL="0" indent="0" algn="just">
              <a:buNone/>
            </a:pPr>
            <a:endParaRPr lang="es-ES" sz="1800" b="0" i="0" u="none" strike="noStrike" baseline="0" dirty="0">
              <a:solidFill>
                <a:srgbClr val="000000"/>
              </a:solidFill>
              <a:latin typeface="Tahoma" panose="020B0604030504040204" pitchFamily="34" charset="0"/>
            </a:endParaRPr>
          </a:p>
          <a:p>
            <a:pPr algn="just"/>
            <a:r>
              <a:rPr lang="es-ES" sz="1800" dirty="0">
                <a:solidFill>
                  <a:srgbClr val="000000"/>
                </a:solidFill>
                <a:latin typeface="Tahoma" panose="020B0604030504040204" pitchFamily="34" charset="0"/>
              </a:rPr>
              <a:t>D</a:t>
            </a:r>
            <a:r>
              <a:rPr lang="es-ES" sz="1800" b="0" i="0" u="none" strike="noStrike" baseline="0" dirty="0">
                <a:solidFill>
                  <a:srgbClr val="000000"/>
                </a:solidFill>
                <a:latin typeface="Tahoma" panose="020B0604030504040204" pitchFamily="34" charset="0"/>
              </a:rPr>
              <a:t>eberán denunciar por las vías correspondientes, cualquier acto de corrupción</a:t>
            </a:r>
            <a:endParaRPr lang="es-CR" dirty="0"/>
          </a:p>
        </p:txBody>
      </p:sp>
    </p:spTree>
    <p:extLst>
      <p:ext uri="{BB962C8B-B14F-4D97-AF65-F5344CB8AC3E}">
        <p14:creationId xmlns:p14="http://schemas.microsoft.com/office/powerpoint/2010/main" val="21778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56781-7D6E-49D6-B2FC-D74F8B1959B4}"/>
              </a:ext>
            </a:extLst>
          </p:cNvPr>
          <p:cNvSpPr>
            <a:spLocks noGrp="1"/>
          </p:cNvSpPr>
          <p:nvPr>
            <p:ph type="title"/>
          </p:nvPr>
        </p:nvSpPr>
        <p:spPr/>
        <p:txBody>
          <a:bodyPr/>
          <a:lstStyle/>
          <a:p>
            <a:r>
              <a:rPr lang="es-CR" dirty="0"/>
              <a:t>¿ Cómo resolverlo ? </a:t>
            </a:r>
          </a:p>
        </p:txBody>
      </p:sp>
      <p:sp>
        <p:nvSpPr>
          <p:cNvPr id="3" name="Marcador de contenido 2">
            <a:extLst>
              <a:ext uri="{FF2B5EF4-FFF2-40B4-BE49-F238E27FC236}">
                <a16:creationId xmlns:a16="http://schemas.microsoft.com/office/drawing/2014/main" id="{8B8EAB59-024E-413A-84C0-D55B8628F03F}"/>
              </a:ext>
            </a:extLst>
          </p:cNvPr>
          <p:cNvSpPr>
            <a:spLocks noGrp="1"/>
          </p:cNvSpPr>
          <p:nvPr>
            <p:ph idx="1"/>
          </p:nvPr>
        </p:nvSpPr>
        <p:spPr/>
        <p:txBody>
          <a:bodyPr/>
          <a:lstStyle/>
          <a:p>
            <a:pPr algn="just"/>
            <a:r>
              <a:rPr lang="es-ES" dirty="0"/>
              <a:t>La Administración Pública debe contar con los procedimientos y recursos necesarios de forma tal que las personas funcionarias públicas tengan claridad de cómo proceder ante un conflicto de intereses, sea </a:t>
            </a:r>
            <a:r>
              <a:rPr lang="es-ES" b="1" dirty="0"/>
              <a:t>denunciando</a:t>
            </a:r>
            <a:r>
              <a:rPr lang="es-ES" dirty="0"/>
              <a:t> una situación en la que se encuentren, sea i</a:t>
            </a:r>
            <a:r>
              <a:rPr lang="es-ES" b="1" dirty="0"/>
              <a:t>nhibiéndose</a:t>
            </a:r>
            <a:r>
              <a:rPr lang="es-ES" dirty="0"/>
              <a:t> en la atención de un asunto determinado, entre otras posibilidades.</a:t>
            </a:r>
            <a:endParaRPr lang="es-CR" dirty="0"/>
          </a:p>
        </p:txBody>
      </p:sp>
    </p:spTree>
    <p:extLst>
      <p:ext uri="{BB962C8B-B14F-4D97-AF65-F5344CB8AC3E}">
        <p14:creationId xmlns:p14="http://schemas.microsoft.com/office/powerpoint/2010/main" val="916583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0DB53-DC32-4D62-8729-12B77EE2A877}"/>
              </a:ext>
            </a:extLst>
          </p:cNvPr>
          <p:cNvSpPr>
            <a:spLocks noGrp="1"/>
          </p:cNvSpPr>
          <p:nvPr>
            <p:ph type="title"/>
          </p:nvPr>
        </p:nvSpPr>
        <p:spPr/>
        <p:txBody>
          <a:bodyPr/>
          <a:lstStyle/>
          <a:p>
            <a:r>
              <a:rPr lang="es-CR" dirty="0"/>
              <a:t>Reflexiones finales  </a:t>
            </a:r>
          </a:p>
        </p:txBody>
      </p:sp>
      <p:sp>
        <p:nvSpPr>
          <p:cNvPr id="3" name="Marcador de contenido 2">
            <a:extLst>
              <a:ext uri="{FF2B5EF4-FFF2-40B4-BE49-F238E27FC236}">
                <a16:creationId xmlns:a16="http://schemas.microsoft.com/office/drawing/2014/main" id="{3CEF6B4F-AA2E-4E63-9919-2589167AED1A}"/>
              </a:ext>
            </a:extLst>
          </p:cNvPr>
          <p:cNvSpPr>
            <a:spLocks noGrp="1"/>
          </p:cNvSpPr>
          <p:nvPr>
            <p:ph idx="1"/>
          </p:nvPr>
        </p:nvSpPr>
        <p:spPr/>
        <p:txBody>
          <a:bodyPr>
            <a:normAutofit fontScale="92500" lnSpcReduction="10000"/>
          </a:bodyPr>
          <a:lstStyle/>
          <a:p>
            <a:pPr algn="just"/>
            <a:r>
              <a:rPr lang="es-ES" dirty="0"/>
              <a:t>CÓDIGO DE ÉTICA DEL GERENTE DE LOS SERVICIOS DE SALUD  DE MEXICO </a:t>
            </a:r>
          </a:p>
          <a:p>
            <a:endParaRPr lang="es-ES" dirty="0"/>
          </a:p>
          <a:p>
            <a:pPr algn="just"/>
            <a:r>
              <a:rPr lang="es-ES" dirty="0"/>
              <a:t>“El Gerente de Servicios de Salud deberá actuar siempre de manera servicial, con propiedad, respeto, prudencia, tolerancia y dignidad. </a:t>
            </a:r>
          </a:p>
          <a:p>
            <a:pPr algn="just"/>
            <a:r>
              <a:rPr lang="es-ES" dirty="0"/>
              <a:t>Su deber profesional será el de consagrarse enteramente a los intereses de la institución y a la atención de los pacientes con calidad y calidez humana.”</a:t>
            </a:r>
          </a:p>
          <a:p>
            <a:endParaRPr lang="es-CR" dirty="0"/>
          </a:p>
        </p:txBody>
      </p:sp>
    </p:spTree>
    <p:extLst>
      <p:ext uri="{BB962C8B-B14F-4D97-AF65-F5344CB8AC3E}">
        <p14:creationId xmlns:p14="http://schemas.microsoft.com/office/powerpoint/2010/main" val="409186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0627F3-6A5A-4E36-B2C3-8A1B40F2E7ED}"/>
              </a:ext>
            </a:extLst>
          </p:cNvPr>
          <p:cNvSpPr>
            <a:spLocks noGrp="1"/>
          </p:cNvSpPr>
          <p:nvPr>
            <p:ph idx="1"/>
          </p:nvPr>
        </p:nvSpPr>
        <p:spPr>
          <a:xfrm>
            <a:off x="251520" y="1978168"/>
            <a:ext cx="8496944" cy="4879832"/>
          </a:xfrm>
        </p:spPr>
        <p:txBody>
          <a:bodyPr>
            <a:normAutofit/>
          </a:bodyPr>
          <a:lstStyle/>
          <a:p>
            <a:pPr algn="just"/>
            <a:r>
              <a:rPr lang="es-CR" sz="1800" dirty="0">
                <a:solidFill>
                  <a:srgbClr val="000000"/>
                </a:solidFill>
                <a:effectLst/>
                <a:latin typeface="Tahoma" panose="020B0604030504040204" pitchFamily="34" charset="0"/>
                <a:ea typeface="Times New Roman" panose="02020603050405020304" pitchFamily="18" charset="0"/>
              </a:rPr>
              <a:t>La toma de decisiones no corresponde </a:t>
            </a:r>
            <a:r>
              <a:rPr lang="es-CR" sz="1800" b="1" dirty="0">
                <a:solidFill>
                  <a:srgbClr val="000000"/>
                </a:solidFill>
                <a:effectLst/>
                <a:latin typeface="Tahoma" panose="020B0604030504040204" pitchFamily="34" charset="0"/>
                <a:ea typeface="Times New Roman" panose="02020603050405020304" pitchFamily="18" charset="0"/>
              </a:rPr>
              <a:t>solamente </a:t>
            </a:r>
            <a:r>
              <a:rPr lang="es-CR" sz="1800" dirty="0">
                <a:solidFill>
                  <a:srgbClr val="000000"/>
                </a:solidFill>
                <a:effectLst/>
                <a:latin typeface="Tahoma" panose="020B0604030504040204" pitchFamily="34" charset="0"/>
                <a:ea typeface="Times New Roman" panose="02020603050405020304" pitchFamily="18" charset="0"/>
              </a:rPr>
              <a:t>a los altos mandos en salud, sino que los profesionales médicos o enfermeras que están en contacto directo con el paciente también están involucrados:</a:t>
            </a:r>
          </a:p>
          <a:p>
            <a:pPr algn="just"/>
            <a:endParaRPr lang="es-CR" sz="1800" dirty="0">
              <a:solidFill>
                <a:srgbClr val="000000"/>
              </a:solidFill>
              <a:latin typeface="Tahoma" panose="020B0604030504040204" pitchFamily="34" charset="0"/>
              <a:ea typeface="Times New Roman" panose="02020603050405020304" pitchFamily="18" charset="0"/>
            </a:endParaRPr>
          </a:p>
          <a:p>
            <a:pPr algn="just"/>
            <a:r>
              <a:rPr lang="es-CR" sz="1800" b="1" dirty="0">
                <a:solidFill>
                  <a:srgbClr val="000000"/>
                </a:solidFill>
                <a:effectLst/>
                <a:latin typeface="Tahoma" panose="020B0604030504040204" pitchFamily="34" charset="0"/>
                <a:ea typeface="Times New Roman" panose="02020603050405020304" pitchFamily="18" charset="0"/>
              </a:rPr>
              <a:t>8 Principios de la Gerencia de Servicios de Salud</a:t>
            </a:r>
          </a:p>
          <a:p>
            <a:pPr algn="just"/>
            <a:endParaRPr lang="en-US" sz="1800" dirty="0">
              <a:effectLst/>
              <a:latin typeface="Times New Roman" panose="02020603050405020304" pitchFamily="18" charset="0"/>
              <a:ea typeface="Times New Roman" panose="02020603050405020304" pitchFamily="18" charset="0"/>
            </a:endParaRPr>
          </a:p>
          <a:p>
            <a:pPr marL="342900" lvl="0" indent="-342900" algn="l">
              <a:buFont typeface="Arial" panose="020B0604020202020204" pitchFamily="34" charset="0"/>
              <a:buAutoNum type="arabicPeriod"/>
            </a:pPr>
            <a:r>
              <a:rPr lang="es-CR" sz="1800" dirty="0">
                <a:solidFill>
                  <a:srgbClr val="000000"/>
                </a:solidFill>
                <a:effectLst/>
                <a:latin typeface="Tahoma" panose="020B0604030504040204" pitchFamily="34" charset="0"/>
                <a:ea typeface="Times New Roman" panose="02020603050405020304" pitchFamily="18" charset="0"/>
              </a:rPr>
              <a:t>Respeto a la confidencialidad</a:t>
            </a:r>
          </a:p>
          <a:p>
            <a:pPr marL="342900" lvl="0" indent="-342900" algn="l">
              <a:buFont typeface="Arial" panose="020B0604020202020204" pitchFamily="34"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AutoNum type="arabicPeriod"/>
            </a:pPr>
            <a:r>
              <a:rPr lang="es-CR" sz="1800" dirty="0">
                <a:solidFill>
                  <a:srgbClr val="000000"/>
                </a:solidFill>
                <a:effectLst/>
                <a:latin typeface="Tahoma" panose="020B0604030504040204" pitchFamily="34" charset="0"/>
                <a:ea typeface="Times New Roman" panose="02020603050405020304" pitchFamily="18" charset="0"/>
              </a:rPr>
              <a:t>Sensibilidad de los conflictos de interés detectarlos; si es posible evitarlos si no, declararlos (transparencia) someterlos a arbitraje (jerárquico o exterior)</a:t>
            </a:r>
          </a:p>
          <a:p>
            <a:pPr marL="342900" lvl="0" indent="-342900">
              <a:buFont typeface="Arial" panose="020B0604020202020204" pitchFamily="34"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AutoNum type="arabicPeriod"/>
            </a:pPr>
            <a:r>
              <a:rPr lang="es-CR" sz="1800" dirty="0">
                <a:solidFill>
                  <a:srgbClr val="000000"/>
                </a:solidFill>
                <a:effectLst/>
                <a:latin typeface="Tahoma" panose="020B0604030504040204" pitchFamily="34" charset="0"/>
                <a:ea typeface="Times New Roman" panose="02020603050405020304" pitchFamily="18" charset="0"/>
              </a:rPr>
              <a:t>Respeto a la regla del </a:t>
            </a:r>
            <a:r>
              <a:rPr lang="es-CR" sz="1800" dirty="0">
                <a:solidFill>
                  <a:srgbClr val="000000"/>
                </a:solidFill>
                <a:latin typeface="Tahoma" panose="020B0604030504040204" pitchFamily="34" charset="0"/>
                <a:ea typeface="Times New Roman" panose="02020603050405020304" pitchFamily="18" charset="0"/>
              </a:rPr>
              <a:t>D</a:t>
            </a:r>
            <a:r>
              <a:rPr lang="es-CR" sz="1800" dirty="0">
                <a:solidFill>
                  <a:srgbClr val="000000"/>
                </a:solidFill>
                <a:effectLst/>
                <a:latin typeface="Tahoma" panose="020B0604030504040204" pitchFamily="34" charset="0"/>
                <a:ea typeface="Times New Roman" panose="02020603050405020304" pitchFamily="18" charset="0"/>
              </a:rPr>
              <a:t>erecho </a:t>
            </a:r>
          </a:p>
          <a:p>
            <a:pPr marL="342900" lvl="0" indent="-342900">
              <a:buFont typeface="Arial" panose="020B0604020202020204" pitchFamily="34"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AutoNum type="arabicPeriod"/>
            </a:pPr>
            <a:r>
              <a:rPr lang="es-CR" sz="1800" dirty="0">
                <a:solidFill>
                  <a:srgbClr val="000000"/>
                </a:solidFill>
                <a:effectLst/>
                <a:latin typeface="Tahoma" panose="020B0604030504040204" pitchFamily="34" charset="0"/>
                <a:ea typeface="Times New Roman" panose="02020603050405020304" pitchFamily="18" charset="0"/>
              </a:rPr>
              <a:t>Ejercer su profesión con consciencia y prudencia cultivar la competencia profesional: mantenerse al día no comprometerse más allá de su competencia</a:t>
            </a:r>
            <a:endParaRPr lang="en-US" sz="1800" dirty="0">
              <a:effectLst/>
              <a:latin typeface="Times New Roman" panose="02020603050405020304" pitchFamily="18" charset="0"/>
              <a:ea typeface="Times New Roman" panose="02020603050405020304" pitchFamily="18" charset="0"/>
            </a:endParaRPr>
          </a:p>
          <a:p>
            <a:endParaRPr lang="es-CR" dirty="0"/>
          </a:p>
        </p:txBody>
      </p:sp>
      <p:sp>
        <p:nvSpPr>
          <p:cNvPr id="4" name="Rectangle 1">
            <a:extLst>
              <a:ext uri="{FF2B5EF4-FFF2-40B4-BE49-F238E27FC236}">
                <a16:creationId xmlns:a16="http://schemas.microsoft.com/office/drawing/2014/main" id="{22FD0146-8F54-4142-9068-83890D3C4E8B}"/>
              </a:ext>
            </a:extLst>
          </p:cNvPr>
          <p:cNvSpPr>
            <a:spLocks noGrp="1" noChangeArrowheads="1"/>
          </p:cNvSpPr>
          <p:nvPr>
            <p:ph type="title"/>
          </p:nvPr>
        </p:nvSpPr>
        <p:spPr bwMode="auto">
          <a:xfrm>
            <a:off x="467544" y="340635"/>
            <a:ext cx="5328592"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bioética</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en</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la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cotidianidad</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de la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práctica</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clínica</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lang="en-US" altLang="en-US" sz="1800" dirty="0">
                <a:solidFill>
                  <a:srgbClr val="000000"/>
                </a:solidFill>
                <a:latin typeface="Verdana" panose="020B0604030504040204" pitchFamily="34" charset="0"/>
              </a:rPr>
              <a:t>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Implicaciones</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de la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gerencia</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de </a:t>
            </a:r>
            <a:r>
              <a:rPr kumimoji="0" lang="en-US" alt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salud</a:t>
            </a: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2003 </a:t>
            </a:r>
            <a:r>
              <a:rPr lang="en-US" altLang="en-US" sz="1800" dirty="0">
                <a:solidFill>
                  <a:srgbClr val="000000"/>
                </a:solidFill>
                <a:latin typeface="Verdana" panose="020B0604030504040204" pitchFamily="34" charset="0"/>
              </a:rPr>
              <a:t>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Dra. Gretchen Flores Sandi . </a:t>
            </a:r>
            <a:endParaRPr kumimoji="0" lang="en-US" altLang="en-US" sz="1800" b="0" i="0" u="none" strike="noStrike" cap="none" normalizeH="0" baseline="0" dirty="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id="{481F7AB9-7239-4C46-8F83-6721B68700C6}"/>
              </a:ext>
            </a:extLst>
          </p:cNvPr>
          <p:cNvPicPr>
            <a:picLocks noChangeAspect="1"/>
          </p:cNvPicPr>
          <p:nvPr/>
        </p:nvPicPr>
        <p:blipFill>
          <a:blip r:embed="rId2"/>
          <a:stretch>
            <a:fillRect/>
          </a:stretch>
        </p:blipFill>
        <p:spPr>
          <a:xfrm>
            <a:off x="6012160" y="50211"/>
            <a:ext cx="2857500" cy="1781175"/>
          </a:xfrm>
          <a:prstGeom prst="rect">
            <a:avLst/>
          </a:prstGeom>
        </p:spPr>
      </p:pic>
    </p:spTree>
    <p:extLst>
      <p:ext uri="{BB962C8B-B14F-4D97-AF65-F5344CB8AC3E}">
        <p14:creationId xmlns:p14="http://schemas.microsoft.com/office/powerpoint/2010/main" val="38747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down)">
                                      <p:cBhvr>
                                        <p:cTn id="20" dur="580">
                                          <p:stCondLst>
                                            <p:cond delay="0"/>
                                          </p:stCondLst>
                                        </p:cTn>
                                        <p:tgtEl>
                                          <p:spTgt spid="3">
                                            <p:txEl>
                                              <p:pRg st="8" end="8"/>
                                            </p:txEl>
                                          </p:spTgt>
                                        </p:tgtEl>
                                      </p:cBhvr>
                                    </p:animEffect>
                                    <p:anim calcmode="lin" valueType="num">
                                      <p:cBhvr>
                                        <p:cTn id="2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8" end="8"/>
                                            </p:txEl>
                                          </p:spTgt>
                                        </p:tgtEl>
                                      </p:cBhvr>
                                      <p:to x="100000" y="60000"/>
                                    </p:animScale>
                                    <p:animScale>
                                      <p:cBhvr>
                                        <p:cTn id="27" dur="166" decel="50000">
                                          <p:stCondLst>
                                            <p:cond delay="676"/>
                                          </p:stCondLst>
                                        </p:cTn>
                                        <p:tgtEl>
                                          <p:spTgt spid="3">
                                            <p:txEl>
                                              <p:pRg st="8" end="8"/>
                                            </p:txEl>
                                          </p:spTgt>
                                        </p:tgtEl>
                                      </p:cBhvr>
                                      <p:to x="100000" y="100000"/>
                                    </p:animScale>
                                    <p:animScale>
                                      <p:cBhvr>
                                        <p:cTn id="28" dur="26">
                                          <p:stCondLst>
                                            <p:cond delay="1312"/>
                                          </p:stCondLst>
                                        </p:cTn>
                                        <p:tgtEl>
                                          <p:spTgt spid="3">
                                            <p:txEl>
                                              <p:pRg st="8" end="8"/>
                                            </p:txEl>
                                          </p:spTgt>
                                        </p:tgtEl>
                                      </p:cBhvr>
                                      <p:to x="100000" y="80000"/>
                                    </p:animScale>
                                    <p:animScale>
                                      <p:cBhvr>
                                        <p:cTn id="29" dur="166" decel="50000">
                                          <p:stCondLst>
                                            <p:cond delay="1338"/>
                                          </p:stCondLst>
                                        </p:cTn>
                                        <p:tgtEl>
                                          <p:spTgt spid="3">
                                            <p:txEl>
                                              <p:pRg st="8" end="8"/>
                                            </p:txEl>
                                          </p:spTgt>
                                        </p:tgtEl>
                                      </p:cBhvr>
                                      <p:to x="100000" y="100000"/>
                                    </p:animScale>
                                    <p:animScale>
                                      <p:cBhvr>
                                        <p:cTn id="30" dur="26">
                                          <p:stCondLst>
                                            <p:cond delay="1642"/>
                                          </p:stCondLst>
                                        </p:cTn>
                                        <p:tgtEl>
                                          <p:spTgt spid="3">
                                            <p:txEl>
                                              <p:pRg st="8" end="8"/>
                                            </p:txEl>
                                          </p:spTgt>
                                        </p:tgtEl>
                                      </p:cBhvr>
                                      <p:to x="100000" y="90000"/>
                                    </p:animScale>
                                    <p:animScale>
                                      <p:cBhvr>
                                        <p:cTn id="31" dur="166" decel="50000">
                                          <p:stCondLst>
                                            <p:cond delay="1668"/>
                                          </p:stCondLst>
                                        </p:cTn>
                                        <p:tgtEl>
                                          <p:spTgt spid="3">
                                            <p:txEl>
                                              <p:pRg st="8" end="8"/>
                                            </p:txEl>
                                          </p:spTgt>
                                        </p:tgtEl>
                                      </p:cBhvr>
                                      <p:to x="100000" y="100000"/>
                                    </p:animScale>
                                    <p:animScale>
                                      <p:cBhvr>
                                        <p:cTn id="32" dur="26">
                                          <p:stCondLst>
                                            <p:cond delay="1808"/>
                                          </p:stCondLst>
                                        </p:cTn>
                                        <p:tgtEl>
                                          <p:spTgt spid="3">
                                            <p:txEl>
                                              <p:pRg st="8" end="8"/>
                                            </p:txEl>
                                          </p:spTgt>
                                        </p:tgtEl>
                                      </p:cBhvr>
                                      <p:to x="100000" y="95000"/>
                                    </p:animScale>
                                    <p:animScale>
                                      <p:cBhvr>
                                        <p:cTn id="33" dur="166" decel="50000">
                                          <p:stCondLst>
                                            <p:cond delay="1834"/>
                                          </p:stCondLst>
                                        </p:cTn>
                                        <p:tgtEl>
                                          <p:spTgt spid="3">
                                            <p:txEl>
                                              <p:pRg st="8" end="8"/>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circle(in)">
                                      <p:cBhvr>
                                        <p:cTn id="3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71DFD-BB9B-4A0C-9ABF-77FF34ABC553}"/>
              </a:ext>
            </a:extLst>
          </p:cNvPr>
          <p:cNvSpPr>
            <a:spLocks noGrp="1"/>
          </p:cNvSpPr>
          <p:nvPr>
            <p:ph type="title"/>
          </p:nvPr>
        </p:nvSpPr>
        <p:spPr>
          <a:xfrm>
            <a:off x="611560" y="404664"/>
            <a:ext cx="8075240" cy="1012973"/>
          </a:xfrm>
        </p:spPr>
        <p:txBody>
          <a:bodyPr>
            <a:normAutofit fontScale="90000"/>
          </a:bodyPr>
          <a:lstStyle/>
          <a:p>
            <a:r>
              <a:rPr lang="es-CR" sz="2200" b="1" dirty="0">
                <a:solidFill>
                  <a:srgbClr val="000000"/>
                </a:solidFill>
                <a:effectLst/>
                <a:latin typeface="Tahoma" panose="020B0604030504040204" pitchFamily="34" charset="0"/>
                <a:ea typeface="Times New Roman" panose="02020603050405020304" pitchFamily="18" charset="0"/>
              </a:rPr>
              <a:t>8 Principios de la Gerencia de Servicios de Salud</a:t>
            </a:r>
            <a:br>
              <a:rPr lang="es-CR" sz="4400" b="1" dirty="0">
                <a:solidFill>
                  <a:srgbClr val="000000"/>
                </a:solidFill>
                <a:effectLst/>
                <a:latin typeface="Tahoma" panose="020B0604030504040204" pitchFamily="34" charset="0"/>
                <a:ea typeface="Times New Roman" panose="02020603050405020304" pitchFamily="18" charset="0"/>
              </a:rPr>
            </a:br>
            <a:endParaRPr lang="es-CR" dirty="0"/>
          </a:p>
        </p:txBody>
      </p:sp>
      <p:sp>
        <p:nvSpPr>
          <p:cNvPr id="3" name="Marcador de contenido 2">
            <a:extLst>
              <a:ext uri="{FF2B5EF4-FFF2-40B4-BE49-F238E27FC236}">
                <a16:creationId xmlns:a16="http://schemas.microsoft.com/office/drawing/2014/main" id="{4305CFD9-DB42-493C-8746-F8C816B180F3}"/>
              </a:ext>
            </a:extLst>
          </p:cNvPr>
          <p:cNvSpPr>
            <a:spLocks noGrp="1"/>
          </p:cNvSpPr>
          <p:nvPr>
            <p:ph idx="1"/>
          </p:nvPr>
        </p:nvSpPr>
        <p:spPr/>
        <p:txBody>
          <a:bodyPr>
            <a:normAutofit/>
          </a:bodyPr>
          <a:lstStyle/>
          <a:p>
            <a:pPr marL="457200" lvl="0" indent="-457200" algn="just">
              <a:buAutoNum type="arabicPeriod" startAt="5"/>
            </a:pPr>
            <a:r>
              <a:rPr lang="es-CR" sz="2100" dirty="0">
                <a:solidFill>
                  <a:srgbClr val="000000"/>
                </a:solidFill>
                <a:effectLst/>
                <a:latin typeface="Tahoma" panose="020B0604030504040204" pitchFamily="34" charset="0"/>
                <a:ea typeface="Times New Roman" panose="02020603050405020304" pitchFamily="18" charset="0"/>
              </a:rPr>
              <a:t>Actuar con lealtad y buena fe, no engañar o defraudar las expectativas razonables tener palabra: ser equitativo</a:t>
            </a:r>
          </a:p>
          <a:p>
            <a:pPr marL="457200" lvl="0" indent="-457200" algn="just">
              <a:buAutoNum type="arabicPeriod" startAt="5"/>
            </a:pPr>
            <a:endParaRPr lang="es-CR" sz="2100" dirty="0">
              <a:solidFill>
                <a:srgbClr val="000000"/>
              </a:solidFill>
              <a:effectLst/>
              <a:latin typeface="Tahoma" panose="020B0604030504040204" pitchFamily="34" charset="0"/>
              <a:ea typeface="Times New Roman" panose="02020603050405020304" pitchFamily="18" charset="0"/>
            </a:endParaRPr>
          </a:p>
          <a:p>
            <a:pPr marL="457200" lvl="0" indent="-457200" algn="just">
              <a:buAutoNum type="arabicPeriod" startAt="5"/>
            </a:pPr>
            <a:r>
              <a:rPr lang="es-CR" sz="2100" dirty="0">
                <a:solidFill>
                  <a:srgbClr val="000000"/>
                </a:solidFill>
                <a:effectLst/>
                <a:latin typeface="Tahoma" panose="020B0604030504040204" pitchFamily="34" charset="0"/>
                <a:ea typeface="Times New Roman" panose="02020603050405020304" pitchFamily="18" charset="0"/>
              </a:rPr>
              <a:t>Sentido de las responsabilidades, tener en cuenta las consecuencias prácticas de la decisión, asumir sus responsabilidades personales</a:t>
            </a:r>
          </a:p>
          <a:p>
            <a:pPr marL="457200" lvl="0" indent="-457200" algn="just">
              <a:buAutoNum type="arabicPeriod" startAt="5"/>
            </a:pPr>
            <a:endParaRPr lang="es-CR" sz="2100" dirty="0">
              <a:solidFill>
                <a:srgbClr val="000000"/>
              </a:solidFill>
              <a:effectLst/>
              <a:latin typeface="Tahoma" panose="020B0604030504040204" pitchFamily="34" charset="0"/>
              <a:ea typeface="Times New Roman" panose="02020603050405020304" pitchFamily="18" charset="0"/>
            </a:endParaRPr>
          </a:p>
          <a:p>
            <a:pPr marL="457200" lvl="0" indent="-457200" algn="just">
              <a:buAutoNum type="arabicPeriod" startAt="5"/>
            </a:pPr>
            <a:r>
              <a:rPr lang="es-CR" sz="2100" dirty="0">
                <a:solidFill>
                  <a:srgbClr val="000000"/>
                </a:solidFill>
                <a:effectLst/>
                <a:latin typeface="Tahoma" panose="020B0604030504040204" pitchFamily="34" charset="0"/>
                <a:ea typeface="Times New Roman" panose="02020603050405020304" pitchFamily="18" charset="0"/>
              </a:rPr>
              <a:t>Respetar el ejercicio de los derechos y libertades individuales de los demás, libertad de comportamiento, de opinión no discriminación a diversos títulos</a:t>
            </a:r>
          </a:p>
          <a:p>
            <a:pPr marL="457200" lvl="0" indent="-457200" algn="just">
              <a:buAutoNum type="arabicPeriod" startAt="5"/>
            </a:pPr>
            <a:endParaRPr lang="es-CR" sz="2100" dirty="0">
              <a:solidFill>
                <a:srgbClr val="000000"/>
              </a:solidFill>
              <a:effectLst/>
              <a:latin typeface="Tahoma" panose="020B0604030504040204" pitchFamily="34" charset="0"/>
              <a:ea typeface="Times New Roman" panose="02020603050405020304" pitchFamily="18" charset="0"/>
            </a:endParaRPr>
          </a:p>
          <a:p>
            <a:pPr marL="457200" lvl="0" indent="-457200" algn="just">
              <a:buAutoNum type="arabicPeriod" startAt="5"/>
            </a:pPr>
            <a:r>
              <a:rPr lang="es-CR" sz="2100" dirty="0">
                <a:solidFill>
                  <a:srgbClr val="000000"/>
                </a:solidFill>
                <a:effectLst/>
                <a:latin typeface="Tahoma" panose="020B0604030504040204" pitchFamily="34" charset="0"/>
                <a:ea typeface="Times New Roman" panose="02020603050405020304" pitchFamily="18" charset="0"/>
              </a:rPr>
              <a:t>No querer perjudicar a los otros</a:t>
            </a:r>
            <a:endParaRPr lang="en-US" sz="2100" dirty="0">
              <a:effectLst/>
              <a:latin typeface="Times New Roman" panose="02020603050405020304" pitchFamily="18" charset="0"/>
              <a:ea typeface="Times New Roman" panose="02020603050405020304" pitchFamily="18" charset="0"/>
            </a:endParaRPr>
          </a:p>
          <a:p>
            <a:endParaRPr lang="es-CR" dirty="0"/>
          </a:p>
        </p:txBody>
      </p:sp>
    </p:spTree>
    <p:extLst>
      <p:ext uri="{BB962C8B-B14F-4D97-AF65-F5344CB8AC3E}">
        <p14:creationId xmlns:p14="http://schemas.microsoft.com/office/powerpoint/2010/main" val="28374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531813"/>
            <a:ext cx="784066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468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2F107-5539-4E5E-B518-6AB571969B4A}"/>
              </a:ext>
            </a:extLst>
          </p:cNvPr>
          <p:cNvSpPr>
            <a:spLocks noGrp="1"/>
          </p:cNvSpPr>
          <p:nvPr>
            <p:ph type="title"/>
          </p:nvPr>
        </p:nvSpPr>
        <p:spPr/>
        <p:txBody>
          <a:bodyPr/>
          <a:lstStyle/>
          <a:p>
            <a:endParaRPr lang="es-CR" dirty="0"/>
          </a:p>
        </p:txBody>
      </p:sp>
      <p:sp>
        <p:nvSpPr>
          <p:cNvPr id="3" name="Marcador de contenido 2">
            <a:extLst>
              <a:ext uri="{FF2B5EF4-FFF2-40B4-BE49-F238E27FC236}">
                <a16:creationId xmlns:a16="http://schemas.microsoft.com/office/drawing/2014/main" id="{3907E1D9-F5A4-4478-BAFC-F70C80A97052}"/>
              </a:ext>
            </a:extLst>
          </p:cNvPr>
          <p:cNvSpPr>
            <a:spLocks noGrp="1"/>
          </p:cNvSpPr>
          <p:nvPr>
            <p:ph idx="1"/>
          </p:nvPr>
        </p:nvSpPr>
        <p:spPr/>
        <p:txBody>
          <a:bodyPr>
            <a:normAutofit/>
          </a:bodyPr>
          <a:lstStyle/>
          <a:p>
            <a:pPr algn="ctr"/>
            <a:r>
              <a:rPr lang="es-CR" sz="6000" dirty="0"/>
              <a:t>Muchas  gracias</a:t>
            </a:r>
          </a:p>
        </p:txBody>
      </p:sp>
    </p:spTree>
    <p:extLst>
      <p:ext uri="{BB962C8B-B14F-4D97-AF65-F5344CB8AC3E}">
        <p14:creationId xmlns:p14="http://schemas.microsoft.com/office/powerpoint/2010/main" val="3533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238125"/>
            <a:ext cx="7699375"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91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04800"/>
            <a:ext cx="7772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97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63575"/>
            <a:ext cx="777240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71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636588"/>
            <a:ext cx="683418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84173"/>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TotalTime>
  <Words>2914</Words>
  <Application>Microsoft Office PowerPoint</Application>
  <PresentationFormat>Presentación en pantalla (4:3)</PresentationFormat>
  <Paragraphs>210</Paragraphs>
  <Slides>50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Arial</vt:lpstr>
      <vt:lpstr>Calibri</vt:lpstr>
      <vt:lpstr>Calibri Light</vt:lpstr>
      <vt:lpstr>Noto Sans</vt:lpstr>
      <vt:lpstr>Tahoma</vt:lpstr>
      <vt:lpstr>Times New Roman</vt:lpstr>
      <vt:lpstr>Verdana</vt:lpstr>
      <vt:lpstr>Verdana!important</vt:lpstr>
      <vt:lpstr>Tema de Office</vt:lpstr>
      <vt:lpstr>TEMAS PRÁCTICOS DE LA BIOÉTICA   Autonomía,  Confidencialidad  Objeción de Conciencia Conflicto de interés  </vt:lpstr>
      <vt:lpstr>Consentimiento Informado</vt:lpstr>
      <vt:lpstr>¿En qué año  se instauró  por ley el consentimiento informado en Costa 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particular  sobre  la personas con  discapacidad</vt:lpstr>
      <vt:lpstr>Convención Sobre los Derechos de las Personas con Discapacidad</vt:lpstr>
      <vt:lpstr>LEY PARA LA PROMOCIÓN DE LA AUTONOMÍA DE LAS PERSONAS CON DISCAPACIDAD. Ley No 9379. 30 agosto de 2016</vt:lpstr>
      <vt:lpstr>Cambio legal y de paradigma</vt:lpstr>
      <vt:lpstr>Características </vt:lpstr>
      <vt:lpstr>Garante por la  Igualdad Jurídica</vt:lpstr>
      <vt:lpstr>Tipos de Apoyos</vt:lpstr>
      <vt:lpstr>Intimidad y privacivad </vt:lpstr>
      <vt:lpstr>Derecho a la intimidad </vt:lpstr>
      <vt:lpstr>Valores de la Personalidad</vt:lpstr>
      <vt:lpstr>Derecho a la imagen</vt:lpstr>
      <vt:lpstr>Datos sensibles:</vt:lpstr>
      <vt:lpstr>ARTÍCULO 4.- Autodeterminación informativa</vt:lpstr>
      <vt:lpstr>Procuraduría General de la República   C-111-2020 del 31 de marzo de 2020</vt:lpstr>
      <vt:lpstr>CONFIDENCIALIDAD. </vt:lpstr>
      <vt:lpstr>OTROS SUJETOS INVOLUCRADOS</vt:lpstr>
      <vt:lpstr>EXCEPCIONES</vt:lpstr>
      <vt:lpstr>Objeción de conciencia </vt:lpstr>
      <vt:lpstr>Objeción de Conciencia </vt:lpstr>
      <vt:lpstr>¿ Derecho Humano ? </vt:lpstr>
      <vt:lpstr>¿ Esta regulado en Costa Rica ? </vt:lpstr>
      <vt:lpstr>Objeción de Conciencia</vt:lpstr>
      <vt:lpstr>Requisitos</vt:lpstr>
      <vt:lpstr>Alcance</vt:lpstr>
      <vt:lpstr>Límites  </vt:lpstr>
      <vt:lpstr>Condiciones </vt:lpstr>
      <vt:lpstr>Conflicto de interés </vt:lpstr>
      <vt:lpstr>Conflicto de Interés </vt:lpstr>
      <vt:lpstr>Conflicto de Interés </vt:lpstr>
      <vt:lpstr>Contraloría General de la República. 2014  </vt:lpstr>
      <vt:lpstr>Contraloría General de la República </vt:lpstr>
      <vt:lpstr>Contraloría General de la República </vt:lpstr>
      <vt:lpstr>Contraloría General de la República </vt:lpstr>
      <vt:lpstr>¿ Cómo resolverlo ? </vt:lpstr>
      <vt:lpstr>Reflexiones finales  </vt:lpstr>
      <vt:lpstr>La bioética en la cotidianidad de la práctica clínica. Implicaciones de la gerencia de salud. 2003  Dra. Gretchen Flores Sandi .  </vt:lpstr>
      <vt:lpstr>8 Principios de la Gerencia de Servicios de Salud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dc:creator>
  <cp:lastModifiedBy>Carlos Valerio</cp:lastModifiedBy>
  <cp:revision>121</cp:revision>
  <dcterms:modified xsi:type="dcterms:W3CDTF">2022-04-22T14:50:47Z</dcterms:modified>
</cp:coreProperties>
</file>