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7" r:id="rId5"/>
    <p:sldId id="256" r:id="rId6"/>
    <p:sldId id="263" r:id="rId7"/>
    <p:sldId id="261" r:id="rId8"/>
    <p:sldId id="264" r:id="rId9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9943E5-2792-4BAD-BC49-3FADCE772589}" v="41" dt="2020-08-01T21:05:15.2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9" autoAdjust="0"/>
    <p:restoredTop sz="94630" autoAdjust="0"/>
  </p:normalViewPr>
  <p:slideViewPr>
    <p:cSldViewPr snapToGrid="0">
      <p:cViewPr>
        <p:scale>
          <a:sx n="90" d="100"/>
          <a:sy n="90" d="100"/>
        </p:scale>
        <p:origin x="8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AEL DIAZ PORRAS" userId="823416ff-83c8-4bd0-a418-b3fcc8e59ca8" providerId="ADAL" clId="{B99943E5-2792-4BAD-BC49-3FADCE772589}"/>
    <pc:docChg chg="undo custSel modSld">
      <pc:chgData name="RAFAEL DIAZ PORRAS" userId="823416ff-83c8-4bd0-a418-b3fcc8e59ca8" providerId="ADAL" clId="{B99943E5-2792-4BAD-BC49-3FADCE772589}" dt="2020-08-01T21:05:27.842" v="936" actId="1076"/>
      <pc:docMkLst>
        <pc:docMk/>
      </pc:docMkLst>
      <pc:sldChg chg="modSp mod">
        <pc:chgData name="RAFAEL DIAZ PORRAS" userId="823416ff-83c8-4bd0-a418-b3fcc8e59ca8" providerId="ADAL" clId="{B99943E5-2792-4BAD-BC49-3FADCE772589}" dt="2020-07-14T15:05:23.949" v="13" actId="20577"/>
        <pc:sldMkLst>
          <pc:docMk/>
          <pc:sldMk cId="2540355073" sldId="257"/>
        </pc:sldMkLst>
        <pc:spChg chg="mod">
          <ac:chgData name="RAFAEL DIAZ PORRAS" userId="823416ff-83c8-4bd0-a418-b3fcc8e59ca8" providerId="ADAL" clId="{B99943E5-2792-4BAD-BC49-3FADCE772589}" dt="2020-07-14T15:05:23.949" v="13" actId="20577"/>
          <ac:spMkLst>
            <pc:docMk/>
            <pc:sldMk cId="2540355073" sldId="257"/>
            <ac:spMk id="2" creationId="{00000000-0000-0000-0000-000000000000}"/>
          </ac:spMkLst>
        </pc:spChg>
      </pc:sldChg>
      <pc:sldChg chg="modSp mod">
        <pc:chgData name="RAFAEL DIAZ PORRAS" userId="823416ff-83c8-4bd0-a418-b3fcc8e59ca8" providerId="ADAL" clId="{B99943E5-2792-4BAD-BC49-3FADCE772589}" dt="2020-08-01T18:41:44.874" v="684" actId="13926"/>
        <pc:sldMkLst>
          <pc:docMk/>
          <pc:sldMk cId="1844243675" sldId="259"/>
        </pc:sldMkLst>
        <pc:graphicFrameChg chg="mod modGraphic">
          <ac:chgData name="RAFAEL DIAZ PORRAS" userId="823416ff-83c8-4bd0-a418-b3fcc8e59ca8" providerId="ADAL" clId="{B99943E5-2792-4BAD-BC49-3FADCE772589}" dt="2020-08-01T18:41:44.874" v="684" actId="13926"/>
          <ac:graphicFrameMkLst>
            <pc:docMk/>
            <pc:sldMk cId="1844243675" sldId="259"/>
            <ac:graphicFrameMk id="4" creationId="{EFEF9632-D74B-4437-933D-9C135FC8CD18}"/>
          </ac:graphicFrameMkLst>
        </pc:graphicFrameChg>
      </pc:sldChg>
      <pc:sldChg chg="modSp mod">
        <pc:chgData name="RAFAEL DIAZ PORRAS" userId="823416ff-83c8-4bd0-a418-b3fcc8e59ca8" providerId="ADAL" clId="{B99943E5-2792-4BAD-BC49-3FADCE772589}" dt="2020-08-01T21:05:27.842" v="936" actId="1076"/>
        <pc:sldMkLst>
          <pc:docMk/>
          <pc:sldMk cId="981162301" sldId="265"/>
        </pc:sldMkLst>
        <pc:graphicFrameChg chg="mod modGraphic">
          <ac:chgData name="RAFAEL DIAZ PORRAS" userId="823416ff-83c8-4bd0-a418-b3fcc8e59ca8" providerId="ADAL" clId="{B99943E5-2792-4BAD-BC49-3FADCE772589}" dt="2020-08-01T21:05:27.842" v="936" actId="1076"/>
          <ac:graphicFrameMkLst>
            <pc:docMk/>
            <pc:sldMk cId="981162301" sldId="265"/>
            <ac:graphicFrameMk id="4" creationId="{EFEF9632-D74B-4437-933D-9C135FC8CD18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74F263-218E-4530-8531-C9061C8CFAFA}" type="datetimeFigureOut">
              <a:rPr lang="es-CR" smtClean="0"/>
              <a:t>4/5/2024</a:t>
            </a:fld>
            <a:endParaRPr lang="es-C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C2A942-3E45-4CAB-A3DE-801E0B59C87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26110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390-538E-427A-8217-963EB74911F0}" type="datetimeFigureOut">
              <a:rPr lang="es-CR" smtClean="0"/>
              <a:t>4/5/2024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127-287C-451B-AF81-8627234A52E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03210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390-538E-427A-8217-963EB74911F0}" type="datetimeFigureOut">
              <a:rPr lang="es-CR" smtClean="0"/>
              <a:t>4/5/2024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127-287C-451B-AF81-8627234A52E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1099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390-538E-427A-8217-963EB74911F0}" type="datetimeFigureOut">
              <a:rPr lang="es-CR" smtClean="0"/>
              <a:t>4/5/2024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127-287C-451B-AF81-8627234A52E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08488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390-538E-427A-8217-963EB74911F0}" type="datetimeFigureOut">
              <a:rPr lang="es-CR" smtClean="0"/>
              <a:t>4/5/2024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127-287C-451B-AF81-8627234A52E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906207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390-538E-427A-8217-963EB74911F0}" type="datetimeFigureOut">
              <a:rPr lang="es-CR" smtClean="0"/>
              <a:t>4/5/2024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127-287C-451B-AF81-8627234A52E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31122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390-538E-427A-8217-963EB74911F0}" type="datetimeFigureOut">
              <a:rPr lang="es-CR" smtClean="0"/>
              <a:t>4/5/2024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127-287C-451B-AF81-8627234A52E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08424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390-538E-427A-8217-963EB74911F0}" type="datetimeFigureOut">
              <a:rPr lang="es-CR" smtClean="0"/>
              <a:t>4/5/2024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127-287C-451B-AF81-8627234A52E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9016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390-538E-427A-8217-963EB74911F0}" type="datetimeFigureOut">
              <a:rPr lang="es-CR" smtClean="0"/>
              <a:t>4/5/2024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127-287C-451B-AF81-8627234A52E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65541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390-538E-427A-8217-963EB74911F0}" type="datetimeFigureOut">
              <a:rPr lang="es-CR" smtClean="0"/>
              <a:t>4/5/2024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127-287C-451B-AF81-8627234A52E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08105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390-538E-427A-8217-963EB74911F0}" type="datetimeFigureOut">
              <a:rPr lang="es-CR" smtClean="0"/>
              <a:t>4/5/2024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127-287C-451B-AF81-8627234A52E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66522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3390-538E-427A-8217-963EB74911F0}" type="datetimeFigureOut">
              <a:rPr lang="es-CR" smtClean="0"/>
              <a:t>4/5/2024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127-287C-451B-AF81-8627234A52E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64264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13390-538E-427A-8217-963EB74911F0}" type="datetimeFigureOut">
              <a:rPr lang="es-CR" smtClean="0"/>
              <a:t>4/5/2024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D7127-287C-451B-AF81-8627234A52E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937693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drive/folders/12nsFzxkR02JeCDYE7E3kDRiUjx7IBDYP?usp=shari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2nJ3jFF3e1W_ESUCvDhS4dT8KrDLYaOK/edit?usp=drive_link&amp;ouid=115163752245393134696&amp;rtpof=true&amp;sd=true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98727" y="1413164"/>
            <a:ext cx="7811428" cy="78668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br>
              <a:rPr lang="es-CR" sz="2000" dirty="0"/>
            </a:br>
            <a:r>
              <a:rPr lang="es-CR" sz="2000" b="1" dirty="0"/>
              <a:t>Doctorado en Gestión Pública y Ciencias Empresariales IX Promoción Costa Rica Regional</a:t>
            </a:r>
            <a:endParaRPr lang="es-CR" sz="2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24849" y="2467035"/>
            <a:ext cx="6400800" cy="1000132"/>
          </a:xfrm>
        </p:spPr>
        <p:txBody>
          <a:bodyPr>
            <a:normAutofit/>
          </a:bodyPr>
          <a:lstStyle/>
          <a:p>
            <a:r>
              <a:rPr lang="es-CR" b="1" dirty="0"/>
              <a:t>Curso Comercio Internacional y Logística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67601" y="3795292"/>
            <a:ext cx="6858048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R" sz="2000" i="0" u="none" strike="noStrike" normalizeH="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Sesión 1: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R" sz="2000" i="0" u="none" strike="noStrike" normalizeH="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Introducción</a:t>
            </a:r>
            <a:r>
              <a:rPr kumimoji="0" lang="es-CR" sz="2000" i="0" u="none" strike="noStrike" normalizeH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 general</a:t>
            </a:r>
            <a:endParaRPr kumimoji="0" lang="es-CR" sz="2000" i="0" u="none" strike="noStrike" normalizeH="0" baseline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357686" y="5297928"/>
            <a:ext cx="3500462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/>
            <a:r>
              <a:rPr lang="es-CR" b="1" dirty="0">
                <a:solidFill>
                  <a:prstClr val="black"/>
                </a:solidFill>
              </a:rPr>
              <a:t>Profesor</a:t>
            </a:r>
            <a:r>
              <a:rPr lang="es-CR" dirty="0">
                <a:solidFill>
                  <a:prstClr val="black"/>
                </a:solidFill>
              </a:rPr>
              <a:t> Rafael A. Díaz Porras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2146" y="51957"/>
            <a:ext cx="1891080" cy="111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355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CR" b="1" dirty="0"/>
              <a:t>Introducción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R" dirty="0"/>
              <a:t>Revisión del programa</a:t>
            </a:r>
          </a:p>
          <a:p>
            <a:r>
              <a:rPr lang="es-CR" dirty="0"/>
              <a:t>Accesos:</a:t>
            </a:r>
          </a:p>
          <a:p>
            <a:pPr lvl="1"/>
            <a:r>
              <a:rPr lang="es-CR" dirty="0"/>
              <a:t>Bibliografía:</a:t>
            </a:r>
          </a:p>
          <a:p>
            <a:pPr lvl="2"/>
            <a:r>
              <a:rPr lang="es-CR" dirty="0">
                <a:hlinkClick r:id="rId2"/>
              </a:rPr>
              <a:t>https://drive.google.com/drive/folders/12nsFzxkR02JeCDYE7E3kDRiUjx7IBDYP?usp=sharing</a:t>
            </a:r>
            <a:r>
              <a:rPr lang="es-CR" dirty="0"/>
              <a:t> </a:t>
            </a:r>
          </a:p>
          <a:p>
            <a:r>
              <a:rPr lang="es-CR" dirty="0"/>
              <a:t>Evaluación</a:t>
            </a:r>
          </a:p>
          <a:p>
            <a:pPr lvl="1"/>
            <a:r>
              <a:rPr lang="es-CR" dirty="0"/>
              <a:t>Reportes</a:t>
            </a:r>
          </a:p>
          <a:p>
            <a:pPr lvl="1"/>
            <a:r>
              <a:rPr lang="es-CR" dirty="0"/>
              <a:t>Asignación de Exposiciones</a:t>
            </a:r>
          </a:p>
          <a:p>
            <a:pPr lvl="1"/>
            <a:r>
              <a:rPr lang="es-CR" dirty="0"/>
              <a:t>Trabajo</a:t>
            </a:r>
          </a:p>
          <a:p>
            <a:pPr marL="457200" lvl="1" indent="0">
              <a:buNone/>
            </a:pP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905523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489B565-0AC8-4E37-9982-DCCE2D070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87" y="226795"/>
            <a:ext cx="7956645" cy="615635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s-CR" sz="2800" b="1" dirty="0"/>
              <a:t>PROGRAMACIÓN DE ENTREGAS DE ASIGNACIONES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2344EBD-9831-1F1F-7613-B44D2F1407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683977"/>
              </p:ext>
            </p:extLst>
          </p:nvPr>
        </p:nvGraphicFramePr>
        <p:xfrm>
          <a:off x="858982" y="1288473"/>
          <a:ext cx="7495311" cy="5140038"/>
        </p:xfrm>
        <a:graphic>
          <a:graphicData uri="http://schemas.openxmlformats.org/drawingml/2006/table">
            <a:tbl>
              <a:tblPr firstRow="1" firstCol="1" bandRow="1"/>
              <a:tblGrid>
                <a:gridCol w="1213398">
                  <a:extLst>
                    <a:ext uri="{9D8B030D-6E8A-4147-A177-3AD203B41FA5}">
                      <a16:colId xmlns:a16="http://schemas.microsoft.com/office/drawing/2014/main" val="3510469467"/>
                    </a:ext>
                  </a:extLst>
                </a:gridCol>
                <a:gridCol w="1071426">
                  <a:extLst>
                    <a:ext uri="{9D8B030D-6E8A-4147-A177-3AD203B41FA5}">
                      <a16:colId xmlns:a16="http://schemas.microsoft.com/office/drawing/2014/main" val="2578317971"/>
                    </a:ext>
                  </a:extLst>
                </a:gridCol>
                <a:gridCol w="125405">
                  <a:extLst>
                    <a:ext uri="{9D8B030D-6E8A-4147-A177-3AD203B41FA5}">
                      <a16:colId xmlns:a16="http://schemas.microsoft.com/office/drawing/2014/main" val="3633632712"/>
                    </a:ext>
                  </a:extLst>
                </a:gridCol>
                <a:gridCol w="1209202">
                  <a:extLst>
                    <a:ext uri="{9D8B030D-6E8A-4147-A177-3AD203B41FA5}">
                      <a16:colId xmlns:a16="http://schemas.microsoft.com/office/drawing/2014/main" val="2740190056"/>
                    </a:ext>
                  </a:extLst>
                </a:gridCol>
                <a:gridCol w="1209202">
                  <a:extLst>
                    <a:ext uri="{9D8B030D-6E8A-4147-A177-3AD203B41FA5}">
                      <a16:colId xmlns:a16="http://schemas.microsoft.com/office/drawing/2014/main" val="2695254662"/>
                    </a:ext>
                  </a:extLst>
                </a:gridCol>
                <a:gridCol w="630128">
                  <a:extLst>
                    <a:ext uri="{9D8B030D-6E8A-4147-A177-3AD203B41FA5}">
                      <a16:colId xmlns:a16="http://schemas.microsoft.com/office/drawing/2014/main" val="799264668"/>
                    </a:ext>
                  </a:extLst>
                </a:gridCol>
                <a:gridCol w="1209202">
                  <a:extLst>
                    <a:ext uri="{9D8B030D-6E8A-4147-A177-3AD203B41FA5}">
                      <a16:colId xmlns:a16="http://schemas.microsoft.com/office/drawing/2014/main" val="2989731287"/>
                    </a:ext>
                  </a:extLst>
                </a:gridCol>
                <a:gridCol w="827348">
                  <a:extLst>
                    <a:ext uri="{9D8B030D-6E8A-4147-A177-3AD203B41FA5}">
                      <a16:colId xmlns:a16="http://schemas.microsoft.com/office/drawing/2014/main" val="3766492172"/>
                    </a:ext>
                  </a:extLst>
                </a:gridCol>
              </a:tblGrid>
              <a:tr h="33882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Descripción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676401"/>
                  </a:ext>
                </a:extLst>
              </a:tr>
              <a:tr h="5489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TEMA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400">
                          <a:solidFill>
                            <a:srgbClr val="000000"/>
                          </a:solidFill>
                          <a:effectLst/>
                          <a:highlight>
                            <a:srgbClr val="DBE5F1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V, 24-05-24</a:t>
                      </a:r>
                      <a:endParaRPr lang="en-US" sz="1800">
                        <a:effectLst/>
                        <a:highlight>
                          <a:srgbClr val="DBE5F1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400">
                          <a:solidFill>
                            <a:srgbClr val="000000"/>
                          </a:solidFill>
                          <a:effectLst/>
                          <a:highlight>
                            <a:srgbClr val="F2DCDB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V. 31-05-24 al V. 7-06-24</a:t>
                      </a:r>
                      <a:endParaRPr lang="en-US" sz="1800">
                        <a:effectLst/>
                        <a:highlight>
                          <a:srgbClr val="F2DCDB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400" dirty="0">
                          <a:solidFill>
                            <a:srgbClr val="000000"/>
                          </a:solidFill>
                          <a:effectLst/>
                          <a:highlight>
                            <a:srgbClr val="DDD9C4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V 7 S. </a:t>
                      </a:r>
                      <a:r>
                        <a:rPr lang="es-CR" sz="1400" dirty="0">
                          <a:solidFill>
                            <a:srgbClr val="FF0000"/>
                          </a:solidFill>
                          <a:effectLst/>
                          <a:highlight>
                            <a:srgbClr val="DDD9C4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8-06-24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highlight>
                          <a:srgbClr val="DDD9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400" dirty="0">
                          <a:solidFill>
                            <a:srgbClr val="FF0000"/>
                          </a:solidFill>
                          <a:effectLst/>
                          <a:highlight>
                            <a:srgbClr val="DDD9C4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12-06-24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highlight>
                          <a:srgbClr val="DDD9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457914"/>
                  </a:ext>
                </a:extLst>
              </a:tr>
              <a:tr h="5394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800">
                          <a:solidFill>
                            <a:srgbClr val="000000"/>
                          </a:solidFill>
                          <a:effectLst/>
                          <a:highlight>
                            <a:srgbClr val="DBE5F1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Ensayo 1</a:t>
                      </a:r>
                      <a:endParaRPr lang="en-US" sz="1800">
                        <a:effectLst/>
                        <a:highlight>
                          <a:srgbClr val="DBE5F1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200">
                          <a:solidFill>
                            <a:srgbClr val="000000"/>
                          </a:solidFill>
                          <a:effectLst/>
                          <a:highlight>
                            <a:srgbClr val="DBE5F1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Economía Internacional</a:t>
                      </a:r>
                      <a:endParaRPr lang="en-US" sz="1800">
                        <a:effectLst/>
                        <a:highlight>
                          <a:srgbClr val="DBE5F1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400">
                          <a:solidFill>
                            <a:srgbClr val="000000"/>
                          </a:solidFill>
                          <a:effectLst/>
                          <a:highlight>
                            <a:srgbClr val="DBE5F1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Entrega</a:t>
                      </a:r>
                      <a:endParaRPr lang="en-US" sz="1800">
                        <a:effectLst/>
                        <a:highlight>
                          <a:srgbClr val="DBE5F1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400">
                          <a:solidFill>
                            <a:srgbClr val="000000"/>
                          </a:solidFill>
                          <a:effectLst/>
                          <a:highlight>
                            <a:srgbClr val="F2DCDB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800">
                        <a:effectLst/>
                        <a:highlight>
                          <a:srgbClr val="F2DCDB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  <a:highlight>
                            <a:srgbClr val="F2DCDB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highlight>
                          <a:srgbClr val="F2DCDB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400" dirty="0">
                          <a:effectLst/>
                          <a:highlight>
                            <a:srgbClr val="DDD9C4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highlight>
                          <a:srgbClr val="DDD9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0090695"/>
                  </a:ext>
                </a:extLst>
              </a:tr>
              <a:tr h="539463">
                <a:tc row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800">
                          <a:solidFill>
                            <a:srgbClr val="000000"/>
                          </a:solidFill>
                          <a:effectLst/>
                          <a:highlight>
                            <a:srgbClr val="F2DCDB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FOROS</a:t>
                      </a:r>
                      <a:endParaRPr lang="en-US" sz="1800">
                        <a:effectLst/>
                        <a:highlight>
                          <a:srgbClr val="F2DCDB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3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2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FORO 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2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Indicadores de comercio exterior</a:t>
                      </a:r>
                      <a:r>
                        <a:rPr lang="es-CR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400">
                          <a:solidFill>
                            <a:srgbClr val="000000"/>
                          </a:solidFill>
                          <a:effectLst/>
                          <a:highlight>
                            <a:srgbClr val="F2DCDB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Comentarios en Foro 1</a:t>
                      </a:r>
                      <a:endParaRPr lang="en-US" sz="1800">
                        <a:effectLst/>
                        <a:highlight>
                          <a:srgbClr val="F2DCDB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  <a:highlight>
                            <a:srgbClr val="DDD9C4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highlight>
                          <a:srgbClr val="DDD9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0582326"/>
                  </a:ext>
                </a:extLst>
              </a:tr>
              <a:tr h="6901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2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FORO 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2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Estrategias comerciales e inversión extranjera directa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400">
                          <a:solidFill>
                            <a:srgbClr val="000000"/>
                          </a:solidFill>
                          <a:effectLst/>
                          <a:highlight>
                            <a:srgbClr val="F2DCDB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Comentarios en Foro 2</a:t>
                      </a:r>
                      <a:endParaRPr lang="en-US" sz="1800">
                        <a:effectLst/>
                        <a:highlight>
                          <a:srgbClr val="F2DCDB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  <a:highlight>
                            <a:srgbClr val="DDD9C4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highlight>
                          <a:srgbClr val="DDD9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8386869"/>
                  </a:ext>
                </a:extLst>
              </a:tr>
              <a:tr h="5016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2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FORO 3 Enfoques de cadenas de suministro y logística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400">
                          <a:solidFill>
                            <a:srgbClr val="000000"/>
                          </a:solidFill>
                          <a:effectLst/>
                          <a:highlight>
                            <a:srgbClr val="F2DCDB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Comentarios en Foro 3</a:t>
                      </a:r>
                      <a:endParaRPr lang="en-US" sz="1800">
                        <a:effectLst/>
                        <a:highlight>
                          <a:srgbClr val="F2DCDB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400">
                          <a:solidFill>
                            <a:srgbClr val="000000"/>
                          </a:solidFill>
                          <a:effectLst/>
                          <a:highlight>
                            <a:srgbClr val="DDD9C4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800">
                        <a:effectLst/>
                        <a:highlight>
                          <a:srgbClr val="DDD9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1806062"/>
                  </a:ext>
                </a:extLst>
              </a:tr>
              <a:tr h="5489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2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FORO 4 Comercio y logística: infraestructura y políticas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400">
                          <a:solidFill>
                            <a:srgbClr val="000000"/>
                          </a:solidFill>
                          <a:effectLst/>
                          <a:highlight>
                            <a:srgbClr val="F2DCDB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Comentarios</a:t>
                      </a:r>
                      <a:r>
                        <a:rPr lang="es-CR" sz="1400">
                          <a:solidFill>
                            <a:srgbClr val="000000"/>
                          </a:solidFill>
                          <a:effectLst/>
                          <a:highlight>
                            <a:srgbClr val="F2DCDB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en Foro 4</a:t>
                      </a:r>
                      <a:endParaRPr lang="en-US" sz="1800">
                        <a:effectLst/>
                        <a:highlight>
                          <a:srgbClr val="F2DCDB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400">
                          <a:solidFill>
                            <a:srgbClr val="000000"/>
                          </a:solidFill>
                          <a:effectLst/>
                          <a:highlight>
                            <a:srgbClr val="DDD9C4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800">
                        <a:effectLst/>
                        <a:highlight>
                          <a:srgbClr val="DDD9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0046569"/>
                  </a:ext>
                </a:extLst>
              </a:tr>
              <a:tr h="664391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800">
                          <a:solidFill>
                            <a:srgbClr val="000000"/>
                          </a:solidFill>
                          <a:effectLst/>
                          <a:highlight>
                            <a:srgbClr val="DDD9C4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Trabajo aplicado</a:t>
                      </a:r>
                      <a:endParaRPr lang="en-US" sz="1800">
                        <a:effectLst/>
                        <a:highlight>
                          <a:srgbClr val="DDD9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400">
                          <a:solidFill>
                            <a:srgbClr val="000000"/>
                          </a:solidFill>
                          <a:effectLst/>
                          <a:highlight>
                            <a:srgbClr val="DDD9C4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800">
                        <a:effectLst/>
                        <a:highlight>
                          <a:srgbClr val="DDD9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400">
                          <a:solidFill>
                            <a:srgbClr val="000000"/>
                          </a:solidFill>
                          <a:effectLst/>
                          <a:highlight>
                            <a:srgbClr val="DDD9C4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Avance</a:t>
                      </a:r>
                      <a:endParaRPr lang="en-US" sz="1800">
                        <a:effectLst/>
                        <a:highlight>
                          <a:srgbClr val="DDD9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400">
                          <a:solidFill>
                            <a:srgbClr val="000000"/>
                          </a:solidFill>
                          <a:effectLst/>
                          <a:highlight>
                            <a:srgbClr val="DDD9C4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1-05-24 setiembre</a:t>
                      </a:r>
                      <a:endParaRPr lang="en-US" sz="1800">
                        <a:effectLst/>
                        <a:highlight>
                          <a:srgbClr val="DDD9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400">
                          <a:solidFill>
                            <a:srgbClr val="000000"/>
                          </a:solidFill>
                          <a:effectLst/>
                          <a:highlight>
                            <a:srgbClr val="DDD9C4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800">
                        <a:effectLst/>
                        <a:highlight>
                          <a:srgbClr val="DDD9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400">
                          <a:effectLst/>
                          <a:highlight>
                            <a:srgbClr val="DDD9C4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highlight>
                          <a:srgbClr val="DDD9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966439"/>
                  </a:ext>
                </a:extLst>
              </a:tr>
              <a:tr h="7683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400">
                          <a:solidFill>
                            <a:srgbClr val="000000"/>
                          </a:solidFill>
                          <a:effectLst/>
                          <a:highlight>
                            <a:srgbClr val="DDD9C4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Seminario Agenda de políticas</a:t>
                      </a:r>
                      <a:endParaRPr lang="en-US" sz="1800">
                        <a:effectLst/>
                        <a:highlight>
                          <a:srgbClr val="DDD9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400">
                          <a:solidFill>
                            <a:srgbClr val="000000"/>
                          </a:solidFill>
                          <a:effectLst/>
                          <a:highlight>
                            <a:srgbClr val="DDD9C4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800">
                        <a:effectLst/>
                        <a:highlight>
                          <a:srgbClr val="DDD9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400">
                          <a:solidFill>
                            <a:srgbClr val="000000"/>
                          </a:solidFill>
                          <a:effectLst/>
                          <a:highlight>
                            <a:srgbClr val="DDD9C4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Exposición Participación en Discusión</a:t>
                      </a:r>
                      <a:endParaRPr lang="en-US" sz="1800">
                        <a:effectLst/>
                        <a:highlight>
                          <a:srgbClr val="DDD9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R" sz="1400" dirty="0">
                          <a:solidFill>
                            <a:srgbClr val="000000"/>
                          </a:solidFill>
                          <a:effectLst/>
                          <a:highlight>
                            <a:srgbClr val="DDD9C4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Entrega documento</a:t>
                      </a:r>
                      <a:endParaRPr lang="en-US" sz="1800" dirty="0">
                        <a:effectLst/>
                        <a:highlight>
                          <a:srgbClr val="DDD9C4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66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4296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E527155-878B-47F6-8435-50B2A11EBC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R" dirty="0">
                <a:hlinkClick r:id="rId2"/>
              </a:rPr>
              <a:t>https://docs.google.com/document/d/12nJ3jFF3e1W_ESUCvDhS4dT8KrDLYaOK/edit?usp=drive_link&amp;ouid=115163752245393134696&amp;rtpof=true&amp;sd=true</a:t>
            </a:r>
            <a:r>
              <a:rPr lang="es-CR" dirty="0"/>
              <a:t> 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D5DBA834-FAAC-4831-AD5C-B2DA642E0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CR" sz="4400" b="1" dirty="0"/>
              <a:t>Asignación exposiciones</a:t>
            </a:r>
          </a:p>
        </p:txBody>
      </p:sp>
    </p:spTree>
    <p:extLst>
      <p:ext uri="{BB962C8B-B14F-4D97-AF65-F5344CB8AC3E}">
        <p14:creationId xmlns:p14="http://schemas.microsoft.com/office/powerpoint/2010/main" val="2935421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CDF5E1-0CC0-43D8-9AF6-86C121B56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15088"/>
          </a:xfrm>
        </p:spPr>
        <p:txBody>
          <a:bodyPr/>
          <a:lstStyle/>
          <a:p>
            <a:r>
              <a:rPr lang="es-CR" dirty="0"/>
              <a:t>Posibles temas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1F65EB3-3C14-40CE-B7F9-336EB23E77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350797"/>
              </p:ext>
            </p:extLst>
          </p:nvPr>
        </p:nvGraphicFramePr>
        <p:xfrm>
          <a:off x="698740" y="1397000"/>
          <a:ext cx="7816610" cy="3811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083">
                  <a:extLst>
                    <a:ext uri="{9D8B030D-6E8A-4147-A177-3AD203B41FA5}">
                      <a16:colId xmlns:a16="http://schemas.microsoft.com/office/drawing/2014/main" val="2857175590"/>
                    </a:ext>
                  </a:extLst>
                </a:gridCol>
                <a:gridCol w="4267522">
                  <a:extLst>
                    <a:ext uri="{9D8B030D-6E8A-4147-A177-3AD203B41FA5}">
                      <a16:colId xmlns:a16="http://schemas.microsoft.com/office/drawing/2014/main" val="2052135419"/>
                    </a:ext>
                  </a:extLst>
                </a:gridCol>
                <a:gridCol w="452005">
                  <a:extLst>
                    <a:ext uri="{9D8B030D-6E8A-4147-A177-3AD203B41FA5}">
                      <a16:colId xmlns:a16="http://schemas.microsoft.com/office/drawing/2014/main" val="4193946515"/>
                    </a:ext>
                  </a:extLst>
                </a:gridCol>
              </a:tblGrid>
              <a:tr h="402809">
                <a:tc>
                  <a:txBody>
                    <a:bodyPr/>
                    <a:lstStyle/>
                    <a:p>
                      <a:r>
                        <a:rPr lang="es-CR" sz="1100" dirty="0"/>
                        <a:t>Temas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100" dirty="0"/>
                        <a:t>Referencias generales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719977"/>
                  </a:ext>
                </a:extLst>
              </a:tr>
              <a:tr h="463506">
                <a:tc>
                  <a:txBody>
                    <a:bodyPr/>
                    <a:lstStyle/>
                    <a:p>
                      <a:r>
                        <a:rPr lang="es-CR" sz="1100" dirty="0"/>
                        <a:t>Análisis de productos / sectores en el comercio internacional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100" dirty="0"/>
                        <a:t>Análisis sectoriales / cadenas de valor /competitividad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940191"/>
                  </a:ext>
                </a:extLst>
              </a:tr>
              <a:tr h="645598">
                <a:tc>
                  <a:txBody>
                    <a:bodyPr/>
                    <a:lstStyle/>
                    <a:p>
                      <a:r>
                        <a:rPr lang="es-CR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Estrategias sectores - empresas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sostenibilidad social en el comercio internacional Instrumentos y prácticas utilizadas por productores y empresas.</a:t>
                      </a:r>
                    </a:p>
                    <a:p>
                      <a:r>
                        <a:rPr lang="es-CR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Gestion</a:t>
                      </a:r>
                      <a:r>
                        <a:rPr lang="es-CR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la cadena de abastecimiento.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9167431"/>
                  </a:ext>
                </a:extLst>
              </a:tr>
              <a:tr h="281414">
                <a:tc>
                  <a:txBody>
                    <a:bodyPr/>
                    <a:lstStyle/>
                    <a:p>
                      <a:r>
                        <a:rPr lang="es-CR" sz="1100" dirty="0"/>
                        <a:t>Inversión extranjera directa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100" dirty="0"/>
                        <a:t>Casos de países de Centro América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406907"/>
                  </a:ext>
                </a:extLst>
              </a:tr>
              <a:tr h="204496">
                <a:tc>
                  <a:txBody>
                    <a:bodyPr/>
                    <a:lstStyle/>
                    <a:p>
                      <a:r>
                        <a:rPr lang="es-CR" sz="1100" dirty="0"/>
                        <a:t>Migraciones – comercio - desarrollo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100" dirty="0"/>
                        <a:t>Efectos económicos: disponibilidad mano de obra, regulaciones laborales.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883505"/>
                  </a:ext>
                </a:extLst>
              </a:tr>
              <a:tr h="827690">
                <a:tc>
                  <a:txBody>
                    <a:bodyPr/>
                    <a:lstStyle/>
                    <a:p>
                      <a:r>
                        <a:rPr lang="es-CR" sz="1100" dirty="0"/>
                        <a:t>Políticas desarrollo de la Logística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100" dirty="0"/>
                        <a:t>Programa Marco Regional de Movilidad y Logística de Centroamérica, SIECA</a:t>
                      </a:r>
                    </a:p>
                    <a:p>
                      <a:r>
                        <a:rPr lang="es-CR" sz="1100" dirty="0"/>
                        <a:t>Desarrollo de infraestructura para el comercio: puertos, aeropuertos, carreteras, conexión eléctrica, comunicaciones, carreteras.</a:t>
                      </a:r>
                    </a:p>
                    <a:p>
                      <a:r>
                        <a:rPr lang="es-CR" sz="1100" dirty="0"/>
                        <a:t>Facilitación de comercio, adunas.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3948532"/>
                  </a:ext>
                </a:extLst>
              </a:tr>
              <a:tr h="117187">
                <a:tc>
                  <a:txBody>
                    <a:bodyPr/>
                    <a:lstStyle/>
                    <a:p>
                      <a:r>
                        <a:rPr lang="es-CR" sz="1100" dirty="0"/>
                        <a:t>Cualquier otra sugerencia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R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R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739238"/>
                  </a:ext>
                </a:extLst>
              </a:tr>
              <a:tr h="402809">
                <a:tc>
                  <a:txBody>
                    <a:bodyPr/>
                    <a:lstStyle/>
                    <a:p>
                      <a:endParaRPr lang="es-CR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R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47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1795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5CDC5A186DC14390F414D29B2B8431" ma:contentTypeVersion="8" ma:contentTypeDescription="Create a new document." ma:contentTypeScope="" ma:versionID="012d0ade23fcbee016eaefd0429ba13a">
  <xsd:schema xmlns:xsd="http://www.w3.org/2001/XMLSchema" xmlns:xs="http://www.w3.org/2001/XMLSchema" xmlns:p="http://schemas.microsoft.com/office/2006/metadata/properties" xmlns:ns3="802fd88d-f509-4b21-a4f6-6695e6594eea" targetNamespace="http://schemas.microsoft.com/office/2006/metadata/properties" ma:root="true" ma:fieldsID="5e67dee5e84a64ff940c0894ed823b9a" ns3:_="">
    <xsd:import namespace="802fd88d-f509-4b21-a4f6-6695e6594ee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2fd88d-f509-4b21-a4f6-6695e6594e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C23EF97-7155-4F19-82BF-4397126DFB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2fd88d-f509-4b21-a4f6-6695e6594e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CFB28D5-9E8A-42F5-9C11-BED187C33E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26A90A-6786-442C-A79C-CC3D8C11FFD4}">
  <ds:schemaRefs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802fd88d-f509-4b21-a4f6-6695e6594ee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3562</TotalTime>
  <Words>326</Words>
  <Application>Microsoft Office PowerPoint</Application>
  <PresentationFormat>Presentación en pantalla (4:3)</PresentationFormat>
  <Paragraphs>78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Tema de Office</vt:lpstr>
      <vt:lpstr> Doctorado en Gestión Pública y Ciencias Empresariales IX Promoción Costa Rica Regional</vt:lpstr>
      <vt:lpstr>Introducción</vt:lpstr>
      <vt:lpstr>PROGRAMACIÓN DE ENTREGAS DE ASIGNACIONES</vt:lpstr>
      <vt:lpstr>Asignación exposiciones</vt:lpstr>
      <vt:lpstr>Posibles temas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Instituto Centroamericano de Administración Pública (ICAP) Doctorado en Gestión Pública y Ciencias Empresariales  III Promoción</dc:title>
  <dc:creator>Rafael Díaz Porras</dc:creator>
  <cp:lastModifiedBy>RAFAEL DIAZ PORRAS</cp:lastModifiedBy>
  <cp:revision>64</cp:revision>
  <dcterms:created xsi:type="dcterms:W3CDTF">2015-04-01T21:33:20Z</dcterms:created>
  <dcterms:modified xsi:type="dcterms:W3CDTF">2024-05-04T17:07:01Z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0x010100525CDC5A186DC14390F414D29B2B8431</vt:lpwstr>
  </property>
</Properties>
</file>