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302" r:id="rId12"/>
    <p:sldId id="265" r:id="rId13"/>
    <p:sldId id="381" r:id="rId14"/>
    <p:sldId id="303" r:id="rId15"/>
    <p:sldId id="267" r:id="rId16"/>
    <p:sldId id="268" r:id="rId17"/>
    <p:sldId id="269" r:id="rId18"/>
    <p:sldId id="270" r:id="rId19"/>
    <p:sldId id="271" r:id="rId20"/>
    <p:sldId id="274" r:id="rId21"/>
    <p:sldId id="272" r:id="rId22"/>
    <p:sldId id="273" r:id="rId23"/>
    <p:sldId id="300" r:id="rId24"/>
    <p:sldId id="320" r:id="rId25"/>
    <p:sldId id="275" r:id="rId26"/>
    <p:sldId id="276" r:id="rId27"/>
    <p:sldId id="393" r:id="rId28"/>
    <p:sldId id="277" r:id="rId29"/>
    <p:sldId id="278" r:id="rId30"/>
    <p:sldId id="279" r:id="rId31"/>
    <p:sldId id="280" r:id="rId32"/>
    <p:sldId id="281" r:id="rId33"/>
    <p:sldId id="394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9" r:id="rId5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53"/>
      <p:bold r:id="rId54"/>
      <p:italic r:id="rId55"/>
      <p:boldItalic r:id="rId56"/>
    </p:embeddedFont>
    <p:embeddedFont>
      <p:font typeface="Quattrocento Sans" panose="020B0502050000020003" pitchFamily="34" charset="0"/>
      <p:regular r:id="rId57"/>
      <p:bold r:id="rId58"/>
      <p:italic r:id="rId59"/>
      <p:boldItalic r:id="rId60"/>
    </p:embeddedFont>
    <p:embeddedFont>
      <p:font typeface="Rockwell" panose="02060603020205020403" pitchFamily="18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jtTHD4EAhl1PjasmMum2iIBORs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361F6F-6FC9-4011-B0DF-81A7324B39C4}">
  <a:tblStyle styleId="{06361F6F-6FC9-4011-B0DF-81A7324B39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3AE69D-3508-4A65-8D6D-C880862F5C52}" styleName="Table_1">
    <a:wholeTbl>
      <a:tcTxStyle b="off" i="off">
        <a:font>
          <a:latin typeface="Amerigo BT"/>
          <a:ea typeface="Amerigo BT"/>
          <a:cs typeface="Amerigo B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C07E6D-7B76-4EBE-87A1-BA03233D4A26}" styleName="Table_2">
    <a:wholeTbl>
      <a:tcTxStyle b="off" i="off">
        <a:font>
          <a:latin typeface="Amerigo BT"/>
          <a:ea typeface="Amerigo BT"/>
          <a:cs typeface="Amerigo B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57CA055-A21D-457F-924D-078F63BC6863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FB3D2-7C65-4174-B3A0-A2A6CD30895B}" type="doc">
      <dgm:prSet loTypeId="urn:microsoft.com/office/officeart/2005/8/layout/vList3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7BB8F674-1C24-4E0D-9EC1-4A63B669368C}">
      <dgm:prSet/>
      <dgm:spPr/>
      <dgm:t>
        <a:bodyPr/>
        <a:lstStyle/>
        <a:p>
          <a:r>
            <a:rPr lang="es-ES" dirty="0"/>
            <a:t>Externalización y costos de transacción</a:t>
          </a:r>
          <a:endParaRPr lang="es-CR" dirty="0"/>
        </a:p>
      </dgm:t>
    </dgm:pt>
    <dgm:pt modelId="{8DB67EB7-ABC7-4F17-8B46-9DA559771B3E}" type="parTrans" cxnId="{89224F7D-D960-48EE-B181-FA07B9F72AFF}">
      <dgm:prSet/>
      <dgm:spPr/>
      <dgm:t>
        <a:bodyPr/>
        <a:lstStyle/>
        <a:p>
          <a:endParaRPr lang="es-CR"/>
        </a:p>
      </dgm:t>
    </dgm:pt>
    <dgm:pt modelId="{CD13DEBC-D9F5-4B05-9187-1157B2864EFD}" type="sibTrans" cxnId="{89224F7D-D960-48EE-B181-FA07B9F72AFF}">
      <dgm:prSet/>
      <dgm:spPr/>
      <dgm:t>
        <a:bodyPr/>
        <a:lstStyle/>
        <a:p>
          <a:endParaRPr lang="es-CR"/>
        </a:p>
      </dgm:t>
    </dgm:pt>
    <dgm:pt modelId="{EC04E7E6-F415-4ECB-8128-34416966BE3C}">
      <dgm:prSet/>
      <dgm:spPr/>
      <dgm:t>
        <a:bodyPr/>
        <a:lstStyle/>
        <a:p>
          <a:r>
            <a:rPr lang="es-ES"/>
            <a:t>Grandes etapas: intensidad del comercio y costos del transporte</a:t>
          </a:r>
          <a:endParaRPr lang="es-CR"/>
        </a:p>
      </dgm:t>
    </dgm:pt>
    <dgm:pt modelId="{F0D46A34-97E4-4D1E-93E5-4F4AA41D1A61}" type="parTrans" cxnId="{143D4014-0689-4CCD-BD72-7C87F131ED30}">
      <dgm:prSet/>
      <dgm:spPr/>
      <dgm:t>
        <a:bodyPr/>
        <a:lstStyle/>
        <a:p>
          <a:endParaRPr lang="es-CR"/>
        </a:p>
      </dgm:t>
    </dgm:pt>
    <dgm:pt modelId="{BD8ECD1C-33CD-402C-BB8D-FCA8265EAD43}" type="sibTrans" cxnId="{143D4014-0689-4CCD-BD72-7C87F131ED30}">
      <dgm:prSet/>
      <dgm:spPr/>
      <dgm:t>
        <a:bodyPr/>
        <a:lstStyle/>
        <a:p>
          <a:endParaRPr lang="es-CR"/>
        </a:p>
      </dgm:t>
    </dgm:pt>
    <dgm:pt modelId="{088215BD-7AA0-491E-9553-F131D3E10841}">
      <dgm:prSet/>
      <dgm:spPr/>
      <dgm:t>
        <a:bodyPr/>
        <a:lstStyle/>
        <a:p>
          <a:r>
            <a:rPr lang="es-ES" dirty="0"/>
            <a:t>Industrialización y desindustrialización: Europa – Asia</a:t>
          </a:r>
          <a:endParaRPr lang="es-CR" dirty="0"/>
        </a:p>
      </dgm:t>
    </dgm:pt>
    <dgm:pt modelId="{375A3947-256B-410D-B594-376F2C61A36F}" type="parTrans" cxnId="{2DDAE8A3-580D-43F9-9CF6-4E1A35B6A790}">
      <dgm:prSet/>
      <dgm:spPr/>
      <dgm:t>
        <a:bodyPr/>
        <a:lstStyle/>
        <a:p>
          <a:endParaRPr lang="es-CR"/>
        </a:p>
      </dgm:t>
    </dgm:pt>
    <dgm:pt modelId="{90DFD05E-2467-46E4-ADAB-680854BC14C2}" type="sibTrans" cxnId="{2DDAE8A3-580D-43F9-9CF6-4E1A35B6A790}">
      <dgm:prSet/>
      <dgm:spPr/>
      <dgm:t>
        <a:bodyPr/>
        <a:lstStyle/>
        <a:p>
          <a:endParaRPr lang="es-CR"/>
        </a:p>
      </dgm:t>
    </dgm:pt>
    <dgm:pt modelId="{944ABB3F-1559-4C09-8A63-34BEDB1D2B58}" type="pres">
      <dgm:prSet presAssocID="{6F6FB3D2-7C65-4174-B3A0-A2A6CD30895B}" presName="linearFlow" presStyleCnt="0">
        <dgm:presLayoutVars>
          <dgm:dir/>
          <dgm:resizeHandles val="exact"/>
        </dgm:presLayoutVars>
      </dgm:prSet>
      <dgm:spPr/>
    </dgm:pt>
    <dgm:pt modelId="{1737B793-5459-4215-B77C-C79C6B7737A0}" type="pres">
      <dgm:prSet presAssocID="{7BB8F674-1C24-4E0D-9EC1-4A63B669368C}" presName="composite" presStyleCnt="0"/>
      <dgm:spPr/>
    </dgm:pt>
    <dgm:pt modelId="{B50BCFB2-59B2-419D-8663-B94929AEC765}" type="pres">
      <dgm:prSet presAssocID="{7BB8F674-1C24-4E0D-9EC1-4A63B669368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3000" r="-33000"/>
          </a:stretch>
        </a:blipFill>
      </dgm:spPr>
    </dgm:pt>
    <dgm:pt modelId="{4E7EFDE6-A1CF-4BFB-B0CD-FEB2EBE07604}" type="pres">
      <dgm:prSet presAssocID="{7BB8F674-1C24-4E0D-9EC1-4A63B669368C}" presName="txShp" presStyleLbl="node1" presStyleIdx="0" presStyleCnt="3">
        <dgm:presLayoutVars>
          <dgm:bulletEnabled val="1"/>
        </dgm:presLayoutVars>
      </dgm:prSet>
      <dgm:spPr/>
    </dgm:pt>
    <dgm:pt modelId="{C78D5BA2-E66A-4262-AD07-185631ED533C}" type="pres">
      <dgm:prSet presAssocID="{CD13DEBC-D9F5-4B05-9187-1157B2864EFD}" presName="spacing" presStyleCnt="0"/>
      <dgm:spPr/>
    </dgm:pt>
    <dgm:pt modelId="{D3125BB8-C2E3-4496-9344-9A1CB412DE25}" type="pres">
      <dgm:prSet presAssocID="{EC04E7E6-F415-4ECB-8128-34416966BE3C}" presName="composite" presStyleCnt="0"/>
      <dgm:spPr/>
    </dgm:pt>
    <dgm:pt modelId="{674A23B9-2605-4E0F-B0FB-F89E9C02906E}" type="pres">
      <dgm:prSet presAssocID="{EC04E7E6-F415-4ECB-8128-34416966BE3C}" presName="imgShp" presStyleLbl="fgImgPlace1" presStyleIdx="1" presStyleCnt="3" custScaleX="137088" custScaleY="130425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AFE60E79-B3B5-4211-A343-777161CF3855}" type="pres">
      <dgm:prSet presAssocID="{EC04E7E6-F415-4ECB-8128-34416966BE3C}" presName="txShp" presStyleLbl="node1" presStyleIdx="1" presStyleCnt="3">
        <dgm:presLayoutVars>
          <dgm:bulletEnabled val="1"/>
        </dgm:presLayoutVars>
      </dgm:prSet>
      <dgm:spPr/>
    </dgm:pt>
    <dgm:pt modelId="{8761B199-87F4-4C1F-97AD-D12216088FB2}" type="pres">
      <dgm:prSet presAssocID="{BD8ECD1C-33CD-402C-BB8D-FCA8265EAD43}" presName="spacing" presStyleCnt="0"/>
      <dgm:spPr/>
    </dgm:pt>
    <dgm:pt modelId="{F057FDE2-447E-4D3F-A844-DA4F5F377340}" type="pres">
      <dgm:prSet presAssocID="{088215BD-7AA0-491E-9553-F131D3E10841}" presName="composite" presStyleCnt="0"/>
      <dgm:spPr/>
    </dgm:pt>
    <dgm:pt modelId="{BBDA9674-BA6E-4DBD-BB45-96109E6B540E}" type="pres">
      <dgm:prSet presAssocID="{088215BD-7AA0-491E-9553-F131D3E10841}" presName="imgShp" presStyleLbl="fgImgPlace1" presStyleIdx="2" presStyleCnt="3" custScaleX="148322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E6D34C87-B021-4F7C-88E7-2EC109080352}" type="pres">
      <dgm:prSet presAssocID="{088215BD-7AA0-491E-9553-F131D3E10841}" presName="txShp" presStyleLbl="node1" presStyleIdx="2" presStyleCnt="3">
        <dgm:presLayoutVars>
          <dgm:bulletEnabled val="1"/>
        </dgm:presLayoutVars>
      </dgm:prSet>
      <dgm:spPr/>
    </dgm:pt>
  </dgm:ptLst>
  <dgm:cxnLst>
    <dgm:cxn modelId="{143D4014-0689-4CCD-BD72-7C87F131ED30}" srcId="{6F6FB3D2-7C65-4174-B3A0-A2A6CD30895B}" destId="{EC04E7E6-F415-4ECB-8128-34416966BE3C}" srcOrd="1" destOrd="0" parTransId="{F0D46A34-97E4-4D1E-93E5-4F4AA41D1A61}" sibTransId="{BD8ECD1C-33CD-402C-BB8D-FCA8265EAD43}"/>
    <dgm:cxn modelId="{56FF335D-FE3D-448B-BF22-056A1EB36ECC}" type="presOf" srcId="{7BB8F674-1C24-4E0D-9EC1-4A63B669368C}" destId="{4E7EFDE6-A1CF-4BFB-B0CD-FEB2EBE07604}" srcOrd="0" destOrd="0" presId="urn:microsoft.com/office/officeart/2005/8/layout/vList3"/>
    <dgm:cxn modelId="{28303B4A-CC63-48F6-B35A-04F1E21BA311}" type="presOf" srcId="{088215BD-7AA0-491E-9553-F131D3E10841}" destId="{E6D34C87-B021-4F7C-88E7-2EC109080352}" srcOrd="0" destOrd="0" presId="urn:microsoft.com/office/officeart/2005/8/layout/vList3"/>
    <dgm:cxn modelId="{F6A8216B-F5D5-4482-A504-956F2B3ADC1B}" type="presOf" srcId="{6F6FB3D2-7C65-4174-B3A0-A2A6CD30895B}" destId="{944ABB3F-1559-4C09-8A63-34BEDB1D2B58}" srcOrd="0" destOrd="0" presId="urn:microsoft.com/office/officeart/2005/8/layout/vList3"/>
    <dgm:cxn modelId="{E04FF37C-5CC9-4F20-AF1D-6CB603FE29E9}" type="presOf" srcId="{EC04E7E6-F415-4ECB-8128-34416966BE3C}" destId="{AFE60E79-B3B5-4211-A343-777161CF3855}" srcOrd="0" destOrd="0" presId="urn:microsoft.com/office/officeart/2005/8/layout/vList3"/>
    <dgm:cxn modelId="{89224F7D-D960-48EE-B181-FA07B9F72AFF}" srcId="{6F6FB3D2-7C65-4174-B3A0-A2A6CD30895B}" destId="{7BB8F674-1C24-4E0D-9EC1-4A63B669368C}" srcOrd="0" destOrd="0" parTransId="{8DB67EB7-ABC7-4F17-8B46-9DA559771B3E}" sibTransId="{CD13DEBC-D9F5-4B05-9187-1157B2864EFD}"/>
    <dgm:cxn modelId="{2DDAE8A3-580D-43F9-9CF6-4E1A35B6A790}" srcId="{6F6FB3D2-7C65-4174-B3A0-A2A6CD30895B}" destId="{088215BD-7AA0-491E-9553-F131D3E10841}" srcOrd="2" destOrd="0" parTransId="{375A3947-256B-410D-B594-376F2C61A36F}" sibTransId="{90DFD05E-2467-46E4-ADAB-680854BC14C2}"/>
    <dgm:cxn modelId="{0D868B5B-DE4C-4662-8B6E-24CD181520C0}" type="presParOf" srcId="{944ABB3F-1559-4C09-8A63-34BEDB1D2B58}" destId="{1737B793-5459-4215-B77C-C79C6B7737A0}" srcOrd="0" destOrd="0" presId="urn:microsoft.com/office/officeart/2005/8/layout/vList3"/>
    <dgm:cxn modelId="{022EA434-CE9E-4A35-AFAE-4F5C7B762489}" type="presParOf" srcId="{1737B793-5459-4215-B77C-C79C6B7737A0}" destId="{B50BCFB2-59B2-419D-8663-B94929AEC765}" srcOrd="0" destOrd="0" presId="urn:microsoft.com/office/officeart/2005/8/layout/vList3"/>
    <dgm:cxn modelId="{F01FF278-949F-4371-9BDE-07A10FBBCB22}" type="presParOf" srcId="{1737B793-5459-4215-B77C-C79C6B7737A0}" destId="{4E7EFDE6-A1CF-4BFB-B0CD-FEB2EBE07604}" srcOrd="1" destOrd="0" presId="urn:microsoft.com/office/officeart/2005/8/layout/vList3"/>
    <dgm:cxn modelId="{BADB7E6B-F4CA-4CC0-A0BD-BCF9F2BA6783}" type="presParOf" srcId="{944ABB3F-1559-4C09-8A63-34BEDB1D2B58}" destId="{C78D5BA2-E66A-4262-AD07-185631ED533C}" srcOrd="1" destOrd="0" presId="urn:microsoft.com/office/officeart/2005/8/layout/vList3"/>
    <dgm:cxn modelId="{118B37CA-9BFE-4E2E-919F-944D909FFDBA}" type="presParOf" srcId="{944ABB3F-1559-4C09-8A63-34BEDB1D2B58}" destId="{D3125BB8-C2E3-4496-9344-9A1CB412DE25}" srcOrd="2" destOrd="0" presId="urn:microsoft.com/office/officeart/2005/8/layout/vList3"/>
    <dgm:cxn modelId="{A60CA18D-9938-4658-87DE-9E781A5B3466}" type="presParOf" srcId="{D3125BB8-C2E3-4496-9344-9A1CB412DE25}" destId="{674A23B9-2605-4E0F-B0FB-F89E9C02906E}" srcOrd="0" destOrd="0" presId="urn:microsoft.com/office/officeart/2005/8/layout/vList3"/>
    <dgm:cxn modelId="{7E003BE3-649C-4C66-BFAA-2A57C927BE7C}" type="presParOf" srcId="{D3125BB8-C2E3-4496-9344-9A1CB412DE25}" destId="{AFE60E79-B3B5-4211-A343-777161CF3855}" srcOrd="1" destOrd="0" presId="urn:microsoft.com/office/officeart/2005/8/layout/vList3"/>
    <dgm:cxn modelId="{77D741CB-8930-4B46-8329-B1E0C0E98FE9}" type="presParOf" srcId="{944ABB3F-1559-4C09-8A63-34BEDB1D2B58}" destId="{8761B199-87F4-4C1F-97AD-D12216088FB2}" srcOrd="3" destOrd="0" presId="urn:microsoft.com/office/officeart/2005/8/layout/vList3"/>
    <dgm:cxn modelId="{2C6F9932-145D-409A-8C1C-E05A22B4698A}" type="presParOf" srcId="{944ABB3F-1559-4C09-8A63-34BEDB1D2B58}" destId="{F057FDE2-447E-4D3F-A844-DA4F5F377340}" srcOrd="4" destOrd="0" presId="urn:microsoft.com/office/officeart/2005/8/layout/vList3"/>
    <dgm:cxn modelId="{032F1651-AFEE-4E59-A9CB-30C32C748D83}" type="presParOf" srcId="{F057FDE2-447E-4D3F-A844-DA4F5F377340}" destId="{BBDA9674-BA6E-4DBD-BB45-96109E6B540E}" srcOrd="0" destOrd="0" presId="urn:microsoft.com/office/officeart/2005/8/layout/vList3"/>
    <dgm:cxn modelId="{80B5691D-BFF0-464D-8B35-9AF52AA3CD7A}" type="presParOf" srcId="{F057FDE2-447E-4D3F-A844-DA4F5F377340}" destId="{E6D34C87-B021-4F7C-88E7-2EC1090803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89BE2-DE59-427E-8FD1-59AE784400B2}" type="doc">
      <dgm:prSet loTypeId="urn:microsoft.com/office/officeart/2005/8/layout/matrix1" loCatId="matrix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s-CR"/>
        </a:p>
      </dgm:t>
    </dgm:pt>
    <dgm:pt modelId="{7CB2D4AE-2A92-4A3D-9FA7-E0DAAB70331E}">
      <dgm:prSet/>
      <dgm:spPr/>
      <dgm:t>
        <a:bodyPr/>
        <a:lstStyle/>
        <a:p>
          <a:r>
            <a:rPr lang="es-ES"/>
            <a:t>Enfoque Gary Gereffi</a:t>
          </a:r>
          <a:endParaRPr lang="es-CR"/>
        </a:p>
      </dgm:t>
    </dgm:pt>
    <dgm:pt modelId="{6B833B23-77AA-41D8-9236-1363F59ED147}" type="parTrans" cxnId="{4F0C7ED6-3349-40C1-B3D7-D170E34633D9}">
      <dgm:prSet/>
      <dgm:spPr/>
      <dgm:t>
        <a:bodyPr/>
        <a:lstStyle/>
        <a:p>
          <a:endParaRPr lang="es-CR"/>
        </a:p>
      </dgm:t>
    </dgm:pt>
    <dgm:pt modelId="{2AD5B041-D24C-4892-972F-7C45AB25C9D3}" type="sibTrans" cxnId="{4F0C7ED6-3349-40C1-B3D7-D170E34633D9}">
      <dgm:prSet/>
      <dgm:spPr/>
      <dgm:t>
        <a:bodyPr/>
        <a:lstStyle/>
        <a:p>
          <a:endParaRPr lang="es-CR"/>
        </a:p>
      </dgm:t>
    </dgm:pt>
    <dgm:pt modelId="{1E7ABF84-87BB-4F5D-864B-6491C786B589}">
      <dgm:prSet/>
      <dgm:spPr/>
      <dgm:t>
        <a:bodyPr/>
        <a:lstStyle/>
        <a:p>
          <a:r>
            <a:rPr lang="es-ES" b="1" dirty="0"/>
            <a:t>Rompiendo idea estática de centros y periferias</a:t>
          </a:r>
          <a:endParaRPr lang="es-CR" b="1" dirty="0"/>
        </a:p>
      </dgm:t>
    </dgm:pt>
    <dgm:pt modelId="{E4295060-D485-45EC-B382-B06FB6796DD2}" type="parTrans" cxnId="{6028453E-0359-4360-9087-1212FA22645A}">
      <dgm:prSet/>
      <dgm:spPr/>
      <dgm:t>
        <a:bodyPr/>
        <a:lstStyle/>
        <a:p>
          <a:endParaRPr lang="es-CR"/>
        </a:p>
      </dgm:t>
    </dgm:pt>
    <dgm:pt modelId="{A75115DC-EE79-4981-9D71-9E00BBE59F66}" type="sibTrans" cxnId="{6028453E-0359-4360-9087-1212FA22645A}">
      <dgm:prSet/>
      <dgm:spPr/>
      <dgm:t>
        <a:bodyPr/>
        <a:lstStyle/>
        <a:p>
          <a:endParaRPr lang="es-CR"/>
        </a:p>
      </dgm:t>
    </dgm:pt>
    <dgm:pt modelId="{69F63BD0-BF17-4FD5-BD6E-01FA8FEA1F4D}">
      <dgm:prSet/>
      <dgm:spPr/>
      <dgm:t>
        <a:bodyPr/>
        <a:lstStyle/>
        <a:p>
          <a:r>
            <a:rPr lang="es-ES" b="1"/>
            <a:t>Dimensiones del enfoque analítico</a:t>
          </a:r>
          <a:endParaRPr lang="es-CR" b="1"/>
        </a:p>
      </dgm:t>
    </dgm:pt>
    <dgm:pt modelId="{E168E374-ED26-4A85-A795-44B55D2F50E7}" type="parTrans" cxnId="{A693A216-7F00-4B4A-B6CA-D30FE82193A5}">
      <dgm:prSet/>
      <dgm:spPr/>
      <dgm:t>
        <a:bodyPr/>
        <a:lstStyle/>
        <a:p>
          <a:endParaRPr lang="es-CR"/>
        </a:p>
      </dgm:t>
    </dgm:pt>
    <dgm:pt modelId="{3E99779D-C566-493F-8C9A-E2C99DD23234}" type="sibTrans" cxnId="{A693A216-7F00-4B4A-B6CA-D30FE82193A5}">
      <dgm:prSet/>
      <dgm:spPr/>
      <dgm:t>
        <a:bodyPr/>
        <a:lstStyle/>
        <a:p>
          <a:endParaRPr lang="es-CR"/>
        </a:p>
      </dgm:t>
    </dgm:pt>
    <dgm:pt modelId="{676D0C9F-3BBC-4CBD-ADBB-5CB0A9F5008D}">
      <dgm:prSet/>
      <dgm:spPr/>
      <dgm:t>
        <a:bodyPr/>
        <a:lstStyle/>
        <a:p>
          <a:r>
            <a:rPr lang="es-ES" b="1"/>
            <a:t>Hipótesis de Gereffi: participar de cadenas globales</a:t>
          </a:r>
          <a:endParaRPr lang="es-CR" b="1"/>
        </a:p>
      </dgm:t>
    </dgm:pt>
    <dgm:pt modelId="{DF1E0499-1461-4AAB-8A0E-24B4F3CE3715}" type="parTrans" cxnId="{E0B1C426-B2EB-4372-96A3-D32305A62ED6}">
      <dgm:prSet/>
      <dgm:spPr/>
      <dgm:t>
        <a:bodyPr/>
        <a:lstStyle/>
        <a:p>
          <a:endParaRPr lang="es-CR"/>
        </a:p>
      </dgm:t>
    </dgm:pt>
    <dgm:pt modelId="{4A9C60FF-D7D8-4CC1-857D-544BDC1E18C1}" type="sibTrans" cxnId="{E0B1C426-B2EB-4372-96A3-D32305A62ED6}">
      <dgm:prSet/>
      <dgm:spPr/>
      <dgm:t>
        <a:bodyPr/>
        <a:lstStyle/>
        <a:p>
          <a:endParaRPr lang="es-CR"/>
        </a:p>
      </dgm:t>
    </dgm:pt>
    <dgm:pt modelId="{A53166E5-0924-4BFD-B3EC-289A65046CE7}">
      <dgm:prSet/>
      <dgm:spPr/>
      <dgm:t>
        <a:bodyPr/>
        <a:lstStyle/>
        <a:p>
          <a:r>
            <a:rPr lang="es-ES" b="1"/>
            <a:t>Atracción de la IED</a:t>
          </a:r>
          <a:endParaRPr lang="es-CR" b="1"/>
        </a:p>
      </dgm:t>
    </dgm:pt>
    <dgm:pt modelId="{07AFA11D-F0D7-44AF-88D1-15ED9B2C037F}" type="parTrans" cxnId="{1385FDD0-0A96-4844-9968-F1C1DA474FDF}">
      <dgm:prSet/>
      <dgm:spPr/>
      <dgm:t>
        <a:bodyPr/>
        <a:lstStyle/>
        <a:p>
          <a:endParaRPr lang="es-CR"/>
        </a:p>
      </dgm:t>
    </dgm:pt>
    <dgm:pt modelId="{006E595A-CB0D-4E05-85D3-BC85611AD90D}" type="sibTrans" cxnId="{1385FDD0-0A96-4844-9968-F1C1DA474FDF}">
      <dgm:prSet/>
      <dgm:spPr/>
      <dgm:t>
        <a:bodyPr/>
        <a:lstStyle/>
        <a:p>
          <a:endParaRPr lang="es-CR"/>
        </a:p>
      </dgm:t>
    </dgm:pt>
    <dgm:pt modelId="{5AEEE9CC-D925-4A7E-A2F2-C3121C35DD87}">
      <dgm:prSet/>
      <dgm:spPr/>
      <dgm:t>
        <a:bodyPr/>
        <a:lstStyle/>
        <a:p>
          <a:endParaRPr lang="es-CR"/>
        </a:p>
      </dgm:t>
    </dgm:pt>
    <dgm:pt modelId="{D6AEF267-842E-4323-90C2-FDB4F891789D}" type="parTrans" cxnId="{03DCE5AD-E2A9-437E-8956-A46F3AB64A99}">
      <dgm:prSet/>
      <dgm:spPr/>
      <dgm:t>
        <a:bodyPr/>
        <a:lstStyle/>
        <a:p>
          <a:endParaRPr lang="es-CR"/>
        </a:p>
      </dgm:t>
    </dgm:pt>
    <dgm:pt modelId="{87685F74-96CE-44D3-BE57-FA44982C7409}" type="sibTrans" cxnId="{03DCE5AD-E2A9-437E-8956-A46F3AB64A99}">
      <dgm:prSet/>
      <dgm:spPr/>
      <dgm:t>
        <a:bodyPr/>
        <a:lstStyle/>
        <a:p>
          <a:endParaRPr lang="es-CR"/>
        </a:p>
      </dgm:t>
    </dgm:pt>
    <dgm:pt modelId="{CE5A581D-5F1C-4DAC-A0A7-21A2433124AB}">
      <dgm:prSet/>
      <dgm:spPr/>
      <dgm:t>
        <a:bodyPr/>
        <a:lstStyle/>
        <a:p>
          <a:endParaRPr lang="es-CR"/>
        </a:p>
      </dgm:t>
    </dgm:pt>
    <dgm:pt modelId="{858BC1F8-C8FD-47FD-961F-9DA3C3F9BE22}" type="parTrans" cxnId="{7E82FE53-8CB1-4BE4-9972-20C4B8F7D45C}">
      <dgm:prSet/>
      <dgm:spPr/>
      <dgm:t>
        <a:bodyPr/>
        <a:lstStyle/>
        <a:p>
          <a:endParaRPr lang="es-CR"/>
        </a:p>
      </dgm:t>
    </dgm:pt>
    <dgm:pt modelId="{17AE6A19-7990-4DC1-A4E0-617AADD4AFBC}" type="sibTrans" cxnId="{7E82FE53-8CB1-4BE4-9972-20C4B8F7D45C}">
      <dgm:prSet/>
      <dgm:spPr/>
      <dgm:t>
        <a:bodyPr/>
        <a:lstStyle/>
        <a:p>
          <a:endParaRPr lang="es-CR"/>
        </a:p>
      </dgm:t>
    </dgm:pt>
    <dgm:pt modelId="{9BADC6CA-87AB-4480-9D6C-541BAB0513B6}" type="pres">
      <dgm:prSet presAssocID="{A4589BE2-DE59-427E-8FD1-59AE784400B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7358D3-8D2F-45D5-BF4B-4B8B5056A844}" type="pres">
      <dgm:prSet presAssocID="{A4589BE2-DE59-427E-8FD1-59AE784400B2}" presName="matrix" presStyleCnt="0"/>
      <dgm:spPr/>
    </dgm:pt>
    <dgm:pt modelId="{DED8B3B5-99D7-435D-A952-14DE3852590D}" type="pres">
      <dgm:prSet presAssocID="{A4589BE2-DE59-427E-8FD1-59AE784400B2}" presName="tile1" presStyleLbl="node1" presStyleIdx="0" presStyleCnt="4" custLinFactNeighborX="-292" custLinFactNeighborY="-5737"/>
      <dgm:spPr/>
    </dgm:pt>
    <dgm:pt modelId="{822FD529-BC87-4692-8025-D5B619CA03E3}" type="pres">
      <dgm:prSet presAssocID="{A4589BE2-DE59-427E-8FD1-59AE784400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4528DE-FE50-462C-A5D6-9410C622F4E6}" type="pres">
      <dgm:prSet presAssocID="{A4589BE2-DE59-427E-8FD1-59AE784400B2}" presName="tile2" presStyleLbl="node1" presStyleIdx="1" presStyleCnt="4"/>
      <dgm:spPr/>
    </dgm:pt>
    <dgm:pt modelId="{47DC200E-BEBF-4D0D-B0AD-2661A9797466}" type="pres">
      <dgm:prSet presAssocID="{A4589BE2-DE59-427E-8FD1-59AE784400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58050B-AE58-4174-98C4-55F1D7DDDA5F}" type="pres">
      <dgm:prSet presAssocID="{A4589BE2-DE59-427E-8FD1-59AE784400B2}" presName="tile3" presStyleLbl="node1" presStyleIdx="2" presStyleCnt="4"/>
      <dgm:spPr/>
    </dgm:pt>
    <dgm:pt modelId="{3312D826-6830-40F5-901B-09E63767298A}" type="pres">
      <dgm:prSet presAssocID="{A4589BE2-DE59-427E-8FD1-59AE784400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27F9BF-CD1A-4BC5-80B6-C01DAB02772F}" type="pres">
      <dgm:prSet presAssocID="{A4589BE2-DE59-427E-8FD1-59AE784400B2}" presName="tile4" presStyleLbl="node1" presStyleIdx="3" presStyleCnt="4"/>
      <dgm:spPr/>
    </dgm:pt>
    <dgm:pt modelId="{14FD89B0-698E-48C5-A746-2115602BB698}" type="pres">
      <dgm:prSet presAssocID="{A4589BE2-DE59-427E-8FD1-59AE784400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9C0F5B5-8336-4F08-BD05-5233FE6D9507}" type="pres">
      <dgm:prSet presAssocID="{A4589BE2-DE59-427E-8FD1-59AE784400B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693A216-7F00-4B4A-B6CA-D30FE82193A5}" srcId="{7CB2D4AE-2A92-4A3D-9FA7-E0DAAB70331E}" destId="{69F63BD0-BF17-4FD5-BD6E-01FA8FEA1F4D}" srcOrd="1" destOrd="0" parTransId="{E168E374-ED26-4A85-A795-44B55D2F50E7}" sibTransId="{3E99779D-C566-493F-8C9A-E2C99DD23234}"/>
    <dgm:cxn modelId="{E0B1C426-B2EB-4372-96A3-D32305A62ED6}" srcId="{7CB2D4AE-2A92-4A3D-9FA7-E0DAAB70331E}" destId="{676D0C9F-3BBC-4CBD-ADBB-5CB0A9F5008D}" srcOrd="2" destOrd="0" parTransId="{DF1E0499-1461-4AAB-8A0E-24B4F3CE3715}" sibTransId="{4A9C60FF-D7D8-4CC1-857D-544BDC1E18C1}"/>
    <dgm:cxn modelId="{6028453E-0359-4360-9087-1212FA22645A}" srcId="{7CB2D4AE-2A92-4A3D-9FA7-E0DAAB70331E}" destId="{1E7ABF84-87BB-4F5D-864B-6491C786B589}" srcOrd="0" destOrd="0" parTransId="{E4295060-D485-45EC-B382-B06FB6796DD2}" sibTransId="{A75115DC-EE79-4981-9D71-9E00BBE59F66}"/>
    <dgm:cxn modelId="{7E82FE53-8CB1-4BE4-9972-20C4B8F7D45C}" srcId="{7CB2D4AE-2A92-4A3D-9FA7-E0DAAB70331E}" destId="{CE5A581D-5F1C-4DAC-A0A7-21A2433124AB}" srcOrd="5" destOrd="0" parTransId="{858BC1F8-C8FD-47FD-961F-9DA3C3F9BE22}" sibTransId="{17AE6A19-7990-4DC1-A4E0-617AADD4AFBC}"/>
    <dgm:cxn modelId="{6A6B439C-9EC0-4F63-830A-CCE949732FCD}" type="presOf" srcId="{A53166E5-0924-4BFD-B3EC-289A65046CE7}" destId="{A727F9BF-CD1A-4BC5-80B6-C01DAB02772F}" srcOrd="0" destOrd="0" presId="urn:microsoft.com/office/officeart/2005/8/layout/matrix1"/>
    <dgm:cxn modelId="{1D6344A1-438A-4924-B685-29B519B1DA10}" type="presOf" srcId="{1E7ABF84-87BB-4F5D-864B-6491C786B589}" destId="{DED8B3B5-99D7-435D-A952-14DE3852590D}" srcOrd="0" destOrd="0" presId="urn:microsoft.com/office/officeart/2005/8/layout/matrix1"/>
    <dgm:cxn modelId="{779514A3-0AEA-4BF0-8BAC-CCE3901D5DCA}" type="presOf" srcId="{7CB2D4AE-2A92-4A3D-9FA7-E0DAAB70331E}" destId="{49C0F5B5-8336-4F08-BD05-5233FE6D9507}" srcOrd="0" destOrd="0" presId="urn:microsoft.com/office/officeart/2005/8/layout/matrix1"/>
    <dgm:cxn modelId="{03DCE5AD-E2A9-437E-8956-A46F3AB64A99}" srcId="{7CB2D4AE-2A92-4A3D-9FA7-E0DAAB70331E}" destId="{5AEEE9CC-D925-4A7E-A2F2-C3121C35DD87}" srcOrd="4" destOrd="0" parTransId="{D6AEF267-842E-4323-90C2-FDB4F891789D}" sibTransId="{87685F74-96CE-44D3-BE57-FA44982C7409}"/>
    <dgm:cxn modelId="{08A1A0C2-E068-471F-ABA8-C3FFEA18D2C1}" type="presOf" srcId="{A4589BE2-DE59-427E-8FD1-59AE784400B2}" destId="{9BADC6CA-87AB-4480-9D6C-541BAB0513B6}" srcOrd="0" destOrd="0" presId="urn:microsoft.com/office/officeart/2005/8/layout/matrix1"/>
    <dgm:cxn modelId="{4FC268CE-D779-4512-9709-B79A5F17498A}" type="presOf" srcId="{676D0C9F-3BBC-4CBD-ADBB-5CB0A9F5008D}" destId="{3312D826-6830-40F5-901B-09E63767298A}" srcOrd="1" destOrd="0" presId="urn:microsoft.com/office/officeart/2005/8/layout/matrix1"/>
    <dgm:cxn modelId="{1385FDD0-0A96-4844-9968-F1C1DA474FDF}" srcId="{7CB2D4AE-2A92-4A3D-9FA7-E0DAAB70331E}" destId="{A53166E5-0924-4BFD-B3EC-289A65046CE7}" srcOrd="3" destOrd="0" parTransId="{07AFA11D-F0D7-44AF-88D1-15ED9B2C037F}" sibTransId="{006E595A-CB0D-4E05-85D3-BC85611AD90D}"/>
    <dgm:cxn modelId="{6253A5D2-2D5A-433E-A025-C58E3B3E35E0}" type="presOf" srcId="{A53166E5-0924-4BFD-B3EC-289A65046CE7}" destId="{14FD89B0-698E-48C5-A746-2115602BB698}" srcOrd="1" destOrd="0" presId="urn:microsoft.com/office/officeart/2005/8/layout/matrix1"/>
    <dgm:cxn modelId="{4F0C7ED6-3349-40C1-B3D7-D170E34633D9}" srcId="{A4589BE2-DE59-427E-8FD1-59AE784400B2}" destId="{7CB2D4AE-2A92-4A3D-9FA7-E0DAAB70331E}" srcOrd="0" destOrd="0" parTransId="{6B833B23-77AA-41D8-9236-1363F59ED147}" sibTransId="{2AD5B041-D24C-4892-972F-7C45AB25C9D3}"/>
    <dgm:cxn modelId="{5E7E35DA-70CD-4C97-BAD3-61AE1D4BFBC4}" type="presOf" srcId="{676D0C9F-3BBC-4CBD-ADBB-5CB0A9F5008D}" destId="{DF58050B-AE58-4174-98C4-55F1D7DDDA5F}" srcOrd="0" destOrd="0" presId="urn:microsoft.com/office/officeart/2005/8/layout/matrix1"/>
    <dgm:cxn modelId="{C8BB9DEB-7B25-4B2C-8278-AE6346753EFA}" type="presOf" srcId="{1E7ABF84-87BB-4F5D-864B-6491C786B589}" destId="{822FD529-BC87-4692-8025-D5B619CA03E3}" srcOrd="1" destOrd="0" presId="urn:microsoft.com/office/officeart/2005/8/layout/matrix1"/>
    <dgm:cxn modelId="{E7AFE3EC-D6AD-4A46-87BA-A128EA877DA6}" type="presOf" srcId="{69F63BD0-BF17-4FD5-BD6E-01FA8FEA1F4D}" destId="{064528DE-FE50-462C-A5D6-9410C622F4E6}" srcOrd="0" destOrd="0" presId="urn:microsoft.com/office/officeart/2005/8/layout/matrix1"/>
    <dgm:cxn modelId="{EF0B01F3-0208-44D0-B990-AF378D8504E0}" type="presOf" srcId="{69F63BD0-BF17-4FD5-BD6E-01FA8FEA1F4D}" destId="{47DC200E-BEBF-4D0D-B0AD-2661A9797466}" srcOrd="1" destOrd="0" presId="urn:microsoft.com/office/officeart/2005/8/layout/matrix1"/>
    <dgm:cxn modelId="{B70C9D3D-B462-455D-BFC2-54692DBF2ED4}" type="presParOf" srcId="{9BADC6CA-87AB-4480-9D6C-541BAB0513B6}" destId="{7D7358D3-8D2F-45D5-BF4B-4B8B5056A844}" srcOrd="0" destOrd="0" presId="urn:microsoft.com/office/officeart/2005/8/layout/matrix1"/>
    <dgm:cxn modelId="{7A203590-DC69-4D9B-8423-B88B1A0A4920}" type="presParOf" srcId="{7D7358D3-8D2F-45D5-BF4B-4B8B5056A844}" destId="{DED8B3B5-99D7-435D-A952-14DE3852590D}" srcOrd="0" destOrd="0" presId="urn:microsoft.com/office/officeart/2005/8/layout/matrix1"/>
    <dgm:cxn modelId="{CD209794-B48D-42EA-B58B-FC881705C22D}" type="presParOf" srcId="{7D7358D3-8D2F-45D5-BF4B-4B8B5056A844}" destId="{822FD529-BC87-4692-8025-D5B619CA03E3}" srcOrd="1" destOrd="0" presId="urn:microsoft.com/office/officeart/2005/8/layout/matrix1"/>
    <dgm:cxn modelId="{9ED2D3D2-DCE5-4CE9-9499-6A3B992E853D}" type="presParOf" srcId="{7D7358D3-8D2F-45D5-BF4B-4B8B5056A844}" destId="{064528DE-FE50-462C-A5D6-9410C622F4E6}" srcOrd="2" destOrd="0" presId="urn:microsoft.com/office/officeart/2005/8/layout/matrix1"/>
    <dgm:cxn modelId="{5DB36EE5-A67B-4EBC-9317-14F0DF858C47}" type="presParOf" srcId="{7D7358D3-8D2F-45D5-BF4B-4B8B5056A844}" destId="{47DC200E-BEBF-4D0D-B0AD-2661A9797466}" srcOrd="3" destOrd="0" presId="urn:microsoft.com/office/officeart/2005/8/layout/matrix1"/>
    <dgm:cxn modelId="{C96B8592-24D5-48F1-B292-77D08F8540BE}" type="presParOf" srcId="{7D7358D3-8D2F-45D5-BF4B-4B8B5056A844}" destId="{DF58050B-AE58-4174-98C4-55F1D7DDDA5F}" srcOrd="4" destOrd="0" presId="urn:microsoft.com/office/officeart/2005/8/layout/matrix1"/>
    <dgm:cxn modelId="{97E15519-5422-40E8-A022-489F5F13ACF3}" type="presParOf" srcId="{7D7358D3-8D2F-45D5-BF4B-4B8B5056A844}" destId="{3312D826-6830-40F5-901B-09E63767298A}" srcOrd="5" destOrd="0" presId="urn:microsoft.com/office/officeart/2005/8/layout/matrix1"/>
    <dgm:cxn modelId="{21302F4B-9F23-4CC1-9952-BC3B2DDC236F}" type="presParOf" srcId="{7D7358D3-8D2F-45D5-BF4B-4B8B5056A844}" destId="{A727F9BF-CD1A-4BC5-80B6-C01DAB02772F}" srcOrd="6" destOrd="0" presId="urn:microsoft.com/office/officeart/2005/8/layout/matrix1"/>
    <dgm:cxn modelId="{286B40AD-B1F8-4E61-A872-B13C313BA969}" type="presParOf" srcId="{7D7358D3-8D2F-45D5-BF4B-4B8B5056A844}" destId="{14FD89B0-698E-48C5-A746-2115602BB698}" srcOrd="7" destOrd="0" presId="urn:microsoft.com/office/officeart/2005/8/layout/matrix1"/>
    <dgm:cxn modelId="{9FE052D7-3DE2-4F35-8DFB-2E0EAAAC2530}" type="presParOf" srcId="{9BADC6CA-87AB-4480-9D6C-541BAB0513B6}" destId="{49C0F5B5-8336-4F08-BD05-5233FE6D950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EFDE6-A1CF-4BFB-B0CD-FEB2EBE07604}">
      <dsp:nvSpPr>
        <dsp:cNvPr id="0" name=""/>
        <dsp:cNvSpPr/>
      </dsp:nvSpPr>
      <dsp:spPr>
        <a:xfrm rot="10800000">
          <a:off x="1603128" y="933"/>
          <a:ext cx="5399676" cy="972236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2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Externalización y costos de transacción</a:t>
          </a:r>
          <a:endParaRPr lang="es-CR" sz="2300" kern="1200" dirty="0"/>
        </a:p>
      </dsp:txBody>
      <dsp:txXfrm rot="10800000">
        <a:off x="1846187" y="933"/>
        <a:ext cx="5156617" cy="972236"/>
      </dsp:txXfrm>
    </dsp:sp>
    <dsp:sp modelId="{B50BCFB2-59B2-419D-8663-B94929AEC765}">
      <dsp:nvSpPr>
        <dsp:cNvPr id="0" name=""/>
        <dsp:cNvSpPr/>
      </dsp:nvSpPr>
      <dsp:spPr>
        <a:xfrm>
          <a:off x="1117009" y="933"/>
          <a:ext cx="972236" cy="97223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3000" r="-33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60E79-B3B5-4211-A343-777161CF3855}">
      <dsp:nvSpPr>
        <dsp:cNvPr id="0" name=""/>
        <dsp:cNvSpPr/>
      </dsp:nvSpPr>
      <dsp:spPr>
        <a:xfrm rot="10800000">
          <a:off x="1693273" y="1411291"/>
          <a:ext cx="5399676" cy="972236"/>
        </a:xfrm>
        <a:prstGeom prst="homePlat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2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Grandes etapas: intensidad del comercio y costos del transporte</a:t>
          </a:r>
          <a:endParaRPr lang="es-CR" sz="2300" kern="1200"/>
        </a:p>
      </dsp:txBody>
      <dsp:txXfrm rot="10800000">
        <a:off x="1936332" y="1411291"/>
        <a:ext cx="5156617" cy="972236"/>
      </dsp:txXfrm>
    </dsp:sp>
    <dsp:sp modelId="{674A23B9-2605-4E0F-B0FB-F89E9C02906E}">
      <dsp:nvSpPr>
        <dsp:cNvPr id="0" name=""/>
        <dsp:cNvSpPr/>
      </dsp:nvSpPr>
      <dsp:spPr>
        <a:xfrm>
          <a:off x="1026863" y="1263389"/>
          <a:ext cx="1332819" cy="126803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34C87-B021-4F7C-88E7-2EC109080352}">
      <dsp:nvSpPr>
        <dsp:cNvPr id="0" name=""/>
        <dsp:cNvSpPr/>
      </dsp:nvSpPr>
      <dsp:spPr>
        <a:xfrm rot="10800000">
          <a:off x="1720579" y="2821649"/>
          <a:ext cx="5399676" cy="972236"/>
        </a:xfrm>
        <a:prstGeom prst="homePlat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2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Industrialización y desindustrialización: Europa – Asia</a:t>
          </a:r>
          <a:endParaRPr lang="es-CR" sz="2300" kern="1200" dirty="0"/>
        </a:p>
      </dsp:txBody>
      <dsp:txXfrm rot="10800000">
        <a:off x="1963638" y="2821649"/>
        <a:ext cx="5156617" cy="972236"/>
      </dsp:txXfrm>
    </dsp:sp>
    <dsp:sp modelId="{BBDA9674-BA6E-4DBD-BB45-96109E6B540E}">
      <dsp:nvSpPr>
        <dsp:cNvPr id="0" name=""/>
        <dsp:cNvSpPr/>
      </dsp:nvSpPr>
      <dsp:spPr>
        <a:xfrm>
          <a:off x="999558" y="2821649"/>
          <a:ext cx="1442040" cy="97223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8B3B5-99D7-435D-A952-14DE3852590D}">
      <dsp:nvSpPr>
        <dsp:cNvPr id="0" name=""/>
        <dsp:cNvSpPr/>
      </dsp:nvSpPr>
      <dsp:spPr>
        <a:xfrm rot="16200000">
          <a:off x="1089252" y="-1089252"/>
          <a:ext cx="1891325" cy="40698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Rompiendo idea estática de centros y periferias</a:t>
          </a:r>
          <a:endParaRPr lang="es-CR" sz="2500" b="1" kern="1200" dirty="0"/>
        </a:p>
      </dsp:txBody>
      <dsp:txXfrm rot="5400000">
        <a:off x="-1" y="1"/>
        <a:ext cx="4069829" cy="1418493"/>
      </dsp:txXfrm>
    </dsp:sp>
    <dsp:sp modelId="{064528DE-FE50-462C-A5D6-9410C622F4E6}">
      <dsp:nvSpPr>
        <dsp:cNvPr id="0" name=""/>
        <dsp:cNvSpPr/>
      </dsp:nvSpPr>
      <dsp:spPr>
        <a:xfrm>
          <a:off x="4069829" y="0"/>
          <a:ext cx="4069829" cy="18913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Dimensiones del enfoque analítico</a:t>
          </a:r>
          <a:endParaRPr lang="es-CR" sz="2500" b="1" kern="1200"/>
        </a:p>
      </dsp:txBody>
      <dsp:txXfrm>
        <a:off x="4069829" y="0"/>
        <a:ext cx="4069829" cy="1418493"/>
      </dsp:txXfrm>
    </dsp:sp>
    <dsp:sp modelId="{DF58050B-AE58-4174-98C4-55F1D7DDDA5F}">
      <dsp:nvSpPr>
        <dsp:cNvPr id="0" name=""/>
        <dsp:cNvSpPr/>
      </dsp:nvSpPr>
      <dsp:spPr>
        <a:xfrm rot="10800000">
          <a:off x="0" y="1891325"/>
          <a:ext cx="4069829" cy="18913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Hipótesis de Gereffi: participar de cadenas globales</a:t>
          </a:r>
          <a:endParaRPr lang="es-CR" sz="2500" b="1" kern="1200"/>
        </a:p>
      </dsp:txBody>
      <dsp:txXfrm rot="10800000">
        <a:off x="0" y="2364156"/>
        <a:ext cx="4069829" cy="1418493"/>
      </dsp:txXfrm>
    </dsp:sp>
    <dsp:sp modelId="{A727F9BF-CD1A-4BC5-80B6-C01DAB02772F}">
      <dsp:nvSpPr>
        <dsp:cNvPr id="0" name=""/>
        <dsp:cNvSpPr/>
      </dsp:nvSpPr>
      <dsp:spPr>
        <a:xfrm rot="5400000">
          <a:off x="5159081" y="802072"/>
          <a:ext cx="1891325" cy="40698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Atracción de la IED</a:t>
          </a:r>
          <a:endParaRPr lang="es-CR" sz="2500" b="1" kern="1200"/>
        </a:p>
      </dsp:txBody>
      <dsp:txXfrm rot="-5400000">
        <a:off x="4069828" y="2364156"/>
        <a:ext cx="4069829" cy="1418493"/>
      </dsp:txXfrm>
    </dsp:sp>
    <dsp:sp modelId="{49C0F5B5-8336-4F08-BD05-5233FE6D9507}">
      <dsp:nvSpPr>
        <dsp:cNvPr id="0" name=""/>
        <dsp:cNvSpPr/>
      </dsp:nvSpPr>
      <dsp:spPr>
        <a:xfrm>
          <a:off x="2848880" y="1418493"/>
          <a:ext cx="2441897" cy="9456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Enfoque Gary Gereffi</a:t>
          </a:r>
          <a:endParaRPr lang="es-CR" sz="2500" kern="1200"/>
        </a:p>
      </dsp:txBody>
      <dsp:txXfrm>
        <a:off x="2895043" y="1464656"/>
        <a:ext cx="2349571" cy="85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29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9" name="Google Shape;5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8" name="Google Shape;64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41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32" name="Google Shape;132;p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46" name="Google Shape;146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SESION 4</a:t>
            </a:r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bc.com/mundo/noticias-48966545?ocid=socialflow_facebook&amp;fbclid=IwAR1RzsoHjv64Uw_Xja0tJnoi702lYOGP04eHjiLc7ou1T_fyde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mEw3NV4I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SincIcOygz8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KBI_mkznY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0xdZuTSmq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Centroamericano de Administración Pública (ICAP)</a:t>
            </a:r>
            <a:br>
              <a:rPr lang="es-C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Doctorado en Gestión Pública y Ciencias Empresariales </a:t>
            </a:r>
            <a:br>
              <a:rPr lang="es-C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Promoción Costa Rica</a:t>
            </a:r>
            <a:endParaRPr sz="2000"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1357313" y="1857375"/>
            <a:ext cx="64008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CR" b="1"/>
              <a:t>Curso Comercio Internacional y Logística</a:t>
            </a:r>
            <a:endParaRPr/>
          </a:p>
        </p:txBody>
      </p:sp>
      <p:sp>
        <p:nvSpPr>
          <p:cNvPr id="165" name="Google Shape;165;p1"/>
          <p:cNvSpPr/>
          <p:nvPr/>
        </p:nvSpPr>
        <p:spPr>
          <a:xfrm>
            <a:off x="642910" y="2914041"/>
            <a:ext cx="6858048" cy="10156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171575" marR="0" lvl="0" indent="-11715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Sesión 4: Cadenas globales de mercancías y Competitividad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4357688" y="4429125"/>
            <a:ext cx="3500437" cy="1169551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Bibliografía:</a:t>
            </a:r>
            <a:endParaRPr/>
          </a:p>
          <a:p>
            <a:pPr marL="900113" marR="0" lvl="0" indent="-9001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Fernández-Stark, K., &amp; Gereffi, G. (2011), Díaz &amp; Valenciano 2013</a:t>
            </a: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Rafael A. Díaz Porras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9D9D01-B940-A4C5-15B2-F7087B63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Origen de las cadenas:</a:t>
            </a:r>
            <a:endParaRPr lang="es-CR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8B23AC2C-E725-9C2C-EA11-AC1A99C22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95501"/>
              </p:ext>
            </p:extLst>
          </p:nvPr>
        </p:nvGraphicFramePr>
        <p:xfrm>
          <a:off x="512093" y="1916832"/>
          <a:ext cx="8119814" cy="379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8392EA-02DB-627C-0187-90403D9F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5D5-E439-4F03-84A9-A381D17FA067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027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464653" y="1013714"/>
            <a:ext cx="8322188" cy="5571454"/>
            <a:chOff x="107495" y="0"/>
            <a:chExt cx="8322188" cy="5571454"/>
          </a:xfrm>
        </p:grpSpPr>
        <p:sp>
          <p:nvSpPr>
            <p:cNvPr id="257" name="Google Shape;257;p10"/>
            <p:cNvSpPr/>
            <p:nvPr/>
          </p:nvSpPr>
          <p:spPr>
            <a:xfrm>
              <a:off x="107495" y="0"/>
              <a:ext cx="8322188" cy="52013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959DAC"/>
                </a:gs>
                <a:gs pos="80000">
                  <a:srgbClr val="C4CEE2"/>
                </a:gs>
                <a:gs pos="100000">
                  <a:srgbClr val="C4CFE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10665" y="3219897"/>
              <a:ext cx="216376" cy="216376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218854" y="2587912"/>
              <a:ext cx="1939069" cy="298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1218854" y="2587912"/>
              <a:ext cx="1939069" cy="298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6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Orígenes (metáfora de la cadena): Jackson, Ward, Russell, 2006</a:t>
              </a:r>
              <a:r>
                <a:rPr lang="es-C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rld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7800" marR="0" lvl="1" indent="-8890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 sistemas mundiales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67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Nueva Economía Política de alimentación y agricultura (Friedland y otros, 1981; Sine, 2002.</a:t>
              </a:r>
              <a:endParaRPr/>
            </a:p>
            <a:p>
              <a:pPr marL="266700" marR="0" lvl="1" indent="-1778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Enfoque filière, CIRAD, 1960´s</a:t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3020607" y="1806165"/>
              <a:ext cx="391142" cy="391142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188616" y="956956"/>
              <a:ext cx="2026206" cy="4105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3188616" y="956956"/>
              <a:ext cx="2026206" cy="4105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7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R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Redes internacionales producción: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 de mercancías </a:t>
              </a:r>
              <a:r>
                <a:rPr lang="es-CR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(Hopkins, Wallerstein, 1986), 19779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Helleiner1973): integración del comercio y desintegración de la producción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Expansión de exportaciones desde PeD e IED (Hymer, 1972)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Supply Chain Management (Oliver, 1982)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Chain - Value System (Porter, 1985)</a:t>
              </a:r>
              <a:endParaRPr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1016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317532" y="945859"/>
              <a:ext cx="540942" cy="540942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588003" y="1216330"/>
              <a:ext cx="1997325" cy="361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5588003" y="1216330"/>
              <a:ext cx="1997325" cy="361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66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R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cadenas de mercancías a cadenas de valor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 de mercancías: Gereffi, 1994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 Global de Valor: Gereffi, Humphrey, Kaplinsky y Sturgeon 2001</a:t>
              </a:r>
              <a:endParaRPr/>
            </a:p>
          </p:txBody>
        </p:sp>
      </p:grpSp>
      <p:sp>
        <p:nvSpPr>
          <p:cNvPr id="267" name="Google Shape;267;p10"/>
          <p:cNvSpPr/>
          <p:nvPr/>
        </p:nvSpPr>
        <p:spPr>
          <a:xfrm>
            <a:off x="683568" y="357188"/>
            <a:ext cx="7632848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Genealogía de la Cadena de Mercancías</a:t>
            </a:r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11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8AAC1B-D182-C6F5-ED76-238703CA50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MX" sz="3500" b="1"/>
              <a:t>Introducción</a:t>
            </a:r>
            <a:endParaRPr lang="es-ES" sz="35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 lnSpcReduction="10000"/>
          </a:bodyPr>
          <a:lstStyle/>
          <a:p>
            <a:r>
              <a:rPr lang="es-MX" sz="1700" b="1" i="1"/>
              <a:t>Cadenas globales y desarrollo</a:t>
            </a:r>
          </a:p>
          <a:p>
            <a:pPr lvl="1"/>
            <a:r>
              <a:rPr lang="es-MX" sz="1700" b="1" i="1"/>
              <a:t>Enfoque de Gereffi: dentro de la tradición de la tradición dependentista; la visión de la nueva división internacional del trabajo ( 70’s y 80’s).</a:t>
            </a:r>
          </a:p>
          <a:p>
            <a:pPr lvl="1"/>
            <a:r>
              <a:rPr lang="es-MX" sz="1700" b="1" i="1"/>
              <a:t>Busca la operacionalización de las categorías de los sistemas mundiales: centro-semi periferia-periferia; pero superando su carácter estático.</a:t>
            </a:r>
          </a:p>
          <a:p>
            <a:pPr lvl="1"/>
            <a:r>
              <a:rPr lang="es-MX" sz="1700" b="1" i="1"/>
              <a:t>Busca el análisis de nuevas formas de organización industrial.</a:t>
            </a:r>
          </a:p>
          <a:p>
            <a:pPr lvl="2">
              <a:buFontTx/>
              <a:buNone/>
            </a:pPr>
            <a:endParaRPr lang="es-MX" sz="1700" b="1" i="1"/>
          </a:p>
          <a:p>
            <a:pPr lvl="1"/>
            <a:endParaRPr lang="es-ES" sz="1700"/>
          </a:p>
        </p:txBody>
      </p:sp>
      <p:pic>
        <p:nvPicPr>
          <p:cNvPr id="18436" name="Picture 18435" descr="Primer plano de un eslabón de cadena">
            <a:extLst>
              <a:ext uri="{FF2B5EF4-FFF2-40B4-BE49-F238E27FC236}">
                <a16:creationId xmlns:a16="http://schemas.microsoft.com/office/drawing/2014/main" id="{D5228EBA-85C0-DABA-7E3B-C55252798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7" r="39355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BA1963-5D1A-4E69-9557-23BF37C9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901" y="6356350"/>
            <a:ext cx="13263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6D13F3C-06F9-4CCF-92C7-85F7B69263C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9A4A047-2AD2-DC63-2EA0-7F0076E17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04250"/>
              </p:ext>
            </p:extLst>
          </p:nvPr>
        </p:nvGraphicFramePr>
        <p:xfrm>
          <a:off x="719529" y="1628799"/>
          <a:ext cx="8139658" cy="378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AC7605-6E6B-276C-5800-EC95F357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5D5-E439-4F03-84A9-A381D17FA067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811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12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282" name="Google Shape;282;p12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 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14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DF1FBE2-4B8C-BA24-0D6A-77AC822E46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5438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ESTRUCTURA INSUMO - PRODUCTO</a:t>
            </a: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676400" y="1828800"/>
            <a:ext cx="6400800" cy="4279900"/>
            <a:chOff x="720" y="576"/>
            <a:chExt cx="4032" cy="2696"/>
          </a:xfrm>
        </p:grpSpPr>
        <p:sp>
          <p:nvSpPr>
            <p:cNvPr id="297" name="Google Shape;297;p13"/>
            <p:cNvSpPr txBox="1"/>
            <p:nvPr/>
          </p:nvSpPr>
          <p:spPr>
            <a:xfrm>
              <a:off x="912" y="576"/>
              <a:ext cx="3072" cy="306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2400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Cadena de mercancías hipotética</a:t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816" y="1392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INSUMO 1</a:t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24" y="2160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COMPONENTE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776" y="1392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COMPONENTE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816" y="2160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INSUMO 2</a:t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984" y="1776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CONSUMO DE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880" y="1776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PRODUCTO X</a:t>
              </a:r>
              <a:endParaRPr/>
            </a:p>
          </p:txBody>
        </p:sp>
        <p:cxnSp>
          <p:nvCxnSpPr>
            <p:cNvPr id="304" name="Google Shape;304;p13"/>
            <p:cNvCxnSpPr/>
            <p:nvPr/>
          </p:nvCxnSpPr>
          <p:spPr>
            <a:xfrm rot="10800000" flipH="1">
              <a:off x="1584" y="1584"/>
              <a:ext cx="192" cy="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5" name="Google Shape;305;p13"/>
            <p:cNvCxnSpPr/>
            <p:nvPr/>
          </p:nvCxnSpPr>
          <p:spPr>
            <a:xfrm>
              <a:off x="1584" y="2400"/>
              <a:ext cx="24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6" name="Google Shape;306;p13"/>
            <p:cNvCxnSpPr/>
            <p:nvPr/>
          </p:nvCxnSpPr>
          <p:spPr>
            <a:xfrm>
              <a:off x="2544" y="1584"/>
              <a:ext cx="336" cy="38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7" name="Google Shape;307;p13"/>
            <p:cNvCxnSpPr/>
            <p:nvPr/>
          </p:nvCxnSpPr>
          <p:spPr>
            <a:xfrm rot="10800000" flipH="1">
              <a:off x="2592" y="2016"/>
              <a:ext cx="288" cy="33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8" name="Google Shape;308;p13"/>
            <p:cNvCxnSpPr/>
            <p:nvPr/>
          </p:nvCxnSpPr>
          <p:spPr>
            <a:xfrm>
              <a:off x="3648" y="1968"/>
              <a:ext cx="336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9" name="Google Shape;309;p13"/>
            <p:cNvSpPr txBox="1"/>
            <p:nvPr/>
          </p:nvSpPr>
          <p:spPr>
            <a:xfrm>
              <a:off x="720" y="3024"/>
              <a:ext cx="960" cy="24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900">
                  <a:solidFill>
                    <a:srgbClr val="006666"/>
                  </a:solidFill>
                  <a:latin typeface="Arial"/>
                  <a:ea typeface="Arial"/>
                  <a:cs typeface="Arial"/>
                  <a:sym typeface="Arial"/>
                </a:rPr>
                <a:t>Tomado de Korzeniewicz y Martin, 1994: 74)</a:t>
              </a:r>
              <a:endParaRPr/>
            </a:p>
          </p:txBody>
        </p:sp>
      </p:grpSp>
      <p:sp>
        <p:nvSpPr>
          <p:cNvPr id="310" name="Google Shape;3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15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AE72802-2E41-C682-BAD7-FDFEF630B6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>
            <a:spLocks noGrp="1"/>
          </p:cNvSpPr>
          <p:nvPr>
            <p:ph type="title"/>
          </p:nvPr>
        </p:nvSpPr>
        <p:spPr>
          <a:xfrm rot="5400000">
            <a:off x="-1104900" y="2933700"/>
            <a:ext cx="4191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800" b="1">
                <a:solidFill>
                  <a:srgbClr val="003366"/>
                </a:solidFill>
              </a:rPr>
              <a:t>Insumo Producto</a:t>
            </a:r>
            <a:endParaRPr sz="1600">
              <a:solidFill>
                <a:srgbClr val="003366"/>
              </a:solidFill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057400" y="19050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2057400" y="25908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Sintéticas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3505200" y="1828800"/>
            <a:ext cx="838200" cy="114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Telas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648200" y="2057400"/>
            <a:ext cx="1371600" cy="609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Diseño, preparación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prendas,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4648200" y="4038600"/>
            <a:ext cx="762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prenda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5410200" y="4038600"/>
            <a:ext cx="6096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Acabado</a:t>
            </a: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6553200" y="2057400"/>
            <a:ext cx="914400" cy="457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 venta</a:t>
            </a: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4876800" y="5257800"/>
            <a:ext cx="1219200" cy="685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Ensamble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</a:t>
            </a: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Lejano oriente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Europa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c-Interno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1981200" y="40386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1981200" y="45720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Sintéticas</a:t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505200" y="3886200"/>
            <a:ext cx="838200" cy="114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Telas</a:t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6705600" y="4114800"/>
            <a:ext cx="914400" cy="457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 venta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4953000" y="4876800"/>
            <a:ext cx="914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Contratista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1219200" y="533400"/>
            <a:ext cx="6324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i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Cadenas de prendas de vestir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2057400" y="1066800"/>
            <a:ext cx="3657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i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A- Cadena estandarizada, producción en masa</a:t>
            </a:r>
            <a:endParaRPr sz="1200">
              <a:solidFill>
                <a:srgbClr val="0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1981200" y="1447800"/>
            <a:ext cx="1219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Materias primas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3276600" y="1447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Compañías textiles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4800600" y="1371600"/>
            <a:ext cx="990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Fábricas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6324600" y="1524000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Comercialización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2133600" y="3200400"/>
            <a:ext cx="2438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i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B- Cadenas orientadas a la moda</a:t>
            </a:r>
            <a:endParaRPr sz="1200">
              <a:solidFill>
                <a:srgbClr val="0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1828800" y="3657600"/>
            <a:ext cx="1219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Materias primas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3276600" y="35814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Compañías textiles</a:t>
            </a:r>
            <a:endParaRPr/>
          </a:p>
        </p:txBody>
      </p:sp>
      <p:sp>
        <p:nvSpPr>
          <p:cNvPr id="338" name="Google Shape;338;p14"/>
          <p:cNvSpPr txBox="1"/>
          <p:nvPr/>
        </p:nvSpPr>
        <p:spPr>
          <a:xfrm>
            <a:off x="6553200" y="3581400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Comercialización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4800600" y="3581400"/>
            <a:ext cx="14478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Firmas diseñadoras</a:t>
            </a:r>
            <a:endParaRPr/>
          </a:p>
        </p:txBody>
      </p:sp>
      <p:cxnSp>
        <p:nvCxnSpPr>
          <p:cNvPr id="340" name="Google Shape;340;p14"/>
          <p:cNvCxnSpPr/>
          <p:nvPr/>
        </p:nvCxnSpPr>
        <p:spPr>
          <a:xfrm>
            <a:off x="2819400" y="20574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14"/>
          <p:cNvCxnSpPr/>
          <p:nvPr/>
        </p:nvCxnSpPr>
        <p:spPr>
          <a:xfrm>
            <a:off x="2819400" y="27432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14"/>
          <p:cNvCxnSpPr/>
          <p:nvPr/>
        </p:nvCxnSpPr>
        <p:spPr>
          <a:xfrm>
            <a:off x="4343400" y="2362200"/>
            <a:ext cx="3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14"/>
          <p:cNvCxnSpPr/>
          <p:nvPr/>
        </p:nvCxnSpPr>
        <p:spPr>
          <a:xfrm>
            <a:off x="6019800" y="2362200"/>
            <a:ext cx="53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14"/>
          <p:cNvCxnSpPr/>
          <p:nvPr/>
        </p:nvCxnSpPr>
        <p:spPr>
          <a:xfrm>
            <a:off x="2743200" y="4191000"/>
            <a:ext cx="76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14"/>
          <p:cNvCxnSpPr/>
          <p:nvPr/>
        </p:nvCxnSpPr>
        <p:spPr>
          <a:xfrm>
            <a:off x="2743200" y="4724400"/>
            <a:ext cx="76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14"/>
          <p:cNvCxnSpPr/>
          <p:nvPr/>
        </p:nvCxnSpPr>
        <p:spPr>
          <a:xfrm>
            <a:off x="4343400" y="4419600"/>
            <a:ext cx="3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14"/>
          <p:cNvCxnSpPr/>
          <p:nvPr/>
        </p:nvCxnSpPr>
        <p:spPr>
          <a:xfrm>
            <a:off x="6019800" y="43434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14"/>
          <p:cNvCxnSpPr/>
          <p:nvPr/>
        </p:nvCxnSpPr>
        <p:spPr>
          <a:xfrm>
            <a:off x="4343400" y="5029200"/>
            <a:ext cx="533400" cy="609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14"/>
          <p:cNvCxnSpPr/>
          <p:nvPr/>
        </p:nvCxnSpPr>
        <p:spPr>
          <a:xfrm>
            <a:off x="4876800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14"/>
          <p:cNvCxnSpPr/>
          <p:nvPr/>
        </p:nvCxnSpPr>
        <p:spPr>
          <a:xfrm rot="10800000">
            <a:off x="5867400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14"/>
          <p:cNvSpPr txBox="1"/>
          <p:nvPr/>
        </p:nvSpPr>
        <p:spPr>
          <a:xfrm>
            <a:off x="1981200" y="563880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Toamado de Appelbaum, Smith y Christerson, 1994:207)</a:t>
            </a:r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16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178B7A-302A-4576-D80B-38E1D8E252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>
            <a:spLocks noGrp="1"/>
          </p:cNvSpPr>
          <p:nvPr>
            <p:ph type="title"/>
          </p:nvPr>
        </p:nvSpPr>
        <p:spPr>
          <a:xfrm>
            <a:off x="772980" y="201129"/>
            <a:ext cx="7344816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Dimensión Insumo – Producto</a:t>
            </a:r>
            <a:endParaRPr sz="4000"/>
          </a:p>
        </p:txBody>
      </p:sp>
      <p:grpSp>
        <p:nvGrpSpPr>
          <p:cNvPr id="358" name="Google Shape;358;p15"/>
          <p:cNvGrpSpPr/>
          <p:nvPr/>
        </p:nvGrpSpPr>
        <p:grpSpPr>
          <a:xfrm>
            <a:off x="1866033" y="981687"/>
            <a:ext cx="5627957" cy="5373703"/>
            <a:chOff x="1326481" y="959"/>
            <a:chExt cx="5627957" cy="5373703"/>
          </a:xfrm>
        </p:grpSpPr>
        <p:sp>
          <p:nvSpPr>
            <p:cNvPr id="359" name="Google Shape;359;p15"/>
            <p:cNvSpPr/>
            <p:nvPr/>
          </p:nvSpPr>
          <p:spPr>
            <a:xfrm>
              <a:off x="1326481" y="959"/>
              <a:ext cx="1791234" cy="89561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1352713" y="27191"/>
              <a:ext cx="1738770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CR" sz="2000" u="sng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Cadenas de valor horizontales</a:t>
              </a:r>
              <a:r>
                <a:rPr lang="es-CR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505604" y="896576"/>
              <a:ext cx="179123" cy="671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684728" y="1120481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 txBox="1"/>
            <p:nvPr/>
          </p:nvSpPr>
          <p:spPr>
            <a:xfrm>
              <a:off x="1710960" y="1146713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empresas líderes compran a otras o producen con subsidiarias insumos de alta calidad. </a:t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505604" y="896576"/>
              <a:ext cx="179123" cy="1791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684728" y="2240002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1710960" y="2266234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Airbus se abastece motores de Rolls Royce. </a:t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505604" y="896576"/>
              <a:ext cx="179123" cy="30481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684728" y="3359523"/>
              <a:ext cx="2275712" cy="11703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1719005" y="3393800"/>
              <a:ext cx="2207158" cy="1101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 busca  aumentar la calidad aprovechando las ventajas de la especialización en alta tecnología. </a:t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4050002" y="959"/>
              <a:ext cx="1791234" cy="89561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 txBox="1"/>
            <p:nvPr/>
          </p:nvSpPr>
          <p:spPr>
            <a:xfrm>
              <a:off x="4076234" y="27191"/>
              <a:ext cx="1738770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CR" sz="2000" u="sng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Cadenas de valor verticales</a:t>
              </a:r>
              <a:r>
                <a:rPr lang="es-CR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endParaRPr sz="1200" dirty="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229126" y="896576"/>
              <a:ext cx="179123" cy="671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408249" y="1120481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4434481" y="1146713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Motivación: reducir los costos de producción. </a:t>
              </a: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4229126" y="896576"/>
              <a:ext cx="179123" cy="1791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4408249" y="2240002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 txBox="1"/>
            <p:nvPr/>
          </p:nvSpPr>
          <p:spPr>
            <a:xfrm>
              <a:off x="4434481" y="2266234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También ganar flexibilidad por parte de las empresas líderes,</a:t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4229126" y="896576"/>
              <a:ext cx="179123" cy="29107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408249" y="3359523"/>
              <a:ext cx="2183972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 txBox="1"/>
            <p:nvPr/>
          </p:nvSpPr>
          <p:spPr>
            <a:xfrm>
              <a:off x="4434481" y="3385755"/>
              <a:ext cx="2131508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para ajustar los niveles inferiores de la cadena ante la volatilidad de la demanda.</a:t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4229126" y="896576"/>
              <a:ext cx="179123" cy="40302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4408249" y="4479045"/>
              <a:ext cx="2546189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4434481" y="4505277"/>
              <a:ext cx="2493725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Domina la concentración de las actividades de bajo valor agregado en los países en desarrollo.</a:t>
              </a:r>
              <a:endParaRPr/>
            </a:p>
          </p:txBody>
        </p:sp>
      </p:grpSp>
      <p:sp>
        <p:nvSpPr>
          <p:cNvPr id="384" name="Google Shape;38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17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8C22A-D5D3-DBC5-BE7C-52D6F1973F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16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391" name="Google Shape;391;p16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 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18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F1EC49F-263C-3654-2400-401F7BB717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526" y="1159328"/>
            <a:ext cx="6984274" cy="436517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9"/>
          <p:cNvSpPr txBox="1">
            <a:spLocks noGrp="1"/>
          </p:cNvSpPr>
          <p:nvPr>
            <p:ph type="title"/>
          </p:nvPr>
        </p:nvSpPr>
        <p:spPr>
          <a:xfrm>
            <a:off x="592183" y="365126"/>
            <a:ext cx="7923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>
                <a:latin typeface="Times New Roman"/>
                <a:ea typeface="Times New Roman"/>
                <a:cs typeface="Times New Roman"/>
                <a:sym typeface="Times New Roman"/>
              </a:rPr>
              <a:t>Figura 4. Mapa internacional del proceso logístico del encadenamiento global del banano fresco</a:t>
            </a:r>
            <a:endParaRPr/>
          </a:p>
        </p:txBody>
      </p:sp>
      <p:sp>
        <p:nvSpPr>
          <p:cNvPr id="441" name="Google Shape;441;p19"/>
          <p:cNvSpPr txBox="1"/>
          <p:nvPr/>
        </p:nvSpPr>
        <p:spPr>
          <a:xfrm>
            <a:off x="940526" y="5698672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Mata, D. Tesis MPE CINPE en proceso</a:t>
            </a:r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19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AE469FD-A2D3-2BA7-B69D-1531D1EA99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981075"/>
            <a:ext cx="6119813" cy="49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5B80BE7-DBDA-A5EC-825F-BC06755C1F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505881" y="556419"/>
            <a:ext cx="7772400" cy="7620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Ejemplo de localizacion</a:t>
            </a:r>
            <a:endParaRPr/>
          </a:p>
        </p:txBody>
      </p:sp>
      <p:sp>
        <p:nvSpPr>
          <p:cNvPr id="405" name="Google Shape;405;p17"/>
          <p:cNvSpPr txBox="1"/>
          <p:nvPr/>
        </p:nvSpPr>
        <p:spPr>
          <a:xfrm>
            <a:off x="838200" y="1981200"/>
            <a:ext cx="1524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Fiji (Producción)</a:t>
            </a:r>
            <a:endParaRPr/>
          </a:p>
        </p:txBody>
      </p:sp>
      <p:sp>
        <p:nvSpPr>
          <p:cNvPr id="406" name="Google Shape;406;p17"/>
          <p:cNvSpPr txBox="1"/>
          <p:nvPr/>
        </p:nvSpPr>
        <p:spPr>
          <a:xfrm>
            <a:off x="838200" y="4648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Hong Kong (Centro de servicios)</a:t>
            </a:r>
            <a:endParaRPr/>
          </a:p>
        </p:txBody>
      </p:sp>
      <p:sp>
        <p:nvSpPr>
          <p:cNvPr id="407" name="Google Shape;407;p17"/>
          <p:cNvSpPr txBox="1"/>
          <p:nvPr/>
        </p:nvSpPr>
        <p:spPr>
          <a:xfrm>
            <a:off x="5715000" y="1905000"/>
            <a:ext cx="10668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Taiwan (inversionista)</a:t>
            </a:r>
            <a:endParaRPr/>
          </a:p>
        </p:txBody>
      </p:sp>
      <p:sp>
        <p:nvSpPr>
          <p:cNvPr id="408" name="Google Shape;408;p17"/>
          <p:cNvSpPr txBox="1"/>
          <p:nvPr/>
        </p:nvSpPr>
        <p:spPr>
          <a:xfrm>
            <a:off x="5486400" y="4648200"/>
            <a:ext cx="1981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Estados Unidos (mercado)</a:t>
            </a:r>
            <a:endParaRPr/>
          </a:p>
        </p:txBody>
      </p:sp>
      <p:sp>
        <p:nvSpPr>
          <p:cNvPr id="409" name="Google Shape;409;p17"/>
          <p:cNvSpPr/>
          <p:nvPr/>
        </p:nvSpPr>
        <p:spPr>
          <a:xfrm>
            <a:off x="2743200" y="3124200"/>
            <a:ext cx="2133600" cy="83820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Zapatos Nike</a:t>
            </a:r>
            <a:endParaRPr/>
          </a:p>
        </p:txBody>
      </p:sp>
      <p:cxnSp>
        <p:nvCxnSpPr>
          <p:cNvPr id="410" name="Google Shape;410;p17"/>
          <p:cNvCxnSpPr/>
          <p:nvPr/>
        </p:nvCxnSpPr>
        <p:spPr>
          <a:xfrm>
            <a:off x="1524000" y="2286000"/>
            <a:ext cx="0" cy="220980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17"/>
          <p:cNvCxnSpPr/>
          <p:nvPr/>
        </p:nvCxnSpPr>
        <p:spPr>
          <a:xfrm>
            <a:off x="2590800" y="4800600"/>
            <a:ext cx="2667000" cy="0"/>
          </a:xfrm>
          <a:prstGeom prst="straightConnector1">
            <a:avLst/>
          </a:prstGeom>
          <a:noFill/>
          <a:ln w="1905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17"/>
          <p:cNvCxnSpPr/>
          <p:nvPr/>
        </p:nvCxnSpPr>
        <p:spPr>
          <a:xfrm rot="10800000">
            <a:off x="6324600" y="2438400"/>
            <a:ext cx="0" cy="220980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3" name="Google Shape;413;p17"/>
          <p:cNvCxnSpPr/>
          <p:nvPr/>
        </p:nvCxnSpPr>
        <p:spPr>
          <a:xfrm rot="10800000">
            <a:off x="2286000" y="2057400"/>
            <a:ext cx="3429000" cy="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4" name="Google Shape;414;p17"/>
          <p:cNvCxnSpPr/>
          <p:nvPr/>
        </p:nvCxnSpPr>
        <p:spPr>
          <a:xfrm>
            <a:off x="1905000" y="2362200"/>
            <a:ext cx="762000" cy="7620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5" name="Google Shape;415;p17"/>
          <p:cNvCxnSpPr/>
          <p:nvPr/>
        </p:nvCxnSpPr>
        <p:spPr>
          <a:xfrm rot="10800000" flipH="1">
            <a:off x="1752600" y="4038600"/>
            <a:ext cx="914400" cy="5334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17"/>
          <p:cNvCxnSpPr/>
          <p:nvPr/>
        </p:nvCxnSpPr>
        <p:spPr>
          <a:xfrm rot="10800000">
            <a:off x="4953000" y="4038600"/>
            <a:ext cx="1295400" cy="6096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17"/>
          <p:cNvCxnSpPr/>
          <p:nvPr/>
        </p:nvCxnSpPr>
        <p:spPr>
          <a:xfrm flipH="1">
            <a:off x="4953000" y="2286000"/>
            <a:ext cx="762000" cy="7620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Google Shape;418;p17"/>
          <p:cNvSpPr txBox="1"/>
          <p:nvPr/>
        </p:nvSpPr>
        <p:spPr>
          <a:xfrm rot="5400000">
            <a:off x="5601494" y="3436144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Relaciones corporativas</a:t>
            </a:r>
            <a:endParaRPr sz="10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 txBox="1"/>
          <p:nvPr/>
        </p:nvSpPr>
        <p:spPr>
          <a:xfrm>
            <a:off x="2819400" y="1828800"/>
            <a:ext cx="2286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Capital de inversión</a:t>
            </a:r>
            <a:endParaRPr/>
          </a:p>
        </p:txBody>
      </p:sp>
      <p:sp>
        <p:nvSpPr>
          <p:cNvPr id="420" name="Google Shape;420;p17"/>
          <p:cNvSpPr txBox="1"/>
          <p:nvPr/>
        </p:nvSpPr>
        <p:spPr>
          <a:xfrm rot="5400000">
            <a:off x="215107" y="3137693"/>
            <a:ext cx="17653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2819400" y="4953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Envío ------Mercadeo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676400" y="2438400"/>
            <a:ext cx="990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endParaRPr/>
          </a:p>
        </p:txBody>
      </p:sp>
      <p:sp>
        <p:nvSpPr>
          <p:cNvPr id="423" name="Google Shape;423;p17"/>
          <p:cNvSpPr txBox="1"/>
          <p:nvPr/>
        </p:nvSpPr>
        <p:spPr>
          <a:xfrm>
            <a:off x="1676400" y="4038600"/>
            <a:ext cx="106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Contaduría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/>
          </a:p>
        </p:txBody>
      </p:sp>
      <p:sp>
        <p:nvSpPr>
          <p:cNvPr id="424" name="Google Shape;424;p17"/>
          <p:cNvSpPr txBox="1"/>
          <p:nvPr/>
        </p:nvSpPr>
        <p:spPr>
          <a:xfrm>
            <a:off x="5105400" y="4038600"/>
            <a:ext cx="9144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Propiedad</a:t>
            </a:r>
            <a:endParaRPr/>
          </a:p>
        </p:txBody>
      </p:sp>
      <p:sp>
        <p:nvSpPr>
          <p:cNvPr id="425" name="Google Shape;425;p17"/>
          <p:cNvSpPr txBox="1"/>
          <p:nvPr/>
        </p:nvSpPr>
        <p:spPr>
          <a:xfrm>
            <a:off x="5029200" y="2362200"/>
            <a:ext cx="9144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Insumos,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equipo, gestión</a:t>
            </a:r>
            <a:endParaRPr/>
          </a:p>
        </p:txBody>
      </p:sp>
      <p:sp>
        <p:nvSpPr>
          <p:cNvPr id="426" name="Google Shape;426;p17"/>
          <p:cNvSpPr txBox="1"/>
          <p:nvPr/>
        </p:nvSpPr>
        <p:spPr>
          <a:xfrm>
            <a:off x="609600" y="54102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Tomado de Chen, 1994: 176.</a:t>
            </a:r>
            <a:endParaRPr/>
          </a:p>
        </p:txBody>
      </p:sp>
      <p:pic>
        <p:nvPicPr>
          <p:cNvPr id="427" name="Google Shape;4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5325402"/>
            <a:ext cx="1996870" cy="153259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20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A244888-162D-EB69-F374-AB6A800C10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81" y="209939"/>
            <a:ext cx="8565038" cy="62254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4" name="Google Shape;43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21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CEF4EF9-506D-485D-C0A5-FC0631A898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F7A65C-F42D-C155-0657-D1F93865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Geopolítica y las cadenas de valor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ACC312-45A6-25D9-9954-9175A86EA2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22</a:t>
            </a:fld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6A0051-11D3-38DE-8B58-AF791B3BA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415" y="1417638"/>
            <a:ext cx="7574061" cy="49760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15CF82-F282-D4A1-AF53-BC87580455F5}"/>
              </a:ext>
            </a:extLst>
          </p:cNvPr>
          <p:cNvSpPr txBox="1"/>
          <p:nvPr/>
        </p:nvSpPr>
        <p:spPr>
          <a:xfrm>
            <a:off x="2617076" y="6232633"/>
            <a:ext cx="555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Jiménez y Briones 2021. Geopolítica y economía en el S. XXI: nuevos instrumentos de estrategia en sectores I+D y alta tecnología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AE5017-0704-4097-FA96-8008A25FF4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  <p:extLst>
      <p:ext uri="{BB962C8B-B14F-4D97-AF65-F5344CB8AC3E}">
        <p14:creationId xmlns:p14="http://schemas.microsoft.com/office/powerpoint/2010/main" val="977347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9852"/>
            <a:ext cx="6696744" cy="611272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Geograf</a:t>
            </a:r>
            <a:r>
              <a:rPr lang="es-CR" b="1" dirty="0" err="1"/>
              <a:t>ía</a:t>
            </a:r>
            <a:r>
              <a:rPr lang="es-CR" b="1" dirty="0"/>
              <a:t> y estrategias</a:t>
            </a:r>
            <a:endParaRPr lang="en-GB" b="1" dirty="0"/>
          </a:p>
        </p:txBody>
      </p:sp>
      <p:sp>
        <p:nvSpPr>
          <p:cNvPr id="8" name="Rectángulo 7"/>
          <p:cNvSpPr/>
          <p:nvPr/>
        </p:nvSpPr>
        <p:spPr>
          <a:xfrm>
            <a:off x="2123728" y="5674827"/>
            <a:ext cx="6946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200" dirty="0" err="1"/>
              <a:t>Mudambi</a:t>
            </a:r>
            <a:r>
              <a:rPr lang="en-US" sz="1200" dirty="0"/>
              <a:t>, R. (2008). Location, control and innovation in knowledge-intensive industries. </a:t>
            </a:r>
            <a:r>
              <a:rPr lang="en-US" sz="1200" i="1" dirty="0"/>
              <a:t>Journal of Economic Geography</a:t>
            </a:r>
            <a:r>
              <a:rPr lang="en-US" sz="1200" dirty="0"/>
              <a:t>, </a:t>
            </a:r>
            <a:r>
              <a:rPr lang="en-US" sz="1200" i="1" dirty="0"/>
              <a:t>8</a:t>
            </a:r>
            <a:r>
              <a:rPr lang="en-US" sz="1200" dirty="0"/>
              <a:t>(5), 699–725. http://doi.org/10.1093/jeg/lbn024</a:t>
            </a:r>
            <a:endParaRPr lang="en-US" sz="1200" dirty="0">
              <a:effectLst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187624" y="1628800"/>
          <a:ext cx="7560840" cy="333142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400" u="sng" dirty="0">
                          <a:effectLst/>
                        </a:rPr>
                        <a:t>Escogencia estratégica: ubicación y control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6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</a:rPr>
                        <a:t>Estrategia de localización geográfica</a:t>
                      </a:r>
                      <a:endParaRPr lang="es-CR" sz="16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6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</a:rPr>
                        <a:t>Concentrada</a:t>
                      </a:r>
                      <a:endParaRPr lang="es-CR" sz="16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</a:rPr>
                        <a:t>Dispersa</a:t>
                      </a:r>
                      <a:endParaRPr lang="es-CR" sz="16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9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Estrategia</a:t>
                      </a:r>
                      <a:r>
                        <a:rPr lang="en-US" sz="1600" dirty="0">
                          <a:effectLst/>
                        </a:rPr>
                        <a:t> de control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</a:rPr>
                        <a:t>Integración</a:t>
                      </a:r>
                      <a:r>
                        <a:rPr lang="en-US" sz="1600" dirty="0">
                          <a:effectLst/>
                        </a:rPr>
                        <a:t> vertical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</a:rPr>
                        <a:t>En</a:t>
                      </a:r>
                      <a:r>
                        <a:rPr lang="en-US" sz="1600" dirty="0">
                          <a:effectLst/>
                        </a:rPr>
                        <a:t> planta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3. Subcontratación internacional cautiva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930"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Especialización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</a:rPr>
                        <a:t>Subcontratación local</a:t>
                      </a:r>
                      <a:endParaRPr lang="es-C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CR" sz="1600" dirty="0">
                          <a:effectLst/>
                        </a:rPr>
                        <a:t>Abastecimiento internacional</a:t>
                      </a:r>
                      <a:endParaRPr lang="es-C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ADCF1C2-6B1B-47D5-BD16-24AC99EF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D522-50AA-491F-A1F7-0A8A17897BE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15" y="293527"/>
            <a:ext cx="4632960" cy="2902361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8" name="Google Shape;4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697" y="3281604"/>
            <a:ext cx="4920343" cy="2874673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9" name="Google Shape;4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24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02B69AA-2CF8-622E-09D1-EE838D72F4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body" idx="1"/>
          </p:nvPr>
        </p:nvSpPr>
        <p:spPr>
          <a:xfrm>
            <a:off x="323528" y="365760"/>
            <a:ext cx="8712968" cy="2703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 lectura es observar una </a:t>
            </a:r>
            <a:r>
              <a:rPr lang="es-C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curva de explotación</a:t>
            </a: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actividades corriente arriba de la cadena y corriente abajo que incluyen  investigación, diseño, mercadotecnia y servicios pos venta que producen mayor valor agregado. En su mayoría están ubicadas en lso países desarrollados.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mayor parte de las actividades deslocalizadas hacia los países en desarrollo corresponden a la etapa de fabricación, en las cuales las empresas líderes no tienen competencias fuertes. Estas actividades se deslocalizan por reducción de costos y ganar flexibilidad.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nueva etapa de deslocalización se orienta hacia servicios indicando que las actividades de  valor agregado pueden ser deslocalizadas en todas las etapas. </a:t>
            </a:r>
            <a:endParaRPr/>
          </a:p>
        </p:txBody>
      </p:sp>
      <p:pic>
        <p:nvPicPr>
          <p:cNvPr id="455" name="Google Shape;4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030" y="3169920"/>
            <a:ext cx="5501636" cy="2865676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6" name="Google Shape;45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25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CBEC938-25C8-B7EF-3D98-EEFE2F31FE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B549F0-59D5-8798-E364-72174898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DC19-3C46-488C-A0ED-FF1AF180415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2EE069-0974-B39F-E75C-470DA765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8178"/>
            <a:ext cx="5210175" cy="61531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53F97E-BA36-C77E-B7B1-9CA287B1207A}"/>
              </a:ext>
            </a:extLst>
          </p:cNvPr>
          <p:cNvSpPr txBox="1"/>
          <p:nvPr/>
        </p:nvSpPr>
        <p:spPr>
          <a:xfrm>
            <a:off x="4136355" y="6248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World</a:t>
            </a:r>
            <a:r>
              <a:rPr lang="es-ES" dirty="0"/>
              <a:t> Bank, 2020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8399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22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463" name="Google Shape;463;p22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27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D654441-B595-0561-86BE-7A30321320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>
            <a:off x="685800" y="188640"/>
            <a:ext cx="7772400" cy="5334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600"/>
              <a:buFont typeface="Arial"/>
              <a:buNone/>
            </a:pPr>
            <a:r>
              <a:rPr lang="es-CR" sz="3600" i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MARCO INSTITUCIONAL</a:t>
            </a:r>
            <a:endParaRPr sz="3600" b="0" i="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23"/>
          <p:cNvGrpSpPr/>
          <p:nvPr/>
        </p:nvGrpSpPr>
        <p:grpSpPr>
          <a:xfrm>
            <a:off x="439252" y="838636"/>
            <a:ext cx="8173850" cy="5785788"/>
            <a:chOff x="151728" y="1924"/>
            <a:chExt cx="8173850" cy="5785789"/>
          </a:xfrm>
        </p:grpSpPr>
        <p:sp>
          <p:nvSpPr>
            <p:cNvPr id="478" name="Google Shape;478;p23"/>
            <p:cNvSpPr/>
            <p:nvPr/>
          </p:nvSpPr>
          <p:spPr>
            <a:xfrm rot="5400000">
              <a:off x="4877867" y="-2298262"/>
              <a:ext cx="761822" cy="5618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 txBox="1"/>
            <p:nvPr/>
          </p:nvSpPr>
          <p:spPr>
            <a:xfrm>
              <a:off x="2449331" y="167463"/>
              <a:ext cx="5581707" cy="687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como las condiciones locales, nacionales e internacionales y las políticas conforman la globalización en cada etapa de la cadena de valor (Gereffi, 1995). </a:t>
              </a: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43524" y="1924"/>
              <a:ext cx="2205805" cy="10185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293244" y="51644"/>
              <a:ext cx="2106365" cy="919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Identifica</a:t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rot="5400000">
              <a:off x="4639666" y="-1176267"/>
              <a:ext cx="933890" cy="538865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 txBox="1"/>
            <p:nvPr/>
          </p:nvSpPr>
          <p:spPr>
            <a:xfrm>
              <a:off x="2412283" y="1096705"/>
              <a:ext cx="5343069" cy="84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las dinámicas económicas,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sociales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 institucionales locales. </a:t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243524" y="1032877"/>
              <a:ext cx="2061802" cy="9417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 txBox="1"/>
            <p:nvPr/>
          </p:nvSpPr>
          <p:spPr>
            <a:xfrm>
              <a:off x="289497" y="1078850"/>
              <a:ext cx="1969856" cy="849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GCVs  están incrustadas </a:t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rot="5400000">
              <a:off x="4648259" y="212296"/>
              <a:ext cx="1801381" cy="55532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2772322" y="2176169"/>
              <a:ext cx="5465320" cy="162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condiciones económicas incluyen la disponibilidad de insumos clave: mano de obra costos, infraestructura disponible y acceso a otros recursos como la financiación;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contexto social regula la disponibilidad de mano de obra y su nivel de habilidad, como la participación femenina en la fuerza laboral y el acceso a la educación;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 por último las instituciones incluye regulación fiscal y laboral, subsidios y políticas de educación y la innovación que pueden promover o impedir el crecimiento de la industria y el desarrollo.  </a:t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1728" y="2232259"/>
              <a:ext cx="2636658" cy="13369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 txBox="1"/>
            <p:nvPr/>
          </p:nvSpPr>
          <p:spPr>
            <a:xfrm>
              <a:off x="216994" y="2297525"/>
              <a:ext cx="2506126" cy="1206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inserción en GVCs  depende significativamente de las condiciones locales.</a:t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rot="5400000">
              <a:off x="4391521" y="2110394"/>
              <a:ext cx="1801381" cy="55532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 txBox="1"/>
            <p:nvPr/>
          </p:nvSpPr>
          <p:spPr>
            <a:xfrm>
              <a:off x="2515584" y="4074267"/>
              <a:ext cx="5465320" cy="162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 examen de los actores involucrados.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Todos los actores de la industria se asignan en la cadena de valor y se explica su papel principal en la cadena. 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Porque las cadenas de valor globales aterrizan en muchas partes del mundo, el uso de este marco permite llevar a cabo más sistemática comparativa (mundo transfronterizo y trans regional) para identificar el impacto de diferentes características del contexto institucional sobre los resultados económicos y sociales pertinentes</a:t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255186" y="4351179"/>
              <a:ext cx="2272090" cy="9811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303080" y="4399073"/>
              <a:ext cx="2176302" cy="885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 análisis de la dinámica local requiere </a:t>
              </a:r>
              <a:endParaRPr/>
            </a:p>
          </p:txBody>
        </p:sp>
      </p:grpSp>
      <p:sp>
        <p:nvSpPr>
          <p:cNvPr id="494" name="Google Shape;49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28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9F8EF5E-5CA9-6D2B-BC39-6AA4309E05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029" y="3809227"/>
            <a:ext cx="6831963" cy="197528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4"/>
          <p:cNvSpPr/>
          <p:nvPr/>
        </p:nvSpPr>
        <p:spPr>
          <a:xfrm>
            <a:off x="2240332" y="797828"/>
            <a:ext cx="485613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0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Meso Nivel de la cadena</a:t>
            </a:r>
            <a:endParaRPr/>
          </a:p>
        </p:txBody>
      </p:sp>
      <p:grpSp>
        <p:nvGrpSpPr>
          <p:cNvPr id="502" name="Google Shape;502;p24"/>
          <p:cNvGrpSpPr/>
          <p:nvPr/>
        </p:nvGrpSpPr>
        <p:grpSpPr>
          <a:xfrm>
            <a:off x="714515" y="1362602"/>
            <a:ext cx="7966878" cy="3088884"/>
            <a:chOff x="952687" y="673803"/>
            <a:chExt cx="10622504" cy="4118512"/>
          </a:xfrm>
        </p:grpSpPr>
        <p:sp>
          <p:nvSpPr>
            <p:cNvPr id="503" name="Google Shape;503;p24"/>
            <p:cNvSpPr/>
            <p:nvPr/>
          </p:nvSpPr>
          <p:spPr>
            <a:xfrm>
              <a:off x="1398060" y="673803"/>
              <a:ext cx="10177131" cy="4118512"/>
            </a:xfrm>
            <a:prstGeom prst="arc">
              <a:avLst>
                <a:gd name="adj1" fmla="val 10772081"/>
                <a:gd name="adj2" fmla="val 31563"/>
              </a:avLst>
            </a:prstGeom>
            <a:noFill/>
            <a:ln w="22225" cap="flat" cmpd="sng">
              <a:solidFill>
                <a:srgbClr val="3185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 txBox="1"/>
            <p:nvPr/>
          </p:nvSpPr>
          <p:spPr>
            <a:xfrm>
              <a:off x="5665619" y="694870"/>
              <a:ext cx="1824203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35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Nivel Meso</a:t>
              </a:r>
              <a:endParaRPr/>
            </a:p>
          </p:txBody>
        </p:sp>
        <p:sp>
          <p:nvSpPr>
            <p:cNvPr id="505" name="Google Shape;505;p24"/>
            <p:cNvSpPr txBox="1"/>
            <p:nvPr/>
          </p:nvSpPr>
          <p:spPr>
            <a:xfrm>
              <a:off x="1430675" y="3051686"/>
              <a:ext cx="307234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reguladoras: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-Ambiente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-Normas laborales</a:t>
              </a:r>
              <a:endParaRPr/>
            </a:p>
          </p:txBody>
        </p:sp>
        <p:sp>
          <p:nvSpPr>
            <p:cNvPr id="506" name="Google Shape;506;p24"/>
            <p:cNvSpPr txBox="1"/>
            <p:nvPr/>
          </p:nvSpPr>
          <p:spPr>
            <a:xfrm>
              <a:off x="1682438" y="2016342"/>
              <a:ext cx="294354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de apoyo: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-Tecnología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-Asistencia Tecnica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-Políticas comerciales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 txBox="1"/>
            <p:nvPr/>
          </p:nvSpPr>
          <p:spPr>
            <a:xfrm>
              <a:off x="8708606" y="2590790"/>
              <a:ext cx="26655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externa a la cadena: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-ONG’S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-Consumidores</a:t>
              </a:r>
              <a:endParaRPr/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5555146" y="1064202"/>
              <a:ext cx="2016224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interprofesionales</a:t>
              </a:r>
              <a:endParaRPr/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4044816" y="1754732"/>
              <a:ext cx="1992477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gubernamentales</a:t>
              </a:r>
              <a:endParaRPr/>
            </a:p>
          </p:txBody>
        </p:sp>
        <p:sp>
          <p:nvSpPr>
            <p:cNvPr id="510" name="Google Shape;510;p24"/>
            <p:cNvSpPr txBox="1"/>
            <p:nvPr/>
          </p:nvSpPr>
          <p:spPr>
            <a:xfrm>
              <a:off x="7005594" y="1754732"/>
              <a:ext cx="2399051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externas a la cadena</a:t>
              </a:r>
              <a:endParaRPr/>
            </a:p>
          </p:txBody>
        </p:sp>
        <p:sp>
          <p:nvSpPr>
            <p:cNvPr id="511" name="Google Shape;511;p24"/>
            <p:cNvSpPr txBox="1"/>
            <p:nvPr/>
          </p:nvSpPr>
          <p:spPr>
            <a:xfrm>
              <a:off x="5310798" y="2447348"/>
              <a:ext cx="2351653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de los actores productivos</a:t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6224534" y="1833940"/>
              <a:ext cx="677445" cy="364804"/>
            </a:xfrm>
            <a:prstGeom prst="quadArrow">
              <a:avLst>
                <a:gd name="adj1" fmla="val 22500"/>
                <a:gd name="adj2" fmla="val 22500"/>
                <a:gd name="adj3" fmla="val 22500"/>
              </a:avLst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952687" y="3992324"/>
              <a:ext cx="18962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Infraestructura</a:t>
              </a:r>
              <a:endParaRPr/>
            </a:p>
          </p:txBody>
        </p:sp>
      </p:grpSp>
      <p:sp>
        <p:nvSpPr>
          <p:cNvPr id="514" name="Google Shape;514;p24"/>
          <p:cNvSpPr/>
          <p:nvPr/>
        </p:nvSpPr>
        <p:spPr>
          <a:xfrm>
            <a:off x="1065670" y="3673792"/>
            <a:ext cx="7632848" cy="2093741"/>
          </a:xfrm>
          <a:prstGeom prst="arc">
            <a:avLst>
              <a:gd name="adj1" fmla="val 10767764"/>
              <a:gd name="adj2" fmla="val 21463556"/>
            </a:avLst>
          </a:prstGeom>
          <a:noFill/>
          <a:ln w="22225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 txBox="1"/>
          <p:nvPr/>
        </p:nvSpPr>
        <p:spPr>
          <a:xfrm>
            <a:off x="3703305" y="4003642"/>
            <a:ext cx="2357578" cy="3000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Cadena de valor</a:t>
            </a:r>
            <a:endParaRPr/>
          </a:p>
        </p:txBody>
      </p:sp>
      <p:sp>
        <p:nvSpPr>
          <p:cNvPr id="516" name="Google Shape;516;p24"/>
          <p:cNvSpPr/>
          <p:nvPr/>
        </p:nvSpPr>
        <p:spPr>
          <a:xfrm>
            <a:off x="980113" y="5663658"/>
            <a:ext cx="77131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Elaboración propia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 txBox="1"/>
          <p:nvPr/>
        </p:nvSpPr>
        <p:spPr>
          <a:xfrm>
            <a:off x="4357171" y="3735109"/>
            <a:ext cx="136815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35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Nivel Micro</a:t>
            </a:r>
            <a:endParaRPr/>
          </a:p>
        </p:txBody>
      </p:sp>
      <p:sp>
        <p:nvSpPr>
          <p:cNvPr id="518" name="Google Shape;518;p24"/>
          <p:cNvSpPr txBox="1"/>
          <p:nvPr/>
        </p:nvSpPr>
        <p:spPr>
          <a:xfrm>
            <a:off x="3494114" y="5313374"/>
            <a:ext cx="2809825" cy="83099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Dimensiones</a:t>
            </a: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Estructura productiva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Geografía de la cadena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Gobernanza</a:t>
            </a:r>
            <a:endParaRPr/>
          </a:p>
        </p:txBody>
      </p:sp>
      <p:sp>
        <p:nvSpPr>
          <p:cNvPr id="519" name="Google Shape;519;p24"/>
          <p:cNvSpPr txBox="1"/>
          <p:nvPr/>
        </p:nvSpPr>
        <p:spPr>
          <a:xfrm>
            <a:off x="3304998" y="3164521"/>
            <a:ext cx="3154192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Dimensión CV</a:t>
            </a:r>
            <a:r>
              <a:rPr lang="es-C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 </a:t>
            </a:r>
            <a:r>
              <a:rPr lang="es-C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Institucional y Políticas</a:t>
            </a:r>
            <a:endParaRPr/>
          </a:p>
        </p:txBody>
      </p:sp>
      <p:sp>
        <p:nvSpPr>
          <p:cNvPr id="520" name="Google Shape;5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29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B6BF7F6-1867-5801-7101-06D314AA14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3600" b="1" i="1">
              <a:solidFill>
                <a:srgbClr val="003366"/>
              </a:solidFill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323528" y="1865271"/>
            <a:ext cx="8134672" cy="4588066"/>
            <a:chOff x="0" y="0"/>
            <a:chExt cx="8134672" cy="4588066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4588066" cy="458806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294033" y="0"/>
              <a:ext cx="5840639" cy="458806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2294033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comercio internacional 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02913" y="1376422"/>
              <a:ext cx="2982239" cy="298223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294033" y="1376422"/>
              <a:ext cx="5840639" cy="298223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2294033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actividad económica 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605823" y="2752840"/>
              <a:ext cx="1376418" cy="137641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294033" y="2752840"/>
              <a:ext cx="5840639" cy="137641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065433" y="2752840"/>
              <a:ext cx="31489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Globalización es más reciente que la internacionalización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214352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214352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se da solo en transacciones de mercado,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una parte importante se da al interior de multinacionales.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214352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5214352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es solo internacional en cobertura,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sino en organización.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214352" y="2752840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5214352" y="2752840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integración funcional entre actividades internacionalmente dispersas (Dicken, 1998:5)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</a:t>
            </a:fld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1835696" y="1433769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Globalización y cadenas (Gereffi y otros, 2001)</a:t>
            </a:r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A8C5DED-6DA8-3A63-61F8-55DAE7ECFD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5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25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527" name="Google Shape;527;p25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Gobernanza: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30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4F3F72F-B5C2-2680-E018-45BDD47A1F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>
            <a:spLocks noGrp="1"/>
          </p:cNvSpPr>
          <p:nvPr>
            <p:ph type="title"/>
          </p:nvPr>
        </p:nvSpPr>
        <p:spPr>
          <a:xfrm>
            <a:off x="628650" y="240948"/>
            <a:ext cx="7758994" cy="7186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Gobernanza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6"/>
          <p:cNvSpPr txBox="1">
            <a:spLocks noGrp="1"/>
          </p:cNvSpPr>
          <p:nvPr>
            <p:ph type="body" idx="1"/>
          </p:nvPr>
        </p:nvSpPr>
        <p:spPr>
          <a:xfrm>
            <a:off x="101600" y="959554"/>
            <a:ext cx="3894336" cy="56574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Buyer driven value chains: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líderes se concentran en  las funciones de diseño y mercadeo.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típicos son intensivos en trabajo como la industria de vestido, zapatos e industrias de ensamble, de artefactos simples.</a:t>
            </a:r>
            <a:endParaRPr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driven supply chains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líderes juegan un papel donde la tecnología y los altos estándares son importantes.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Ejemplos:  producción de automóviles, computadoras, y maquinaria pesada.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líderes coordina la compleja red de transacciones y producción con las subsidiaras y empresas subcontratadas</a:t>
            </a: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542" name="Google Shape;5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114" y="1196752"/>
            <a:ext cx="485947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/>
          <p:nvPr/>
        </p:nvSpPr>
        <p:spPr>
          <a:xfrm>
            <a:off x="4470400" y="5398702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31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6A79EFB-E3CE-066E-70EF-0CDD197400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E87C8-E9EE-07D3-504B-BF1B012F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gobernanza: </a:t>
            </a:r>
            <a:r>
              <a:rPr lang="es-E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proveedor-comprador</a:t>
            </a:r>
            <a:endParaRPr lang="es-C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E902CB-CB5E-401B-399A-0B609CE7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7" y="1932760"/>
            <a:ext cx="4213121" cy="3674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93326E-AEA0-71A6-B0B0-6510C1A6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25650"/>
            <a:ext cx="2378869" cy="1000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808AA7-F96F-E117-7DE9-D83E56153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68" y="2209621"/>
            <a:ext cx="1593056" cy="11572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21E5E2-3BE2-D35A-32EB-64437E240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869" y="2512721"/>
            <a:ext cx="1885950" cy="12573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04CF6-5D5D-1406-42B1-C79BF52A6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282" y="3362651"/>
            <a:ext cx="709474" cy="7847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A257382-F8A7-79DB-C1C3-BF526B7F6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56253">
            <a:off x="6677104" y="4048403"/>
            <a:ext cx="1329509" cy="56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F9EEF9-2188-8094-38A9-793CB727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5D5-E439-4F03-84A9-A381D17FA067}" type="slidenum">
              <a:rPr lang="es-CR" smtClean="0"/>
              <a:t>32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1352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/>
              <a:t>Un Modelo similar de Baldwin &amp; Venables (2013) : </a:t>
            </a:r>
            <a:endParaRPr sz="3200"/>
          </a:p>
        </p:txBody>
      </p:sp>
      <p:grpSp>
        <p:nvGrpSpPr>
          <p:cNvPr id="550" name="Google Shape;550;p27"/>
          <p:cNvGrpSpPr/>
          <p:nvPr/>
        </p:nvGrpSpPr>
        <p:grpSpPr>
          <a:xfrm>
            <a:off x="244549" y="1071154"/>
            <a:ext cx="8229599" cy="4525963"/>
            <a:chOff x="0" y="0"/>
            <a:chExt cx="8229599" cy="4525963"/>
          </a:xfrm>
        </p:grpSpPr>
        <p:sp>
          <p:nvSpPr>
            <p:cNvPr id="551" name="Google Shape;551;p27"/>
            <p:cNvSpPr/>
            <p:nvPr/>
          </p:nvSpPr>
          <p:spPr>
            <a:xfrm>
              <a:off x="0" y="0"/>
              <a:ext cx="4525963" cy="45259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62981" y="0"/>
              <a:ext cx="5966618" cy="452596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 txBox="1"/>
            <p:nvPr/>
          </p:nvSpPr>
          <p:spPr>
            <a:xfrm>
              <a:off x="2262981" y="0"/>
              <a:ext cx="5966618" cy="214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446088" marR="0" lvl="0" indent="-4460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es-CR" sz="23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Snake value chains</a:t>
              </a:r>
              <a:r>
                <a:rPr lang="es-CR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las etapas de producción siguen un orden ingenieril, de forma que cada ubicación cumple una tarea y el product intermedio se mueve a la siguiente ubicación donde se agregan tareas, hasta que se finaliza la producción.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188065" y="2149832"/>
              <a:ext cx="2149832" cy="214983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262981" y="2149832"/>
              <a:ext cx="5966618" cy="214983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 txBox="1"/>
            <p:nvPr/>
          </p:nvSpPr>
          <p:spPr>
            <a:xfrm>
              <a:off x="2262981" y="2149832"/>
              <a:ext cx="5966618" cy="214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446088" marR="0" lvl="0" indent="-4460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es-CR" sz="23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Spider chains: </a:t>
              </a:r>
              <a:r>
                <a:rPr lang="es-CR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producción no sigue un orden particular. Las tareas se realizan en diferente ubicaciones internacionales, y el bien final es ensamblado en una ubicación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7"/>
          <p:cNvSpPr/>
          <p:nvPr/>
        </p:nvSpPr>
        <p:spPr>
          <a:xfrm>
            <a:off x="4306186" y="5763675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33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9A37F04-6F64-C7E6-F1C6-C4E657CF34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295" y="550718"/>
            <a:ext cx="5947410" cy="50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8"/>
          <p:cNvSpPr/>
          <p:nvPr/>
        </p:nvSpPr>
        <p:spPr>
          <a:xfrm>
            <a:off x="3125971" y="5486424"/>
            <a:ext cx="53588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Bank Group. (2017).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and analyzing the impact of GVCs on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Washington. Retrieved from https://www.wto.org/spanish/res_s/publications_s/gvcd_report_17_s.htm#.WbBlsMYVPaQ.gmail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34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61B474E-26D1-7F02-208C-B8275DB758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"/>
          <p:cNvSpPr txBox="1">
            <a:spLocks noGrp="1"/>
          </p:cNvSpPr>
          <p:nvPr>
            <p:ph type="title"/>
          </p:nvPr>
        </p:nvSpPr>
        <p:spPr>
          <a:xfrm>
            <a:off x="685800" y="4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</a:rPr>
              <a:t>Cadenas de mercancías o valor: cómo entender la gobernanza ?</a:t>
            </a:r>
            <a:endParaRPr/>
          </a:p>
        </p:txBody>
      </p:sp>
      <p:grpSp>
        <p:nvGrpSpPr>
          <p:cNvPr id="571" name="Google Shape;571;p29"/>
          <p:cNvGrpSpPr/>
          <p:nvPr/>
        </p:nvGrpSpPr>
        <p:grpSpPr>
          <a:xfrm>
            <a:off x="1864747" y="1629111"/>
            <a:ext cx="5918561" cy="4603324"/>
            <a:chOff x="1037163" y="311"/>
            <a:chExt cx="5918561" cy="4603324"/>
          </a:xfrm>
        </p:grpSpPr>
        <p:sp>
          <p:nvSpPr>
            <p:cNvPr id="572" name="Google Shape;572;p29"/>
            <p:cNvSpPr/>
            <p:nvPr/>
          </p:nvSpPr>
          <p:spPr>
            <a:xfrm>
              <a:off x="1037163" y="311"/>
              <a:ext cx="2630471" cy="1315235"/>
            </a:xfrm>
            <a:prstGeom prst="roundRect">
              <a:avLst>
                <a:gd name="adj" fmla="val 10000"/>
              </a:avLst>
            </a:prstGeom>
            <a:solidFill>
              <a:srgbClr val="F7F6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 txBox="1"/>
            <p:nvPr/>
          </p:nvSpPr>
          <p:spPr>
            <a:xfrm>
              <a:off x="1075685" y="38833"/>
              <a:ext cx="2553427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s-CR" sz="21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Cómo entender cadenas más complejas, que se acercan más a redes? </a:t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1300210" y="1315547"/>
              <a:ext cx="263047" cy="986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1563257" y="1644356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 txBox="1"/>
            <p:nvPr/>
          </p:nvSpPr>
          <p:spPr>
            <a:xfrm>
              <a:off x="1601779" y="1682878"/>
              <a:ext cx="2140672" cy="131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producto no se logra identificar a partir de su raíz 	extractiva.</a:t>
              </a:r>
              <a:endParaRPr dirty="0"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325252" y="311"/>
              <a:ext cx="2630471" cy="1315235"/>
            </a:xfrm>
            <a:prstGeom prst="roundRect">
              <a:avLst>
                <a:gd name="adj" fmla="val 10000"/>
              </a:avLst>
            </a:prstGeom>
            <a:solidFill>
              <a:srgbClr val="F7F6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 txBox="1"/>
            <p:nvPr/>
          </p:nvSpPr>
          <p:spPr>
            <a:xfrm>
              <a:off x="4363774" y="38833"/>
              <a:ext cx="2553427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s-CR" sz="21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Contrario a lo afirmado por Gereffi, </a:t>
              </a: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4588300" y="1315547"/>
              <a:ext cx="263047" cy="986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851347" y="1644356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 txBox="1"/>
            <p:nvPr/>
          </p:nvSpPr>
          <p:spPr>
            <a:xfrm>
              <a:off x="4889869" y="1682878"/>
              <a:ext cx="2027333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hay cadenas orientadas por la oferta. </a:t>
              </a: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4588300" y="1315547"/>
              <a:ext cx="263047" cy="26304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851347" y="3288400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4889869" y="3326922"/>
              <a:ext cx="2027333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un análisis dinámico, la gobernanza varía en el 	tiempo.</a:t>
              </a:r>
              <a:endParaRPr/>
            </a:p>
          </p:txBody>
        </p:sp>
      </p:grpSp>
      <p:sp>
        <p:nvSpPr>
          <p:cNvPr id="585" name="Google Shape;585;p29"/>
          <p:cNvSpPr/>
          <p:nvPr/>
        </p:nvSpPr>
        <p:spPr>
          <a:xfrm>
            <a:off x="7858125" y="3643313"/>
            <a:ext cx="357188" cy="428625"/>
          </a:xfrm>
          <a:prstGeom prst="upDown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35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DFADD7C-6E93-8DC9-E532-DE983D940E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0"/>
          <p:cNvGrpSpPr/>
          <p:nvPr/>
        </p:nvGrpSpPr>
        <p:grpSpPr>
          <a:xfrm>
            <a:off x="1334122" y="3350281"/>
            <a:ext cx="5347290" cy="578085"/>
            <a:chOff x="2482" y="929393"/>
            <a:chExt cx="5347290" cy="578085"/>
          </a:xfrm>
        </p:grpSpPr>
        <p:sp>
          <p:nvSpPr>
            <p:cNvPr id="593" name="Google Shape;593;p30"/>
            <p:cNvSpPr/>
            <p:nvPr/>
          </p:nvSpPr>
          <p:spPr>
            <a:xfrm>
              <a:off x="2482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 txBox="1"/>
            <p:nvPr/>
          </p:nvSpPr>
          <p:spPr>
            <a:xfrm>
              <a:off x="291525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303175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5D5A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 txBox="1"/>
            <p:nvPr/>
          </p:nvSpPr>
          <p:spPr>
            <a:xfrm>
              <a:off x="1592218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603867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5279B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 txBox="1"/>
            <p:nvPr/>
          </p:nvSpPr>
          <p:spPr>
            <a:xfrm>
              <a:off x="2892910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904559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4AA9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 txBox="1"/>
            <p:nvPr/>
          </p:nvSpPr>
          <p:spPr>
            <a:xfrm>
              <a:off x="4193602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1" name="Google Shape;601;p30"/>
          <p:cNvCxnSpPr/>
          <p:nvPr/>
        </p:nvCxnSpPr>
        <p:spPr>
          <a:xfrm>
            <a:off x="4140200" y="4005263"/>
            <a:ext cx="2303463" cy="158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1979712" y="764704"/>
            <a:ext cx="5543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700" b="1">
                <a:solidFill>
                  <a:schemeClr val="dk1"/>
                </a:solidFill>
              </a:rPr>
              <a:t>Gobernanza: Gereffi-Cadenas Globales de Mercancías</a:t>
            </a:r>
            <a:endParaRPr/>
          </a:p>
        </p:txBody>
      </p:sp>
      <p:grpSp>
        <p:nvGrpSpPr>
          <p:cNvPr id="603" name="Google Shape;603;p30"/>
          <p:cNvGrpSpPr/>
          <p:nvPr/>
        </p:nvGrpSpPr>
        <p:grpSpPr>
          <a:xfrm>
            <a:off x="1859550" y="2081777"/>
            <a:ext cx="4727048" cy="511032"/>
            <a:chOff x="2194" y="724479"/>
            <a:chExt cx="4727048" cy="511032"/>
          </a:xfrm>
        </p:grpSpPr>
        <p:sp>
          <p:nvSpPr>
            <p:cNvPr id="604" name="Google Shape;604;p30"/>
            <p:cNvSpPr/>
            <p:nvPr/>
          </p:nvSpPr>
          <p:spPr>
            <a:xfrm>
              <a:off x="2194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 txBox="1"/>
            <p:nvPr/>
          </p:nvSpPr>
          <p:spPr>
            <a:xfrm>
              <a:off x="257710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152017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C82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 txBox="1"/>
            <p:nvPr/>
          </p:nvSpPr>
          <p:spPr>
            <a:xfrm>
              <a:off x="1407533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301839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BB05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 txBox="1"/>
            <p:nvPr/>
          </p:nvSpPr>
          <p:spPr>
            <a:xfrm>
              <a:off x="2557355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3451662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 txBox="1"/>
            <p:nvPr/>
          </p:nvSpPr>
          <p:spPr>
            <a:xfrm>
              <a:off x="3707178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30"/>
          <p:cNvSpPr txBox="1"/>
          <p:nvPr/>
        </p:nvSpPr>
        <p:spPr>
          <a:xfrm>
            <a:off x="34925" y="2062163"/>
            <a:ext cx="144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»"/>
            </a:pPr>
            <a:r>
              <a:rPr lang="es-CR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Intensivas en tecnología</a:t>
            </a:r>
            <a:endParaRPr/>
          </a:p>
        </p:txBody>
      </p:sp>
      <p:sp>
        <p:nvSpPr>
          <p:cNvPr id="613" name="Google Shape;613;p30"/>
          <p:cNvSpPr txBox="1"/>
          <p:nvPr/>
        </p:nvSpPr>
        <p:spPr>
          <a:xfrm>
            <a:off x="6588125" y="2062163"/>
            <a:ext cx="10795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»"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Desde la Oferta</a:t>
            </a:r>
            <a:endParaRPr/>
          </a:p>
        </p:txBody>
      </p:sp>
      <p:sp>
        <p:nvSpPr>
          <p:cNvPr id="614" name="Google Shape;614;p30"/>
          <p:cNvSpPr txBox="1"/>
          <p:nvPr/>
        </p:nvSpPr>
        <p:spPr>
          <a:xfrm>
            <a:off x="7858125" y="2708275"/>
            <a:ext cx="12509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Liderazgo</a:t>
            </a:r>
            <a:endParaRPr/>
          </a:p>
        </p:txBody>
      </p:sp>
      <p:sp>
        <p:nvSpPr>
          <p:cNvPr id="615" name="Google Shape;615;p30"/>
          <p:cNvSpPr txBox="1"/>
          <p:nvPr/>
        </p:nvSpPr>
        <p:spPr>
          <a:xfrm>
            <a:off x="6588125" y="3068638"/>
            <a:ext cx="122396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»"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Desde la Demanda</a:t>
            </a:r>
            <a:endParaRPr/>
          </a:p>
        </p:txBody>
      </p:sp>
      <p:sp>
        <p:nvSpPr>
          <p:cNvPr id="616" name="Google Shape;616;p30"/>
          <p:cNvSpPr txBox="1"/>
          <p:nvPr/>
        </p:nvSpPr>
        <p:spPr>
          <a:xfrm>
            <a:off x="34925" y="3070225"/>
            <a:ext cx="144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»"/>
            </a:pPr>
            <a:r>
              <a:rPr lang="es-CR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Intensivas en trabajo</a:t>
            </a:r>
            <a:endParaRPr/>
          </a:p>
        </p:txBody>
      </p:sp>
      <p:cxnSp>
        <p:nvCxnSpPr>
          <p:cNvPr id="617" name="Google Shape;617;p30"/>
          <p:cNvCxnSpPr/>
          <p:nvPr/>
        </p:nvCxnSpPr>
        <p:spPr>
          <a:xfrm rot="10800000">
            <a:off x="1403350" y="2924175"/>
            <a:ext cx="5040313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ash"/>
            <a:round/>
            <a:headEnd type="stealth" w="med" len="med"/>
            <a:tailEnd type="stealth" w="med" len="med"/>
          </a:ln>
        </p:spPr>
      </p:cxnSp>
      <p:cxnSp>
        <p:nvCxnSpPr>
          <p:cNvPr id="618" name="Google Shape;618;p30"/>
          <p:cNvCxnSpPr/>
          <p:nvPr/>
        </p:nvCxnSpPr>
        <p:spPr>
          <a:xfrm rot="5400000">
            <a:off x="3132931" y="2780507"/>
            <a:ext cx="287337" cy="0"/>
          </a:xfrm>
          <a:prstGeom prst="straightConnector1">
            <a:avLst/>
          </a:prstGeom>
          <a:noFill/>
          <a:ln w="381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30"/>
          <p:cNvCxnSpPr/>
          <p:nvPr/>
        </p:nvCxnSpPr>
        <p:spPr>
          <a:xfrm>
            <a:off x="2627313" y="2924175"/>
            <a:ext cx="1439862" cy="1588"/>
          </a:xfrm>
          <a:prstGeom prst="straightConnector1">
            <a:avLst/>
          </a:prstGeom>
          <a:noFill/>
          <a:ln w="38100" cap="flat" cmpd="sng">
            <a:solidFill>
              <a:srgbClr val="F5913F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620" name="Google Shape;620;p30"/>
          <p:cNvCxnSpPr/>
          <p:nvPr/>
        </p:nvCxnSpPr>
        <p:spPr>
          <a:xfrm rot="5400000">
            <a:off x="4572000" y="3860801"/>
            <a:ext cx="288925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30"/>
          <p:cNvCxnSpPr/>
          <p:nvPr/>
        </p:nvCxnSpPr>
        <p:spPr>
          <a:xfrm rot="5400000">
            <a:off x="5795962" y="3860801"/>
            <a:ext cx="288925" cy="0"/>
          </a:xfrm>
          <a:prstGeom prst="straightConnector1">
            <a:avLst/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30"/>
          <p:cNvCxnSpPr/>
          <p:nvPr/>
        </p:nvCxnSpPr>
        <p:spPr>
          <a:xfrm>
            <a:off x="4716463" y="4005263"/>
            <a:ext cx="576262" cy="158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23" name="Google Shape;623;p30"/>
          <p:cNvCxnSpPr/>
          <p:nvPr/>
        </p:nvCxnSpPr>
        <p:spPr>
          <a:xfrm flipH="1">
            <a:off x="5364163" y="4005263"/>
            <a:ext cx="576262" cy="1587"/>
          </a:xfrm>
          <a:prstGeom prst="straightConnector1">
            <a:avLst/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24" name="Google Shape;624;p30"/>
          <p:cNvCxnSpPr/>
          <p:nvPr/>
        </p:nvCxnSpPr>
        <p:spPr>
          <a:xfrm rot="5400000" flipH="1">
            <a:off x="3995738" y="3860800"/>
            <a:ext cx="215900" cy="73025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5" name="Google Shape;625;p30"/>
          <p:cNvCxnSpPr/>
          <p:nvPr/>
        </p:nvCxnSpPr>
        <p:spPr>
          <a:xfrm rot="-5400000">
            <a:off x="3851276" y="3933825"/>
            <a:ext cx="360362" cy="7143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6" name="Google Shape;626;p30"/>
          <p:cNvCxnSpPr/>
          <p:nvPr/>
        </p:nvCxnSpPr>
        <p:spPr>
          <a:xfrm rot="5400000" flipH="1">
            <a:off x="3883819" y="4045744"/>
            <a:ext cx="152400" cy="71438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7" name="Google Shape;627;p30"/>
          <p:cNvCxnSpPr/>
          <p:nvPr/>
        </p:nvCxnSpPr>
        <p:spPr>
          <a:xfrm flipH="1">
            <a:off x="1403350" y="4005263"/>
            <a:ext cx="2520950" cy="158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dash"/>
            <a:round/>
            <a:headEnd type="none" w="sm" len="sm"/>
            <a:tailEnd type="stealth" w="med" len="med"/>
          </a:ln>
        </p:spPr>
      </p:cxnSp>
      <p:grpSp>
        <p:nvGrpSpPr>
          <p:cNvPr id="628" name="Google Shape;628;p30"/>
          <p:cNvGrpSpPr/>
          <p:nvPr/>
        </p:nvGrpSpPr>
        <p:grpSpPr>
          <a:xfrm>
            <a:off x="2843808" y="2104739"/>
            <a:ext cx="1080120" cy="432048"/>
            <a:chOff x="0" y="43891"/>
            <a:chExt cx="1080120" cy="432048"/>
          </a:xfrm>
        </p:grpSpPr>
        <p:sp>
          <p:nvSpPr>
            <p:cNvPr id="629" name="Google Shape;629;p30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16000" rIns="16000" bIns="1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Industria</a:t>
              </a:r>
              <a:endParaRPr/>
            </a:p>
          </p:txBody>
        </p:sp>
      </p:grpSp>
      <p:grpSp>
        <p:nvGrpSpPr>
          <p:cNvPr id="631" name="Google Shape;631;p30"/>
          <p:cNvGrpSpPr/>
          <p:nvPr/>
        </p:nvGrpSpPr>
        <p:grpSpPr>
          <a:xfrm>
            <a:off x="4143372" y="3143707"/>
            <a:ext cx="1285884" cy="514353"/>
            <a:chOff x="0" y="2739"/>
            <a:chExt cx="1285884" cy="514353"/>
          </a:xfrm>
        </p:grpSpPr>
        <p:sp>
          <p:nvSpPr>
            <p:cNvPr id="632" name="Google Shape;632;p30"/>
            <p:cNvSpPr/>
            <p:nvPr/>
          </p:nvSpPr>
          <p:spPr>
            <a:xfrm>
              <a:off x="0" y="2739"/>
              <a:ext cx="1285884" cy="514353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 txBox="1"/>
            <p:nvPr/>
          </p:nvSpPr>
          <p:spPr>
            <a:xfrm>
              <a:off x="257177" y="2739"/>
              <a:ext cx="771531" cy="514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"/>
                <a:buFont typeface="Arial"/>
                <a:buNone/>
              </a:pPr>
              <a:r>
                <a:rPr lang="es-CR" sz="9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Distribución</a:t>
              </a:r>
              <a:endParaRPr/>
            </a:p>
          </p:txBody>
        </p:sp>
      </p:grpSp>
      <p:grpSp>
        <p:nvGrpSpPr>
          <p:cNvPr id="634" name="Google Shape;634;p30"/>
          <p:cNvGrpSpPr/>
          <p:nvPr/>
        </p:nvGrpSpPr>
        <p:grpSpPr>
          <a:xfrm>
            <a:off x="5436096" y="3184859"/>
            <a:ext cx="1080120" cy="432048"/>
            <a:chOff x="0" y="43891"/>
            <a:chExt cx="1080120" cy="432048"/>
          </a:xfrm>
        </p:grpSpPr>
        <p:sp>
          <p:nvSpPr>
            <p:cNvPr id="635" name="Google Shape;635;p30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16000" rIns="16000" bIns="1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  Detallista</a:t>
              </a:r>
              <a:endParaRPr/>
            </a:p>
          </p:txBody>
        </p:sp>
      </p:grpSp>
      <p:pic>
        <p:nvPicPr>
          <p:cNvPr id="637" name="Google Shape;63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2038350"/>
            <a:ext cx="217488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2852738"/>
            <a:ext cx="217488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36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B940063-FA47-16FF-EB09-F08992952C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"/>
          <p:cNvSpPr/>
          <p:nvPr/>
        </p:nvSpPr>
        <p:spPr>
          <a:xfrm>
            <a:off x="1071563" y="350838"/>
            <a:ext cx="7072312" cy="58166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49263" marR="0" lvl="0" indent="-4492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Recuadro 1: Características de los tipos de Gobernanza Empresarial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Coordinación mediante el mercado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Acuerdos caracterizados por precios al contado o transacciones repetidas en las cuales los costos de cambiar los socios son bajos en ambas partes de la cadena. Tanto el  comprador y el vendedor no necesitan cooperar en la definición del producto, bien porque éste se encuentra estandarizado, o porque el proveedor posee suficiente capacidad para proporcionar un resultado satisfactorio. Las transacciones tienen un carácter marcadamente impersonal.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modulares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estas redes industriales los proveedores fabrican productos sujetos a las especificaciones de los clientes, pero con plena autonomía en cuanto a la organización, las competencias y las tecnologías aplicadas. Utilizan maquinaria genérica, de modo que no se encuentran atados a clientes concretos. Este tipo de cadenas son características, por ejemplo en la industria electrónica.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relaciónales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no resulta posible codificar todos los aspectos vinculados a las transacciones, surgen redes industriales caracterizadas por interacciones complejas entre compradores y vendedores, que mantienen relaciones de cooperación basadas en la reputación y la confianza mutua. Los distritos industriales italianos constituyen un ejemplo de este tipo de cadenas, que son también características, entre otras, de la industria automovilística.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cautivas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estas cadenas, pequeños proveedores legalmente independientes mantienen una situación de subordinación económica de hecho respecto a grandes compradores, debido frecuentemente a la existencia de inversiones en activos específicos relacionados con el cliente que generan costos hundidos.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jerárquicas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actor principal de la cadena son empresas trasnacionales,  integrada verticalmente con vínculos de control respecto al resto de las empresas que participan en ella mediante relaciones de propiedad.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Elaboración propia en base a Gereffi, et al 2005. Pp. 83-84, Sturgeon 2009, Pp. 118-119.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37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821CE3E-B077-C5A0-1D07-AC26A95585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 txBox="1">
            <a:spLocks noGrp="1"/>
          </p:cNvSpPr>
          <p:nvPr>
            <p:ph type="title"/>
          </p:nvPr>
        </p:nvSpPr>
        <p:spPr>
          <a:xfrm>
            <a:off x="457200" y="219220"/>
            <a:ext cx="8003232" cy="7691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Gobernanza: Cadenas Globales de Valor</a:t>
            </a:r>
            <a:endParaRPr/>
          </a:p>
        </p:txBody>
      </p:sp>
      <p:grpSp>
        <p:nvGrpSpPr>
          <p:cNvPr id="652" name="Google Shape;652;p32"/>
          <p:cNvGrpSpPr/>
          <p:nvPr/>
        </p:nvGrpSpPr>
        <p:grpSpPr>
          <a:xfrm>
            <a:off x="1837313" y="2032872"/>
            <a:ext cx="6621500" cy="575782"/>
            <a:chOff x="1617" y="692104"/>
            <a:chExt cx="6621500" cy="575782"/>
          </a:xfrm>
        </p:grpSpPr>
        <p:sp>
          <p:nvSpPr>
            <p:cNvPr id="653" name="Google Shape;653;p32"/>
            <p:cNvSpPr/>
            <p:nvPr/>
          </p:nvSpPr>
          <p:spPr>
            <a:xfrm>
              <a:off x="1617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 txBox="1"/>
            <p:nvPr/>
          </p:nvSpPr>
          <p:spPr>
            <a:xfrm>
              <a:off x="289508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97128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D754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1585019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2592639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 txBox="1"/>
            <p:nvPr/>
          </p:nvSpPr>
          <p:spPr>
            <a:xfrm>
              <a:off x="2880530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888150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ABA5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 txBox="1"/>
            <p:nvPr/>
          </p:nvSpPr>
          <p:spPr>
            <a:xfrm>
              <a:off x="4176041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183661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 txBox="1"/>
            <p:nvPr/>
          </p:nvSpPr>
          <p:spPr>
            <a:xfrm>
              <a:off x="5471552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32"/>
          <p:cNvSpPr txBox="1"/>
          <p:nvPr/>
        </p:nvSpPr>
        <p:spPr>
          <a:xfrm>
            <a:off x="142875" y="2214563"/>
            <a:ext cx="1785938" cy="738187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Segmentación</a:t>
            </a:r>
            <a:endParaRPr/>
          </a:p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I&amp;D</a:t>
            </a:r>
            <a:endParaRPr/>
          </a:p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TIC`s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32"/>
          <p:cNvGrpSpPr/>
          <p:nvPr/>
        </p:nvGrpSpPr>
        <p:grpSpPr>
          <a:xfrm>
            <a:off x="2928938" y="2643188"/>
            <a:ext cx="287337" cy="504826"/>
            <a:chOff x="3000364" y="2643182"/>
            <a:chExt cx="288032" cy="505197"/>
          </a:xfrm>
        </p:grpSpPr>
        <p:cxnSp>
          <p:nvCxnSpPr>
            <p:cNvPr id="665" name="Google Shape;665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66" name="Google Shape;666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667" name="Google Shape;667;p32"/>
          <p:cNvGraphicFramePr/>
          <p:nvPr/>
        </p:nvGraphicFramePr>
        <p:xfrm>
          <a:off x="1857375" y="4143375"/>
          <a:ext cx="6456350" cy="1892275"/>
        </p:xfrm>
        <a:graphic>
          <a:graphicData uri="http://schemas.openxmlformats.org/drawingml/2006/table">
            <a:tbl>
              <a:tblPr>
                <a:noFill/>
                <a:tableStyleId>{06361F6F-6FC9-4011-B0DF-81A7324B39C4}</a:tableStyleId>
              </a:tblPr>
              <a:tblGrid>
                <a:gridCol w="12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Tipo de gobernanza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Complejidad de las transacciones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Habilidad para codificar las transacciones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Capacidades del  proveedor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Grado de explicitad en la coordinación y el poder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Mercado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Modular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Relacional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Cautiva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Jerarquía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8" name="Google Shape;668;p32"/>
          <p:cNvSpPr/>
          <p:nvPr/>
        </p:nvSpPr>
        <p:spPr>
          <a:xfrm>
            <a:off x="1908175" y="2997200"/>
            <a:ext cx="6335713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</a:pPr>
            <a:r>
              <a:rPr lang="es-C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Gobernanza Empresarial</a:t>
            </a: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2195513" y="3644900"/>
            <a:ext cx="5832475" cy="360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</a:pPr>
            <a:r>
              <a:rPr lang="es-C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Enfasis en Costos de Transacción</a:t>
            </a:r>
            <a:endParaRPr/>
          </a:p>
        </p:txBody>
      </p:sp>
      <p:grpSp>
        <p:nvGrpSpPr>
          <p:cNvPr id="670" name="Google Shape;670;p32"/>
          <p:cNvGrpSpPr/>
          <p:nvPr/>
        </p:nvGrpSpPr>
        <p:grpSpPr>
          <a:xfrm>
            <a:off x="2051720" y="2104739"/>
            <a:ext cx="1080120" cy="432048"/>
            <a:chOff x="0" y="43891"/>
            <a:chExt cx="1080120" cy="432048"/>
          </a:xfrm>
        </p:grpSpPr>
        <p:sp>
          <p:nvSpPr>
            <p:cNvPr id="671" name="Google Shape;671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32"/>
          <p:cNvGrpSpPr/>
          <p:nvPr/>
        </p:nvGrpSpPr>
        <p:grpSpPr>
          <a:xfrm>
            <a:off x="4644008" y="2104739"/>
            <a:ext cx="1080120" cy="432048"/>
            <a:chOff x="0" y="43891"/>
            <a:chExt cx="1080120" cy="432048"/>
          </a:xfrm>
        </p:grpSpPr>
        <p:sp>
          <p:nvSpPr>
            <p:cNvPr id="674" name="Google Shape;674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32"/>
          <p:cNvGrpSpPr/>
          <p:nvPr/>
        </p:nvGrpSpPr>
        <p:grpSpPr>
          <a:xfrm>
            <a:off x="5940152" y="2104739"/>
            <a:ext cx="1080120" cy="432048"/>
            <a:chOff x="0" y="43891"/>
            <a:chExt cx="1080120" cy="432048"/>
          </a:xfrm>
        </p:grpSpPr>
        <p:sp>
          <p:nvSpPr>
            <p:cNvPr id="677" name="Google Shape;677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2"/>
          <p:cNvGrpSpPr/>
          <p:nvPr/>
        </p:nvGrpSpPr>
        <p:grpSpPr>
          <a:xfrm>
            <a:off x="7215206" y="2100521"/>
            <a:ext cx="1101210" cy="440484"/>
            <a:chOff x="0" y="39673"/>
            <a:chExt cx="1101210" cy="440484"/>
          </a:xfrm>
        </p:grpSpPr>
        <p:sp>
          <p:nvSpPr>
            <p:cNvPr id="680" name="Google Shape;680;p32"/>
            <p:cNvSpPr/>
            <p:nvPr/>
          </p:nvSpPr>
          <p:spPr>
            <a:xfrm>
              <a:off x="0" y="39673"/>
              <a:ext cx="1101210" cy="44048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 txBox="1"/>
            <p:nvPr/>
          </p:nvSpPr>
          <p:spPr>
            <a:xfrm>
              <a:off x="220242" y="39673"/>
              <a:ext cx="660726" cy="44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32"/>
          <p:cNvGrpSpPr/>
          <p:nvPr/>
        </p:nvGrpSpPr>
        <p:grpSpPr>
          <a:xfrm>
            <a:off x="4214813" y="2643188"/>
            <a:ext cx="287337" cy="504826"/>
            <a:chOff x="3000364" y="2643182"/>
            <a:chExt cx="288032" cy="505197"/>
          </a:xfrm>
        </p:grpSpPr>
        <p:cxnSp>
          <p:nvCxnSpPr>
            <p:cNvPr id="683" name="Google Shape;683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84" name="Google Shape;684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5" name="Google Shape;685;p32"/>
          <p:cNvGrpSpPr/>
          <p:nvPr/>
        </p:nvGrpSpPr>
        <p:grpSpPr>
          <a:xfrm>
            <a:off x="5500688" y="2643188"/>
            <a:ext cx="287337" cy="504826"/>
            <a:chOff x="3000364" y="2643182"/>
            <a:chExt cx="288032" cy="505197"/>
          </a:xfrm>
        </p:grpSpPr>
        <p:cxnSp>
          <p:nvCxnSpPr>
            <p:cNvPr id="686" name="Google Shape;686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87" name="Google Shape;687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8" name="Google Shape;688;p32"/>
          <p:cNvGrpSpPr/>
          <p:nvPr/>
        </p:nvGrpSpPr>
        <p:grpSpPr>
          <a:xfrm>
            <a:off x="6858000" y="2643188"/>
            <a:ext cx="287338" cy="504826"/>
            <a:chOff x="3000364" y="2643182"/>
            <a:chExt cx="288032" cy="505197"/>
          </a:xfrm>
        </p:grpSpPr>
        <p:cxnSp>
          <p:nvCxnSpPr>
            <p:cNvPr id="689" name="Google Shape;689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90" name="Google Shape;690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1" name="Google Shape;691;p32"/>
          <p:cNvSpPr txBox="1"/>
          <p:nvPr/>
        </p:nvSpPr>
        <p:spPr>
          <a:xfrm>
            <a:off x="0" y="1214438"/>
            <a:ext cx="1928813" cy="830262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Convergencia: Gobernanza Desmanda</a:t>
            </a:r>
            <a:endParaRPr/>
          </a:p>
        </p:txBody>
      </p:sp>
      <p:grpSp>
        <p:nvGrpSpPr>
          <p:cNvPr id="692" name="Google Shape;692;p32"/>
          <p:cNvGrpSpPr/>
          <p:nvPr/>
        </p:nvGrpSpPr>
        <p:grpSpPr>
          <a:xfrm>
            <a:off x="4644008" y="2104739"/>
            <a:ext cx="1080120" cy="432048"/>
            <a:chOff x="0" y="43891"/>
            <a:chExt cx="1080120" cy="432048"/>
          </a:xfrm>
        </p:grpSpPr>
        <p:sp>
          <p:nvSpPr>
            <p:cNvPr id="693" name="Google Shape;693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3347864" y="2100521"/>
            <a:ext cx="1101210" cy="440484"/>
            <a:chOff x="0" y="39673"/>
            <a:chExt cx="1101210" cy="440484"/>
          </a:xfrm>
        </p:grpSpPr>
        <p:sp>
          <p:nvSpPr>
            <p:cNvPr id="696" name="Google Shape;696;p32"/>
            <p:cNvSpPr/>
            <p:nvPr/>
          </p:nvSpPr>
          <p:spPr>
            <a:xfrm>
              <a:off x="0" y="39673"/>
              <a:ext cx="1101210" cy="44048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 txBox="1"/>
            <p:nvPr/>
          </p:nvSpPr>
          <p:spPr>
            <a:xfrm>
              <a:off x="220242" y="39673"/>
              <a:ext cx="660726" cy="44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38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A0FB49A-0026-298E-C806-829B8306C5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091208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Gobernanza desde el producto: convenciones</a:t>
            </a: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body" idx="1"/>
          </p:nvPr>
        </p:nvSpPr>
        <p:spPr>
          <a:xfrm>
            <a:off x="689320" y="2060848"/>
            <a:ext cx="806266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b="1"/>
              <a:t>Convenciones: son un amplio grupo de expectativas comunes que incluyen, pero no se limitan a instituciones. Mientras las instituciones son objetos colectivos e intencionales que se establecen para implementar una intención, las convenciones pueden surgir de un conjunto compartido de regularidades que no son intencionales (Ponte y Gibbon, 2005, pág. 6)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b="1"/>
              <a:t>Las convenciones de calidad soportan las estructuras de información sobre los objetos intercambiados y son a menudo construidas bajo cuatro formas de coordinación (Eymard-Duvernay, 1989; Daviron y Ponte 2005)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comerciales de las cadenas de valor</a:t>
            </a:r>
            <a:endParaRPr sz="3600"/>
          </a:p>
        </p:txBody>
      </p:sp>
      <p:grpSp>
        <p:nvGrpSpPr>
          <p:cNvPr id="201" name="Google Shape;201;p4"/>
          <p:cNvGrpSpPr/>
          <p:nvPr/>
        </p:nvGrpSpPr>
        <p:grpSpPr>
          <a:xfrm>
            <a:off x="2095325" y="1556792"/>
            <a:ext cx="5099596" cy="4434432"/>
            <a:chOff x="1409525" y="0"/>
            <a:chExt cx="5099596" cy="4434432"/>
          </a:xfrm>
        </p:grpSpPr>
        <p:sp>
          <p:nvSpPr>
            <p:cNvPr id="202" name="Google Shape;202;p4"/>
            <p:cNvSpPr/>
            <p:nvPr/>
          </p:nvSpPr>
          <p:spPr>
            <a:xfrm>
              <a:off x="1409525" y="0"/>
              <a:ext cx="4434432" cy="44344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626741" y="443876"/>
              <a:ext cx="2882380" cy="157630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3703690" y="520825"/>
              <a:ext cx="2728482" cy="1422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cadenas globales implican: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 los procesos de producción se dividen en diferentes etapas,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desarrolladas por diferentes empresas, alrededor del mundo.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626741" y="2217216"/>
              <a:ext cx="2882380" cy="157630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3703690" y="2294165"/>
              <a:ext cx="2728482" cy="1422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Analíticamente.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diferentes etapas o tareas se convierten en productos en sí mismos.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asignación internacional de estas actividades dependen en gran medida de las ventajas comparativas, o sea de los costos. (Feenstra 2010).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3203848" y="6067809"/>
            <a:ext cx="568863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05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4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2538EFA-B655-072D-7827-883BCEFBBF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323528" y="609600"/>
            <a:ext cx="8134672" cy="803176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Gobernanza por convenciones </a:t>
            </a:r>
            <a:r>
              <a:rPr lang="es-C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(Bitzer y Frankel, 2009)</a:t>
            </a:r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body" idx="1"/>
          </p:nvPr>
        </p:nvSpPr>
        <p:spPr>
          <a:xfrm>
            <a:off x="683568" y="1484784"/>
            <a:ext cx="8062664" cy="48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de mercados</a:t>
            </a:r>
            <a:r>
              <a:rPr lang="es-CR" sz="2000"/>
              <a:t>. las diferencias de precio expresan aquellas diferencias conocidas respecto a calidad y el precio es la más importante manifestación de manejo del mercado.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industrial</a:t>
            </a:r>
            <a:r>
              <a:rPr lang="es-CR" sz="2000"/>
              <a:t>, la incertidumbre relacionada con calidad se soluciona mediante la determinación de estándares o normas formales que son complementadas por medio de inspección, verificación o certificación.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doméstica</a:t>
            </a:r>
            <a:r>
              <a:rPr lang="es-CR" sz="2000"/>
              <a:t>, la incertidumbre relacionada con calidad se soluciona a través de la confianza y la identificación de productos se basa en la región de origen o en sus marcas comerciales.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cívica</a:t>
            </a:r>
            <a:r>
              <a:rPr lang="es-CR" sz="2000"/>
              <a:t>, la caracterización de un producto se deriva de la evaluación de los beneficios para la sociedad en general (Raynolds, 2004). “Comercio Justo” es un prototipo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"/>
          <p:cNvSpPr txBox="1">
            <a:spLocks noGrp="1"/>
          </p:cNvSpPr>
          <p:nvPr>
            <p:ph type="title"/>
          </p:nvPr>
        </p:nvSpPr>
        <p:spPr>
          <a:xfrm>
            <a:off x="765312" y="239269"/>
            <a:ext cx="7772400" cy="685800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>
                <a:solidFill>
                  <a:schemeClr val="dk1"/>
                </a:solidFill>
              </a:rPr>
              <a:t>Upgrading / Escalamiento</a:t>
            </a:r>
            <a:endParaRPr sz="3600" b="1">
              <a:solidFill>
                <a:schemeClr val="dk1"/>
              </a:solidFill>
            </a:endParaRPr>
          </a:p>
        </p:txBody>
      </p:sp>
      <p:graphicFrame>
        <p:nvGraphicFramePr>
          <p:cNvPr id="719" name="Google Shape;719;p35"/>
          <p:cNvGraphicFramePr/>
          <p:nvPr/>
        </p:nvGraphicFramePr>
        <p:xfrm>
          <a:off x="599677" y="1052736"/>
          <a:ext cx="7938000" cy="4028480"/>
        </p:xfrm>
        <a:graphic>
          <a:graphicData uri="http://schemas.openxmlformats.org/drawingml/2006/table">
            <a:tbl>
              <a:tblPr firstRow="1" bandRow="1">
                <a:noFill/>
                <a:tableStyleId>{903AE69D-3508-4A65-8D6D-C880862F5C52}</a:tableStyleId>
              </a:tblPr>
              <a:tblGrid>
                <a:gridCol w="138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2000" u="none" strike="noStrike" cap="none"/>
                        <a:t>Upgrading económico: Diferentes tipos de cambios que las empresas individual o colectivamente pueden desarrollar para mejorar su posición competitiva en las cadenas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del producto: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de procesos: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intra cadena</a:t>
                      </a:r>
                      <a:r>
                        <a:rPr lang="es-CR" sz="1100" u="none" strike="noStrike" cap="none"/>
                        <a:t>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CR" sz="1800" u="none" strike="noStrike" cap="none"/>
                        <a:t>Upgrading inter cadenas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Otros dos tipos </a:t>
                      </a:r>
                      <a:r>
                        <a:rPr lang="es-CR" sz="1100" u="none" strike="noStrike" cap="none"/>
                        <a:t>(Bamber,et al. 2013, pág. 9 nota 5).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 u="none" strike="noStrike" cap="none"/>
                        <a:t>Hacia formas más sofisticadas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/>
                        <a:t>Mayor eficiencia, mejor uso de recursos</a:t>
                      </a: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/>
                        <a:t>ocupar nuevas funciones comerciales, ganar control en el transporte internacional ubicación de fuentes de materias primas (Gibbon, 2001, pág. 63)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Acceso a oportunidades dentro de la cadena; más funciones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Aplicación de competencias en otras cadenas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Entrada en la cadena, esto cuando se une a la cadena un nuevo actor;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El escalamiento en el mercado final, que corresponde con la incursión de las empresas en nuevos segmentos 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0" name="Google Shape;720;p35"/>
          <p:cNvGraphicFramePr/>
          <p:nvPr/>
        </p:nvGraphicFramePr>
        <p:xfrm>
          <a:off x="571117" y="5238339"/>
          <a:ext cx="7952850" cy="1395795"/>
        </p:xfrm>
        <a:graphic>
          <a:graphicData uri="http://schemas.openxmlformats.org/drawingml/2006/table">
            <a:tbl>
              <a:tblPr firstRow="1" bandRow="1">
                <a:noFill/>
                <a:tableStyleId>{A1C07E6D-7B76-4EBE-87A1-BA03233D4A26}</a:tableStyleId>
              </a:tblPr>
              <a:tblGrid>
                <a:gridCol w="26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/>
                        <a:t>Upgrading social </a:t>
                      </a:r>
                      <a:r>
                        <a:rPr lang="es-CR" sz="1200"/>
                        <a:t>(Barrientos, Gereffi, &amp; Rossi (2011)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100"/>
                        <a:t>En contraste al económico es el proceso de mejoramiento de los derechos y condiciones prerrogativas laborales de los trabajadores como actores sociales, que implican acceso a mejores trabajos, y que podrían derivarse del escalamiento económico (Ibidem).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Necesidad de un marco para vincular los procesos de escalamiento económico y social en las redes globales de producción </a:t>
                      </a:r>
                      <a:endParaRPr sz="1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fld id="{00000000-1234-1234-1234-123412341234}" type="slidenum">
              <a:rPr lang="es-CR" sz="14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400" b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27" name="Google Shape;727;p36"/>
          <p:cNvGraphicFramePr/>
          <p:nvPr/>
        </p:nvGraphicFramePr>
        <p:xfrm>
          <a:off x="1071563" y="357188"/>
          <a:ext cx="6624600" cy="5567600"/>
        </p:xfrm>
        <a:graphic>
          <a:graphicData uri="http://schemas.openxmlformats.org/drawingml/2006/table">
            <a:tbl>
              <a:tblPr>
                <a:noFill/>
                <a:tableStyleId>{C57CA055-A21D-457F-924D-078F63BC6863}</a:tableStyleId>
              </a:tblPr>
              <a:tblGrid>
                <a:gridCol w="22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9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s-CR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Upgrading y downgrading</a:t>
                      </a:r>
                      <a:r>
                        <a:rPr lang="es-CR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s-CR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matriz de análisis a partir del valor unitario</a:t>
                      </a:r>
                      <a:endParaRPr sz="28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Incremento en participación de mercados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Reducción en participación de mercados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Aumento de unidad de valor respecto a otros países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Upgrading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Ambiguo, sugiere downgrading pero depende de la trayectoria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Disminución de unidad de valor respecto a otros países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Ambiguo, sugiere ambos, downgrading o procesos de mejoramiento y mayor eficiencia inter empresas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Downgrading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8" name="Google Shape;728;p36"/>
          <p:cNvSpPr txBox="1"/>
          <p:nvPr/>
        </p:nvSpPr>
        <p:spPr>
          <a:xfrm>
            <a:off x="6019800" y="6096000"/>
            <a:ext cx="1828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Kaplinsky, Readman, 2000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81D2FA4-4993-2A40-BC66-49DD3CA6B5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fld id="{00000000-1234-1234-1234-123412341234}" type="slidenum">
              <a:rPr lang="es-CR" sz="14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400" b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488781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7"/>
          <p:cNvSpPr txBox="1"/>
          <p:nvPr/>
        </p:nvSpPr>
        <p:spPr>
          <a:xfrm>
            <a:off x="3851633" y="6017567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800" b="1" i="0" u="sng" strike="noStrike">
                <a:solidFill>
                  <a:srgbClr val="CCCCFF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https://www.bbc.com/mundo/noticias-48966545?ocid=socialflow_facebook&amp;fbclid=IwAR1RzsoHjv64Uw_Xja0tJnoi702lYOGP04eHjiLc7ou1T_fydex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7"/>
          <p:cNvSpPr txBox="1"/>
          <p:nvPr/>
        </p:nvSpPr>
        <p:spPr>
          <a:xfrm>
            <a:off x="1403648" y="194102"/>
            <a:ext cx="5976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Cadena de café: una injusticia?</a:t>
            </a:r>
            <a:r>
              <a:rPr lang="es-CR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7"/>
          <p:cNvSpPr txBox="1"/>
          <p:nvPr/>
        </p:nvSpPr>
        <p:spPr>
          <a:xfrm>
            <a:off x="5724128" y="1341055"/>
            <a:ext cx="2878088" cy="4031873"/>
          </a:xfrm>
          <a:prstGeom prst="rect">
            <a:avLst/>
          </a:prstGeom>
          <a:gradFill>
            <a:gsLst>
              <a:gs pos="0">
                <a:srgbClr val="FAFDFB"/>
              </a:gs>
              <a:gs pos="74000">
                <a:srgbClr val="D7F1E6"/>
              </a:gs>
              <a:gs pos="83000">
                <a:srgbClr val="D7F1E6"/>
              </a:gs>
              <a:gs pos="100000">
                <a:srgbClr val="E4F6E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cadena de cafeterías Think Coffee se extiende por todo Nueva York. El director de la cadena,  Enrique Hernández, le dijo a la BBC que producir un  café con leche pequeño le cuesta a la empresa  US$0.28, y se vende por US$4,25 para poder pagar  los costos no relacionados con el café. El precio  subirá a US$4,50 este año. Hernández dice que se  debe a mayores gastos de alquiler y salarios.   </a:t>
            </a:r>
            <a:r>
              <a:rPr lang="es-CR" sz="160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F0C6090-405F-E7A2-7648-B23F384B8A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02624" cy="87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Para ampliar</a:t>
            </a:r>
            <a:endParaRPr/>
          </a:p>
        </p:txBody>
      </p:sp>
      <p:sp>
        <p:nvSpPr>
          <p:cNvPr id="743" name="Google Shape;743;p38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7920880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/>
              <a:t>Conferencia de Gary Gereffi: presenta una discusión general del enfoque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u="sng">
                <a:solidFill>
                  <a:schemeClr val="hlink"/>
                </a:solidFill>
                <a:hlinkClick r:id="rId3"/>
              </a:rPr>
              <a:t>https://www.youtube.com/watch?v=IKmEw3NV4Ik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/>
              <a:t>Entrevista sobre opciones de políticas: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u="sng">
                <a:solidFill>
                  <a:schemeClr val="hlink"/>
                </a:solidFill>
                <a:hlinkClick r:id="rId4"/>
              </a:rPr>
              <a:t>https://www.youtube.com/watch?v=SincIcOygz8</a:t>
            </a:r>
            <a:endParaRPr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PAÍSES ESCALANDO EN LAS CADENAS DE VALOR</a:t>
            </a:r>
            <a:endParaRPr/>
          </a:p>
        </p:txBody>
      </p:sp>
      <p:sp>
        <p:nvSpPr>
          <p:cNvPr id="750" name="Google Shape;750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751" name="Google Shape;751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19BE255-3BDC-20AF-4D68-4A61ACBBF0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74" y="1196752"/>
            <a:ext cx="6867695" cy="4320158"/>
          </a:xfrm>
          <a:prstGeom prst="rect">
            <a:avLst/>
          </a:prstGeom>
          <a:gradFill>
            <a:gsLst>
              <a:gs pos="0">
                <a:srgbClr val="8DFFD8"/>
              </a:gs>
              <a:gs pos="35000">
                <a:srgbClr val="B0FFE2"/>
              </a:gs>
              <a:gs pos="100000">
                <a:srgbClr val="DFFFF4"/>
              </a:gs>
            </a:gsLst>
            <a:lin ang="16200000" scaled="0"/>
          </a:gra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57" name="Google Shape;757;p40"/>
          <p:cNvSpPr txBox="1">
            <a:spLocks noGrp="1"/>
          </p:cNvSpPr>
          <p:nvPr>
            <p:ph type="title"/>
          </p:nvPr>
        </p:nvSpPr>
        <p:spPr>
          <a:xfrm>
            <a:off x="689865" y="204644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CHINA</a:t>
            </a:r>
            <a:endParaRPr/>
          </a:p>
        </p:txBody>
      </p:sp>
      <p:sp>
        <p:nvSpPr>
          <p:cNvPr id="758" name="Google Shape;758;p40"/>
          <p:cNvSpPr/>
          <p:nvPr/>
        </p:nvSpPr>
        <p:spPr>
          <a:xfrm>
            <a:off x="4577517" y="586094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Moving up the value chain, By Andrew Sleigh and Hans von Lewinski</a:t>
            </a:r>
            <a:endParaRPr/>
          </a:p>
        </p:txBody>
      </p:sp>
      <p:sp>
        <p:nvSpPr>
          <p:cNvPr id="759" name="Google Shape;759;p40"/>
          <p:cNvSpPr txBox="1"/>
          <p:nvPr/>
        </p:nvSpPr>
        <p:spPr>
          <a:xfrm>
            <a:off x="7080656" y="954286"/>
            <a:ext cx="2065939" cy="5016758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está intentando una amplia base manufacturera, desarrolla un mercado de 1.3 billones de consumidores y crear la capacidad de proveer el mundo con bienes y servicios de alto valor – todo al mismo tiempo. Las compañías que operar exitosamente en el país necesitan esttategias que les permita responder apropiadamente</a:t>
            </a:r>
            <a:endParaRPr/>
          </a:p>
        </p:txBody>
      </p:sp>
      <p:sp>
        <p:nvSpPr>
          <p:cNvPr id="760" name="Google Shape;760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C039CF8-824F-41CC-4FAA-3D0B6F5A11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74" y="1196752"/>
            <a:ext cx="6867695" cy="4320158"/>
          </a:xfrm>
          <a:prstGeom prst="rect">
            <a:avLst/>
          </a:prstGeom>
          <a:gradFill>
            <a:gsLst>
              <a:gs pos="0">
                <a:srgbClr val="8DFFD8"/>
              </a:gs>
              <a:gs pos="35000">
                <a:srgbClr val="B0FFE2"/>
              </a:gs>
              <a:gs pos="100000">
                <a:srgbClr val="DFFFF4"/>
              </a:gs>
            </a:gsLst>
            <a:lin ang="16200000" scaled="0"/>
          </a:gra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66" name="Google Shape;766;p41"/>
          <p:cNvSpPr txBox="1">
            <a:spLocks noGrp="1"/>
          </p:cNvSpPr>
          <p:nvPr>
            <p:ph type="title"/>
          </p:nvPr>
        </p:nvSpPr>
        <p:spPr>
          <a:xfrm>
            <a:off x="689865" y="204644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CHINA</a:t>
            </a:r>
            <a:endParaRPr/>
          </a:p>
        </p:txBody>
      </p:sp>
      <p:sp>
        <p:nvSpPr>
          <p:cNvPr id="767" name="Google Shape;767;p41"/>
          <p:cNvSpPr/>
          <p:nvPr/>
        </p:nvSpPr>
        <p:spPr>
          <a:xfrm>
            <a:off x="4577517" y="586094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Moving up the value chain, By Andrew Sleigh and Hans von Lewinski</a:t>
            </a:r>
            <a:endParaRPr/>
          </a:p>
        </p:txBody>
      </p:sp>
      <p:sp>
        <p:nvSpPr>
          <p:cNvPr id="768" name="Google Shape;768;p41"/>
          <p:cNvSpPr txBox="1"/>
          <p:nvPr/>
        </p:nvSpPr>
        <p:spPr>
          <a:xfrm>
            <a:off x="7080656" y="954286"/>
            <a:ext cx="2065939" cy="5016758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está intentando una amplia base manufacturera, desarrolla un mercado de 1.3 billones de consumidores y crear la capacidad de proveer el mundo con bienes y servicios de alto valor – todo al mismo tiempo. Las compañías que operar exitosamente en el país necesitan esttategias que les permita responder apropiadamente</a:t>
            </a:r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86C66E1-863D-FF5F-B268-00061C311A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Caso de Costa Rica</a:t>
            </a:r>
            <a:endParaRPr/>
          </a:p>
        </p:txBody>
      </p:sp>
      <p:sp>
        <p:nvSpPr>
          <p:cNvPr id="775" name="Google Shape;775;p4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6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R" sz="3600">
                <a:latin typeface="Arial"/>
                <a:ea typeface="Arial"/>
                <a:cs typeface="Arial"/>
                <a:sym typeface="Arial"/>
              </a:rPr>
              <a:t>Estudio de COMEX</a:t>
            </a:r>
            <a:endParaRPr sz="36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R" sz="2800" u="sng">
                <a:solidFill>
                  <a:schemeClr val="hlink"/>
                </a:solidFill>
                <a:hlinkClick r:id="rId3"/>
              </a:rPr>
              <a:t>https://www.youtube.com/watch?v=LgKBI_mkznY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E5E5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s-CR"/>
              <a:t>49</a:t>
            </a:fld>
            <a:endParaRPr/>
          </a:p>
        </p:txBody>
      </p:sp>
      <p:sp>
        <p:nvSpPr>
          <p:cNvPr id="794" name="Google Shape;794;p44"/>
          <p:cNvSpPr txBox="1"/>
          <p:nvPr/>
        </p:nvSpPr>
        <p:spPr>
          <a:xfrm>
            <a:off x="520110" y="589280"/>
            <a:ext cx="7343730" cy="724706"/>
          </a:xfrm>
          <a:prstGeom prst="rect">
            <a:avLst/>
          </a:prstGeom>
          <a:gradFill>
            <a:gsLst>
              <a:gs pos="0">
                <a:srgbClr val="D4FFFF"/>
              </a:gs>
              <a:gs pos="40000">
                <a:srgbClr val="CDFFFF"/>
              </a:gs>
              <a:gs pos="100000">
                <a:srgbClr val="4F8C8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Rastreando las cadenas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4"/>
          <p:cNvSpPr txBox="1"/>
          <p:nvPr/>
        </p:nvSpPr>
        <p:spPr>
          <a:xfrm>
            <a:off x="520110" y="1545021"/>
            <a:ext cx="8103780" cy="44276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referencia a un caso escogido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Dibujo de la cadena global: segmentos.</a:t>
            </a:r>
            <a:endParaRPr dirty="0"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Introducir en el dibujo los actores y la localización internacional.</a:t>
            </a:r>
            <a:endParaRPr dirty="0"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Elaboración de hipótesis sobre la gobernanza en la cadena: macro y específica del nodo de la empresa analizada.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dirty="0">
                <a:solidFill>
                  <a:schemeClr val="dk1"/>
                </a:solidFill>
              </a:rPr>
              <a:t>Posibilidades de participación de los países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58D756F-2371-8495-6E1C-F82B5E434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468313" y="188913"/>
            <a:ext cx="5832475" cy="6143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Visión histórica </a:t>
            </a:r>
            <a:r>
              <a:rPr lang="es-CR" sz="20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(Baldwin, 2013)</a:t>
            </a:r>
            <a:endParaRPr sz="3600" b="1" i="1">
              <a:solidFill>
                <a:srgbClr val="003366"/>
              </a:solidFill>
            </a:endParaRPr>
          </a:p>
        </p:txBody>
      </p:sp>
      <p:sp>
        <p:nvSpPr>
          <p:cNvPr id="214" name="Google Shape;214;p5"/>
          <p:cNvSpPr txBox="1">
            <a:spLocks noGrp="1"/>
          </p:cNvSpPr>
          <p:nvPr>
            <p:ph type="body" idx="1"/>
          </p:nvPr>
        </p:nvSpPr>
        <p:spPr>
          <a:xfrm>
            <a:off x="827088" y="1196975"/>
            <a:ext cx="360045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CR" sz="1600" b="1"/>
              <a:t>La globalización en el largo plazo ha sido impulsada por cambios en la conectividad y la transmisión. En los últimos 300 años se han dado 2 etapas en las cadenas de abastecimiento: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R" sz="1600" b="1" u="sng"/>
              <a:t>Primera desintegración </a:t>
            </a:r>
            <a:r>
              <a:rPr lang="es-CR" sz="1600" b="1"/>
              <a:t>de procesos: transporte de vapor, hizo rentable las economías de escala.</a:t>
            </a:r>
            <a:endParaRPr/>
          </a:p>
          <a:p>
            <a:pPr marL="914400" lvl="1" indent="-5143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s-CR" sz="1200" b="1"/>
              <a:t>Industrialización en el norte y desindustrialización en el sur (China e India)</a:t>
            </a:r>
            <a:endParaRPr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R" sz="1600" b="1" u="sng"/>
              <a:t>Segunda desintegración</a:t>
            </a:r>
            <a:r>
              <a:rPr lang="es-CR" sz="1600" b="1"/>
              <a:t>: tecnologías de comunicación e información la hace posible, las diferencias salariales la hace rentable</a:t>
            </a:r>
            <a:endParaRPr/>
          </a:p>
          <a:p>
            <a:pPr marL="914400" lvl="1" indent="-5143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s-CR" sz="1200" b="1"/>
              <a:t>Coordinación compleja a distancia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188" y="1428750"/>
            <a:ext cx="4441825" cy="28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3" y="3875088"/>
            <a:ext cx="4486275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5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F7BABBA-FFDD-2B4D-E373-9C2C15EF5E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831" y="612771"/>
            <a:ext cx="6265841" cy="441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/>
          <p:nvPr/>
        </p:nvSpPr>
        <p:spPr>
          <a:xfrm>
            <a:off x="3019927" y="5320241"/>
            <a:ext cx="59796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Bank Group. (2017).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and analyzing the impact of GVCs on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Washington. Retrieved from https://www.wto.org/spanish/res_s/publications_s/gvcd_report_17_s.htm#.WbBlsMYVPaQ.gmail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216567" y="1263316"/>
            <a:ext cx="200386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Segunda desintegración</a:t>
            </a:r>
            <a:r>
              <a:rPr lang="es-C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tecnologías de comunicación e información la hace posible, las diferencias salariales la hace rentable</a:t>
            </a:r>
            <a:endParaRPr/>
          </a:p>
          <a:p>
            <a:pPr marL="625475" marR="0" lvl="1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compleja a distancia</a:t>
            </a: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6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B64DD75-B282-3802-7822-A8D86ED5BA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196752"/>
            <a:ext cx="7640290" cy="48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361158" y="160337"/>
            <a:ext cx="5795018" cy="6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Impacto Covid-19</a:t>
            </a:r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>
            <a:off x="251520" y="1916831"/>
            <a:ext cx="1728192" cy="3456385"/>
            <a:chOff x="0" y="72006"/>
            <a:chExt cx="1728192" cy="3456385"/>
          </a:xfrm>
        </p:grpSpPr>
        <p:sp>
          <p:nvSpPr>
            <p:cNvPr id="225" name="Google Shape;225;p6"/>
            <p:cNvSpPr/>
            <p:nvPr/>
          </p:nvSpPr>
          <p:spPr>
            <a:xfrm>
              <a:off x="0" y="72006"/>
              <a:ext cx="1728192" cy="691276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0" y="72006"/>
              <a:ext cx="1728192" cy="691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comercio mundial:</a:t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0" y="717511"/>
              <a:ext cx="1728192" cy="281088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0" y="717511"/>
              <a:ext cx="1728192" cy="2810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 colapsado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OMC proyecta caída de los volúmenes del comercio de mercancías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entre un 13% y un 32% para 2020</a:t>
              </a:r>
              <a:endParaRPr/>
            </a:p>
          </p:txBody>
        </p: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88D7783-5D86-DD5D-57D8-7C98E7272C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C50984-3517-849C-3579-906478B46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7</a:t>
            </a:fld>
            <a:endParaRPr lang="es-C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685800" y="84945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b="1"/>
              <a:t>Introducción con Gary Gereffi</a:t>
            </a:r>
            <a:endParaRPr b="1"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1"/>
          </p:nvPr>
        </p:nvSpPr>
        <p:spPr>
          <a:xfrm>
            <a:off x="702278" y="2564904"/>
            <a:ext cx="77724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R"/>
              <a:t>Breve introducción, cuando GVC ha sido adoptado por la organizaciones multilaterales: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R" u="sng">
                <a:solidFill>
                  <a:schemeClr val="hlink"/>
                </a:solidFill>
                <a:hlinkClick r:id="rId3"/>
              </a:rPr>
              <a:t>http://www.youtube.com/watch?v=50xdZuTSmqc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45" name="Google Shape;24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8</a:t>
            </a:fld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46731A2-EA95-2A65-B7A1-A9B041F41B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SESION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Genealogía de las cadenas de mercancías</a:t>
            </a: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CR"/>
              <a:t>Jennifer Bair, Capítulo 1</a:t>
            </a:r>
            <a:endParaRPr/>
          </a:p>
          <a:p>
            <a:pPr marL="0" lvl="0" indent="0" algn="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CR"/>
              <a:t>Frontiers of Commodity Chain Research, 2009, Stanford University Press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CCFFFF"/>
      </a:lt1>
      <a:dk2>
        <a:srgbClr val="0033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3679</Words>
  <Application>Microsoft Office PowerPoint</Application>
  <PresentationFormat>Presentación en pantalla (4:3)</PresentationFormat>
  <Paragraphs>503</Paragraphs>
  <Slides>49</Slides>
  <Notes>42</Notes>
  <HiddenSlides>9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7" baseType="lpstr">
      <vt:lpstr>Times New Roman</vt:lpstr>
      <vt:lpstr>Rockwell</vt:lpstr>
      <vt:lpstr>Cambria</vt:lpstr>
      <vt:lpstr>Quattrocento Sans</vt:lpstr>
      <vt:lpstr>Calibri</vt:lpstr>
      <vt:lpstr>Arial</vt:lpstr>
      <vt:lpstr>Tema de Office</vt:lpstr>
      <vt:lpstr>1_Default Design</vt:lpstr>
      <vt:lpstr>Instituto Centroamericano de Administración Pública (ICAP) Doctorado en Gestión Pública y Ciencias Empresariales  VII Promoción Costa Rica</vt:lpstr>
      <vt:lpstr>Presentación de PowerPoint</vt:lpstr>
      <vt:lpstr>Introducción</vt:lpstr>
      <vt:lpstr>Efectos comerciales de las cadenas de valor</vt:lpstr>
      <vt:lpstr>Visión histórica (Baldwin, 2013)</vt:lpstr>
      <vt:lpstr>Presentación de PowerPoint</vt:lpstr>
      <vt:lpstr>Impacto Covid-19</vt:lpstr>
      <vt:lpstr>Introducción con Gary Gereffi</vt:lpstr>
      <vt:lpstr>Genealogía de las cadenas de mercancías</vt:lpstr>
      <vt:lpstr>Origen de las cadenas:</vt:lpstr>
      <vt:lpstr>Presentación de PowerPoint</vt:lpstr>
      <vt:lpstr>Introducción</vt:lpstr>
      <vt:lpstr>Presentación de PowerPoint</vt:lpstr>
      <vt:lpstr>Presentación de PowerPoint</vt:lpstr>
      <vt:lpstr>ESTRUCTURA INSUMO - PRODUCTO</vt:lpstr>
      <vt:lpstr>Insumo Producto</vt:lpstr>
      <vt:lpstr>Dimensión Insumo – Producto</vt:lpstr>
      <vt:lpstr>Presentación de PowerPoint</vt:lpstr>
      <vt:lpstr>Figura 4. Mapa internacional del proceso logístico del encadenamiento global del banano fresco</vt:lpstr>
      <vt:lpstr>Ejemplo de localizacion</vt:lpstr>
      <vt:lpstr>Presentación de PowerPoint</vt:lpstr>
      <vt:lpstr>Geopolítica y las cadenas de valor</vt:lpstr>
      <vt:lpstr>Geografía y estrategias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Gobernanza</vt:lpstr>
      <vt:lpstr>Estructura de gobernanza: proveedor-comprador</vt:lpstr>
      <vt:lpstr>Un Modelo similar de Baldwin &amp; Venables (2013) : </vt:lpstr>
      <vt:lpstr>Presentación de PowerPoint</vt:lpstr>
      <vt:lpstr>Cadenas de mercancías o valor: cómo entender la gobernanza ?</vt:lpstr>
      <vt:lpstr>Gobernanza: Gereffi-Cadenas Globales de Mercancías</vt:lpstr>
      <vt:lpstr>Presentación de PowerPoint</vt:lpstr>
      <vt:lpstr>Gobernanza: Cadenas Globales de Valor</vt:lpstr>
      <vt:lpstr>Gobernanza desde el producto: convenciones</vt:lpstr>
      <vt:lpstr>Tipos de Gobernanza por convenciones (Bitzer y Frankel, 2009)</vt:lpstr>
      <vt:lpstr>Upgrading / Escalamiento</vt:lpstr>
      <vt:lpstr>Presentación de PowerPoint</vt:lpstr>
      <vt:lpstr>Presentación de PowerPoint</vt:lpstr>
      <vt:lpstr>Para ampliar</vt:lpstr>
      <vt:lpstr>PAÍSES ESCALANDO EN LAS CADENAS DE VALOR</vt:lpstr>
      <vt:lpstr>CHINA</vt:lpstr>
      <vt:lpstr>CHINA</vt:lpstr>
      <vt:lpstr>Caso de Costa Rica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Centroamericano de Administración Pública (ICAP) Doctorado en Gestión Pública y Ciencias Empresariales  VII Promoción Costa Rica</dc:title>
  <dc:creator>Rafael</dc:creator>
  <cp:lastModifiedBy>RAFAEL DIAZ PORRAS</cp:lastModifiedBy>
  <cp:revision>18</cp:revision>
  <dcterms:created xsi:type="dcterms:W3CDTF">2011-07-23T21:26:26Z</dcterms:created>
  <dcterms:modified xsi:type="dcterms:W3CDTF">2024-05-17T22:04:14Z</dcterms:modified>
</cp:coreProperties>
</file>