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76424" y="1763091"/>
            <a:ext cx="8791575" cy="4134126"/>
          </a:xfrm>
        </p:spPr>
        <p:txBody>
          <a:bodyPr anchor="t">
            <a:normAutofit/>
          </a:bodyPr>
          <a:lstStyle/>
          <a:p>
            <a:pPr algn="ctr"/>
            <a:r>
              <a:rPr lang="es-CR" sz="2400" dirty="0">
                <a:solidFill>
                  <a:schemeClr val="bg1"/>
                </a:solidFill>
              </a:rPr>
              <a:t>Curso: </a:t>
            </a:r>
            <a:r>
              <a:rPr lang="es-ES" sz="2400" dirty="0">
                <a:solidFill>
                  <a:schemeClr val="bg1"/>
                </a:solidFill>
              </a:rPr>
              <a:t>Comercio Internacional y Logística Empresarial</a:t>
            </a:r>
            <a:r>
              <a:rPr lang="es-ES" sz="3600" dirty="0">
                <a:solidFill>
                  <a:schemeClr val="bg1"/>
                </a:solidFill>
              </a:rPr>
              <a:t/>
            </a:r>
            <a:br>
              <a:rPr lang="es-ES" sz="3600" dirty="0">
                <a:solidFill>
                  <a:schemeClr val="bg1"/>
                </a:solidFill>
              </a:rPr>
            </a:br>
            <a:r>
              <a:rPr lang="es-CR" sz="3600" dirty="0">
                <a:solidFill>
                  <a:schemeClr val="bg1"/>
                </a:solidFill>
              </a:rPr>
              <a:t/>
            </a:r>
            <a:br>
              <a:rPr lang="es-CR" sz="3600" dirty="0">
                <a:solidFill>
                  <a:schemeClr val="bg1"/>
                </a:solidFill>
              </a:rPr>
            </a:br>
            <a:r>
              <a:rPr lang="es-CR" sz="3600" dirty="0" smtClean="0">
                <a:solidFill>
                  <a:schemeClr val="bg1"/>
                </a:solidFill>
              </a:rPr>
              <a:t>FORO</a:t>
            </a:r>
            <a:r>
              <a:rPr lang="es-CR" sz="2400" dirty="0" smtClean="0">
                <a:solidFill>
                  <a:schemeClr val="bg1"/>
                </a:solidFill>
              </a:rPr>
              <a:t/>
            </a:r>
            <a:br>
              <a:rPr lang="es-CR" sz="2400" dirty="0" smtClean="0">
                <a:solidFill>
                  <a:schemeClr val="bg1"/>
                </a:solidFill>
              </a:rPr>
            </a:br>
            <a:r>
              <a:rPr lang="es-CR" sz="2400" dirty="0" smtClean="0">
                <a:solidFill>
                  <a:schemeClr val="bg1"/>
                </a:solidFill>
              </a:rPr>
              <a:t/>
            </a:r>
            <a:br>
              <a:rPr lang="es-CR" sz="2400" dirty="0" smtClean="0">
                <a:solidFill>
                  <a:schemeClr val="bg1"/>
                </a:solidFill>
              </a:rPr>
            </a:br>
            <a:r>
              <a:rPr lang="es-CR" sz="2400" dirty="0" smtClean="0">
                <a:solidFill>
                  <a:schemeClr val="bg1"/>
                </a:solidFill>
              </a:rPr>
              <a:t>Tema: </a:t>
            </a:r>
            <a:r>
              <a:rPr lang="es-CR" sz="2400" dirty="0">
                <a:solidFill>
                  <a:schemeClr val="bg1"/>
                </a:solidFill>
              </a:rPr>
              <a:t>Políticas de sostenibilidad en la cadena de </a:t>
            </a:r>
            <a:r>
              <a:rPr lang="es-CR" sz="2400" dirty="0" smtClean="0">
                <a:solidFill>
                  <a:schemeClr val="bg1"/>
                </a:solidFill>
              </a:rPr>
              <a:t>abastecimiento</a:t>
            </a:r>
            <a:br>
              <a:rPr lang="es-CR" sz="2400" dirty="0" smtClean="0">
                <a:solidFill>
                  <a:schemeClr val="bg1"/>
                </a:solidFill>
              </a:rPr>
            </a:br>
            <a:r>
              <a:rPr lang="es-CR" sz="2400" dirty="0">
                <a:solidFill>
                  <a:schemeClr val="bg1"/>
                </a:solidFill>
              </a:rPr>
              <a:t/>
            </a:r>
            <a:br>
              <a:rPr lang="es-CR" sz="2400" dirty="0">
                <a:solidFill>
                  <a:schemeClr val="bg1"/>
                </a:solidFill>
              </a:rPr>
            </a:br>
            <a:r>
              <a:rPr lang="es-CR" sz="2400" dirty="0" smtClean="0">
                <a:solidFill>
                  <a:schemeClr val="bg1"/>
                </a:solidFill>
              </a:rPr>
              <a:t>Estudiante: Víctor Cantillano morán</a:t>
            </a:r>
            <a:br>
              <a:rPr lang="es-CR" sz="2400" dirty="0" smtClean="0">
                <a:solidFill>
                  <a:schemeClr val="bg1"/>
                </a:solidFill>
              </a:rPr>
            </a:br>
            <a:r>
              <a:rPr lang="es-CR" sz="2400" dirty="0" smtClean="0">
                <a:solidFill>
                  <a:schemeClr val="bg1"/>
                </a:solidFill>
              </a:rPr>
              <a:t/>
            </a:r>
            <a:br>
              <a:rPr lang="es-CR" sz="2400" dirty="0" smtClean="0">
                <a:solidFill>
                  <a:schemeClr val="bg1"/>
                </a:solidFill>
              </a:rPr>
            </a:br>
            <a:r>
              <a:rPr lang="es-CR" sz="2400" dirty="0" smtClean="0">
                <a:solidFill>
                  <a:schemeClr val="bg1"/>
                </a:solidFill>
              </a:rPr>
              <a:t>profesor: </a:t>
            </a:r>
            <a:r>
              <a:rPr lang="es-ES" sz="2400" dirty="0">
                <a:solidFill>
                  <a:schemeClr val="bg1"/>
                </a:solidFill>
              </a:rPr>
              <a:t>Dr. Rafael A. Díaz Porras </a:t>
            </a:r>
            <a:endParaRPr lang="es-CR" sz="2400" dirty="0">
              <a:solidFill>
                <a:schemeClr val="bg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R"/>
          </a:p>
        </p:txBody>
      </p:sp>
      <p:pic>
        <p:nvPicPr>
          <p:cNvPr id="2049" name="Imagen 1" descr="Un letrero de color blanco&#10;&#10;Descripción generada automáticamente con confianza ba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551" y="598867"/>
            <a:ext cx="2288205" cy="11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407330" y="331858"/>
            <a:ext cx="73773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altLang="es-C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Doctorado en Gesti</a:t>
            </a:r>
            <a:r>
              <a:rPr kumimoji="0" lang="es-CR" altLang="es-C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CR" altLang="es-C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P</a:t>
            </a:r>
            <a:r>
              <a:rPr kumimoji="0" lang="es-CR" altLang="es-C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kumimoji="0" lang="es-CR" altLang="es-C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blica y Ciencias Empresariales</a:t>
            </a:r>
            <a:endParaRPr kumimoji="0" lang="es-CR" altLang="es-C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altLang="es-C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XII Promoci</a:t>
            </a:r>
            <a:r>
              <a:rPr kumimoji="0" lang="es-CR" altLang="es-C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CR" altLang="es-C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regional</a:t>
            </a:r>
            <a:endParaRPr kumimoji="0" lang="es-CR" altLang="es-C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493565" y="5865190"/>
            <a:ext cx="3291106" cy="495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1800" dirty="0" smtClean="0">
                <a:solidFill>
                  <a:schemeClr val="bg1"/>
                </a:solidFill>
              </a:rPr>
              <a:t>31 de mayo de 2024</a:t>
            </a:r>
            <a:endParaRPr lang="es-C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47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Un letrero de color blanco&#10;&#10;Descripción generada automáticamente con confianza ba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333" y="254311"/>
            <a:ext cx="2288205" cy="11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184296" y="1937210"/>
            <a:ext cx="5717399" cy="92333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MUCHAS GRACIAS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369827" y="395527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R" dirty="0"/>
              <a:t>"Adoptar políticas de sostenibilidad en nuestra cadena de abastecimiento no solo protege el planeta y mejora vidas, sino que también construye el puente hacia un futuro más justo, próspero y resiliente para todos."</a:t>
            </a:r>
          </a:p>
        </p:txBody>
      </p:sp>
    </p:spTree>
    <p:extLst>
      <p:ext uri="{BB962C8B-B14F-4D97-AF65-F5344CB8AC3E}">
        <p14:creationId xmlns:p14="http://schemas.microsoft.com/office/powerpoint/2010/main" val="115039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76424" y="1612694"/>
            <a:ext cx="8791575" cy="2387600"/>
          </a:xfrm>
        </p:spPr>
        <p:txBody>
          <a:bodyPr anchor="t">
            <a:normAutofit/>
          </a:bodyPr>
          <a:lstStyle/>
          <a:p>
            <a:pPr algn="ctr"/>
            <a:r>
              <a:rPr lang="es-CR" sz="2000" b="1" cap="none" dirty="0" smtClean="0">
                <a:solidFill>
                  <a:schemeClr val="bg1"/>
                </a:solidFill>
              </a:rPr>
              <a:t>I. INTRODUCCIÓN:</a:t>
            </a:r>
            <a:br>
              <a:rPr lang="es-CR" sz="2000" b="1" cap="none" dirty="0" smtClean="0">
                <a:solidFill>
                  <a:schemeClr val="bg1"/>
                </a:solidFill>
              </a:rPr>
            </a:br>
            <a:r>
              <a:rPr lang="es-CR" sz="2000" cap="none" dirty="0" smtClean="0">
                <a:solidFill>
                  <a:schemeClr val="bg1"/>
                </a:solidFill>
              </a:rPr>
              <a:t/>
            </a:r>
            <a:br>
              <a:rPr lang="es-CR" sz="2000" cap="none" dirty="0" smtClean="0">
                <a:solidFill>
                  <a:schemeClr val="bg1"/>
                </a:solidFill>
              </a:rPr>
            </a:br>
            <a:r>
              <a:rPr lang="es-CR" sz="1800" cap="none" dirty="0" smtClean="0">
                <a:solidFill>
                  <a:schemeClr val="bg1"/>
                </a:solidFill>
              </a:rPr>
              <a:t>Estas políticas buscan minimizar el impacto ambiental, fomentar prácticas laborales justas y éticas, y promover la eficiencia económica a lo largo de toda la cadena de valor. adoptar y adherirse a políticas de sostenibilidad no solo mejora la reputación de la empresa, sino que también contribuye a la creación de un entorno más equitativo y respetuoso con el planeta.</a:t>
            </a:r>
            <a:endParaRPr lang="es-CR" sz="2000" cap="none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35450" y="3821208"/>
            <a:ext cx="4395787" cy="2884392"/>
          </a:xfrm>
        </p:spPr>
        <p:txBody>
          <a:bodyPr>
            <a:normAutofit/>
          </a:bodyPr>
          <a:lstStyle/>
          <a:p>
            <a:r>
              <a:rPr lang="es-CR" dirty="0" smtClean="0">
                <a:solidFill>
                  <a:schemeClr val="bg1"/>
                </a:solidFill>
              </a:rPr>
              <a:t>II. ALCANCES: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R" sz="1800" cap="none" dirty="0">
                <a:solidFill>
                  <a:schemeClr val="bg1"/>
                </a:solidFill>
              </a:rPr>
              <a:t>R</a:t>
            </a:r>
            <a:r>
              <a:rPr lang="es-CR" sz="1800" cap="none" dirty="0" smtClean="0">
                <a:solidFill>
                  <a:schemeClr val="bg1"/>
                </a:solidFill>
              </a:rPr>
              <a:t>educción del impacto ambiental.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R" sz="1800" cap="none" dirty="0">
                <a:solidFill>
                  <a:schemeClr val="bg1"/>
                </a:solidFill>
              </a:rPr>
              <a:t>C</a:t>
            </a:r>
            <a:r>
              <a:rPr lang="es-CR" sz="1800" cap="none" dirty="0" smtClean="0">
                <a:solidFill>
                  <a:schemeClr val="bg1"/>
                </a:solidFill>
              </a:rPr>
              <a:t>onservación de recursos naturales.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R" sz="1800" cap="none" dirty="0">
                <a:solidFill>
                  <a:schemeClr val="bg1"/>
                </a:solidFill>
              </a:rPr>
              <a:t>Promoción de Prácticas Laborales Justas.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R" sz="1800" cap="none" dirty="0">
                <a:solidFill>
                  <a:schemeClr val="bg1"/>
                </a:solidFill>
              </a:rPr>
              <a:t>Ética y Transparencia en los Negocios.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R" sz="1800" cap="none" dirty="0">
                <a:solidFill>
                  <a:schemeClr val="bg1"/>
                </a:solidFill>
              </a:rPr>
              <a:t>Innovación y Eficiencia.</a:t>
            </a:r>
          </a:p>
        </p:txBody>
      </p:sp>
      <p:pic>
        <p:nvPicPr>
          <p:cNvPr id="4" name="Imagen 1" descr="Un letrero de color blanco&#10;&#10;Descripción generada automáticamente con confianza ba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333" y="254311"/>
            <a:ext cx="2288205" cy="11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876424" y="1612694"/>
            <a:ext cx="9109628" cy="177986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6431238" y="3821208"/>
            <a:ext cx="4475301" cy="2884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R" sz="1800" cap="none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R" sz="1800" cap="none" dirty="0">
                <a:solidFill>
                  <a:schemeClr val="bg1"/>
                </a:solidFill>
              </a:rPr>
              <a:t>Adaptación al Cambio Climático.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R" sz="1800" cap="none" dirty="0">
                <a:solidFill>
                  <a:schemeClr val="bg1"/>
                </a:solidFill>
              </a:rPr>
              <a:t>Conservación de Recursos Naturales</a:t>
            </a:r>
            <a:r>
              <a:rPr lang="es-CR" sz="1800" cap="none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R" sz="1800" cap="none" dirty="0">
                <a:solidFill>
                  <a:schemeClr val="bg1"/>
                </a:solidFill>
              </a:rPr>
              <a:t>Compromiso con las Comunidades Locales.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R" sz="1800" cap="none" dirty="0">
                <a:solidFill>
                  <a:schemeClr val="bg1"/>
                </a:solidFill>
              </a:rPr>
              <a:t>Responsabilidad Social Corporativa.</a:t>
            </a:r>
          </a:p>
          <a:p>
            <a:endParaRPr lang="es-CR" sz="18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59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Un letrero de color blanco&#10;&#10;Descripción generada automáticamente con confianza ba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333" y="254311"/>
            <a:ext cx="2288205" cy="11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/>
          <p:nvPr/>
        </p:nvPicPr>
        <p:blipFill>
          <a:blip r:embed="rId5"/>
          <a:stretch>
            <a:fillRect/>
          </a:stretch>
        </p:blipFill>
        <p:spPr>
          <a:xfrm>
            <a:off x="1545540" y="1418535"/>
            <a:ext cx="9033363" cy="4873527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1545540" y="6254986"/>
            <a:ext cx="3940861" cy="6030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1400" dirty="0" smtClean="0"/>
              <a:t>Fuente</a:t>
            </a:r>
            <a:r>
              <a:rPr lang="es-CR" sz="1400" cap="none" dirty="0" smtClean="0"/>
              <a:t>: Políticas de sostenibilidad en la cadena de suministros Grupo Telefónica.  III Edición 2020.</a:t>
            </a:r>
            <a:r>
              <a:rPr lang="es-CR" sz="1800" cap="none" dirty="0" smtClean="0"/>
              <a:t> </a:t>
            </a:r>
            <a:endParaRPr lang="es-CR" sz="1800" dirty="0"/>
          </a:p>
        </p:txBody>
      </p:sp>
    </p:spTree>
    <p:extLst>
      <p:ext uri="{BB962C8B-B14F-4D97-AF65-F5344CB8AC3E}">
        <p14:creationId xmlns:p14="http://schemas.microsoft.com/office/powerpoint/2010/main" val="123374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Un letrero de color blanco&#10;&#10;Descripción generada automáticamente con confianza ba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333" y="254311"/>
            <a:ext cx="2288205" cy="11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Hexágono 8"/>
          <p:cNvSpPr/>
          <p:nvPr/>
        </p:nvSpPr>
        <p:spPr>
          <a:xfrm>
            <a:off x="4534210" y="2342580"/>
            <a:ext cx="2832033" cy="2188645"/>
          </a:xfrm>
          <a:prstGeom prst="hexagon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000" b="1" dirty="0" smtClean="0">
                <a:solidFill>
                  <a:schemeClr val="bg1"/>
                </a:solidFill>
              </a:rPr>
              <a:t>III. Problemas </a:t>
            </a:r>
            <a:r>
              <a:rPr lang="es-CR" sz="2000" b="1" dirty="0">
                <a:solidFill>
                  <a:schemeClr val="bg1"/>
                </a:solidFill>
              </a:rPr>
              <a:t>de sostenibilidad en las cadenas de </a:t>
            </a:r>
            <a:r>
              <a:rPr lang="es-CR" sz="2000" b="1" dirty="0" smtClean="0">
                <a:solidFill>
                  <a:schemeClr val="bg1"/>
                </a:solidFill>
              </a:rPr>
              <a:t>abastecimiento</a:t>
            </a:r>
            <a:endParaRPr lang="es-CR" dirty="0"/>
          </a:p>
          <a:p>
            <a:pPr algn="ctr"/>
            <a:endParaRPr lang="es-CR" dirty="0"/>
          </a:p>
        </p:txBody>
      </p:sp>
      <p:sp>
        <p:nvSpPr>
          <p:cNvPr id="11" name="Llamada ovalada 10"/>
          <p:cNvSpPr/>
          <p:nvPr/>
        </p:nvSpPr>
        <p:spPr>
          <a:xfrm>
            <a:off x="6225007" y="877698"/>
            <a:ext cx="2120347" cy="1152387"/>
          </a:xfrm>
          <a:prstGeom prst="wedgeEllipseCallout">
            <a:avLst>
              <a:gd name="adj1" fmla="val -22083"/>
              <a:gd name="adj2" fmla="val 7744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s-CR" sz="1600" b="1" dirty="0">
                <a:solidFill>
                  <a:schemeClr val="bg1"/>
                </a:solidFill>
              </a:rPr>
              <a:t>Explotación de Recursos Naturales</a:t>
            </a:r>
            <a:endParaRPr lang="es-CR" sz="1600" dirty="0">
              <a:solidFill>
                <a:schemeClr val="bg1"/>
              </a:solidFill>
            </a:endParaRPr>
          </a:p>
        </p:txBody>
      </p:sp>
      <p:sp>
        <p:nvSpPr>
          <p:cNvPr id="12" name="Llamada ovalada 11"/>
          <p:cNvSpPr/>
          <p:nvPr/>
        </p:nvSpPr>
        <p:spPr>
          <a:xfrm>
            <a:off x="7858536" y="2406236"/>
            <a:ext cx="2438402" cy="1526379"/>
          </a:xfrm>
          <a:prstGeom prst="wedgeEllipseCallout">
            <a:avLst>
              <a:gd name="adj1" fmla="val -69109"/>
              <a:gd name="adj2" fmla="val 18405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s-CR" sz="1600" b="1" dirty="0">
                <a:solidFill>
                  <a:schemeClr val="bg1"/>
                </a:solidFill>
              </a:rPr>
              <a:t>Desafíos en la Transparencia y Trazabilidad</a:t>
            </a:r>
          </a:p>
        </p:txBody>
      </p:sp>
      <p:sp>
        <p:nvSpPr>
          <p:cNvPr id="13" name="Llamada ovalada 12"/>
          <p:cNvSpPr/>
          <p:nvPr/>
        </p:nvSpPr>
        <p:spPr>
          <a:xfrm>
            <a:off x="1762539" y="2495722"/>
            <a:ext cx="2142812" cy="1347408"/>
          </a:xfrm>
          <a:prstGeom prst="wedgeEllipseCallout">
            <a:avLst>
              <a:gd name="adj1" fmla="val 79792"/>
              <a:gd name="adj2" fmla="val 19649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R" sz="1600" b="1" dirty="0">
                <a:solidFill>
                  <a:schemeClr val="bg1"/>
                </a:solidFill>
              </a:rPr>
              <a:t>Ineficiencia y Pérdidas Económicas</a:t>
            </a:r>
            <a:endParaRPr lang="es-CR" sz="1600" dirty="0">
              <a:solidFill>
                <a:schemeClr val="bg1"/>
              </a:solidFill>
            </a:endParaRPr>
          </a:p>
        </p:txBody>
      </p:sp>
      <p:sp>
        <p:nvSpPr>
          <p:cNvPr id="14" name="Llamada ovalada 13"/>
          <p:cNvSpPr/>
          <p:nvPr/>
        </p:nvSpPr>
        <p:spPr>
          <a:xfrm>
            <a:off x="3674164" y="836423"/>
            <a:ext cx="1958009" cy="1152387"/>
          </a:xfrm>
          <a:prstGeom prst="wedgeEllipseCallout">
            <a:avLst>
              <a:gd name="adj1" fmla="val 21908"/>
              <a:gd name="adj2" fmla="val 7975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R" sz="1600" b="1" dirty="0">
                <a:solidFill>
                  <a:schemeClr val="bg1"/>
                </a:solidFill>
              </a:rPr>
              <a:t>Impacto Ambiental</a:t>
            </a:r>
            <a:endParaRPr lang="es-CR" sz="1600" dirty="0"/>
          </a:p>
        </p:txBody>
      </p:sp>
      <p:sp>
        <p:nvSpPr>
          <p:cNvPr id="15" name="Llamada ovalada 14"/>
          <p:cNvSpPr/>
          <p:nvPr/>
        </p:nvSpPr>
        <p:spPr>
          <a:xfrm>
            <a:off x="7336424" y="4684917"/>
            <a:ext cx="2179983" cy="1152387"/>
          </a:xfrm>
          <a:prstGeom prst="wedgeEllipseCallout">
            <a:avLst>
              <a:gd name="adj1" fmla="val -74098"/>
              <a:gd name="adj2" fmla="val -62847"/>
            </a:avLst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R" sz="1600" b="1" dirty="0">
                <a:solidFill>
                  <a:schemeClr val="bg1"/>
                </a:solidFill>
              </a:rPr>
              <a:t>Prácticas Comerciales No Éticas</a:t>
            </a:r>
            <a:endParaRPr lang="es-CR" sz="1600" dirty="0">
              <a:solidFill>
                <a:schemeClr val="bg1"/>
              </a:solidFill>
            </a:endParaRPr>
          </a:p>
        </p:txBody>
      </p:sp>
      <p:sp>
        <p:nvSpPr>
          <p:cNvPr id="16" name="Llamada ovalada 15"/>
          <p:cNvSpPr/>
          <p:nvPr/>
        </p:nvSpPr>
        <p:spPr>
          <a:xfrm>
            <a:off x="3118193" y="4757200"/>
            <a:ext cx="1957390" cy="1152387"/>
          </a:xfrm>
          <a:prstGeom prst="wedgeEllipseCallout">
            <a:avLst>
              <a:gd name="adj1" fmla="val 50666"/>
              <a:gd name="adj2" fmla="val -70896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s-CR" sz="1600" b="1" dirty="0">
                <a:solidFill>
                  <a:schemeClr val="bg1"/>
                </a:solidFill>
              </a:rPr>
              <a:t>Cambio Climático</a:t>
            </a:r>
            <a:endParaRPr lang="es-CR" sz="1600" dirty="0">
              <a:solidFill>
                <a:schemeClr val="bg1"/>
              </a:solidFill>
            </a:endParaRPr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6431238" y="3821208"/>
            <a:ext cx="4475301" cy="2884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R" sz="1800" cap="none" dirty="0" smtClean="0">
              <a:solidFill>
                <a:schemeClr val="bg1"/>
              </a:solidFill>
            </a:endParaRPr>
          </a:p>
          <a:p>
            <a:endParaRPr lang="es-CR" sz="1800" cap="none" dirty="0">
              <a:solidFill>
                <a:schemeClr val="bg1"/>
              </a:solidFill>
            </a:endParaRPr>
          </a:p>
        </p:txBody>
      </p:sp>
      <p:sp>
        <p:nvSpPr>
          <p:cNvPr id="19" name="Subtítulo 2"/>
          <p:cNvSpPr txBox="1">
            <a:spLocks/>
          </p:cNvSpPr>
          <p:nvPr/>
        </p:nvSpPr>
        <p:spPr>
          <a:xfrm>
            <a:off x="1523283" y="836423"/>
            <a:ext cx="2289307" cy="81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R" sz="1600" cap="none" dirty="0" smtClean="0">
                <a:solidFill>
                  <a:schemeClr val="bg1"/>
                </a:solidFill>
              </a:rPr>
              <a:t>Emisión de carbono.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R" sz="1600" cap="none" dirty="0" smtClean="0">
                <a:solidFill>
                  <a:schemeClr val="bg1"/>
                </a:solidFill>
              </a:rPr>
              <a:t>Desperdicio.</a:t>
            </a:r>
            <a:endParaRPr lang="es-CR" sz="1600" cap="none" dirty="0">
              <a:solidFill>
                <a:schemeClr val="bg1"/>
              </a:solidFill>
            </a:endParaRPr>
          </a:p>
          <a:p>
            <a:endParaRPr lang="es-CR" sz="1800" cap="none" dirty="0">
              <a:solidFill>
                <a:schemeClr val="bg1"/>
              </a:solidFill>
            </a:endParaRPr>
          </a:p>
        </p:txBody>
      </p:sp>
      <p:sp>
        <p:nvSpPr>
          <p:cNvPr id="20" name="Flecha curvada hacia la izquierda 19"/>
          <p:cNvSpPr/>
          <p:nvPr/>
        </p:nvSpPr>
        <p:spPr>
          <a:xfrm rot="5243041" flipH="1">
            <a:off x="3201052" y="-2258"/>
            <a:ext cx="499328" cy="145138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solidFill>
                <a:schemeClr val="tx1"/>
              </a:solidFill>
            </a:endParaRPr>
          </a:p>
        </p:txBody>
      </p:sp>
      <p:sp>
        <p:nvSpPr>
          <p:cNvPr id="21" name="Subtítulo 2"/>
          <p:cNvSpPr txBox="1">
            <a:spLocks/>
          </p:cNvSpPr>
          <p:nvPr/>
        </p:nvSpPr>
        <p:spPr>
          <a:xfrm>
            <a:off x="8426415" y="1466811"/>
            <a:ext cx="2625898" cy="9394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R" sz="2100" cap="none" dirty="0" smtClean="0">
                <a:solidFill>
                  <a:schemeClr val="bg1"/>
                </a:solidFill>
              </a:rPr>
              <a:t>Deforestación.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R" sz="2100" cap="none" dirty="0" smtClean="0">
                <a:solidFill>
                  <a:schemeClr val="bg1"/>
                </a:solidFill>
              </a:rPr>
              <a:t>Agotamiento de recursos.</a:t>
            </a:r>
            <a:endParaRPr lang="es-CR" sz="2100" cap="none" dirty="0">
              <a:solidFill>
                <a:schemeClr val="bg1"/>
              </a:solidFill>
            </a:endParaRPr>
          </a:p>
          <a:p>
            <a:endParaRPr lang="es-CR" sz="1800" cap="none" dirty="0">
              <a:solidFill>
                <a:schemeClr val="bg1"/>
              </a:solidFill>
            </a:endParaRPr>
          </a:p>
        </p:txBody>
      </p:sp>
      <p:sp>
        <p:nvSpPr>
          <p:cNvPr id="22" name="Flecha curvada hacia la izquierda 21"/>
          <p:cNvSpPr/>
          <p:nvPr/>
        </p:nvSpPr>
        <p:spPr>
          <a:xfrm rot="18072990">
            <a:off x="8328391" y="373917"/>
            <a:ext cx="536550" cy="140103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solidFill>
                <a:schemeClr val="tx1"/>
              </a:solidFill>
            </a:endParaRPr>
          </a:p>
        </p:txBody>
      </p:sp>
      <p:sp>
        <p:nvSpPr>
          <p:cNvPr id="23" name="Flecha curvada hacia la izquierda 22"/>
          <p:cNvSpPr/>
          <p:nvPr/>
        </p:nvSpPr>
        <p:spPr>
          <a:xfrm rot="21392321" flipH="1">
            <a:off x="1308979" y="3073681"/>
            <a:ext cx="499328" cy="145138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solidFill>
                <a:schemeClr val="tx1"/>
              </a:solidFill>
            </a:endParaRPr>
          </a:p>
        </p:txBody>
      </p:sp>
      <p:sp>
        <p:nvSpPr>
          <p:cNvPr id="24" name="Flecha curvada hacia la izquierda 23"/>
          <p:cNvSpPr/>
          <p:nvPr/>
        </p:nvSpPr>
        <p:spPr>
          <a:xfrm rot="6494061" flipH="1" flipV="1">
            <a:off x="5606797" y="4457026"/>
            <a:ext cx="499328" cy="152458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solidFill>
                <a:schemeClr val="tx1"/>
              </a:solidFill>
            </a:endParaRPr>
          </a:p>
        </p:txBody>
      </p:sp>
      <p:sp>
        <p:nvSpPr>
          <p:cNvPr id="25" name="Flecha curvada hacia la izquierda 24"/>
          <p:cNvSpPr/>
          <p:nvPr/>
        </p:nvSpPr>
        <p:spPr>
          <a:xfrm rot="7484682" flipH="1" flipV="1">
            <a:off x="9767337" y="4293308"/>
            <a:ext cx="499328" cy="167154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solidFill>
                <a:schemeClr val="tx1"/>
              </a:solidFill>
            </a:endParaRPr>
          </a:p>
        </p:txBody>
      </p:sp>
      <p:sp>
        <p:nvSpPr>
          <p:cNvPr id="26" name="Flecha curvada hacia la izquierda 25"/>
          <p:cNvSpPr/>
          <p:nvPr/>
        </p:nvSpPr>
        <p:spPr>
          <a:xfrm rot="8756465" flipH="1" flipV="1">
            <a:off x="10561215" y="2710597"/>
            <a:ext cx="499328" cy="136101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solidFill>
                <a:schemeClr val="tx1"/>
              </a:solidFill>
            </a:endParaRPr>
          </a:p>
        </p:txBody>
      </p:sp>
      <p:sp>
        <p:nvSpPr>
          <p:cNvPr id="27" name="Subtítulo 2"/>
          <p:cNvSpPr txBox="1">
            <a:spLocks/>
          </p:cNvSpPr>
          <p:nvPr/>
        </p:nvSpPr>
        <p:spPr>
          <a:xfrm>
            <a:off x="9101760" y="3922927"/>
            <a:ext cx="3090240" cy="93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R" sz="1600" cap="none" dirty="0" smtClean="0">
                <a:solidFill>
                  <a:schemeClr val="tx1"/>
                </a:solidFill>
              </a:rPr>
              <a:t>Falta de información.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R" sz="1600" cap="none" dirty="0" smtClean="0">
                <a:solidFill>
                  <a:schemeClr val="tx1"/>
                </a:solidFill>
              </a:rPr>
              <a:t>Complejidad en la cadena</a:t>
            </a:r>
            <a:r>
              <a:rPr lang="es-CR" sz="1600" cap="none" dirty="0" smtClean="0">
                <a:solidFill>
                  <a:schemeClr val="bg1"/>
                </a:solidFill>
              </a:rPr>
              <a:t>.</a:t>
            </a:r>
            <a:endParaRPr lang="es-CR" sz="1600" cap="none" dirty="0">
              <a:solidFill>
                <a:schemeClr val="bg1"/>
              </a:solidFill>
            </a:endParaRPr>
          </a:p>
          <a:p>
            <a:endParaRPr lang="es-CR" sz="1800" cap="none" dirty="0">
              <a:solidFill>
                <a:schemeClr val="bg1"/>
              </a:solidFill>
            </a:endParaRPr>
          </a:p>
        </p:txBody>
      </p:sp>
      <p:sp>
        <p:nvSpPr>
          <p:cNvPr id="28" name="Subtítulo 2"/>
          <p:cNvSpPr txBox="1">
            <a:spLocks/>
          </p:cNvSpPr>
          <p:nvPr/>
        </p:nvSpPr>
        <p:spPr>
          <a:xfrm>
            <a:off x="9108644" y="5654445"/>
            <a:ext cx="2625898" cy="93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R" sz="1600" cap="none" dirty="0" smtClean="0">
                <a:solidFill>
                  <a:schemeClr val="tx1"/>
                </a:solidFill>
              </a:rPr>
              <a:t>Soborno y corrupción.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R" sz="1600" cap="none" dirty="0" smtClean="0">
                <a:solidFill>
                  <a:schemeClr val="tx1"/>
                </a:solidFill>
              </a:rPr>
              <a:t>Competencia desleal.</a:t>
            </a:r>
            <a:endParaRPr lang="es-CR" sz="1600" cap="none" dirty="0">
              <a:solidFill>
                <a:schemeClr val="tx1"/>
              </a:solidFill>
            </a:endParaRPr>
          </a:p>
          <a:p>
            <a:endParaRPr lang="es-CR" sz="1800" cap="none" dirty="0">
              <a:solidFill>
                <a:schemeClr val="bg1"/>
              </a:solidFill>
            </a:endParaRPr>
          </a:p>
        </p:txBody>
      </p:sp>
      <p:sp>
        <p:nvSpPr>
          <p:cNvPr id="29" name="Subtítulo 2"/>
          <p:cNvSpPr txBox="1">
            <a:spLocks/>
          </p:cNvSpPr>
          <p:nvPr/>
        </p:nvSpPr>
        <p:spPr>
          <a:xfrm>
            <a:off x="4912058" y="5540140"/>
            <a:ext cx="3158516" cy="93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R" sz="1600" cap="none" dirty="0" smtClean="0">
                <a:solidFill>
                  <a:schemeClr val="tx1"/>
                </a:solidFill>
              </a:rPr>
              <a:t>Eventos climáticos extremos.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R" sz="1600" cap="none" dirty="0" smtClean="0">
                <a:solidFill>
                  <a:schemeClr val="tx1"/>
                </a:solidFill>
              </a:rPr>
              <a:t>Adaptación.</a:t>
            </a:r>
            <a:endParaRPr lang="es-CR" sz="1600" cap="none" dirty="0">
              <a:solidFill>
                <a:schemeClr val="tx1"/>
              </a:solidFill>
            </a:endParaRPr>
          </a:p>
          <a:p>
            <a:endParaRPr lang="es-CR" sz="1800" cap="none" dirty="0">
              <a:solidFill>
                <a:schemeClr val="bg1"/>
              </a:solidFill>
            </a:endParaRPr>
          </a:p>
        </p:txBody>
      </p:sp>
      <p:sp>
        <p:nvSpPr>
          <p:cNvPr id="30" name="Subtítulo 2"/>
          <p:cNvSpPr txBox="1">
            <a:spLocks/>
          </p:cNvSpPr>
          <p:nvPr/>
        </p:nvSpPr>
        <p:spPr>
          <a:xfrm>
            <a:off x="1804789" y="4069105"/>
            <a:ext cx="2625898" cy="9394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R" sz="2100" cap="none" dirty="0" smtClean="0">
                <a:solidFill>
                  <a:schemeClr val="bg1"/>
                </a:solidFill>
              </a:rPr>
              <a:t>Desperdicio de recursos.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R" sz="2100" cap="none" dirty="0" smtClean="0">
                <a:solidFill>
                  <a:schemeClr val="bg1"/>
                </a:solidFill>
              </a:rPr>
              <a:t>Costos ocultos.</a:t>
            </a:r>
            <a:endParaRPr lang="es-CR" sz="2100" cap="none" dirty="0">
              <a:solidFill>
                <a:schemeClr val="bg1"/>
              </a:solidFill>
            </a:endParaRPr>
          </a:p>
          <a:p>
            <a:endParaRPr lang="es-CR" sz="18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Un letrero de color blanco&#10;&#10;Descripción generada automáticamente con confianza ba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333" y="254311"/>
            <a:ext cx="2288205" cy="11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/>
          <p:nvPr/>
        </p:nvPicPr>
        <p:blipFill>
          <a:blip r:embed="rId5"/>
          <a:stretch>
            <a:fillRect/>
          </a:stretch>
        </p:blipFill>
        <p:spPr>
          <a:xfrm>
            <a:off x="1749289" y="1418535"/>
            <a:ext cx="8348868" cy="4868933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219947" y="6287468"/>
            <a:ext cx="5512902" cy="495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1200" dirty="0" smtClean="0"/>
              <a:t>Fuente</a:t>
            </a:r>
            <a:r>
              <a:rPr lang="es-CR" sz="1200" dirty="0" smtClean="0"/>
              <a:t>: </a:t>
            </a:r>
            <a:r>
              <a:rPr lang="es-CR" sz="1200" cap="none" dirty="0" smtClean="0"/>
              <a:t>Foro Económico Mundial, Riesgos Globales.</a:t>
            </a:r>
          </a:p>
          <a:p>
            <a:r>
              <a:rPr lang="es-CR" sz="1200" cap="none" dirty="0"/>
              <a:t>	</a:t>
            </a:r>
            <a:r>
              <a:rPr lang="es-CR" sz="1200" cap="none" dirty="0" smtClean="0"/>
              <a:t>Encuesta de percepción 2022-2023. </a:t>
            </a:r>
            <a:endParaRPr lang="es-CR" sz="1200" dirty="0"/>
          </a:p>
        </p:txBody>
      </p:sp>
    </p:spTree>
    <p:extLst>
      <p:ext uri="{BB962C8B-B14F-4D97-AF65-F5344CB8AC3E}">
        <p14:creationId xmlns:p14="http://schemas.microsoft.com/office/powerpoint/2010/main" val="35327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9990" y="1350758"/>
            <a:ext cx="10713548" cy="2336454"/>
          </a:xfrm>
        </p:spPr>
        <p:txBody>
          <a:bodyPr anchor="t">
            <a:normAutofit/>
          </a:bodyPr>
          <a:lstStyle/>
          <a:p>
            <a:r>
              <a:rPr lang="es-CR" sz="2000" b="1" dirty="0" smtClean="0">
                <a:solidFill>
                  <a:schemeClr val="bg1"/>
                </a:solidFill>
              </a:rPr>
              <a:t>IV. Algunas </a:t>
            </a:r>
            <a:r>
              <a:rPr lang="es-CR" sz="2000" b="1" dirty="0">
                <a:solidFill>
                  <a:schemeClr val="bg1"/>
                </a:solidFill>
              </a:rPr>
              <a:t>políticas de sostenibilidad en las cadenas de abastecimiento.</a:t>
            </a:r>
            <a:r>
              <a:rPr lang="es-CR" sz="2000" b="1" cap="none" dirty="0" smtClean="0">
                <a:solidFill>
                  <a:schemeClr val="bg1"/>
                </a:solidFill>
              </a:rPr>
              <a:t/>
            </a:r>
            <a:br>
              <a:rPr lang="es-CR" sz="2000" b="1" cap="none" dirty="0" smtClean="0">
                <a:solidFill>
                  <a:schemeClr val="bg1"/>
                </a:solidFill>
              </a:rPr>
            </a:br>
            <a:r>
              <a:rPr lang="es-CR" sz="2000" b="1" cap="none" dirty="0" smtClean="0">
                <a:solidFill>
                  <a:schemeClr val="bg1"/>
                </a:solidFill>
              </a:rPr>
              <a:t/>
            </a:r>
            <a:br>
              <a:rPr lang="es-CR" sz="2000" b="1" cap="none" dirty="0" smtClean="0">
                <a:solidFill>
                  <a:schemeClr val="bg1"/>
                </a:solidFill>
              </a:rPr>
            </a:br>
            <a:r>
              <a:rPr lang="es-CR" sz="2000" b="1" cap="none" dirty="0" smtClean="0">
                <a:solidFill>
                  <a:schemeClr val="bg1"/>
                </a:solidFill>
              </a:rPr>
              <a:t>Ejemplo:</a:t>
            </a:r>
            <a:br>
              <a:rPr lang="es-CR" sz="2000" b="1" cap="none" dirty="0" smtClean="0">
                <a:solidFill>
                  <a:schemeClr val="bg1"/>
                </a:solidFill>
              </a:rPr>
            </a:br>
            <a:r>
              <a:rPr lang="es-CR" sz="2000" cap="none" dirty="0" smtClean="0">
                <a:solidFill>
                  <a:schemeClr val="bg1"/>
                </a:solidFill>
              </a:rPr>
              <a:t/>
            </a:r>
            <a:br>
              <a:rPr lang="es-CR" sz="2000" cap="none" dirty="0" smtClean="0">
                <a:solidFill>
                  <a:schemeClr val="bg1"/>
                </a:solidFill>
              </a:rPr>
            </a:br>
            <a:r>
              <a:rPr lang="es-CR" sz="1800" cap="none" dirty="0">
                <a:solidFill>
                  <a:schemeClr val="bg1"/>
                </a:solidFill>
              </a:rPr>
              <a:t>Cumplimiento de la Ley: el proveedor deberá actuar en todo momento cumpliendo con la legislación medioambiental internacional, nacional o local, especialmente en materia de residuos, energía, emisiones, ruido, consumo de recursos o sustancias </a:t>
            </a:r>
            <a:r>
              <a:rPr lang="es-CR" sz="1800" cap="none" dirty="0" smtClean="0">
                <a:solidFill>
                  <a:schemeClr val="bg1"/>
                </a:solidFill>
              </a:rPr>
              <a:t>peligrosas.</a:t>
            </a:r>
            <a:endParaRPr lang="es-CR" sz="2000" cap="none" dirty="0">
              <a:solidFill>
                <a:schemeClr val="bg1"/>
              </a:solidFill>
            </a:endParaRPr>
          </a:p>
        </p:txBody>
      </p:sp>
      <p:pic>
        <p:nvPicPr>
          <p:cNvPr id="4" name="Imagen 1" descr="Un letrero de color blanco&#10;&#10;Descripción generada automáticamente con confianza ba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333" y="254311"/>
            <a:ext cx="2288205" cy="11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3824494" y="3262589"/>
            <a:ext cx="6247158" cy="359541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s-CR" sz="1600" dirty="0">
                <a:solidFill>
                  <a:schemeClr val="bg1"/>
                </a:solidFill>
              </a:rPr>
              <a:t>Ciclo de vida y actuación preventiva.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s-CR" sz="1600" dirty="0">
                <a:solidFill>
                  <a:schemeClr val="bg1"/>
                </a:solidFill>
              </a:rPr>
              <a:t>Política ambiental.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s-CR" sz="1600" dirty="0">
                <a:solidFill>
                  <a:schemeClr val="bg1"/>
                </a:solidFill>
              </a:rPr>
              <a:t>Gestión ambiental</a:t>
            </a:r>
            <a:r>
              <a:rPr lang="es-CR" sz="16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s-CR" sz="1600" dirty="0">
                <a:solidFill>
                  <a:schemeClr val="bg1"/>
                </a:solidFill>
              </a:rPr>
              <a:t>Residuos.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s-CR" sz="1600" dirty="0">
                <a:solidFill>
                  <a:schemeClr val="bg1"/>
                </a:solidFill>
              </a:rPr>
              <a:t>Plásticos de un solo uso.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s-CR" sz="1600" dirty="0">
                <a:solidFill>
                  <a:schemeClr val="bg1"/>
                </a:solidFill>
              </a:rPr>
              <a:t>Eco Rating.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s-CR" sz="1600" dirty="0">
                <a:solidFill>
                  <a:schemeClr val="bg1"/>
                </a:solidFill>
              </a:rPr>
              <a:t>Sustancias peligrosas y productos químicos.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s-CR" sz="1600" dirty="0">
                <a:solidFill>
                  <a:schemeClr val="bg1"/>
                </a:solidFill>
              </a:rPr>
              <a:t>Consumo de materiales, recursos y emisiones atmosféricas.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s-CR" sz="1600" dirty="0">
                <a:solidFill>
                  <a:schemeClr val="bg1"/>
                </a:solidFill>
              </a:rPr>
              <a:t>Gases refrigerantes</a:t>
            </a:r>
            <a:r>
              <a:rPr lang="es-CR" sz="16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s-CR" sz="1600" dirty="0">
                <a:solidFill>
                  <a:schemeClr val="bg1"/>
                </a:solidFill>
              </a:rPr>
              <a:t>Formación ambiental.</a:t>
            </a:r>
          </a:p>
          <a:p>
            <a:pPr marL="342900" indent="-342900">
              <a:buFont typeface="+mj-lt"/>
              <a:buAutoNum type="arabicPeriod"/>
            </a:pPr>
            <a:endParaRPr lang="es-CR" sz="16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6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59590" y="1642305"/>
            <a:ext cx="10713548" cy="703329"/>
          </a:xfrm>
        </p:spPr>
        <p:txBody>
          <a:bodyPr anchor="t">
            <a:normAutofit fontScale="90000"/>
          </a:bodyPr>
          <a:lstStyle/>
          <a:p>
            <a:r>
              <a:rPr lang="es-CR" sz="2000" b="1" dirty="0" smtClean="0">
                <a:solidFill>
                  <a:schemeClr val="bg1"/>
                </a:solidFill>
              </a:rPr>
              <a:t>V. Importancia </a:t>
            </a:r>
            <a:r>
              <a:rPr lang="es-CR" sz="2000" b="1" dirty="0">
                <a:solidFill>
                  <a:schemeClr val="bg1"/>
                </a:solidFill>
              </a:rPr>
              <a:t>de las Políticas de Sostenibilidad en las Cadenas de Abastecimiento</a:t>
            </a:r>
            <a:r>
              <a:rPr lang="es-CR" sz="2000" b="1" dirty="0" smtClean="0">
                <a:solidFill>
                  <a:schemeClr val="bg1"/>
                </a:solidFill>
              </a:rPr>
              <a:t>.</a:t>
            </a:r>
            <a:r>
              <a:rPr lang="es-CR" sz="2000" b="1" cap="none" dirty="0" smtClean="0">
                <a:solidFill>
                  <a:schemeClr val="bg1"/>
                </a:solidFill>
              </a:rPr>
              <a:t/>
            </a:r>
            <a:br>
              <a:rPr lang="es-CR" sz="2000" b="1" cap="none" dirty="0" smtClean="0">
                <a:solidFill>
                  <a:schemeClr val="bg1"/>
                </a:solidFill>
              </a:rPr>
            </a:br>
            <a:r>
              <a:rPr lang="es-CR" sz="2000" b="1" cap="none" dirty="0" smtClean="0">
                <a:solidFill>
                  <a:schemeClr val="bg1"/>
                </a:solidFill>
              </a:rPr>
              <a:t/>
            </a:r>
            <a:br>
              <a:rPr lang="es-CR" sz="2000" b="1" cap="none" dirty="0" smtClean="0">
                <a:solidFill>
                  <a:schemeClr val="bg1"/>
                </a:solidFill>
              </a:rPr>
            </a:br>
            <a:endParaRPr lang="es-CR" sz="2000" cap="none" dirty="0">
              <a:solidFill>
                <a:schemeClr val="bg1"/>
              </a:solidFill>
            </a:endParaRPr>
          </a:p>
        </p:txBody>
      </p:sp>
      <p:pic>
        <p:nvPicPr>
          <p:cNvPr id="4" name="Imagen 1" descr="Un letrero de color blanco&#10;&#10;Descripción generada automáticamente con confianza ba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333" y="254311"/>
            <a:ext cx="2288205" cy="11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359590" y="2345634"/>
            <a:ext cx="10103948" cy="359134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s-CR" sz="1600" dirty="0"/>
              <a:t>Protección del Medio </a:t>
            </a:r>
            <a:r>
              <a:rPr lang="es-CR" sz="1600" dirty="0" smtClean="0"/>
              <a:t>Ambiente.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s-CR" sz="1600" dirty="0"/>
              <a:t>Responsabilidad </a:t>
            </a:r>
            <a:r>
              <a:rPr lang="es-CR" sz="1600" dirty="0" smtClean="0"/>
              <a:t>Social.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s-CR" sz="1600" dirty="0"/>
              <a:t>Cumplimiento Normativo y Reducción de </a:t>
            </a:r>
            <a:r>
              <a:rPr lang="es-CR" sz="1600" dirty="0" smtClean="0"/>
              <a:t>Riesgos.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s-CR" sz="1600" dirty="0"/>
              <a:t>Ventajas </a:t>
            </a:r>
            <a:r>
              <a:rPr lang="es-CR" sz="1600" dirty="0" smtClean="0"/>
              <a:t>Competitivas.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s-CR" sz="1600" dirty="0"/>
              <a:t>Eficiencia Operativa y Reducción de </a:t>
            </a:r>
            <a:r>
              <a:rPr lang="es-CR" sz="1600" dirty="0" smtClean="0"/>
              <a:t>Costos.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s-CR" sz="1600" dirty="0"/>
              <a:t>Sostenibilidad a Largo </a:t>
            </a:r>
            <a:r>
              <a:rPr lang="es-CR" sz="1600" dirty="0" smtClean="0"/>
              <a:t>Plazo.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s-CR" sz="1600" dirty="0"/>
              <a:t>Cumplimiento de Expectativas de los </a:t>
            </a:r>
            <a:r>
              <a:rPr lang="es-CR" sz="1600" dirty="0" err="1" smtClean="0"/>
              <a:t>Stakeholders</a:t>
            </a:r>
            <a:r>
              <a:rPr lang="es-CR" sz="1600" dirty="0" smtClean="0"/>
              <a:t>.</a:t>
            </a:r>
            <a:endParaRPr lang="es-CR" sz="16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99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77642" y="1092134"/>
            <a:ext cx="5889349" cy="703329"/>
          </a:xfrm>
        </p:spPr>
        <p:txBody>
          <a:bodyPr anchor="t">
            <a:normAutofit fontScale="90000"/>
          </a:bodyPr>
          <a:lstStyle/>
          <a:p>
            <a:r>
              <a:rPr lang="es-CR" sz="4400" b="1" dirty="0" smtClean="0">
                <a:solidFill>
                  <a:schemeClr val="bg1"/>
                </a:solidFill>
              </a:rPr>
              <a:t>VI. CONCLUSIÓN</a:t>
            </a:r>
            <a:r>
              <a:rPr lang="es-CR" sz="2000" b="1" cap="none" dirty="0" smtClean="0">
                <a:solidFill>
                  <a:schemeClr val="bg1"/>
                </a:solidFill>
              </a:rPr>
              <a:t/>
            </a:r>
            <a:br>
              <a:rPr lang="es-CR" sz="2000" b="1" cap="none" dirty="0" smtClean="0">
                <a:solidFill>
                  <a:schemeClr val="bg1"/>
                </a:solidFill>
              </a:rPr>
            </a:br>
            <a:r>
              <a:rPr lang="es-CR" sz="2000" b="1" cap="none" dirty="0" smtClean="0">
                <a:solidFill>
                  <a:schemeClr val="bg1"/>
                </a:solidFill>
              </a:rPr>
              <a:t/>
            </a:r>
            <a:br>
              <a:rPr lang="es-CR" sz="2000" b="1" cap="none" dirty="0" smtClean="0">
                <a:solidFill>
                  <a:schemeClr val="bg1"/>
                </a:solidFill>
              </a:rPr>
            </a:br>
            <a:endParaRPr lang="es-CR" sz="2000" cap="none" dirty="0">
              <a:solidFill>
                <a:schemeClr val="bg1"/>
              </a:solidFill>
            </a:endParaRPr>
          </a:p>
        </p:txBody>
      </p:sp>
      <p:pic>
        <p:nvPicPr>
          <p:cNvPr id="4" name="Imagen 1" descr="Un letrero de color blanco&#10;&#10;Descripción generada automáticamente con confianza ba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333" y="254311"/>
            <a:ext cx="2288205" cy="11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677642" y="2185541"/>
            <a:ext cx="5186984" cy="8557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4400" b="1" dirty="0" smtClean="0">
                <a:solidFill>
                  <a:schemeClr val="bg1"/>
                </a:solidFill>
              </a:rPr>
              <a:t>VII. Preguntas de reflexión</a:t>
            </a:r>
          </a:p>
          <a:p>
            <a:r>
              <a:rPr lang="es-CR" sz="2000" b="1" cap="none" dirty="0" smtClean="0">
                <a:solidFill>
                  <a:schemeClr val="bg1"/>
                </a:solidFill>
              </a:rPr>
              <a:t/>
            </a:r>
            <a:br>
              <a:rPr lang="es-CR" sz="2000" b="1" cap="none" dirty="0" smtClean="0">
                <a:solidFill>
                  <a:schemeClr val="bg1"/>
                </a:solidFill>
              </a:rPr>
            </a:br>
            <a:r>
              <a:rPr lang="es-CR" sz="2000" b="1" cap="none" dirty="0" smtClean="0">
                <a:solidFill>
                  <a:schemeClr val="bg1"/>
                </a:solidFill>
              </a:rPr>
              <a:t/>
            </a:r>
            <a:br>
              <a:rPr lang="es-CR" sz="2000" b="1" cap="none" dirty="0" smtClean="0">
                <a:solidFill>
                  <a:schemeClr val="bg1"/>
                </a:solidFill>
              </a:rPr>
            </a:br>
            <a:endParaRPr lang="es-CR" sz="2000" cap="none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677642" y="3041270"/>
            <a:ext cx="9467436" cy="34266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70000"/>
              </a:lnSpc>
              <a:buFont typeface="+mj-lt"/>
              <a:buAutoNum type="arabicPeriod"/>
            </a:pPr>
            <a:r>
              <a:rPr lang="es-CR" sz="2000" cap="none" dirty="0" smtClean="0">
                <a:solidFill>
                  <a:schemeClr val="bg1"/>
                </a:solidFill>
              </a:rPr>
              <a:t>¿De qué manera las políticas de sostenibilidad pueden mejorar la eficiencia operativa y reducir los costos en la cadena de abastecimiento de nuestra empresa?</a:t>
            </a:r>
          </a:p>
          <a:p>
            <a:pPr marL="457200" indent="-457200" algn="just">
              <a:lnSpc>
                <a:spcPct val="170000"/>
              </a:lnSpc>
              <a:buFont typeface="+mj-lt"/>
              <a:buAutoNum type="arabicPeriod"/>
            </a:pPr>
            <a:r>
              <a:rPr lang="es-CR" sz="2000" cap="none" dirty="0" smtClean="0">
                <a:solidFill>
                  <a:schemeClr val="bg1"/>
                </a:solidFill>
              </a:rPr>
              <a:t>¿Qué tecnologías emergentes pueden ayudarnos a lograr una cadena de suministro más sostenible y eficiente?</a:t>
            </a:r>
          </a:p>
          <a:p>
            <a:pPr marL="457200" indent="-457200" algn="just">
              <a:lnSpc>
                <a:spcPct val="170000"/>
              </a:lnSpc>
              <a:buFont typeface="+mj-lt"/>
              <a:buAutoNum type="arabicPeriod"/>
            </a:pPr>
            <a:r>
              <a:rPr lang="es-CR" sz="2000" cap="none" dirty="0" smtClean="0">
                <a:solidFill>
                  <a:schemeClr val="bg1"/>
                </a:solidFill>
              </a:rPr>
              <a:t>¿Cómo podemos diseñar nuestra cadena de suministro para que sea más resiliente ante los desafíos del cambio climático y otros riesgos?</a:t>
            </a:r>
            <a:endParaRPr lang="es-CR" sz="20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94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Un letrero de color blanco&#10;&#10;Descripción generada automáticamente con confianza ba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333" y="254311"/>
            <a:ext cx="2288205" cy="11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677642" y="2185541"/>
            <a:ext cx="5186984" cy="8557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4400" b="1" dirty="0" smtClean="0">
                <a:solidFill>
                  <a:schemeClr val="bg1"/>
                </a:solidFill>
              </a:rPr>
              <a:t>VIII. BIBLIOGRAFÍA.</a:t>
            </a:r>
          </a:p>
          <a:p>
            <a:r>
              <a:rPr lang="es-CR" sz="2000" b="1" cap="none" dirty="0" smtClean="0">
                <a:solidFill>
                  <a:schemeClr val="bg1"/>
                </a:solidFill>
              </a:rPr>
              <a:t/>
            </a:r>
            <a:br>
              <a:rPr lang="es-CR" sz="2000" b="1" cap="none" dirty="0" smtClean="0">
                <a:solidFill>
                  <a:schemeClr val="bg1"/>
                </a:solidFill>
              </a:rPr>
            </a:br>
            <a:r>
              <a:rPr lang="es-CR" sz="2000" b="1" cap="none" dirty="0" smtClean="0">
                <a:solidFill>
                  <a:schemeClr val="bg1"/>
                </a:solidFill>
              </a:rPr>
              <a:t/>
            </a:r>
            <a:br>
              <a:rPr lang="es-CR" sz="2000" b="1" cap="none" dirty="0" smtClean="0">
                <a:solidFill>
                  <a:schemeClr val="bg1"/>
                </a:solidFill>
              </a:rPr>
            </a:br>
            <a:endParaRPr lang="es-CR" sz="2000" cap="none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44896" y="2902771"/>
            <a:ext cx="942188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 altLang="es-C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CAST. (2019). Políticas de Sostenibilidad. Costa Rica.</a:t>
            </a:r>
            <a:endParaRPr lang="es-CR" altLang="es-CR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 altLang="es-C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Guaita, W. (2008). TESIS DOCTORAL. Desarrollo de un modelo de simulación para ensayar políticas operacionales en cadenas de suministro de PYMES transformadoras. España, Madrid.</a:t>
            </a:r>
            <a:endParaRPr lang="es-CR" altLang="es-CR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 altLang="es-C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Lina María Tapia Barrera; Jaime Acevedo </a:t>
            </a:r>
            <a:r>
              <a:rPr lang="es-ES" altLang="es-CR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Chedid</a:t>
            </a:r>
            <a:r>
              <a:rPr lang="es-ES" altLang="es-C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; Hermes </a:t>
            </a:r>
            <a:r>
              <a:rPr lang="es-ES" altLang="es-CR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Araméndiz</a:t>
            </a:r>
            <a:r>
              <a:rPr lang="es-ES" altLang="es-C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altLang="es-CR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Tatis</a:t>
            </a:r>
            <a:r>
              <a:rPr lang="es-ES" altLang="es-C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; Jaime </a:t>
            </a:r>
            <a:r>
              <a:rPr lang="es-ES" altLang="es-CR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Ararat</a:t>
            </a:r>
            <a:r>
              <a:rPr lang="es-ES" altLang="es-C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Herrera. (2015). La sostenibilidad en el diseño de cadenas de suministro de biocombustibles. Revista Ingenierías Universidad de Medellín., 14(26), 58-72.</a:t>
            </a:r>
            <a:endParaRPr lang="es-CR" altLang="es-CR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 altLang="es-CR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Marsh</a:t>
            </a:r>
            <a:r>
              <a:rPr lang="es-ES" altLang="es-C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altLang="es-CR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McLennan</a:t>
            </a:r>
            <a:r>
              <a:rPr lang="es-ES" altLang="es-C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y </a:t>
            </a:r>
            <a:r>
              <a:rPr lang="es-ES" altLang="es-CR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Zurich</a:t>
            </a:r>
            <a:r>
              <a:rPr lang="es-ES" altLang="es-C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altLang="es-CR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Insurance</a:t>
            </a:r>
            <a:r>
              <a:rPr lang="es-ES" altLang="es-C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altLang="es-CR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Group</a:t>
            </a:r>
            <a:r>
              <a:rPr lang="es-ES" altLang="es-C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 (2023). Los riesgos globales. 18.</a:t>
            </a:r>
            <a:endParaRPr lang="es-CR" altLang="es-CR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 altLang="es-C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Telefónica, G. (Enero de 2020). Políticas de sostenibilidad en la cadena de suministros Grupo Telefónica.</a:t>
            </a:r>
            <a:endParaRPr lang="es-CR" altLang="es-CR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altLang="es-C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23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437</TotalTime>
  <Words>523</Words>
  <Application>Microsoft Office PowerPoint</Application>
  <PresentationFormat>Panorámica</PresentationFormat>
  <Paragraphs>72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Calibri</vt:lpstr>
      <vt:lpstr>Lucida Sans</vt:lpstr>
      <vt:lpstr>Times New Roman</vt:lpstr>
      <vt:lpstr>Trebuchet MS</vt:lpstr>
      <vt:lpstr>Tw Cen MT</vt:lpstr>
      <vt:lpstr>Wingdings</vt:lpstr>
      <vt:lpstr>Circuito</vt:lpstr>
      <vt:lpstr>Curso: Comercio Internacional y Logística Empresarial  FORO  Tema: Políticas de sostenibilidad en la cadena de abastecimiento  Estudiante: Víctor Cantillano morán  profesor: Dr. Rafael A. Díaz Porras </vt:lpstr>
      <vt:lpstr>I. INTRODUCCIÓN:  Estas políticas buscan minimizar el impacto ambiental, fomentar prácticas laborales justas y éticas, y promover la eficiencia económica a lo largo de toda la cadena de valor. adoptar y adherirse a políticas de sostenibilidad no solo mejora la reputación de la empresa, sino que también contribuye a la creación de un entorno más equitativo y respetuoso con el planeta.</vt:lpstr>
      <vt:lpstr>Presentación de PowerPoint</vt:lpstr>
      <vt:lpstr>Presentación de PowerPoint</vt:lpstr>
      <vt:lpstr>Presentación de PowerPoint</vt:lpstr>
      <vt:lpstr>IV. Algunas políticas de sostenibilidad en las cadenas de abastecimiento.  Ejemplo:  Cumplimiento de la Ley: el proveedor deberá actuar en todo momento cumpliendo con la legislación medioambiental internacional, nacional o local, especialmente en materia de residuos, energía, emisiones, ruido, consumo de recursos o sustancias peligrosas.</vt:lpstr>
      <vt:lpstr>V. Importancia de las Políticas de Sostenibilidad en las Cadenas de Abastecimiento.  </vt:lpstr>
      <vt:lpstr>VI. CONCLUSIÓN  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 Cantillano</dc:creator>
  <cp:lastModifiedBy>Victor Cantillano</cp:lastModifiedBy>
  <cp:revision>62</cp:revision>
  <dcterms:created xsi:type="dcterms:W3CDTF">2024-05-29T19:28:52Z</dcterms:created>
  <dcterms:modified xsi:type="dcterms:W3CDTF">2024-05-31T16:21:04Z</dcterms:modified>
</cp:coreProperties>
</file>