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.xml" ContentType="application/vnd.openxmlformats-officedocument.presentationml.tags+xml"/>
  <Override PartName="/ppt/notesSlides/notesSlide28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6">
  <p:sldMasterIdLst>
    <p:sldMasterId id="2147483669" r:id="rId1"/>
  </p:sldMasterIdLst>
  <p:notesMasterIdLst>
    <p:notesMasterId r:id="rId50"/>
  </p:notesMasterIdLst>
  <p:handoutMasterIdLst>
    <p:handoutMasterId r:id="rId51"/>
  </p:handoutMasterIdLst>
  <p:sldIdLst>
    <p:sldId id="519" r:id="rId2"/>
    <p:sldId id="256" r:id="rId3"/>
    <p:sldId id="384" r:id="rId4"/>
    <p:sldId id="392" r:id="rId5"/>
    <p:sldId id="385" r:id="rId6"/>
    <p:sldId id="393" r:id="rId7"/>
    <p:sldId id="394" r:id="rId8"/>
    <p:sldId id="389" r:id="rId9"/>
    <p:sldId id="420" r:id="rId10"/>
    <p:sldId id="518" r:id="rId11"/>
    <p:sldId id="423" r:id="rId12"/>
    <p:sldId id="424" r:id="rId13"/>
    <p:sldId id="427" r:id="rId14"/>
    <p:sldId id="434" r:id="rId15"/>
    <p:sldId id="446" r:id="rId16"/>
    <p:sldId id="447" r:id="rId17"/>
    <p:sldId id="448" r:id="rId18"/>
    <p:sldId id="449" r:id="rId19"/>
    <p:sldId id="451" r:id="rId20"/>
    <p:sldId id="455" r:id="rId21"/>
    <p:sldId id="458" r:id="rId22"/>
    <p:sldId id="515" r:id="rId23"/>
    <p:sldId id="495" r:id="rId24"/>
    <p:sldId id="468" r:id="rId25"/>
    <p:sldId id="467" r:id="rId26"/>
    <p:sldId id="465" r:id="rId27"/>
    <p:sldId id="466" r:id="rId28"/>
    <p:sldId id="503" r:id="rId29"/>
    <p:sldId id="473" r:id="rId30"/>
    <p:sldId id="474" r:id="rId31"/>
    <p:sldId id="475" r:id="rId32"/>
    <p:sldId id="507" r:id="rId33"/>
    <p:sldId id="477" r:id="rId34"/>
    <p:sldId id="479" r:id="rId35"/>
    <p:sldId id="480" r:id="rId36"/>
    <p:sldId id="462" r:id="rId37"/>
    <p:sldId id="516" r:id="rId38"/>
    <p:sldId id="483" r:id="rId39"/>
    <p:sldId id="482" r:id="rId40"/>
    <p:sldId id="484" r:id="rId41"/>
    <p:sldId id="485" r:id="rId42"/>
    <p:sldId id="488" r:id="rId43"/>
    <p:sldId id="489" r:id="rId44"/>
    <p:sldId id="490" r:id="rId45"/>
    <p:sldId id="521" r:id="rId46"/>
    <p:sldId id="522" r:id="rId47"/>
    <p:sldId id="523" r:id="rId48"/>
    <p:sldId id="512" r:id="rId49"/>
  </p:sldIdLst>
  <p:sldSz cx="9144000" cy="6858000" type="screen4x3"/>
  <p:notesSz cx="6858000" cy="973772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30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206" autoAdjust="0"/>
    <p:restoredTop sz="94694"/>
  </p:normalViewPr>
  <p:slideViewPr>
    <p:cSldViewPr>
      <p:cViewPr varScale="1">
        <p:scale>
          <a:sx n="194" d="100"/>
          <a:sy n="194" d="100"/>
        </p:scale>
        <p:origin x="300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0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image" Target="../media/image18.png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image" Target="../media/image24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image" Target="../media/image18.png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image" Target="../media/image2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7A9E73-7A59-0844-8A22-7C7BDA790A24}" type="doc">
      <dgm:prSet loTypeId="urn:microsoft.com/office/officeart/2005/8/layout/cycle2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145C3CA-338D-354E-8CFE-406E58B6C57D}">
      <dgm:prSet phldrT="[Texto]"/>
      <dgm:spPr/>
      <dgm:t>
        <a:bodyPr/>
        <a:lstStyle/>
        <a:p>
          <a:r>
            <a:rPr lang="es-ES" b="1" dirty="0"/>
            <a:t>Justificación</a:t>
          </a:r>
        </a:p>
      </dgm:t>
    </dgm:pt>
    <dgm:pt modelId="{F203EA8A-B0A5-BF4B-8506-2417DC32A3C8}" type="parTrans" cxnId="{00F8C860-AE1F-A549-8F91-2708A3E50F32}">
      <dgm:prSet/>
      <dgm:spPr/>
      <dgm:t>
        <a:bodyPr/>
        <a:lstStyle/>
        <a:p>
          <a:endParaRPr lang="es-ES"/>
        </a:p>
      </dgm:t>
    </dgm:pt>
    <dgm:pt modelId="{73E0AA48-6A52-AD49-8268-AC30AC315CE5}" type="sibTrans" cxnId="{00F8C860-AE1F-A549-8F91-2708A3E50F32}">
      <dgm:prSet/>
      <dgm:spPr/>
      <dgm:t>
        <a:bodyPr/>
        <a:lstStyle/>
        <a:p>
          <a:endParaRPr lang="es-ES"/>
        </a:p>
      </dgm:t>
    </dgm:pt>
    <dgm:pt modelId="{82C248EE-DE1E-C24F-9ADA-86E44BEE372B}">
      <dgm:prSet phldrT="[Texto]" custT="1"/>
      <dgm:spPr/>
      <dgm:t>
        <a:bodyPr/>
        <a:lstStyle/>
        <a:p>
          <a:r>
            <a:rPr lang="es-ES" sz="1200" b="1" dirty="0"/>
            <a:t>Objeto de la </a:t>
          </a:r>
          <a:r>
            <a:rPr lang="es-ES" sz="1100" b="1" dirty="0"/>
            <a:t>Investigación</a:t>
          </a:r>
        </a:p>
      </dgm:t>
    </dgm:pt>
    <dgm:pt modelId="{9D5A795A-1E63-FB42-950B-A0FFCEEB5299}" type="parTrans" cxnId="{70B576F5-183C-3F45-8069-E390F3ADF224}">
      <dgm:prSet/>
      <dgm:spPr/>
      <dgm:t>
        <a:bodyPr/>
        <a:lstStyle/>
        <a:p>
          <a:endParaRPr lang="es-ES"/>
        </a:p>
      </dgm:t>
    </dgm:pt>
    <dgm:pt modelId="{851E589E-F3C7-2D4C-B530-E36A3B13153B}" type="sibTrans" cxnId="{70B576F5-183C-3F45-8069-E390F3ADF224}">
      <dgm:prSet/>
      <dgm:spPr/>
      <dgm:t>
        <a:bodyPr/>
        <a:lstStyle/>
        <a:p>
          <a:endParaRPr lang="es-ES"/>
        </a:p>
      </dgm:t>
    </dgm:pt>
    <dgm:pt modelId="{4270709B-C421-0549-967B-FDA08468A80A}">
      <dgm:prSet phldrT="[Texto]" custT="1"/>
      <dgm:spPr/>
      <dgm:t>
        <a:bodyPr/>
        <a:lstStyle/>
        <a:p>
          <a:r>
            <a:rPr lang="es-ES" sz="1200" b="1" dirty="0"/>
            <a:t>Marco Teórico</a:t>
          </a:r>
        </a:p>
      </dgm:t>
    </dgm:pt>
    <dgm:pt modelId="{B3546A67-ECF7-634C-A429-8E8ADF142776}" type="parTrans" cxnId="{18AEC502-358F-7544-880F-8985402F8C6B}">
      <dgm:prSet/>
      <dgm:spPr/>
      <dgm:t>
        <a:bodyPr/>
        <a:lstStyle/>
        <a:p>
          <a:endParaRPr lang="es-ES"/>
        </a:p>
      </dgm:t>
    </dgm:pt>
    <dgm:pt modelId="{77933F44-CE0A-B949-A531-10714D79C428}" type="sibTrans" cxnId="{18AEC502-358F-7544-880F-8985402F8C6B}">
      <dgm:prSet/>
      <dgm:spPr/>
      <dgm:t>
        <a:bodyPr/>
        <a:lstStyle/>
        <a:p>
          <a:endParaRPr lang="es-ES"/>
        </a:p>
      </dgm:t>
    </dgm:pt>
    <dgm:pt modelId="{B0DA188F-F845-8C4F-816C-905FFB7282C2}">
      <dgm:prSet phldrT="[Texto]" custT="1"/>
      <dgm:spPr/>
      <dgm:t>
        <a:bodyPr/>
        <a:lstStyle/>
        <a:p>
          <a:r>
            <a:rPr lang="es-ES" sz="1200" b="1" dirty="0"/>
            <a:t>Resultados</a:t>
          </a:r>
        </a:p>
      </dgm:t>
    </dgm:pt>
    <dgm:pt modelId="{E3985C64-E4B4-BA4D-A5D9-7E793D7D0A99}" type="parTrans" cxnId="{2C575942-E352-BF4B-8C6D-57147B0BA50D}">
      <dgm:prSet/>
      <dgm:spPr/>
      <dgm:t>
        <a:bodyPr/>
        <a:lstStyle/>
        <a:p>
          <a:endParaRPr lang="es-ES"/>
        </a:p>
      </dgm:t>
    </dgm:pt>
    <dgm:pt modelId="{F40D936F-E392-C449-9C31-34D379ACF7F5}" type="sibTrans" cxnId="{2C575942-E352-BF4B-8C6D-57147B0BA50D}">
      <dgm:prSet/>
      <dgm:spPr/>
      <dgm:t>
        <a:bodyPr/>
        <a:lstStyle/>
        <a:p>
          <a:endParaRPr lang="es-ES"/>
        </a:p>
      </dgm:t>
    </dgm:pt>
    <dgm:pt modelId="{8A59790F-F5DC-DB41-9FD9-72C35C4E0CC5}">
      <dgm:prSet phldrT="[Texto]" custT="1"/>
      <dgm:spPr/>
      <dgm:t>
        <a:bodyPr/>
        <a:lstStyle/>
        <a:p>
          <a:r>
            <a:rPr lang="es-ES" sz="1200" b="1" dirty="0"/>
            <a:t>Conclusiones</a:t>
          </a:r>
        </a:p>
      </dgm:t>
    </dgm:pt>
    <dgm:pt modelId="{B8859464-AD29-484E-BC26-6B2735BCB72B}" type="parTrans" cxnId="{B6F78B29-166F-2C41-B0BC-88143CEDB084}">
      <dgm:prSet/>
      <dgm:spPr/>
      <dgm:t>
        <a:bodyPr/>
        <a:lstStyle/>
        <a:p>
          <a:endParaRPr lang="es-ES"/>
        </a:p>
      </dgm:t>
    </dgm:pt>
    <dgm:pt modelId="{36508F86-088A-4948-887C-8242A849155D}" type="sibTrans" cxnId="{B6F78B29-166F-2C41-B0BC-88143CEDB084}">
      <dgm:prSet/>
      <dgm:spPr/>
      <dgm:t>
        <a:bodyPr/>
        <a:lstStyle/>
        <a:p>
          <a:endParaRPr lang="es-ES"/>
        </a:p>
      </dgm:t>
    </dgm:pt>
    <dgm:pt modelId="{7AC294F4-EDD8-A04C-A1D2-1A4F6E82623F}">
      <dgm:prSet phldrT="[Texto]" custT="1"/>
      <dgm:spPr/>
      <dgm:t>
        <a:bodyPr/>
        <a:lstStyle/>
        <a:p>
          <a:r>
            <a:rPr lang="es-ES" sz="1200" b="1" dirty="0"/>
            <a:t>Método de </a:t>
          </a:r>
          <a:r>
            <a:rPr lang="es-ES" sz="1100" b="1" dirty="0"/>
            <a:t>Investigación</a:t>
          </a:r>
        </a:p>
      </dgm:t>
    </dgm:pt>
    <dgm:pt modelId="{31FCB3D5-0DF1-E747-BF53-98938373670F}" type="parTrans" cxnId="{CC7E0D66-5997-534D-AA1A-1DC774BCEBB9}">
      <dgm:prSet/>
      <dgm:spPr/>
      <dgm:t>
        <a:bodyPr/>
        <a:lstStyle/>
        <a:p>
          <a:endParaRPr lang="es-ES"/>
        </a:p>
      </dgm:t>
    </dgm:pt>
    <dgm:pt modelId="{17D1DE4C-F6B8-C54E-9749-54D6F3DFFAF6}" type="sibTrans" cxnId="{CC7E0D66-5997-534D-AA1A-1DC774BCEBB9}">
      <dgm:prSet/>
      <dgm:spPr/>
      <dgm:t>
        <a:bodyPr/>
        <a:lstStyle/>
        <a:p>
          <a:endParaRPr lang="es-ES"/>
        </a:p>
      </dgm:t>
    </dgm:pt>
    <dgm:pt modelId="{2538EB9E-D794-5440-8884-D1D1377751F2}">
      <dgm:prSet phldrT="[Texto]"/>
      <dgm:spPr/>
      <dgm:t>
        <a:bodyPr/>
        <a:lstStyle/>
        <a:p>
          <a:r>
            <a:rPr lang="es-ES" b="1" dirty="0"/>
            <a:t>Futuras líneas de investigación</a:t>
          </a:r>
        </a:p>
      </dgm:t>
    </dgm:pt>
    <dgm:pt modelId="{0EC7F6B3-CBA9-444E-B871-3D29A02E6CE5}" type="parTrans" cxnId="{47A70CD1-14B7-6147-974B-87B0F3E96C15}">
      <dgm:prSet/>
      <dgm:spPr/>
      <dgm:t>
        <a:bodyPr/>
        <a:lstStyle/>
        <a:p>
          <a:endParaRPr lang="es-ES"/>
        </a:p>
      </dgm:t>
    </dgm:pt>
    <dgm:pt modelId="{DBB2BAB0-5B02-2746-AB52-CC3D3F418985}" type="sibTrans" cxnId="{47A70CD1-14B7-6147-974B-87B0F3E96C15}">
      <dgm:prSet/>
      <dgm:spPr/>
      <dgm:t>
        <a:bodyPr/>
        <a:lstStyle/>
        <a:p>
          <a:endParaRPr lang="es-ES"/>
        </a:p>
      </dgm:t>
    </dgm:pt>
    <dgm:pt modelId="{6CF585B0-DD20-BC47-BAE1-4C5F8441FE4C}" type="pres">
      <dgm:prSet presAssocID="{667A9E73-7A59-0844-8A22-7C7BDA790A24}" presName="cycle" presStyleCnt="0">
        <dgm:presLayoutVars>
          <dgm:dir/>
          <dgm:resizeHandles val="exact"/>
        </dgm:presLayoutVars>
      </dgm:prSet>
      <dgm:spPr/>
    </dgm:pt>
    <dgm:pt modelId="{76E71BAA-B83E-734C-9289-B049CAD69146}" type="pres">
      <dgm:prSet presAssocID="{B145C3CA-338D-354E-8CFE-406E58B6C57D}" presName="node" presStyleLbl="node1" presStyleIdx="0" presStyleCnt="7">
        <dgm:presLayoutVars>
          <dgm:bulletEnabled val="1"/>
        </dgm:presLayoutVars>
      </dgm:prSet>
      <dgm:spPr/>
    </dgm:pt>
    <dgm:pt modelId="{F148223D-CE17-7E45-B624-422B60A64435}" type="pres">
      <dgm:prSet presAssocID="{73E0AA48-6A52-AD49-8268-AC30AC315CE5}" presName="sibTrans" presStyleLbl="sibTrans2D1" presStyleIdx="0" presStyleCnt="7"/>
      <dgm:spPr/>
    </dgm:pt>
    <dgm:pt modelId="{EB8FE962-9FF5-294A-BC67-270BABA1DE56}" type="pres">
      <dgm:prSet presAssocID="{73E0AA48-6A52-AD49-8268-AC30AC315CE5}" presName="connectorText" presStyleLbl="sibTrans2D1" presStyleIdx="0" presStyleCnt="7"/>
      <dgm:spPr/>
    </dgm:pt>
    <dgm:pt modelId="{D824060D-5D97-184D-AD4A-52EF1C0ADD22}" type="pres">
      <dgm:prSet presAssocID="{82C248EE-DE1E-C24F-9ADA-86E44BEE372B}" presName="node" presStyleLbl="node1" presStyleIdx="1" presStyleCnt="7" custScaleX="101245">
        <dgm:presLayoutVars>
          <dgm:bulletEnabled val="1"/>
        </dgm:presLayoutVars>
      </dgm:prSet>
      <dgm:spPr/>
    </dgm:pt>
    <dgm:pt modelId="{BEF10CB8-F207-9449-81F6-CE965775CE35}" type="pres">
      <dgm:prSet presAssocID="{851E589E-F3C7-2D4C-B530-E36A3B13153B}" presName="sibTrans" presStyleLbl="sibTrans2D1" presStyleIdx="1" presStyleCnt="7"/>
      <dgm:spPr/>
    </dgm:pt>
    <dgm:pt modelId="{2E566468-3C55-0546-A74E-1F0D6BA0EC68}" type="pres">
      <dgm:prSet presAssocID="{851E589E-F3C7-2D4C-B530-E36A3B13153B}" presName="connectorText" presStyleLbl="sibTrans2D1" presStyleIdx="1" presStyleCnt="7"/>
      <dgm:spPr/>
    </dgm:pt>
    <dgm:pt modelId="{7A8D7605-413F-124B-B1E8-20910D1C1CD0}" type="pres">
      <dgm:prSet presAssocID="{4270709B-C421-0549-967B-FDA08468A80A}" presName="node" presStyleLbl="node1" presStyleIdx="2" presStyleCnt="7">
        <dgm:presLayoutVars>
          <dgm:bulletEnabled val="1"/>
        </dgm:presLayoutVars>
      </dgm:prSet>
      <dgm:spPr/>
    </dgm:pt>
    <dgm:pt modelId="{03369DA7-AE2A-B345-82F1-1B16A778F359}" type="pres">
      <dgm:prSet presAssocID="{77933F44-CE0A-B949-A531-10714D79C428}" presName="sibTrans" presStyleLbl="sibTrans2D1" presStyleIdx="2" presStyleCnt="7"/>
      <dgm:spPr/>
    </dgm:pt>
    <dgm:pt modelId="{CAF1A83B-CDF3-2A44-AB6D-4FBF8640F86E}" type="pres">
      <dgm:prSet presAssocID="{77933F44-CE0A-B949-A531-10714D79C428}" presName="connectorText" presStyleLbl="sibTrans2D1" presStyleIdx="2" presStyleCnt="7"/>
      <dgm:spPr/>
    </dgm:pt>
    <dgm:pt modelId="{5A6913FC-7A4F-A647-8144-4BF8B0C38D09}" type="pres">
      <dgm:prSet presAssocID="{7AC294F4-EDD8-A04C-A1D2-1A4F6E82623F}" presName="node" presStyleLbl="node1" presStyleIdx="3" presStyleCnt="7">
        <dgm:presLayoutVars>
          <dgm:bulletEnabled val="1"/>
        </dgm:presLayoutVars>
      </dgm:prSet>
      <dgm:spPr/>
    </dgm:pt>
    <dgm:pt modelId="{00A5BE8E-9E57-CA48-89C6-C54248A783A2}" type="pres">
      <dgm:prSet presAssocID="{17D1DE4C-F6B8-C54E-9749-54D6F3DFFAF6}" presName="sibTrans" presStyleLbl="sibTrans2D1" presStyleIdx="3" presStyleCnt="7"/>
      <dgm:spPr/>
    </dgm:pt>
    <dgm:pt modelId="{E739A247-3E08-C846-A37A-5AC0B4635EC8}" type="pres">
      <dgm:prSet presAssocID="{17D1DE4C-F6B8-C54E-9749-54D6F3DFFAF6}" presName="connectorText" presStyleLbl="sibTrans2D1" presStyleIdx="3" presStyleCnt="7"/>
      <dgm:spPr/>
    </dgm:pt>
    <dgm:pt modelId="{CA2D1492-5B65-EE4C-9A2E-BE2330AED556}" type="pres">
      <dgm:prSet presAssocID="{B0DA188F-F845-8C4F-816C-905FFB7282C2}" presName="node" presStyleLbl="node1" presStyleIdx="4" presStyleCnt="7">
        <dgm:presLayoutVars>
          <dgm:bulletEnabled val="1"/>
        </dgm:presLayoutVars>
      </dgm:prSet>
      <dgm:spPr/>
    </dgm:pt>
    <dgm:pt modelId="{CD26960D-5F2F-5144-9AFB-39F1F38B3F96}" type="pres">
      <dgm:prSet presAssocID="{F40D936F-E392-C449-9C31-34D379ACF7F5}" presName="sibTrans" presStyleLbl="sibTrans2D1" presStyleIdx="4" presStyleCnt="7"/>
      <dgm:spPr/>
    </dgm:pt>
    <dgm:pt modelId="{20C4BBEB-16C1-EE46-BDE9-4AFF464D147B}" type="pres">
      <dgm:prSet presAssocID="{F40D936F-E392-C449-9C31-34D379ACF7F5}" presName="connectorText" presStyleLbl="sibTrans2D1" presStyleIdx="4" presStyleCnt="7"/>
      <dgm:spPr/>
    </dgm:pt>
    <dgm:pt modelId="{A7409DA6-497B-5544-B110-63D1BE33913B}" type="pres">
      <dgm:prSet presAssocID="{8A59790F-F5DC-DB41-9FD9-72C35C4E0CC5}" presName="node" presStyleLbl="node1" presStyleIdx="5" presStyleCnt="7" custScaleX="101245">
        <dgm:presLayoutVars>
          <dgm:bulletEnabled val="1"/>
        </dgm:presLayoutVars>
      </dgm:prSet>
      <dgm:spPr/>
    </dgm:pt>
    <dgm:pt modelId="{9BFE5649-E3E2-5C47-A5DD-D441EC862DE8}" type="pres">
      <dgm:prSet presAssocID="{36508F86-088A-4948-887C-8242A849155D}" presName="sibTrans" presStyleLbl="sibTrans2D1" presStyleIdx="5" presStyleCnt="7"/>
      <dgm:spPr/>
    </dgm:pt>
    <dgm:pt modelId="{1DBFF9B7-0A7D-D147-83B6-A793466B195C}" type="pres">
      <dgm:prSet presAssocID="{36508F86-088A-4948-887C-8242A849155D}" presName="connectorText" presStyleLbl="sibTrans2D1" presStyleIdx="5" presStyleCnt="7"/>
      <dgm:spPr/>
    </dgm:pt>
    <dgm:pt modelId="{548498E6-396F-884C-85D0-EB9634CFB42F}" type="pres">
      <dgm:prSet presAssocID="{2538EB9E-D794-5440-8884-D1D1377751F2}" presName="node" presStyleLbl="node1" presStyleIdx="6" presStyleCnt="7">
        <dgm:presLayoutVars>
          <dgm:bulletEnabled val="1"/>
        </dgm:presLayoutVars>
      </dgm:prSet>
      <dgm:spPr/>
    </dgm:pt>
    <dgm:pt modelId="{6AEC50EA-ED4A-7645-A4CB-E962024F7116}" type="pres">
      <dgm:prSet presAssocID="{DBB2BAB0-5B02-2746-AB52-CC3D3F418985}" presName="sibTrans" presStyleLbl="sibTrans2D1" presStyleIdx="6" presStyleCnt="7"/>
      <dgm:spPr/>
    </dgm:pt>
    <dgm:pt modelId="{A0B75578-0300-8B48-84A5-BCBD37065A6B}" type="pres">
      <dgm:prSet presAssocID="{DBB2BAB0-5B02-2746-AB52-CC3D3F418985}" presName="connectorText" presStyleLbl="sibTrans2D1" presStyleIdx="6" presStyleCnt="7"/>
      <dgm:spPr/>
    </dgm:pt>
  </dgm:ptLst>
  <dgm:cxnLst>
    <dgm:cxn modelId="{9B4A8F01-9255-4217-8168-F896742A2776}" type="presOf" srcId="{17D1DE4C-F6B8-C54E-9749-54D6F3DFFAF6}" destId="{E739A247-3E08-C846-A37A-5AC0B4635EC8}" srcOrd="1" destOrd="0" presId="urn:microsoft.com/office/officeart/2005/8/layout/cycle2"/>
    <dgm:cxn modelId="{18AEC502-358F-7544-880F-8985402F8C6B}" srcId="{667A9E73-7A59-0844-8A22-7C7BDA790A24}" destId="{4270709B-C421-0549-967B-FDA08468A80A}" srcOrd="2" destOrd="0" parTransId="{B3546A67-ECF7-634C-A429-8E8ADF142776}" sibTransId="{77933F44-CE0A-B949-A531-10714D79C428}"/>
    <dgm:cxn modelId="{7EF54A09-5E8C-47AA-8612-F1F2F5D31B50}" type="presOf" srcId="{F40D936F-E392-C449-9C31-34D379ACF7F5}" destId="{20C4BBEB-16C1-EE46-BDE9-4AFF464D147B}" srcOrd="1" destOrd="0" presId="urn:microsoft.com/office/officeart/2005/8/layout/cycle2"/>
    <dgm:cxn modelId="{6EEAA112-3BFC-4205-8398-E1D422CCAFEA}" type="presOf" srcId="{17D1DE4C-F6B8-C54E-9749-54D6F3DFFAF6}" destId="{00A5BE8E-9E57-CA48-89C6-C54248A783A2}" srcOrd="0" destOrd="0" presId="urn:microsoft.com/office/officeart/2005/8/layout/cycle2"/>
    <dgm:cxn modelId="{5B81BB13-FD2D-4387-B14F-E04E8A870098}" type="presOf" srcId="{B145C3CA-338D-354E-8CFE-406E58B6C57D}" destId="{76E71BAA-B83E-734C-9289-B049CAD69146}" srcOrd="0" destOrd="0" presId="urn:microsoft.com/office/officeart/2005/8/layout/cycle2"/>
    <dgm:cxn modelId="{B6F78B29-166F-2C41-B0BC-88143CEDB084}" srcId="{667A9E73-7A59-0844-8A22-7C7BDA790A24}" destId="{8A59790F-F5DC-DB41-9FD9-72C35C4E0CC5}" srcOrd="5" destOrd="0" parTransId="{B8859464-AD29-484E-BC26-6B2735BCB72B}" sibTransId="{36508F86-088A-4948-887C-8242A849155D}"/>
    <dgm:cxn modelId="{44CF5E2F-9E41-430A-A571-35A70A542B18}" type="presOf" srcId="{73E0AA48-6A52-AD49-8268-AC30AC315CE5}" destId="{F148223D-CE17-7E45-B624-422B60A64435}" srcOrd="0" destOrd="0" presId="urn:microsoft.com/office/officeart/2005/8/layout/cycle2"/>
    <dgm:cxn modelId="{9E041736-FF5F-42D3-8133-97CA68228CC7}" type="presOf" srcId="{851E589E-F3C7-2D4C-B530-E36A3B13153B}" destId="{BEF10CB8-F207-9449-81F6-CE965775CE35}" srcOrd="0" destOrd="0" presId="urn:microsoft.com/office/officeart/2005/8/layout/cycle2"/>
    <dgm:cxn modelId="{2C575942-E352-BF4B-8C6D-57147B0BA50D}" srcId="{667A9E73-7A59-0844-8A22-7C7BDA790A24}" destId="{B0DA188F-F845-8C4F-816C-905FFB7282C2}" srcOrd="4" destOrd="0" parTransId="{E3985C64-E4B4-BA4D-A5D9-7E793D7D0A99}" sibTransId="{F40D936F-E392-C449-9C31-34D379ACF7F5}"/>
    <dgm:cxn modelId="{FA6C6143-CB8B-4166-9A90-4610A050D3C4}" type="presOf" srcId="{7AC294F4-EDD8-A04C-A1D2-1A4F6E82623F}" destId="{5A6913FC-7A4F-A647-8144-4BF8B0C38D09}" srcOrd="0" destOrd="0" presId="urn:microsoft.com/office/officeart/2005/8/layout/cycle2"/>
    <dgm:cxn modelId="{00F8C860-AE1F-A549-8F91-2708A3E50F32}" srcId="{667A9E73-7A59-0844-8A22-7C7BDA790A24}" destId="{B145C3CA-338D-354E-8CFE-406E58B6C57D}" srcOrd="0" destOrd="0" parTransId="{F203EA8A-B0A5-BF4B-8506-2417DC32A3C8}" sibTransId="{73E0AA48-6A52-AD49-8268-AC30AC315CE5}"/>
    <dgm:cxn modelId="{96765A64-6BCE-4E37-91AC-D381D4DBE777}" type="presOf" srcId="{82C248EE-DE1E-C24F-9ADA-86E44BEE372B}" destId="{D824060D-5D97-184D-AD4A-52EF1C0ADD22}" srcOrd="0" destOrd="0" presId="urn:microsoft.com/office/officeart/2005/8/layout/cycle2"/>
    <dgm:cxn modelId="{CC7E0D66-5997-534D-AA1A-1DC774BCEBB9}" srcId="{667A9E73-7A59-0844-8A22-7C7BDA790A24}" destId="{7AC294F4-EDD8-A04C-A1D2-1A4F6E82623F}" srcOrd="3" destOrd="0" parTransId="{31FCB3D5-0DF1-E747-BF53-98938373670F}" sibTransId="{17D1DE4C-F6B8-C54E-9749-54D6F3DFFAF6}"/>
    <dgm:cxn modelId="{15C34F68-1E46-4BA7-9774-A7E8E6ECDE0A}" type="presOf" srcId="{36508F86-088A-4948-887C-8242A849155D}" destId="{9BFE5649-E3E2-5C47-A5DD-D441EC862DE8}" srcOrd="0" destOrd="0" presId="urn:microsoft.com/office/officeart/2005/8/layout/cycle2"/>
    <dgm:cxn modelId="{87D07E7C-0460-4261-B4ED-63CFD5B878F7}" type="presOf" srcId="{F40D936F-E392-C449-9C31-34D379ACF7F5}" destId="{CD26960D-5F2F-5144-9AFB-39F1F38B3F96}" srcOrd="0" destOrd="0" presId="urn:microsoft.com/office/officeart/2005/8/layout/cycle2"/>
    <dgm:cxn modelId="{CBB1AB84-5A00-427C-983D-CB98FA32D441}" type="presOf" srcId="{77933F44-CE0A-B949-A531-10714D79C428}" destId="{CAF1A83B-CDF3-2A44-AB6D-4FBF8640F86E}" srcOrd="1" destOrd="0" presId="urn:microsoft.com/office/officeart/2005/8/layout/cycle2"/>
    <dgm:cxn modelId="{CE76918A-77F6-4E87-BCED-AF9D213D849A}" type="presOf" srcId="{77933F44-CE0A-B949-A531-10714D79C428}" destId="{03369DA7-AE2A-B345-82F1-1B16A778F359}" srcOrd="0" destOrd="0" presId="urn:microsoft.com/office/officeart/2005/8/layout/cycle2"/>
    <dgm:cxn modelId="{38025A8F-8483-4C10-8F11-6918CEFABF97}" type="presOf" srcId="{2538EB9E-D794-5440-8884-D1D1377751F2}" destId="{548498E6-396F-884C-85D0-EB9634CFB42F}" srcOrd="0" destOrd="0" presId="urn:microsoft.com/office/officeart/2005/8/layout/cycle2"/>
    <dgm:cxn modelId="{F88B23B6-1308-4E47-9030-2C5737443869}" type="presOf" srcId="{DBB2BAB0-5B02-2746-AB52-CC3D3F418985}" destId="{A0B75578-0300-8B48-84A5-BCBD37065A6B}" srcOrd="1" destOrd="0" presId="urn:microsoft.com/office/officeart/2005/8/layout/cycle2"/>
    <dgm:cxn modelId="{256543C6-4D1C-4841-8CA8-0127E479A191}" type="presOf" srcId="{DBB2BAB0-5B02-2746-AB52-CC3D3F418985}" destId="{6AEC50EA-ED4A-7645-A4CB-E962024F7116}" srcOrd="0" destOrd="0" presId="urn:microsoft.com/office/officeart/2005/8/layout/cycle2"/>
    <dgm:cxn modelId="{429C28C7-BF24-4F00-A9CA-BD7B49907E24}" type="presOf" srcId="{36508F86-088A-4948-887C-8242A849155D}" destId="{1DBFF9B7-0A7D-D147-83B6-A793466B195C}" srcOrd="1" destOrd="0" presId="urn:microsoft.com/office/officeart/2005/8/layout/cycle2"/>
    <dgm:cxn modelId="{065303D0-56E4-492E-999D-9F973D5C0338}" type="presOf" srcId="{73E0AA48-6A52-AD49-8268-AC30AC315CE5}" destId="{EB8FE962-9FF5-294A-BC67-270BABA1DE56}" srcOrd="1" destOrd="0" presId="urn:microsoft.com/office/officeart/2005/8/layout/cycle2"/>
    <dgm:cxn modelId="{47A70CD1-14B7-6147-974B-87B0F3E96C15}" srcId="{667A9E73-7A59-0844-8A22-7C7BDA790A24}" destId="{2538EB9E-D794-5440-8884-D1D1377751F2}" srcOrd="6" destOrd="0" parTransId="{0EC7F6B3-CBA9-444E-B871-3D29A02E6CE5}" sibTransId="{DBB2BAB0-5B02-2746-AB52-CC3D3F418985}"/>
    <dgm:cxn modelId="{95FE5CD6-ED2A-4E2A-8352-177E835A8A9E}" type="presOf" srcId="{851E589E-F3C7-2D4C-B530-E36A3B13153B}" destId="{2E566468-3C55-0546-A74E-1F0D6BA0EC68}" srcOrd="1" destOrd="0" presId="urn:microsoft.com/office/officeart/2005/8/layout/cycle2"/>
    <dgm:cxn modelId="{B67B59E2-59E5-47B1-BCA7-171C26C1193D}" type="presOf" srcId="{8A59790F-F5DC-DB41-9FD9-72C35C4E0CC5}" destId="{A7409DA6-497B-5544-B110-63D1BE33913B}" srcOrd="0" destOrd="0" presId="urn:microsoft.com/office/officeart/2005/8/layout/cycle2"/>
    <dgm:cxn modelId="{C36642F5-2771-4FC9-906B-03FF7C6C2CD6}" type="presOf" srcId="{B0DA188F-F845-8C4F-816C-905FFB7282C2}" destId="{CA2D1492-5B65-EE4C-9A2E-BE2330AED556}" srcOrd="0" destOrd="0" presId="urn:microsoft.com/office/officeart/2005/8/layout/cycle2"/>
    <dgm:cxn modelId="{70B576F5-183C-3F45-8069-E390F3ADF224}" srcId="{667A9E73-7A59-0844-8A22-7C7BDA790A24}" destId="{82C248EE-DE1E-C24F-9ADA-86E44BEE372B}" srcOrd="1" destOrd="0" parTransId="{9D5A795A-1E63-FB42-950B-A0FFCEEB5299}" sibTransId="{851E589E-F3C7-2D4C-B530-E36A3B13153B}"/>
    <dgm:cxn modelId="{EC5878FC-568B-4081-A525-966E5F7ECC5C}" type="presOf" srcId="{667A9E73-7A59-0844-8A22-7C7BDA790A24}" destId="{6CF585B0-DD20-BC47-BAE1-4C5F8441FE4C}" srcOrd="0" destOrd="0" presId="urn:microsoft.com/office/officeart/2005/8/layout/cycle2"/>
    <dgm:cxn modelId="{1F9632FE-70AB-4054-AC82-1473730E049B}" type="presOf" srcId="{4270709B-C421-0549-967B-FDA08468A80A}" destId="{7A8D7605-413F-124B-B1E8-20910D1C1CD0}" srcOrd="0" destOrd="0" presId="urn:microsoft.com/office/officeart/2005/8/layout/cycle2"/>
    <dgm:cxn modelId="{0949E302-592B-469F-AB08-DF296F3C7287}" type="presParOf" srcId="{6CF585B0-DD20-BC47-BAE1-4C5F8441FE4C}" destId="{76E71BAA-B83E-734C-9289-B049CAD69146}" srcOrd="0" destOrd="0" presId="urn:microsoft.com/office/officeart/2005/8/layout/cycle2"/>
    <dgm:cxn modelId="{3778038B-5D7A-49EA-B805-D0E58A06EA65}" type="presParOf" srcId="{6CF585B0-DD20-BC47-BAE1-4C5F8441FE4C}" destId="{F148223D-CE17-7E45-B624-422B60A64435}" srcOrd="1" destOrd="0" presId="urn:microsoft.com/office/officeart/2005/8/layout/cycle2"/>
    <dgm:cxn modelId="{DA356034-E073-4E82-BA90-3AAEC2225262}" type="presParOf" srcId="{F148223D-CE17-7E45-B624-422B60A64435}" destId="{EB8FE962-9FF5-294A-BC67-270BABA1DE56}" srcOrd="0" destOrd="0" presId="urn:microsoft.com/office/officeart/2005/8/layout/cycle2"/>
    <dgm:cxn modelId="{C41E4BD1-13F4-47AE-B6FE-0569FCDDB746}" type="presParOf" srcId="{6CF585B0-DD20-BC47-BAE1-4C5F8441FE4C}" destId="{D824060D-5D97-184D-AD4A-52EF1C0ADD22}" srcOrd="2" destOrd="0" presId="urn:microsoft.com/office/officeart/2005/8/layout/cycle2"/>
    <dgm:cxn modelId="{ABA5B5B7-8AD1-4279-B55A-2687D491149F}" type="presParOf" srcId="{6CF585B0-DD20-BC47-BAE1-4C5F8441FE4C}" destId="{BEF10CB8-F207-9449-81F6-CE965775CE35}" srcOrd="3" destOrd="0" presId="urn:microsoft.com/office/officeart/2005/8/layout/cycle2"/>
    <dgm:cxn modelId="{C5B96153-404E-4821-9A09-401D2BBB4635}" type="presParOf" srcId="{BEF10CB8-F207-9449-81F6-CE965775CE35}" destId="{2E566468-3C55-0546-A74E-1F0D6BA0EC68}" srcOrd="0" destOrd="0" presId="urn:microsoft.com/office/officeart/2005/8/layout/cycle2"/>
    <dgm:cxn modelId="{BBD9759A-2648-4CC4-9D2E-63B1614CDB95}" type="presParOf" srcId="{6CF585B0-DD20-BC47-BAE1-4C5F8441FE4C}" destId="{7A8D7605-413F-124B-B1E8-20910D1C1CD0}" srcOrd="4" destOrd="0" presId="urn:microsoft.com/office/officeart/2005/8/layout/cycle2"/>
    <dgm:cxn modelId="{55DE380C-752D-47FE-BAE3-D9BFB7A8EC83}" type="presParOf" srcId="{6CF585B0-DD20-BC47-BAE1-4C5F8441FE4C}" destId="{03369DA7-AE2A-B345-82F1-1B16A778F359}" srcOrd="5" destOrd="0" presId="urn:microsoft.com/office/officeart/2005/8/layout/cycle2"/>
    <dgm:cxn modelId="{8CE2F8E9-36ED-4797-86CC-D33AA1EC0BAD}" type="presParOf" srcId="{03369DA7-AE2A-B345-82F1-1B16A778F359}" destId="{CAF1A83B-CDF3-2A44-AB6D-4FBF8640F86E}" srcOrd="0" destOrd="0" presId="urn:microsoft.com/office/officeart/2005/8/layout/cycle2"/>
    <dgm:cxn modelId="{6B272A97-27D2-4B5D-A5F3-FA8A13977377}" type="presParOf" srcId="{6CF585B0-DD20-BC47-BAE1-4C5F8441FE4C}" destId="{5A6913FC-7A4F-A647-8144-4BF8B0C38D09}" srcOrd="6" destOrd="0" presId="urn:microsoft.com/office/officeart/2005/8/layout/cycle2"/>
    <dgm:cxn modelId="{0AA1ABD4-C94D-41B2-A73E-1E21B5C9C527}" type="presParOf" srcId="{6CF585B0-DD20-BC47-BAE1-4C5F8441FE4C}" destId="{00A5BE8E-9E57-CA48-89C6-C54248A783A2}" srcOrd="7" destOrd="0" presId="urn:microsoft.com/office/officeart/2005/8/layout/cycle2"/>
    <dgm:cxn modelId="{ECC28EDE-7636-40B3-BCC1-DD1B14409CD4}" type="presParOf" srcId="{00A5BE8E-9E57-CA48-89C6-C54248A783A2}" destId="{E739A247-3E08-C846-A37A-5AC0B4635EC8}" srcOrd="0" destOrd="0" presId="urn:microsoft.com/office/officeart/2005/8/layout/cycle2"/>
    <dgm:cxn modelId="{FC147974-B3C5-49A5-A2FA-F9FC6FD95E55}" type="presParOf" srcId="{6CF585B0-DD20-BC47-BAE1-4C5F8441FE4C}" destId="{CA2D1492-5B65-EE4C-9A2E-BE2330AED556}" srcOrd="8" destOrd="0" presId="urn:microsoft.com/office/officeart/2005/8/layout/cycle2"/>
    <dgm:cxn modelId="{9DFDF4A7-E186-44D2-AF04-6A04C5B626C2}" type="presParOf" srcId="{6CF585B0-DD20-BC47-BAE1-4C5F8441FE4C}" destId="{CD26960D-5F2F-5144-9AFB-39F1F38B3F96}" srcOrd="9" destOrd="0" presId="urn:microsoft.com/office/officeart/2005/8/layout/cycle2"/>
    <dgm:cxn modelId="{F4815792-4CE8-4A6A-9DD8-716FD7D06EC9}" type="presParOf" srcId="{CD26960D-5F2F-5144-9AFB-39F1F38B3F96}" destId="{20C4BBEB-16C1-EE46-BDE9-4AFF464D147B}" srcOrd="0" destOrd="0" presId="urn:microsoft.com/office/officeart/2005/8/layout/cycle2"/>
    <dgm:cxn modelId="{EC9B622D-C397-4665-BEE9-70796CD4FA79}" type="presParOf" srcId="{6CF585B0-DD20-BC47-BAE1-4C5F8441FE4C}" destId="{A7409DA6-497B-5544-B110-63D1BE33913B}" srcOrd="10" destOrd="0" presId="urn:microsoft.com/office/officeart/2005/8/layout/cycle2"/>
    <dgm:cxn modelId="{1C009C2F-4188-4FDC-B13C-A863F9755882}" type="presParOf" srcId="{6CF585B0-DD20-BC47-BAE1-4C5F8441FE4C}" destId="{9BFE5649-E3E2-5C47-A5DD-D441EC862DE8}" srcOrd="11" destOrd="0" presId="urn:microsoft.com/office/officeart/2005/8/layout/cycle2"/>
    <dgm:cxn modelId="{6FC77A90-6568-4E7B-BDC6-73DF4A57D4F6}" type="presParOf" srcId="{9BFE5649-E3E2-5C47-A5DD-D441EC862DE8}" destId="{1DBFF9B7-0A7D-D147-83B6-A793466B195C}" srcOrd="0" destOrd="0" presId="urn:microsoft.com/office/officeart/2005/8/layout/cycle2"/>
    <dgm:cxn modelId="{0A254DB3-7896-4574-A0CE-B23B10473322}" type="presParOf" srcId="{6CF585B0-DD20-BC47-BAE1-4C5F8441FE4C}" destId="{548498E6-396F-884C-85D0-EB9634CFB42F}" srcOrd="12" destOrd="0" presId="urn:microsoft.com/office/officeart/2005/8/layout/cycle2"/>
    <dgm:cxn modelId="{9AC22794-AB85-47C7-B195-4A1A1304C037}" type="presParOf" srcId="{6CF585B0-DD20-BC47-BAE1-4C5F8441FE4C}" destId="{6AEC50EA-ED4A-7645-A4CB-E962024F7116}" srcOrd="13" destOrd="0" presId="urn:microsoft.com/office/officeart/2005/8/layout/cycle2"/>
    <dgm:cxn modelId="{C59C609B-7AE0-4217-94C1-3B8237C4E38A}" type="presParOf" srcId="{6AEC50EA-ED4A-7645-A4CB-E962024F7116}" destId="{A0B75578-0300-8B48-84A5-BCBD37065A6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6321A9-3B6E-46E2-A365-B4F7FC34DE75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B70425A-3B0B-4E6B-B9E4-490957E145A1}">
      <dgm:prSet phldrT="[Texto]" custT="1"/>
      <dgm:spPr/>
      <dgm:t>
        <a:bodyPr/>
        <a:lstStyle/>
        <a:p>
          <a:pPr algn="ctr"/>
          <a:r>
            <a:rPr lang="es-ES" sz="1100" b="1" dirty="0"/>
            <a:t>CAPÍTULO 1. EL CAPITAL SOCIAL </a:t>
          </a:r>
          <a:endParaRPr lang="es-ES" sz="1100" dirty="0"/>
        </a:p>
      </dgm:t>
    </dgm:pt>
    <dgm:pt modelId="{0AD91EFC-B997-4F11-9ECC-83657ED220FE}" type="parTrans" cxnId="{B52A94D3-0D89-407F-B3CE-103F34B8BBE0}">
      <dgm:prSet/>
      <dgm:spPr/>
      <dgm:t>
        <a:bodyPr/>
        <a:lstStyle/>
        <a:p>
          <a:pPr algn="ctr"/>
          <a:endParaRPr lang="es-ES"/>
        </a:p>
      </dgm:t>
    </dgm:pt>
    <dgm:pt modelId="{46EB8D11-186B-4AFD-859C-166A9634FB1F}" type="sibTrans" cxnId="{B52A94D3-0D89-407F-B3CE-103F34B8BBE0}">
      <dgm:prSet/>
      <dgm:spPr/>
      <dgm:t>
        <a:bodyPr/>
        <a:lstStyle/>
        <a:p>
          <a:pPr algn="ctr"/>
          <a:endParaRPr lang="es-ES"/>
        </a:p>
      </dgm:t>
    </dgm:pt>
    <dgm:pt modelId="{53059BCC-3B7E-45E6-B633-A6708081D939}">
      <dgm:prSet phldrT="[Texto]" custT="1"/>
      <dgm:spPr/>
      <dgm:t>
        <a:bodyPr/>
        <a:lstStyle/>
        <a:p>
          <a:pPr algn="ctr"/>
          <a:r>
            <a:rPr lang="es-ES" sz="1200" b="1" dirty="0"/>
            <a:t>CAPÍTULO 2: HIPÓTESIS</a:t>
          </a:r>
          <a:endParaRPr lang="es-ES" sz="1200" dirty="0"/>
        </a:p>
      </dgm:t>
    </dgm:pt>
    <dgm:pt modelId="{B2D0DCE4-3C25-4E78-A88E-6A3D7F852400}" type="parTrans" cxnId="{42742F31-591A-4A76-91C6-AB2492F9F86B}">
      <dgm:prSet/>
      <dgm:spPr/>
      <dgm:t>
        <a:bodyPr/>
        <a:lstStyle/>
        <a:p>
          <a:pPr algn="ctr"/>
          <a:endParaRPr lang="es-ES"/>
        </a:p>
      </dgm:t>
    </dgm:pt>
    <dgm:pt modelId="{2CB7E6EC-C943-4C1D-9FAF-5F1B77B37679}" type="sibTrans" cxnId="{42742F31-591A-4A76-91C6-AB2492F9F86B}">
      <dgm:prSet/>
      <dgm:spPr/>
      <dgm:t>
        <a:bodyPr/>
        <a:lstStyle/>
        <a:p>
          <a:pPr algn="ctr"/>
          <a:endParaRPr lang="es-ES"/>
        </a:p>
      </dgm:t>
    </dgm:pt>
    <dgm:pt modelId="{5FEF66E6-2830-4ADB-82C9-765E6BC46033}">
      <dgm:prSet phldrT="[Texto]" custT="1"/>
      <dgm:spPr/>
      <dgm:t>
        <a:bodyPr/>
        <a:lstStyle/>
        <a:p>
          <a:pPr algn="ctr"/>
          <a:r>
            <a:rPr lang="es-ES" sz="1200" b="1" dirty="0"/>
            <a:t>CAPÍTULO 3: METODOLOGÍA</a:t>
          </a:r>
          <a:endParaRPr lang="es-ES" sz="1200" dirty="0"/>
        </a:p>
      </dgm:t>
    </dgm:pt>
    <dgm:pt modelId="{22D350BD-FB6F-4BDD-B5DC-DAD49D9BA591}" type="parTrans" cxnId="{B99634AF-B408-4296-BD32-B98229D1DF5B}">
      <dgm:prSet/>
      <dgm:spPr/>
      <dgm:t>
        <a:bodyPr/>
        <a:lstStyle/>
        <a:p>
          <a:pPr algn="ctr"/>
          <a:endParaRPr lang="es-ES"/>
        </a:p>
      </dgm:t>
    </dgm:pt>
    <dgm:pt modelId="{054604BA-35F1-4936-8EBD-30237A922401}" type="sibTrans" cxnId="{B99634AF-B408-4296-BD32-B98229D1DF5B}">
      <dgm:prSet/>
      <dgm:spPr/>
      <dgm:t>
        <a:bodyPr/>
        <a:lstStyle/>
        <a:p>
          <a:pPr algn="ctr"/>
          <a:endParaRPr lang="es-ES"/>
        </a:p>
      </dgm:t>
    </dgm:pt>
    <dgm:pt modelId="{02287ED3-6A47-447F-8C7E-10649D10E1BB}">
      <dgm:prSet custT="1"/>
      <dgm:spPr/>
      <dgm:t>
        <a:bodyPr/>
        <a:lstStyle/>
        <a:p>
          <a:pPr algn="ctr"/>
          <a:r>
            <a:rPr lang="es-ES" sz="1200" b="1" dirty="0"/>
            <a:t>CAPÍTULO 4: COOPERATIVAS Y CAPITAL SOCIAL</a:t>
          </a:r>
          <a:endParaRPr lang="es-ES" sz="1200" dirty="0"/>
        </a:p>
      </dgm:t>
    </dgm:pt>
    <dgm:pt modelId="{43A1AE11-0896-4004-97CF-D06A47EC6972}" type="parTrans" cxnId="{4F0D6D75-0C3B-482B-92F4-54CC43970478}">
      <dgm:prSet/>
      <dgm:spPr/>
      <dgm:t>
        <a:bodyPr/>
        <a:lstStyle/>
        <a:p>
          <a:pPr algn="ctr"/>
          <a:endParaRPr lang="es-ES"/>
        </a:p>
      </dgm:t>
    </dgm:pt>
    <dgm:pt modelId="{AFFB913D-1BD1-4D11-89A8-4B180C3DD438}" type="sibTrans" cxnId="{4F0D6D75-0C3B-482B-92F4-54CC43970478}">
      <dgm:prSet/>
      <dgm:spPr/>
      <dgm:t>
        <a:bodyPr/>
        <a:lstStyle/>
        <a:p>
          <a:pPr algn="ctr"/>
          <a:endParaRPr lang="es-ES"/>
        </a:p>
      </dgm:t>
    </dgm:pt>
    <dgm:pt modelId="{3DD0D71C-D11D-4BAA-BC41-575E9661CF2E}">
      <dgm:prSet custT="1"/>
      <dgm:spPr/>
      <dgm:t>
        <a:bodyPr/>
        <a:lstStyle/>
        <a:p>
          <a:pPr algn="ctr"/>
          <a:r>
            <a:rPr lang="es-ES" sz="1200" b="1" dirty="0"/>
            <a:t>CAPÍTULO 5: EL COOPERATIVISMO: ASPECTOS SOCIOECONÓMICOS</a:t>
          </a:r>
          <a:endParaRPr lang="es-ES" sz="1200" dirty="0"/>
        </a:p>
      </dgm:t>
    </dgm:pt>
    <dgm:pt modelId="{E724981B-AE08-4B65-B2E7-72B1C3215DEC}" type="parTrans" cxnId="{7133110F-2AE0-40B0-83D9-6506D9B85363}">
      <dgm:prSet/>
      <dgm:spPr/>
      <dgm:t>
        <a:bodyPr/>
        <a:lstStyle/>
        <a:p>
          <a:pPr algn="ctr"/>
          <a:endParaRPr lang="es-ES"/>
        </a:p>
      </dgm:t>
    </dgm:pt>
    <dgm:pt modelId="{7BD3C9B3-0DC8-41CF-A2FC-94ABC1FC0A53}" type="sibTrans" cxnId="{7133110F-2AE0-40B0-83D9-6506D9B85363}">
      <dgm:prSet/>
      <dgm:spPr/>
      <dgm:t>
        <a:bodyPr/>
        <a:lstStyle/>
        <a:p>
          <a:pPr algn="ctr"/>
          <a:endParaRPr lang="es-ES"/>
        </a:p>
      </dgm:t>
    </dgm:pt>
    <dgm:pt modelId="{B971D3EE-6168-426F-8FC5-4ADA16C73F96}">
      <dgm:prSet custT="1"/>
      <dgm:spPr/>
      <dgm:t>
        <a:bodyPr/>
        <a:lstStyle/>
        <a:p>
          <a:pPr algn="ctr"/>
          <a:r>
            <a:rPr lang="es-ES" sz="1200" b="1" dirty="0"/>
            <a:t>CAPÍTULO 6. PROPUESTA PARA UN MODELO DE MEDICIÓN DEL CAPITAL SOCIAL</a:t>
          </a:r>
          <a:endParaRPr lang="es-ES" sz="1200" dirty="0"/>
        </a:p>
      </dgm:t>
    </dgm:pt>
    <dgm:pt modelId="{86B2B7C6-E500-4D25-8548-BAA79D8F635A}" type="parTrans" cxnId="{96A87C4F-63B8-4DFC-AFAE-9697A669969F}">
      <dgm:prSet/>
      <dgm:spPr/>
      <dgm:t>
        <a:bodyPr/>
        <a:lstStyle/>
        <a:p>
          <a:pPr algn="ctr"/>
          <a:endParaRPr lang="es-ES"/>
        </a:p>
      </dgm:t>
    </dgm:pt>
    <dgm:pt modelId="{AD2D53A8-61C7-44DD-8F7B-28229112F220}" type="sibTrans" cxnId="{96A87C4F-63B8-4DFC-AFAE-9697A669969F}">
      <dgm:prSet/>
      <dgm:spPr/>
      <dgm:t>
        <a:bodyPr/>
        <a:lstStyle/>
        <a:p>
          <a:pPr algn="ctr"/>
          <a:endParaRPr lang="es-ES"/>
        </a:p>
      </dgm:t>
    </dgm:pt>
    <dgm:pt modelId="{469858A9-C498-4F34-A5AA-B2002507F3ED}">
      <dgm:prSet custT="1"/>
      <dgm:spPr/>
      <dgm:t>
        <a:bodyPr/>
        <a:lstStyle/>
        <a:p>
          <a:pPr algn="ctr"/>
          <a:r>
            <a:rPr lang="es-ES" sz="1200" b="1" dirty="0"/>
            <a:t>CAPÍTULO 7: ESTUDIO DE MEDICIÓN DEL CAPITAL SOCIAL EN LAS COOPERATIVAS AGROALIMENTARIAS DE EXTREMADURA</a:t>
          </a:r>
          <a:endParaRPr lang="es-ES" sz="1200" dirty="0"/>
        </a:p>
      </dgm:t>
    </dgm:pt>
    <dgm:pt modelId="{B1ECB8A3-F911-4463-9A9E-D88588CB6ADB}" type="parTrans" cxnId="{6CEE405E-63B7-4E73-AF91-F24BD1C6227D}">
      <dgm:prSet/>
      <dgm:spPr/>
      <dgm:t>
        <a:bodyPr/>
        <a:lstStyle/>
        <a:p>
          <a:pPr algn="ctr"/>
          <a:endParaRPr lang="es-ES"/>
        </a:p>
      </dgm:t>
    </dgm:pt>
    <dgm:pt modelId="{A451DCAF-CB2A-455A-8586-D52CACCDA5EF}" type="sibTrans" cxnId="{6CEE405E-63B7-4E73-AF91-F24BD1C6227D}">
      <dgm:prSet/>
      <dgm:spPr/>
      <dgm:t>
        <a:bodyPr/>
        <a:lstStyle/>
        <a:p>
          <a:pPr algn="ctr"/>
          <a:endParaRPr lang="es-ES"/>
        </a:p>
      </dgm:t>
    </dgm:pt>
    <dgm:pt modelId="{CD9E2AC4-A6F0-4E07-8F3E-0088AD7DB8BA}">
      <dgm:prSet custT="1"/>
      <dgm:spPr/>
      <dgm:t>
        <a:bodyPr/>
        <a:lstStyle/>
        <a:p>
          <a:pPr algn="ctr"/>
          <a:r>
            <a:rPr lang="es-ES" sz="1200" b="1" dirty="0"/>
            <a:t>CAPÍTULO 8: ESTUDIO SOCIOMÉTRICO DE LA MEDICIÓN DEL CAPITAL SOCIAL EN LAS COOPERATIVAS AGROALIMENTARIAS DE EXTREMADURA</a:t>
          </a:r>
          <a:endParaRPr lang="es-ES" sz="1200" dirty="0"/>
        </a:p>
      </dgm:t>
    </dgm:pt>
    <dgm:pt modelId="{A3C819DC-F324-454F-9336-582FF50F0863}" type="parTrans" cxnId="{D5945EA4-B70F-46F4-82F4-B6A90B5B04FB}">
      <dgm:prSet/>
      <dgm:spPr/>
      <dgm:t>
        <a:bodyPr/>
        <a:lstStyle/>
        <a:p>
          <a:pPr algn="ctr"/>
          <a:endParaRPr lang="es-ES"/>
        </a:p>
      </dgm:t>
    </dgm:pt>
    <dgm:pt modelId="{AA4FB61E-4CBD-446E-97FA-031B49DC31F1}" type="sibTrans" cxnId="{D5945EA4-B70F-46F4-82F4-B6A90B5B04FB}">
      <dgm:prSet/>
      <dgm:spPr/>
      <dgm:t>
        <a:bodyPr/>
        <a:lstStyle/>
        <a:p>
          <a:pPr algn="ctr"/>
          <a:endParaRPr lang="es-ES"/>
        </a:p>
      </dgm:t>
    </dgm:pt>
    <dgm:pt modelId="{7B7B78CE-58A2-4CF2-AB9E-AB1ED33DEB32}">
      <dgm:prSet custT="1"/>
      <dgm:spPr/>
      <dgm:t>
        <a:bodyPr/>
        <a:lstStyle/>
        <a:p>
          <a:pPr algn="ctr"/>
          <a:r>
            <a:rPr lang="es-ES" sz="1200" b="1" dirty="0"/>
            <a:t>CAPÍTULO 9: CONCLUSIONES FINALES DEL ESTUDIO</a:t>
          </a:r>
          <a:endParaRPr lang="es-ES" sz="1200" dirty="0"/>
        </a:p>
      </dgm:t>
    </dgm:pt>
    <dgm:pt modelId="{40A225F1-41ED-49A8-BCDA-ADD0D407BAAB}" type="parTrans" cxnId="{2F6565C2-1981-44CA-A7BC-FCD18D375375}">
      <dgm:prSet/>
      <dgm:spPr/>
      <dgm:t>
        <a:bodyPr/>
        <a:lstStyle/>
        <a:p>
          <a:pPr algn="ctr"/>
          <a:endParaRPr lang="es-ES"/>
        </a:p>
      </dgm:t>
    </dgm:pt>
    <dgm:pt modelId="{20CEF567-6AD9-45E5-B531-E4C7D6BA2CA4}" type="sibTrans" cxnId="{2F6565C2-1981-44CA-A7BC-FCD18D375375}">
      <dgm:prSet/>
      <dgm:spPr/>
      <dgm:t>
        <a:bodyPr/>
        <a:lstStyle/>
        <a:p>
          <a:pPr algn="ctr"/>
          <a:endParaRPr lang="es-ES"/>
        </a:p>
      </dgm:t>
    </dgm:pt>
    <dgm:pt modelId="{CA9B101B-405D-485A-A906-F813CF62EA5D}" type="pres">
      <dgm:prSet presAssocID="{626321A9-3B6E-46E2-A365-B4F7FC34DE75}" presName="Name0" presStyleCnt="0">
        <dgm:presLayoutVars>
          <dgm:dir/>
          <dgm:animLvl val="lvl"/>
          <dgm:resizeHandles val="exact"/>
        </dgm:presLayoutVars>
      </dgm:prSet>
      <dgm:spPr/>
    </dgm:pt>
    <dgm:pt modelId="{5DFCB85D-2E88-4C29-87F8-8D17FDEA9D00}" type="pres">
      <dgm:prSet presAssocID="{BB70425A-3B0B-4E6B-B9E4-490957E145A1}" presName="Name8" presStyleCnt="0"/>
      <dgm:spPr/>
    </dgm:pt>
    <dgm:pt modelId="{B7BAABFB-6FD4-445B-997D-7195CCB2C6A4}" type="pres">
      <dgm:prSet presAssocID="{BB70425A-3B0B-4E6B-B9E4-490957E145A1}" presName="level" presStyleLbl="node1" presStyleIdx="0" presStyleCnt="9">
        <dgm:presLayoutVars>
          <dgm:chMax val="1"/>
          <dgm:bulletEnabled val="1"/>
        </dgm:presLayoutVars>
      </dgm:prSet>
      <dgm:spPr/>
    </dgm:pt>
    <dgm:pt modelId="{844B35F8-F930-4619-BD6D-1BA8870A57E3}" type="pres">
      <dgm:prSet presAssocID="{BB70425A-3B0B-4E6B-B9E4-490957E145A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EE705E1-E94C-4CE0-9608-A2CD3DE9C175}" type="pres">
      <dgm:prSet presAssocID="{53059BCC-3B7E-45E6-B633-A6708081D939}" presName="Name8" presStyleCnt="0"/>
      <dgm:spPr/>
    </dgm:pt>
    <dgm:pt modelId="{39772127-2D80-4AC7-AA90-D96088F0CE06}" type="pres">
      <dgm:prSet presAssocID="{53059BCC-3B7E-45E6-B633-A6708081D939}" presName="level" presStyleLbl="node1" presStyleIdx="1" presStyleCnt="9">
        <dgm:presLayoutVars>
          <dgm:chMax val="1"/>
          <dgm:bulletEnabled val="1"/>
        </dgm:presLayoutVars>
      </dgm:prSet>
      <dgm:spPr/>
    </dgm:pt>
    <dgm:pt modelId="{0AB81015-55C8-4CFC-B7DA-E0623B5D90EB}" type="pres">
      <dgm:prSet presAssocID="{53059BCC-3B7E-45E6-B633-A6708081D93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1937B52-FC58-4781-9841-00702EBCA0D3}" type="pres">
      <dgm:prSet presAssocID="{5FEF66E6-2830-4ADB-82C9-765E6BC46033}" presName="Name8" presStyleCnt="0"/>
      <dgm:spPr/>
    </dgm:pt>
    <dgm:pt modelId="{9E83334D-AAF6-4849-954C-BF628ACB2030}" type="pres">
      <dgm:prSet presAssocID="{5FEF66E6-2830-4ADB-82C9-765E6BC46033}" presName="level" presStyleLbl="node1" presStyleIdx="2" presStyleCnt="9">
        <dgm:presLayoutVars>
          <dgm:chMax val="1"/>
          <dgm:bulletEnabled val="1"/>
        </dgm:presLayoutVars>
      </dgm:prSet>
      <dgm:spPr/>
    </dgm:pt>
    <dgm:pt modelId="{2A76F724-2244-46E5-A979-50512A912D2E}" type="pres">
      <dgm:prSet presAssocID="{5FEF66E6-2830-4ADB-82C9-765E6BC4603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BF3252C-FEC8-4C2B-A584-C53E4A4EA8F0}" type="pres">
      <dgm:prSet presAssocID="{02287ED3-6A47-447F-8C7E-10649D10E1BB}" presName="Name8" presStyleCnt="0"/>
      <dgm:spPr/>
    </dgm:pt>
    <dgm:pt modelId="{344508A1-CC21-4283-9504-B642545AF9B6}" type="pres">
      <dgm:prSet presAssocID="{02287ED3-6A47-447F-8C7E-10649D10E1BB}" presName="level" presStyleLbl="node1" presStyleIdx="3" presStyleCnt="9">
        <dgm:presLayoutVars>
          <dgm:chMax val="1"/>
          <dgm:bulletEnabled val="1"/>
        </dgm:presLayoutVars>
      </dgm:prSet>
      <dgm:spPr/>
    </dgm:pt>
    <dgm:pt modelId="{CDA15668-5DB0-441E-9CD2-4AEF770E9704}" type="pres">
      <dgm:prSet presAssocID="{02287ED3-6A47-447F-8C7E-10649D10E1B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36D9BC5-21AE-4D94-BF0D-74E269F4370D}" type="pres">
      <dgm:prSet presAssocID="{3DD0D71C-D11D-4BAA-BC41-575E9661CF2E}" presName="Name8" presStyleCnt="0"/>
      <dgm:spPr/>
    </dgm:pt>
    <dgm:pt modelId="{A4416CE6-95EA-41F8-9D0A-EE4A9EDD2683}" type="pres">
      <dgm:prSet presAssocID="{3DD0D71C-D11D-4BAA-BC41-575E9661CF2E}" presName="level" presStyleLbl="node1" presStyleIdx="4" presStyleCnt="9">
        <dgm:presLayoutVars>
          <dgm:chMax val="1"/>
          <dgm:bulletEnabled val="1"/>
        </dgm:presLayoutVars>
      </dgm:prSet>
      <dgm:spPr/>
    </dgm:pt>
    <dgm:pt modelId="{9D545920-67A0-43B1-8966-49EA7573084C}" type="pres">
      <dgm:prSet presAssocID="{3DD0D71C-D11D-4BAA-BC41-575E9661CF2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D84858C-2FF3-42A6-B194-CD73BF6A452C}" type="pres">
      <dgm:prSet presAssocID="{B971D3EE-6168-426F-8FC5-4ADA16C73F96}" presName="Name8" presStyleCnt="0"/>
      <dgm:spPr/>
    </dgm:pt>
    <dgm:pt modelId="{AD0E6C49-0F28-45F3-AA3B-8A8F37C471F7}" type="pres">
      <dgm:prSet presAssocID="{B971D3EE-6168-426F-8FC5-4ADA16C73F96}" presName="level" presStyleLbl="node1" presStyleIdx="5" presStyleCnt="9">
        <dgm:presLayoutVars>
          <dgm:chMax val="1"/>
          <dgm:bulletEnabled val="1"/>
        </dgm:presLayoutVars>
      </dgm:prSet>
      <dgm:spPr/>
    </dgm:pt>
    <dgm:pt modelId="{2965B917-84A7-4F01-A42C-2046F087A46C}" type="pres">
      <dgm:prSet presAssocID="{B971D3EE-6168-426F-8FC5-4ADA16C73F9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AD35E6E-9DCB-471E-A07D-6C8A4C363839}" type="pres">
      <dgm:prSet presAssocID="{469858A9-C498-4F34-A5AA-B2002507F3ED}" presName="Name8" presStyleCnt="0"/>
      <dgm:spPr/>
    </dgm:pt>
    <dgm:pt modelId="{A13BA79E-40D7-4393-8BF1-7797CA2197AB}" type="pres">
      <dgm:prSet presAssocID="{469858A9-C498-4F34-A5AA-B2002507F3ED}" presName="level" presStyleLbl="node1" presStyleIdx="6" presStyleCnt="9">
        <dgm:presLayoutVars>
          <dgm:chMax val="1"/>
          <dgm:bulletEnabled val="1"/>
        </dgm:presLayoutVars>
      </dgm:prSet>
      <dgm:spPr/>
    </dgm:pt>
    <dgm:pt modelId="{485DB9E9-C454-4FE1-B91D-29CC3AF74089}" type="pres">
      <dgm:prSet presAssocID="{469858A9-C498-4F34-A5AA-B2002507F3E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38F53AE-C7B8-4205-B339-1C37D17E4E3C}" type="pres">
      <dgm:prSet presAssocID="{CD9E2AC4-A6F0-4E07-8F3E-0088AD7DB8BA}" presName="Name8" presStyleCnt="0"/>
      <dgm:spPr/>
    </dgm:pt>
    <dgm:pt modelId="{9FD5711C-A3B5-46A1-ACA6-970402CCEBAD}" type="pres">
      <dgm:prSet presAssocID="{CD9E2AC4-A6F0-4E07-8F3E-0088AD7DB8BA}" presName="level" presStyleLbl="node1" presStyleIdx="7" presStyleCnt="9">
        <dgm:presLayoutVars>
          <dgm:chMax val="1"/>
          <dgm:bulletEnabled val="1"/>
        </dgm:presLayoutVars>
      </dgm:prSet>
      <dgm:spPr/>
    </dgm:pt>
    <dgm:pt modelId="{B48FE2AD-15B7-4EBF-B4A3-C4B3FFEAF146}" type="pres">
      <dgm:prSet presAssocID="{CD9E2AC4-A6F0-4E07-8F3E-0088AD7DB8B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8497E3B-00EA-479C-9FA7-336B29304CF6}" type="pres">
      <dgm:prSet presAssocID="{7B7B78CE-58A2-4CF2-AB9E-AB1ED33DEB32}" presName="Name8" presStyleCnt="0"/>
      <dgm:spPr/>
    </dgm:pt>
    <dgm:pt modelId="{B5E0A7BC-683C-4FEF-AFA7-9DFBA6FFB2AF}" type="pres">
      <dgm:prSet presAssocID="{7B7B78CE-58A2-4CF2-AB9E-AB1ED33DEB32}" presName="level" presStyleLbl="node1" presStyleIdx="8" presStyleCnt="9">
        <dgm:presLayoutVars>
          <dgm:chMax val="1"/>
          <dgm:bulletEnabled val="1"/>
        </dgm:presLayoutVars>
      </dgm:prSet>
      <dgm:spPr/>
    </dgm:pt>
    <dgm:pt modelId="{DF58C566-667A-471A-82BA-238B7F53E1AC}" type="pres">
      <dgm:prSet presAssocID="{7B7B78CE-58A2-4CF2-AB9E-AB1ED33DEB32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E0BCC908-A9C0-4402-9753-7E4671452920}" type="presOf" srcId="{7B7B78CE-58A2-4CF2-AB9E-AB1ED33DEB32}" destId="{DF58C566-667A-471A-82BA-238B7F53E1AC}" srcOrd="1" destOrd="0" presId="urn:microsoft.com/office/officeart/2005/8/layout/pyramid1"/>
    <dgm:cxn modelId="{7133110F-2AE0-40B0-83D9-6506D9B85363}" srcId="{626321A9-3B6E-46E2-A365-B4F7FC34DE75}" destId="{3DD0D71C-D11D-4BAA-BC41-575E9661CF2E}" srcOrd="4" destOrd="0" parTransId="{E724981B-AE08-4B65-B2E7-72B1C3215DEC}" sibTransId="{7BD3C9B3-0DC8-41CF-A2FC-94ABC1FC0A53}"/>
    <dgm:cxn modelId="{CC1D2813-D810-4B41-BB21-4671308500BD}" type="presOf" srcId="{469858A9-C498-4F34-A5AA-B2002507F3ED}" destId="{485DB9E9-C454-4FE1-B91D-29CC3AF74089}" srcOrd="1" destOrd="0" presId="urn:microsoft.com/office/officeart/2005/8/layout/pyramid1"/>
    <dgm:cxn modelId="{EF02EF1F-0C74-4710-A647-CEBDABAD8553}" type="presOf" srcId="{BB70425A-3B0B-4E6B-B9E4-490957E145A1}" destId="{844B35F8-F930-4619-BD6D-1BA8870A57E3}" srcOrd="1" destOrd="0" presId="urn:microsoft.com/office/officeart/2005/8/layout/pyramid1"/>
    <dgm:cxn modelId="{B672E128-93F4-427D-BE68-63341A35B2D4}" type="presOf" srcId="{B971D3EE-6168-426F-8FC5-4ADA16C73F96}" destId="{2965B917-84A7-4F01-A42C-2046F087A46C}" srcOrd="1" destOrd="0" presId="urn:microsoft.com/office/officeart/2005/8/layout/pyramid1"/>
    <dgm:cxn modelId="{3998EE2B-6871-43BB-9E90-C5D4C280BC8C}" type="presOf" srcId="{CD9E2AC4-A6F0-4E07-8F3E-0088AD7DB8BA}" destId="{B48FE2AD-15B7-4EBF-B4A3-C4B3FFEAF146}" srcOrd="1" destOrd="0" presId="urn:microsoft.com/office/officeart/2005/8/layout/pyramid1"/>
    <dgm:cxn modelId="{42742F31-591A-4A76-91C6-AB2492F9F86B}" srcId="{626321A9-3B6E-46E2-A365-B4F7FC34DE75}" destId="{53059BCC-3B7E-45E6-B633-A6708081D939}" srcOrd="1" destOrd="0" parTransId="{B2D0DCE4-3C25-4E78-A88E-6A3D7F852400}" sibTransId="{2CB7E6EC-C943-4C1D-9FAF-5F1B77B37679}"/>
    <dgm:cxn modelId="{35BCE533-3F7A-4A5A-BB1E-313E8374F48F}" type="presOf" srcId="{CD9E2AC4-A6F0-4E07-8F3E-0088AD7DB8BA}" destId="{9FD5711C-A3B5-46A1-ACA6-970402CCEBAD}" srcOrd="0" destOrd="0" presId="urn:microsoft.com/office/officeart/2005/8/layout/pyramid1"/>
    <dgm:cxn modelId="{00BA473F-CCAF-4208-A284-3BE3DDA4A8AC}" type="presOf" srcId="{469858A9-C498-4F34-A5AA-B2002507F3ED}" destId="{A13BA79E-40D7-4393-8BF1-7797CA2197AB}" srcOrd="0" destOrd="0" presId="urn:microsoft.com/office/officeart/2005/8/layout/pyramid1"/>
    <dgm:cxn modelId="{1159384E-E02B-4046-8780-B3FF13156522}" type="presOf" srcId="{BB70425A-3B0B-4E6B-B9E4-490957E145A1}" destId="{B7BAABFB-6FD4-445B-997D-7195CCB2C6A4}" srcOrd="0" destOrd="0" presId="urn:microsoft.com/office/officeart/2005/8/layout/pyramid1"/>
    <dgm:cxn modelId="{96A87C4F-63B8-4DFC-AFAE-9697A669969F}" srcId="{626321A9-3B6E-46E2-A365-B4F7FC34DE75}" destId="{B971D3EE-6168-426F-8FC5-4ADA16C73F96}" srcOrd="5" destOrd="0" parTransId="{86B2B7C6-E500-4D25-8548-BAA79D8F635A}" sibTransId="{AD2D53A8-61C7-44DD-8F7B-28229112F220}"/>
    <dgm:cxn modelId="{1F7CC65B-94D4-44A4-AFC3-E0073D4943A1}" type="presOf" srcId="{02287ED3-6A47-447F-8C7E-10649D10E1BB}" destId="{CDA15668-5DB0-441E-9CD2-4AEF770E9704}" srcOrd="1" destOrd="0" presId="urn:microsoft.com/office/officeart/2005/8/layout/pyramid1"/>
    <dgm:cxn modelId="{6CEE405E-63B7-4E73-AF91-F24BD1C6227D}" srcId="{626321A9-3B6E-46E2-A365-B4F7FC34DE75}" destId="{469858A9-C498-4F34-A5AA-B2002507F3ED}" srcOrd="6" destOrd="0" parTransId="{B1ECB8A3-F911-4463-9A9E-D88588CB6ADB}" sibTransId="{A451DCAF-CB2A-455A-8586-D52CACCDA5EF}"/>
    <dgm:cxn modelId="{7615C65F-9F72-46C9-B46E-8EBDAD1A05B1}" type="presOf" srcId="{7B7B78CE-58A2-4CF2-AB9E-AB1ED33DEB32}" destId="{B5E0A7BC-683C-4FEF-AFA7-9DFBA6FFB2AF}" srcOrd="0" destOrd="0" presId="urn:microsoft.com/office/officeart/2005/8/layout/pyramid1"/>
    <dgm:cxn modelId="{B688E565-AAD0-4ADA-835D-AC98F50A091E}" type="presOf" srcId="{626321A9-3B6E-46E2-A365-B4F7FC34DE75}" destId="{CA9B101B-405D-485A-A906-F813CF62EA5D}" srcOrd="0" destOrd="0" presId="urn:microsoft.com/office/officeart/2005/8/layout/pyramid1"/>
    <dgm:cxn modelId="{4F0D6D75-0C3B-482B-92F4-54CC43970478}" srcId="{626321A9-3B6E-46E2-A365-B4F7FC34DE75}" destId="{02287ED3-6A47-447F-8C7E-10649D10E1BB}" srcOrd="3" destOrd="0" parTransId="{43A1AE11-0896-4004-97CF-D06A47EC6972}" sibTransId="{AFFB913D-1BD1-4D11-89A8-4B180C3DD438}"/>
    <dgm:cxn modelId="{A6D85783-B8D4-478E-A07B-EC4CBBD199E3}" type="presOf" srcId="{5FEF66E6-2830-4ADB-82C9-765E6BC46033}" destId="{9E83334D-AAF6-4849-954C-BF628ACB2030}" srcOrd="0" destOrd="0" presId="urn:microsoft.com/office/officeart/2005/8/layout/pyramid1"/>
    <dgm:cxn modelId="{97AF8295-E7EC-4889-8D4B-D03E20C2C718}" type="presOf" srcId="{02287ED3-6A47-447F-8C7E-10649D10E1BB}" destId="{344508A1-CC21-4283-9504-B642545AF9B6}" srcOrd="0" destOrd="0" presId="urn:microsoft.com/office/officeart/2005/8/layout/pyramid1"/>
    <dgm:cxn modelId="{86986F9B-E453-47C5-91B1-1E12F77FB8F1}" type="presOf" srcId="{3DD0D71C-D11D-4BAA-BC41-575E9661CF2E}" destId="{9D545920-67A0-43B1-8966-49EA7573084C}" srcOrd="1" destOrd="0" presId="urn:microsoft.com/office/officeart/2005/8/layout/pyramid1"/>
    <dgm:cxn modelId="{68DE00A0-7640-4C76-8CDC-F8B6E1647568}" type="presOf" srcId="{5FEF66E6-2830-4ADB-82C9-765E6BC46033}" destId="{2A76F724-2244-46E5-A979-50512A912D2E}" srcOrd="1" destOrd="0" presId="urn:microsoft.com/office/officeart/2005/8/layout/pyramid1"/>
    <dgm:cxn modelId="{D5945EA4-B70F-46F4-82F4-B6A90B5B04FB}" srcId="{626321A9-3B6E-46E2-A365-B4F7FC34DE75}" destId="{CD9E2AC4-A6F0-4E07-8F3E-0088AD7DB8BA}" srcOrd="7" destOrd="0" parTransId="{A3C819DC-F324-454F-9336-582FF50F0863}" sibTransId="{AA4FB61E-4CBD-446E-97FA-031B49DC31F1}"/>
    <dgm:cxn modelId="{311DDEA7-0225-4B5A-B207-DC3C936975E9}" type="presOf" srcId="{53059BCC-3B7E-45E6-B633-A6708081D939}" destId="{39772127-2D80-4AC7-AA90-D96088F0CE06}" srcOrd="0" destOrd="0" presId="urn:microsoft.com/office/officeart/2005/8/layout/pyramid1"/>
    <dgm:cxn modelId="{9C432CAA-7EF7-4A99-A7CA-10DCB68C982F}" type="presOf" srcId="{53059BCC-3B7E-45E6-B633-A6708081D939}" destId="{0AB81015-55C8-4CFC-B7DA-E0623B5D90EB}" srcOrd="1" destOrd="0" presId="urn:microsoft.com/office/officeart/2005/8/layout/pyramid1"/>
    <dgm:cxn modelId="{B99634AF-B408-4296-BD32-B98229D1DF5B}" srcId="{626321A9-3B6E-46E2-A365-B4F7FC34DE75}" destId="{5FEF66E6-2830-4ADB-82C9-765E6BC46033}" srcOrd="2" destOrd="0" parTransId="{22D350BD-FB6F-4BDD-B5DC-DAD49D9BA591}" sibTransId="{054604BA-35F1-4936-8EBD-30237A922401}"/>
    <dgm:cxn modelId="{65C110B3-7CAC-47CC-9AF2-DDEED372F654}" type="presOf" srcId="{B971D3EE-6168-426F-8FC5-4ADA16C73F96}" destId="{AD0E6C49-0F28-45F3-AA3B-8A8F37C471F7}" srcOrd="0" destOrd="0" presId="urn:microsoft.com/office/officeart/2005/8/layout/pyramid1"/>
    <dgm:cxn modelId="{4BDBB4BF-4AC6-43BA-BFC7-1B070C4F57C5}" type="presOf" srcId="{3DD0D71C-D11D-4BAA-BC41-575E9661CF2E}" destId="{A4416CE6-95EA-41F8-9D0A-EE4A9EDD2683}" srcOrd="0" destOrd="0" presId="urn:microsoft.com/office/officeart/2005/8/layout/pyramid1"/>
    <dgm:cxn modelId="{2F6565C2-1981-44CA-A7BC-FCD18D375375}" srcId="{626321A9-3B6E-46E2-A365-B4F7FC34DE75}" destId="{7B7B78CE-58A2-4CF2-AB9E-AB1ED33DEB32}" srcOrd="8" destOrd="0" parTransId="{40A225F1-41ED-49A8-BCDA-ADD0D407BAAB}" sibTransId="{20CEF567-6AD9-45E5-B531-E4C7D6BA2CA4}"/>
    <dgm:cxn modelId="{B52A94D3-0D89-407F-B3CE-103F34B8BBE0}" srcId="{626321A9-3B6E-46E2-A365-B4F7FC34DE75}" destId="{BB70425A-3B0B-4E6B-B9E4-490957E145A1}" srcOrd="0" destOrd="0" parTransId="{0AD91EFC-B997-4F11-9ECC-83657ED220FE}" sibTransId="{46EB8D11-186B-4AFD-859C-166A9634FB1F}"/>
    <dgm:cxn modelId="{4FE5A654-8AB4-49BC-8AED-A4DB8CE9FF0D}" type="presParOf" srcId="{CA9B101B-405D-485A-A906-F813CF62EA5D}" destId="{5DFCB85D-2E88-4C29-87F8-8D17FDEA9D00}" srcOrd="0" destOrd="0" presId="urn:microsoft.com/office/officeart/2005/8/layout/pyramid1"/>
    <dgm:cxn modelId="{A43C7F97-838E-43BE-9813-D60A6865057B}" type="presParOf" srcId="{5DFCB85D-2E88-4C29-87F8-8D17FDEA9D00}" destId="{B7BAABFB-6FD4-445B-997D-7195CCB2C6A4}" srcOrd="0" destOrd="0" presId="urn:microsoft.com/office/officeart/2005/8/layout/pyramid1"/>
    <dgm:cxn modelId="{BA3DEEB6-C357-40AE-A977-F8D377AB9373}" type="presParOf" srcId="{5DFCB85D-2E88-4C29-87F8-8D17FDEA9D00}" destId="{844B35F8-F930-4619-BD6D-1BA8870A57E3}" srcOrd="1" destOrd="0" presId="urn:microsoft.com/office/officeart/2005/8/layout/pyramid1"/>
    <dgm:cxn modelId="{4803FBFE-AA7C-4B22-879A-9587420DA810}" type="presParOf" srcId="{CA9B101B-405D-485A-A906-F813CF62EA5D}" destId="{6EE705E1-E94C-4CE0-9608-A2CD3DE9C175}" srcOrd="1" destOrd="0" presId="urn:microsoft.com/office/officeart/2005/8/layout/pyramid1"/>
    <dgm:cxn modelId="{3B6B2937-4CE3-44C6-BF4B-353E298D713F}" type="presParOf" srcId="{6EE705E1-E94C-4CE0-9608-A2CD3DE9C175}" destId="{39772127-2D80-4AC7-AA90-D96088F0CE06}" srcOrd="0" destOrd="0" presId="urn:microsoft.com/office/officeart/2005/8/layout/pyramid1"/>
    <dgm:cxn modelId="{DA999355-AFEF-46B5-9F89-0E04A1C100B6}" type="presParOf" srcId="{6EE705E1-E94C-4CE0-9608-A2CD3DE9C175}" destId="{0AB81015-55C8-4CFC-B7DA-E0623B5D90EB}" srcOrd="1" destOrd="0" presId="urn:microsoft.com/office/officeart/2005/8/layout/pyramid1"/>
    <dgm:cxn modelId="{AD0E3CF9-47F6-4EDC-81A0-3FC59C41B2C3}" type="presParOf" srcId="{CA9B101B-405D-485A-A906-F813CF62EA5D}" destId="{01937B52-FC58-4781-9841-00702EBCA0D3}" srcOrd="2" destOrd="0" presId="urn:microsoft.com/office/officeart/2005/8/layout/pyramid1"/>
    <dgm:cxn modelId="{1312B36C-D73A-46C6-811C-727FAF3B9A0F}" type="presParOf" srcId="{01937B52-FC58-4781-9841-00702EBCA0D3}" destId="{9E83334D-AAF6-4849-954C-BF628ACB2030}" srcOrd="0" destOrd="0" presId="urn:microsoft.com/office/officeart/2005/8/layout/pyramid1"/>
    <dgm:cxn modelId="{3233DAB9-9EE8-4C3D-B0D9-694C30495AB2}" type="presParOf" srcId="{01937B52-FC58-4781-9841-00702EBCA0D3}" destId="{2A76F724-2244-46E5-A979-50512A912D2E}" srcOrd="1" destOrd="0" presId="urn:microsoft.com/office/officeart/2005/8/layout/pyramid1"/>
    <dgm:cxn modelId="{1F2D1373-F669-4CBB-96CB-3D50FC12D66A}" type="presParOf" srcId="{CA9B101B-405D-485A-A906-F813CF62EA5D}" destId="{6BF3252C-FEC8-4C2B-A584-C53E4A4EA8F0}" srcOrd="3" destOrd="0" presId="urn:microsoft.com/office/officeart/2005/8/layout/pyramid1"/>
    <dgm:cxn modelId="{6F7BEF52-78AC-476C-B497-3AE2EF239637}" type="presParOf" srcId="{6BF3252C-FEC8-4C2B-A584-C53E4A4EA8F0}" destId="{344508A1-CC21-4283-9504-B642545AF9B6}" srcOrd="0" destOrd="0" presId="urn:microsoft.com/office/officeart/2005/8/layout/pyramid1"/>
    <dgm:cxn modelId="{972E978D-556E-4306-8BA1-641E06E77CED}" type="presParOf" srcId="{6BF3252C-FEC8-4C2B-A584-C53E4A4EA8F0}" destId="{CDA15668-5DB0-441E-9CD2-4AEF770E9704}" srcOrd="1" destOrd="0" presId="urn:microsoft.com/office/officeart/2005/8/layout/pyramid1"/>
    <dgm:cxn modelId="{68919150-8B94-4ACD-9E05-BAE7E092D606}" type="presParOf" srcId="{CA9B101B-405D-485A-A906-F813CF62EA5D}" destId="{B36D9BC5-21AE-4D94-BF0D-74E269F4370D}" srcOrd="4" destOrd="0" presId="urn:microsoft.com/office/officeart/2005/8/layout/pyramid1"/>
    <dgm:cxn modelId="{33A5DC41-462D-4EF6-81FF-2AEBA1B9D3CE}" type="presParOf" srcId="{B36D9BC5-21AE-4D94-BF0D-74E269F4370D}" destId="{A4416CE6-95EA-41F8-9D0A-EE4A9EDD2683}" srcOrd="0" destOrd="0" presId="urn:microsoft.com/office/officeart/2005/8/layout/pyramid1"/>
    <dgm:cxn modelId="{43B4B766-7C2B-43C8-8E49-C145E6902E9D}" type="presParOf" srcId="{B36D9BC5-21AE-4D94-BF0D-74E269F4370D}" destId="{9D545920-67A0-43B1-8966-49EA7573084C}" srcOrd="1" destOrd="0" presId="urn:microsoft.com/office/officeart/2005/8/layout/pyramid1"/>
    <dgm:cxn modelId="{F35F8D99-765E-42FB-94D2-E72E9C518F29}" type="presParOf" srcId="{CA9B101B-405D-485A-A906-F813CF62EA5D}" destId="{3D84858C-2FF3-42A6-B194-CD73BF6A452C}" srcOrd="5" destOrd="0" presId="urn:microsoft.com/office/officeart/2005/8/layout/pyramid1"/>
    <dgm:cxn modelId="{29C1C2DD-D6DB-4BF7-BE32-DC6CA0500EEF}" type="presParOf" srcId="{3D84858C-2FF3-42A6-B194-CD73BF6A452C}" destId="{AD0E6C49-0F28-45F3-AA3B-8A8F37C471F7}" srcOrd="0" destOrd="0" presId="urn:microsoft.com/office/officeart/2005/8/layout/pyramid1"/>
    <dgm:cxn modelId="{3EFB4BBB-4E02-405B-8A79-B88CE8E1C95B}" type="presParOf" srcId="{3D84858C-2FF3-42A6-B194-CD73BF6A452C}" destId="{2965B917-84A7-4F01-A42C-2046F087A46C}" srcOrd="1" destOrd="0" presId="urn:microsoft.com/office/officeart/2005/8/layout/pyramid1"/>
    <dgm:cxn modelId="{F373B741-D12E-4FC1-829A-2EF800FC62E6}" type="presParOf" srcId="{CA9B101B-405D-485A-A906-F813CF62EA5D}" destId="{0AD35E6E-9DCB-471E-A07D-6C8A4C363839}" srcOrd="6" destOrd="0" presId="urn:microsoft.com/office/officeart/2005/8/layout/pyramid1"/>
    <dgm:cxn modelId="{45235551-4CB0-4890-A3FA-226CE719A3B7}" type="presParOf" srcId="{0AD35E6E-9DCB-471E-A07D-6C8A4C363839}" destId="{A13BA79E-40D7-4393-8BF1-7797CA2197AB}" srcOrd="0" destOrd="0" presId="urn:microsoft.com/office/officeart/2005/8/layout/pyramid1"/>
    <dgm:cxn modelId="{DCC176B3-65D3-470E-84A1-9A280A6D1D8A}" type="presParOf" srcId="{0AD35E6E-9DCB-471E-A07D-6C8A4C363839}" destId="{485DB9E9-C454-4FE1-B91D-29CC3AF74089}" srcOrd="1" destOrd="0" presId="urn:microsoft.com/office/officeart/2005/8/layout/pyramid1"/>
    <dgm:cxn modelId="{8D8370AB-D637-4F7C-B4C0-EA50C9AB0BBF}" type="presParOf" srcId="{CA9B101B-405D-485A-A906-F813CF62EA5D}" destId="{238F53AE-C7B8-4205-B339-1C37D17E4E3C}" srcOrd="7" destOrd="0" presId="urn:microsoft.com/office/officeart/2005/8/layout/pyramid1"/>
    <dgm:cxn modelId="{2B252733-0F96-4145-92A4-2CAE9908C329}" type="presParOf" srcId="{238F53AE-C7B8-4205-B339-1C37D17E4E3C}" destId="{9FD5711C-A3B5-46A1-ACA6-970402CCEBAD}" srcOrd="0" destOrd="0" presId="urn:microsoft.com/office/officeart/2005/8/layout/pyramid1"/>
    <dgm:cxn modelId="{F5270887-35C0-4928-B58C-C4D72E41EE1B}" type="presParOf" srcId="{238F53AE-C7B8-4205-B339-1C37D17E4E3C}" destId="{B48FE2AD-15B7-4EBF-B4A3-C4B3FFEAF146}" srcOrd="1" destOrd="0" presId="urn:microsoft.com/office/officeart/2005/8/layout/pyramid1"/>
    <dgm:cxn modelId="{FCFEDDA3-0B4C-4978-BFFD-EE6491F846C5}" type="presParOf" srcId="{CA9B101B-405D-485A-A906-F813CF62EA5D}" destId="{68497E3B-00EA-479C-9FA7-336B29304CF6}" srcOrd="8" destOrd="0" presId="urn:microsoft.com/office/officeart/2005/8/layout/pyramid1"/>
    <dgm:cxn modelId="{BCA349AB-B173-4B3B-8FC8-5AD9E0B631A6}" type="presParOf" srcId="{68497E3B-00EA-479C-9FA7-336B29304CF6}" destId="{B5E0A7BC-683C-4FEF-AFA7-9DFBA6FFB2AF}" srcOrd="0" destOrd="0" presId="urn:microsoft.com/office/officeart/2005/8/layout/pyramid1"/>
    <dgm:cxn modelId="{EA22626D-1155-4192-8BB3-922091F2794D}" type="presParOf" srcId="{68497E3B-00EA-479C-9FA7-336B29304CF6}" destId="{DF58C566-667A-471A-82BA-238B7F53E1AC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4F20E9-37D5-4C83-A0FC-EA5EB99F0240}" type="doc">
      <dgm:prSet loTypeId="urn:microsoft.com/office/officeart/2005/8/layout/vList6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E01C8879-7E62-4A6E-A0E7-9A063B71C9A4}">
      <dgm:prSet phldrT="[Texto]"/>
      <dgm:spPr/>
      <dgm:t>
        <a:bodyPr/>
        <a:lstStyle/>
        <a:p>
          <a:r>
            <a:rPr lang="es-ES" b="1" dirty="0"/>
            <a:t>Origen del Cooperativismo en España.</a:t>
          </a:r>
        </a:p>
      </dgm:t>
    </dgm:pt>
    <dgm:pt modelId="{640DA9D0-83A8-41BE-A0CC-F7A47EFB57DC}" type="parTrans" cxnId="{33BEAFA3-03EB-4086-AAA0-F9D58AA5F3F4}">
      <dgm:prSet/>
      <dgm:spPr/>
      <dgm:t>
        <a:bodyPr/>
        <a:lstStyle/>
        <a:p>
          <a:endParaRPr lang="es-ES"/>
        </a:p>
      </dgm:t>
    </dgm:pt>
    <dgm:pt modelId="{EF5D96B7-D57E-407A-B53A-0CC45EE42CAD}" type="sibTrans" cxnId="{33BEAFA3-03EB-4086-AAA0-F9D58AA5F3F4}">
      <dgm:prSet/>
      <dgm:spPr/>
      <dgm:t>
        <a:bodyPr/>
        <a:lstStyle/>
        <a:p>
          <a:endParaRPr lang="es-ES"/>
        </a:p>
      </dgm:t>
    </dgm:pt>
    <dgm:pt modelId="{4F8A9FCD-1353-45A2-A286-970804633506}">
      <dgm:prSet phldrT="[Texto]"/>
      <dgm:spPr/>
      <dgm:t>
        <a:bodyPr/>
        <a:lstStyle/>
        <a:p>
          <a:r>
            <a:rPr lang="es-ES" dirty="0"/>
            <a:t>Movimiento socialista + Estado Conservador.</a:t>
          </a:r>
        </a:p>
      </dgm:t>
    </dgm:pt>
    <dgm:pt modelId="{04074F0B-BD4B-4AE8-B829-9DB4FCE6EE4E}" type="parTrans" cxnId="{A27D8862-870E-4DC9-825C-2C7B70ACC9DF}">
      <dgm:prSet/>
      <dgm:spPr/>
      <dgm:t>
        <a:bodyPr/>
        <a:lstStyle/>
        <a:p>
          <a:endParaRPr lang="es-ES"/>
        </a:p>
      </dgm:t>
    </dgm:pt>
    <dgm:pt modelId="{CB7D5904-F8BD-46F9-A8DC-93EF73402036}" type="sibTrans" cxnId="{A27D8862-870E-4DC9-825C-2C7B70ACC9DF}">
      <dgm:prSet/>
      <dgm:spPr/>
      <dgm:t>
        <a:bodyPr/>
        <a:lstStyle/>
        <a:p>
          <a:endParaRPr lang="es-ES"/>
        </a:p>
      </dgm:t>
    </dgm:pt>
    <dgm:pt modelId="{940A8808-1FD8-4E9C-A210-971CC00B0705}">
      <dgm:prSet phldrT="[Texto]"/>
      <dgm:spPr/>
      <dgm:t>
        <a:bodyPr/>
        <a:lstStyle/>
        <a:p>
          <a:r>
            <a:rPr lang="es-ES" dirty="0"/>
            <a:t>Revolución Francesa.</a:t>
          </a:r>
        </a:p>
      </dgm:t>
    </dgm:pt>
    <dgm:pt modelId="{C6BC9F3A-793E-4E03-9E90-6525A4657667}" type="parTrans" cxnId="{467E2D17-3089-4C51-BE6B-FBBDFFDFF04C}">
      <dgm:prSet/>
      <dgm:spPr/>
      <dgm:t>
        <a:bodyPr/>
        <a:lstStyle/>
        <a:p>
          <a:endParaRPr lang="es-ES"/>
        </a:p>
      </dgm:t>
    </dgm:pt>
    <dgm:pt modelId="{7CD315D1-AFAA-467E-B662-0318F47EDBEA}" type="sibTrans" cxnId="{467E2D17-3089-4C51-BE6B-FBBDFFDFF04C}">
      <dgm:prSet/>
      <dgm:spPr/>
      <dgm:t>
        <a:bodyPr/>
        <a:lstStyle/>
        <a:p>
          <a:endParaRPr lang="es-ES"/>
        </a:p>
      </dgm:t>
    </dgm:pt>
    <dgm:pt modelId="{082BB8C5-37D0-46D8-A668-F3B9890C5958}">
      <dgm:prSet phldrT="[Texto]"/>
      <dgm:spPr/>
      <dgm:t>
        <a:bodyPr/>
        <a:lstStyle/>
        <a:p>
          <a:r>
            <a:rPr lang="es-ES" b="1" dirty="0"/>
            <a:t>Origen del Cooperativismo en Extremadura.</a:t>
          </a:r>
          <a:endParaRPr lang="es-ES" dirty="0"/>
        </a:p>
      </dgm:t>
    </dgm:pt>
    <dgm:pt modelId="{BDCA5FF4-CA26-4EF4-A2F4-97AC9C423176}" type="parTrans" cxnId="{D2677D34-B45D-4ACF-BA74-59653B847FC6}">
      <dgm:prSet/>
      <dgm:spPr/>
      <dgm:t>
        <a:bodyPr/>
        <a:lstStyle/>
        <a:p>
          <a:endParaRPr lang="es-ES"/>
        </a:p>
      </dgm:t>
    </dgm:pt>
    <dgm:pt modelId="{0BFB1234-AD63-4D6C-9EBA-6BA267303FDC}" type="sibTrans" cxnId="{D2677D34-B45D-4ACF-BA74-59653B847FC6}">
      <dgm:prSet/>
      <dgm:spPr/>
      <dgm:t>
        <a:bodyPr/>
        <a:lstStyle/>
        <a:p>
          <a:endParaRPr lang="es-ES"/>
        </a:p>
      </dgm:t>
    </dgm:pt>
    <dgm:pt modelId="{66CCCD7B-216E-4900-923E-452BE3C29CBF}">
      <dgm:prSet phldrT="[Texto]"/>
      <dgm:spPr/>
      <dgm:t>
        <a:bodyPr anchor="ctr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dirty="0"/>
            <a:t>Ley de Colonización.</a:t>
          </a:r>
        </a:p>
      </dgm:t>
    </dgm:pt>
    <dgm:pt modelId="{35BA1B1D-DEBB-4487-AB5C-480623B48BBB}" type="parTrans" cxnId="{D162A4E4-58E2-42B7-A2C4-E18670D91824}">
      <dgm:prSet/>
      <dgm:spPr/>
      <dgm:t>
        <a:bodyPr/>
        <a:lstStyle/>
        <a:p>
          <a:endParaRPr lang="es-ES"/>
        </a:p>
      </dgm:t>
    </dgm:pt>
    <dgm:pt modelId="{413EEC17-5AB5-4A03-B79B-4898D254D919}" type="sibTrans" cxnId="{D162A4E4-58E2-42B7-A2C4-E18670D91824}">
      <dgm:prSet/>
      <dgm:spPr/>
      <dgm:t>
        <a:bodyPr/>
        <a:lstStyle/>
        <a:p>
          <a:endParaRPr lang="es-ES"/>
        </a:p>
      </dgm:t>
    </dgm:pt>
    <dgm:pt modelId="{2025D46D-742E-473E-8D5F-7D6E614DA62A}">
      <dgm:prSet phldrT="[Texto]"/>
      <dgm:spPr/>
      <dgm:t>
        <a:bodyPr/>
        <a:lstStyle/>
        <a:p>
          <a:r>
            <a:rPr lang="es-ES" dirty="0"/>
            <a:t>Cortes de Cádiz (1812).</a:t>
          </a:r>
        </a:p>
      </dgm:t>
    </dgm:pt>
    <dgm:pt modelId="{A0D34834-78AB-439E-9756-D377D778E271}" type="parTrans" cxnId="{DAB09907-7036-43FE-911B-5F6271EBE2C0}">
      <dgm:prSet/>
      <dgm:spPr/>
      <dgm:t>
        <a:bodyPr/>
        <a:lstStyle/>
        <a:p>
          <a:endParaRPr lang="es-ES"/>
        </a:p>
      </dgm:t>
    </dgm:pt>
    <dgm:pt modelId="{D8573245-0A10-4DC7-BCBC-92C458B2DBAF}" type="sibTrans" cxnId="{DAB09907-7036-43FE-911B-5F6271EBE2C0}">
      <dgm:prSet/>
      <dgm:spPr/>
      <dgm:t>
        <a:bodyPr/>
        <a:lstStyle/>
        <a:p>
          <a:endParaRPr lang="es-ES"/>
        </a:p>
      </dgm:t>
    </dgm:pt>
    <dgm:pt modelId="{0214809E-B0F7-4164-925D-B00129F44A8F}">
      <dgm:prSet phldrT="[Texto]"/>
      <dgm:spPr/>
      <dgm:t>
        <a:bodyPr anchor="ctr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dirty="0"/>
            <a:t>Plan Badajoz.</a:t>
          </a:r>
        </a:p>
      </dgm:t>
    </dgm:pt>
    <dgm:pt modelId="{62FE29F6-C8ED-4839-9046-6DC45A232133}" type="parTrans" cxnId="{0DFBB931-8FB5-4C26-8CF6-FA117B57DCE0}">
      <dgm:prSet/>
      <dgm:spPr/>
      <dgm:t>
        <a:bodyPr/>
        <a:lstStyle/>
        <a:p>
          <a:endParaRPr lang="es-ES"/>
        </a:p>
      </dgm:t>
    </dgm:pt>
    <dgm:pt modelId="{19C65C0D-7C8E-4BB3-9CD1-FA3E8C0622E8}" type="sibTrans" cxnId="{0DFBB931-8FB5-4C26-8CF6-FA117B57DCE0}">
      <dgm:prSet/>
      <dgm:spPr/>
      <dgm:t>
        <a:bodyPr/>
        <a:lstStyle/>
        <a:p>
          <a:endParaRPr lang="es-ES"/>
        </a:p>
      </dgm:t>
    </dgm:pt>
    <dgm:pt modelId="{0FA9D62E-9F29-43A9-847D-F56E5D656629}">
      <dgm:prSet phldrT="[Texto]"/>
      <dgm:spPr/>
      <dgm:t>
        <a:bodyPr anchor="ctr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dirty="0"/>
            <a:t>Plan Cáceres.</a:t>
          </a:r>
        </a:p>
      </dgm:t>
    </dgm:pt>
    <dgm:pt modelId="{0BCB152C-4CC0-4D99-A5EF-6E98151F2D63}" type="parTrans" cxnId="{25AABE4E-7183-432B-8614-7915CB99BFF5}">
      <dgm:prSet/>
      <dgm:spPr/>
      <dgm:t>
        <a:bodyPr/>
        <a:lstStyle/>
        <a:p>
          <a:endParaRPr lang="es-ES"/>
        </a:p>
      </dgm:t>
    </dgm:pt>
    <dgm:pt modelId="{4DB44476-9ABD-42AD-9A0C-6609E7D22448}" type="sibTrans" cxnId="{25AABE4E-7183-432B-8614-7915CB99BFF5}">
      <dgm:prSet/>
      <dgm:spPr/>
      <dgm:t>
        <a:bodyPr/>
        <a:lstStyle/>
        <a:p>
          <a:endParaRPr lang="es-ES"/>
        </a:p>
      </dgm:t>
    </dgm:pt>
    <dgm:pt modelId="{AFE1106D-D676-4538-9B24-56416C413FB2}" type="pres">
      <dgm:prSet presAssocID="{074F20E9-37D5-4C83-A0FC-EA5EB99F0240}" presName="Name0" presStyleCnt="0">
        <dgm:presLayoutVars>
          <dgm:dir/>
          <dgm:animLvl val="lvl"/>
          <dgm:resizeHandles/>
        </dgm:presLayoutVars>
      </dgm:prSet>
      <dgm:spPr/>
    </dgm:pt>
    <dgm:pt modelId="{117849A6-13C3-4ED7-A222-C9FA94FC91D3}" type="pres">
      <dgm:prSet presAssocID="{E01C8879-7E62-4A6E-A0E7-9A063B71C9A4}" presName="linNode" presStyleCnt="0"/>
      <dgm:spPr/>
    </dgm:pt>
    <dgm:pt modelId="{1B4ADF0C-CEDA-4146-8AFD-306EB9A01B7B}" type="pres">
      <dgm:prSet presAssocID="{E01C8879-7E62-4A6E-A0E7-9A063B71C9A4}" presName="parentShp" presStyleLbl="node1" presStyleIdx="0" presStyleCnt="2">
        <dgm:presLayoutVars>
          <dgm:bulletEnabled val="1"/>
        </dgm:presLayoutVars>
      </dgm:prSet>
      <dgm:spPr/>
    </dgm:pt>
    <dgm:pt modelId="{F8C12D2C-26EA-499B-B9A7-9736270B5D95}" type="pres">
      <dgm:prSet presAssocID="{E01C8879-7E62-4A6E-A0E7-9A063B71C9A4}" presName="childShp" presStyleLbl="bgAccFollowNode1" presStyleIdx="0" presStyleCnt="2">
        <dgm:presLayoutVars>
          <dgm:bulletEnabled val="1"/>
        </dgm:presLayoutVars>
      </dgm:prSet>
      <dgm:spPr/>
    </dgm:pt>
    <dgm:pt modelId="{99FEFA82-2C36-4D23-A1A4-CEEA01C91783}" type="pres">
      <dgm:prSet presAssocID="{EF5D96B7-D57E-407A-B53A-0CC45EE42CAD}" presName="spacing" presStyleCnt="0"/>
      <dgm:spPr/>
    </dgm:pt>
    <dgm:pt modelId="{C5B52517-499F-456B-A324-EC03ABA9FCB7}" type="pres">
      <dgm:prSet presAssocID="{082BB8C5-37D0-46D8-A668-F3B9890C5958}" presName="linNode" presStyleCnt="0"/>
      <dgm:spPr/>
    </dgm:pt>
    <dgm:pt modelId="{29A4F95F-A460-4076-9976-535A5FE97A33}" type="pres">
      <dgm:prSet presAssocID="{082BB8C5-37D0-46D8-A668-F3B9890C5958}" presName="parentShp" presStyleLbl="node1" presStyleIdx="1" presStyleCnt="2">
        <dgm:presLayoutVars>
          <dgm:bulletEnabled val="1"/>
        </dgm:presLayoutVars>
      </dgm:prSet>
      <dgm:spPr/>
    </dgm:pt>
    <dgm:pt modelId="{A8B57881-4AEA-45C0-99DC-C3CE94C9E961}" type="pres">
      <dgm:prSet presAssocID="{082BB8C5-37D0-46D8-A668-F3B9890C5958}" presName="childShp" presStyleLbl="bgAccFollowNode1" presStyleIdx="1" presStyleCnt="2" custLinFactNeighborY="2117">
        <dgm:presLayoutVars>
          <dgm:bulletEnabled val="1"/>
        </dgm:presLayoutVars>
      </dgm:prSet>
      <dgm:spPr/>
    </dgm:pt>
  </dgm:ptLst>
  <dgm:cxnLst>
    <dgm:cxn modelId="{DAB09907-7036-43FE-911B-5F6271EBE2C0}" srcId="{E01C8879-7E62-4A6E-A0E7-9A063B71C9A4}" destId="{2025D46D-742E-473E-8D5F-7D6E614DA62A}" srcOrd="1" destOrd="0" parTransId="{A0D34834-78AB-439E-9756-D377D778E271}" sibTransId="{D8573245-0A10-4DC7-BCBC-92C458B2DBAF}"/>
    <dgm:cxn modelId="{467E2D17-3089-4C51-BE6B-FBBDFFDFF04C}" srcId="{E01C8879-7E62-4A6E-A0E7-9A063B71C9A4}" destId="{940A8808-1FD8-4E9C-A210-971CC00B0705}" srcOrd="2" destOrd="0" parTransId="{C6BC9F3A-793E-4E03-9E90-6525A4657667}" sibTransId="{7CD315D1-AFAA-467E-B662-0318F47EDBEA}"/>
    <dgm:cxn modelId="{988D5B17-EC19-49A4-A025-D8D11EFFD35D}" type="presOf" srcId="{2025D46D-742E-473E-8D5F-7D6E614DA62A}" destId="{F8C12D2C-26EA-499B-B9A7-9736270B5D95}" srcOrd="0" destOrd="1" presId="urn:microsoft.com/office/officeart/2005/8/layout/vList6"/>
    <dgm:cxn modelId="{22B9F11C-191D-46E1-BFB2-900B822A8FDB}" type="presOf" srcId="{082BB8C5-37D0-46D8-A668-F3B9890C5958}" destId="{29A4F95F-A460-4076-9976-535A5FE97A33}" srcOrd="0" destOrd="0" presId="urn:microsoft.com/office/officeart/2005/8/layout/vList6"/>
    <dgm:cxn modelId="{0DFBB931-8FB5-4C26-8CF6-FA117B57DCE0}" srcId="{082BB8C5-37D0-46D8-A668-F3B9890C5958}" destId="{0214809E-B0F7-4164-925D-B00129F44A8F}" srcOrd="1" destOrd="0" parTransId="{62FE29F6-C8ED-4839-9046-6DC45A232133}" sibTransId="{19C65C0D-7C8E-4BB3-9CD1-FA3E8C0622E8}"/>
    <dgm:cxn modelId="{D2677D34-B45D-4ACF-BA74-59653B847FC6}" srcId="{074F20E9-37D5-4C83-A0FC-EA5EB99F0240}" destId="{082BB8C5-37D0-46D8-A668-F3B9890C5958}" srcOrd="1" destOrd="0" parTransId="{BDCA5FF4-CA26-4EF4-A2F4-97AC9C423176}" sibTransId="{0BFB1234-AD63-4D6C-9EBA-6BA267303FDC}"/>
    <dgm:cxn modelId="{25AABE4E-7183-432B-8614-7915CB99BFF5}" srcId="{082BB8C5-37D0-46D8-A668-F3B9890C5958}" destId="{0FA9D62E-9F29-43A9-847D-F56E5D656629}" srcOrd="2" destOrd="0" parTransId="{0BCB152C-4CC0-4D99-A5EF-6E98151F2D63}" sibTransId="{4DB44476-9ABD-42AD-9A0C-6609E7D22448}"/>
    <dgm:cxn modelId="{A27D8862-870E-4DC9-825C-2C7B70ACC9DF}" srcId="{E01C8879-7E62-4A6E-A0E7-9A063B71C9A4}" destId="{4F8A9FCD-1353-45A2-A286-970804633506}" srcOrd="0" destOrd="0" parTransId="{04074F0B-BD4B-4AE8-B829-9DB4FCE6EE4E}" sibTransId="{CB7D5904-F8BD-46F9-A8DC-93EF73402036}"/>
    <dgm:cxn modelId="{163EC36C-7441-4B3D-82A8-37AD55E728B9}" type="presOf" srcId="{940A8808-1FD8-4E9C-A210-971CC00B0705}" destId="{F8C12D2C-26EA-499B-B9A7-9736270B5D95}" srcOrd="0" destOrd="2" presId="urn:microsoft.com/office/officeart/2005/8/layout/vList6"/>
    <dgm:cxn modelId="{5554DB71-595B-47BF-AFA2-E9EBB066F5D6}" type="presOf" srcId="{0FA9D62E-9F29-43A9-847D-F56E5D656629}" destId="{A8B57881-4AEA-45C0-99DC-C3CE94C9E961}" srcOrd="0" destOrd="2" presId="urn:microsoft.com/office/officeart/2005/8/layout/vList6"/>
    <dgm:cxn modelId="{E4AEC08A-520E-45F8-A347-C44CEF4BEFEE}" type="presOf" srcId="{074F20E9-37D5-4C83-A0FC-EA5EB99F0240}" destId="{AFE1106D-D676-4538-9B24-56416C413FB2}" srcOrd="0" destOrd="0" presId="urn:microsoft.com/office/officeart/2005/8/layout/vList6"/>
    <dgm:cxn modelId="{24DC48A1-F53B-47F9-8E58-5953B8B1F965}" type="presOf" srcId="{0214809E-B0F7-4164-925D-B00129F44A8F}" destId="{A8B57881-4AEA-45C0-99DC-C3CE94C9E961}" srcOrd="0" destOrd="1" presId="urn:microsoft.com/office/officeart/2005/8/layout/vList6"/>
    <dgm:cxn modelId="{33BEAFA3-03EB-4086-AAA0-F9D58AA5F3F4}" srcId="{074F20E9-37D5-4C83-A0FC-EA5EB99F0240}" destId="{E01C8879-7E62-4A6E-A0E7-9A063B71C9A4}" srcOrd="0" destOrd="0" parTransId="{640DA9D0-83A8-41BE-A0CC-F7A47EFB57DC}" sibTransId="{EF5D96B7-D57E-407A-B53A-0CC45EE42CAD}"/>
    <dgm:cxn modelId="{210366CB-4365-422C-A645-03D1ECF9E7C0}" type="presOf" srcId="{4F8A9FCD-1353-45A2-A286-970804633506}" destId="{F8C12D2C-26EA-499B-B9A7-9736270B5D95}" srcOrd="0" destOrd="0" presId="urn:microsoft.com/office/officeart/2005/8/layout/vList6"/>
    <dgm:cxn modelId="{ECBF96CD-6876-4617-84B7-6C72BF107D84}" type="presOf" srcId="{E01C8879-7E62-4A6E-A0E7-9A063B71C9A4}" destId="{1B4ADF0C-CEDA-4146-8AFD-306EB9A01B7B}" srcOrd="0" destOrd="0" presId="urn:microsoft.com/office/officeart/2005/8/layout/vList6"/>
    <dgm:cxn modelId="{D162A4E4-58E2-42B7-A2C4-E18670D91824}" srcId="{082BB8C5-37D0-46D8-A668-F3B9890C5958}" destId="{66CCCD7B-216E-4900-923E-452BE3C29CBF}" srcOrd="0" destOrd="0" parTransId="{35BA1B1D-DEBB-4487-AB5C-480623B48BBB}" sibTransId="{413EEC17-5AB5-4A03-B79B-4898D254D919}"/>
    <dgm:cxn modelId="{8E2246F7-3382-4793-A405-5FAE819AFCD5}" type="presOf" srcId="{66CCCD7B-216E-4900-923E-452BE3C29CBF}" destId="{A8B57881-4AEA-45C0-99DC-C3CE94C9E961}" srcOrd="0" destOrd="0" presId="urn:microsoft.com/office/officeart/2005/8/layout/vList6"/>
    <dgm:cxn modelId="{46E15C70-B53B-4F75-A2E3-D25076B86E2A}" type="presParOf" srcId="{AFE1106D-D676-4538-9B24-56416C413FB2}" destId="{117849A6-13C3-4ED7-A222-C9FA94FC91D3}" srcOrd="0" destOrd="0" presId="urn:microsoft.com/office/officeart/2005/8/layout/vList6"/>
    <dgm:cxn modelId="{920B8710-CF16-4CCD-BABD-35F3F1CC30D9}" type="presParOf" srcId="{117849A6-13C3-4ED7-A222-C9FA94FC91D3}" destId="{1B4ADF0C-CEDA-4146-8AFD-306EB9A01B7B}" srcOrd="0" destOrd="0" presId="urn:microsoft.com/office/officeart/2005/8/layout/vList6"/>
    <dgm:cxn modelId="{BE943893-6AB4-4301-A8FD-C57E982C9E79}" type="presParOf" srcId="{117849A6-13C3-4ED7-A222-C9FA94FC91D3}" destId="{F8C12D2C-26EA-499B-B9A7-9736270B5D95}" srcOrd="1" destOrd="0" presId="urn:microsoft.com/office/officeart/2005/8/layout/vList6"/>
    <dgm:cxn modelId="{B2181B6E-42FF-4F29-BFD5-87A7C3532C70}" type="presParOf" srcId="{AFE1106D-D676-4538-9B24-56416C413FB2}" destId="{99FEFA82-2C36-4D23-A1A4-CEEA01C91783}" srcOrd="1" destOrd="0" presId="urn:microsoft.com/office/officeart/2005/8/layout/vList6"/>
    <dgm:cxn modelId="{63A64D87-1B6A-41BE-BB27-CD657ECA860C}" type="presParOf" srcId="{AFE1106D-D676-4538-9B24-56416C413FB2}" destId="{C5B52517-499F-456B-A324-EC03ABA9FCB7}" srcOrd="2" destOrd="0" presId="urn:microsoft.com/office/officeart/2005/8/layout/vList6"/>
    <dgm:cxn modelId="{E6B47DBC-91D5-4D93-BFEB-F5AE09E0FEB6}" type="presParOf" srcId="{C5B52517-499F-456B-A324-EC03ABA9FCB7}" destId="{29A4F95F-A460-4076-9976-535A5FE97A33}" srcOrd="0" destOrd="0" presId="urn:microsoft.com/office/officeart/2005/8/layout/vList6"/>
    <dgm:cxn modelId="{5C9C59DA-19FA-4FBB-AA63-3D947141AA0C}" type="presParOf" srcId="{C5B52517-499F-456B-A324-EC03ABA9FCB7}" destId="{A8B57881-4AEA-45C0-99DC-C3CE94C9E96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775DDB-384F-46B5-B810-F3E876107DF8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1DFAD65-F981-4443-88C4-C60CD62EBEFB}">
      <dgm:prSet phldrT="[Texto]" custT="1"/>
      <dgm:spPr/>
      <dgm:t>
        <a:bodyPr/>
        <a:lstStyle/>
        <a:p>
          <a:pPr algn="ctr"/>
          <a:r>
            <a:rPr lang="es-ES" sz="2000" b="1" dirty="0"/>
            <a:t>Propuesta para un modelo de medición del capital social</a:t>
          </a:r>
        </a:p>
      </dgm:t>
    </dgm:pt>
    <dgm:pt modelId="{0381457E-0D6D-4051-815D-7E2B94A660BD}" type="parTrans" cxnId="{0CA6E746-E097-4D77-A62A-C5EF6A6DBA0B}">
      <dgm:prSet/>
      <dgm:spPr/>
      <dgm:t>
        <a:bodyPr/>
        <a:lstStyle/>
        <a:p>
          <a:endParaRPr lang="es-ES"/>
        </a:p>
      </dgm:t>
    </dgm:pt>
    <dgm:pt modelId="{DCCF8055-AA4E-4F37-A492-8FF9FB7B34E2}" type="sibTrans" cxnId="{0CA6E746-E097-4D77-A62A-C5EF6A6DBA0B}">
      <dgm:prSet/>
      <dgm:spPr/>
      <dgm:t>
        <a:bodyPr/>
        <a:lstStyle/>
        <a:p>
          <a:endParaRPr lang="es-ES"/>
        </a:p>
      </dgm:t>
    </dgm:pt>
    <dgm:pt modelId="{F653C859-1467-4510-94C7-3300CBE02BC0}">
      <dgm:prSet phldrT="[Texto]" custT="1"/>
      <dgm:spPr/>
      <dgm:t>
        <a:bodyPr/>
        <a:lstStyle/>
        <a:p>
          <a:r>
            <a:rPr lang="es-ES" sz="1400" b="1" dirty="0"/>
            <a:t>Modelo teórico</a:t>
          </a:r>
        </a:p>
      </dgm:t>
    </dgm:pt>
    <dgm:pt modelId="{D4B8142C-DCDD-454F-81E4-CECEA662E7CE}" type="parTrans" cxnId="{FCF3C622-307D-4BEC-8FFC-79E63EE25B40}">
      <dgm:prSet/>
      <dgm:spPr/>
      <dgm:t>
        <a:bodyPr/>
        <a:lstStyle/>
        <a:p>
          <a:endParaRPr lang="es-ES"/>
        </a:p>
      </dgm:t>
    </dgm:pt>
    <dgm:pt modelId="{EA1C4C1B-1937-4537-8D27-42198A789A65}" type="sibTrans" cxnId="{FCF3C622-307D-4BEC-8FFC-79E63EE25B40}">
      <dgm:prSet/>
      <dgm:spPr/>
      <dgm:t>
        <a:bodyPr/>
        <a:lstStyle/>
        <a:p>
          <a:endParaRPr lang="es-ES"/>
        </a:p>
      </dgm:t>
    </dgm:pt>
    <dgm:pt modelId="{99DC091E-FC4E-40AD-9051-777A8AD558C5}">
      <dgm:prSet phldrT="[Texto]" custT="1"/>
      <dgm:spPr/>
      <dgm:t>
        <a:bodyPr/>
        <a:lstStyle/>
        <a:p>
          <a:r>
            <a:rPr lang="es-ES" sz="1400" b="1" dirty="0"/>
            <a:t>Modelo empírico</a:t>
          </a:r>
        </a:p>
      </dgm:t>
    </dgm:pt>
    <dgm:pt modelId="{78ED402C-C78A-4EE3-B0FE-5151AB58882A}" type="parTrans" cxnId="{2B4CD660-58CE-40E9-8E86-6FF962F8E9EF}">
      <dgm:prSet/>
      <dgm:spPr/>
      <dgm:t>
        <a:bodyPr/>
        <a:lstStyle/>
        <a:p>
          <a:endParaRPr lang="es-ES"/>
        </a:p>
      </dgm:t>
    </dgm:pt>
    <dgm:pt modelId="{E5AF921D-D317-4D2E-B986-11714D40C50D}" type="sibTrans" cxnId="{2B4CD660-58CE-40E9-8E86-6FF962F8E9EF}">
      <dgm:prSet/>
      <dgm:spPr/>
      <dgm:t>
        <a:bodyPr/>
        <a:lstStyle/>
        <a:p>
          <a:endParaRPr lang="es-ES"/>
        </a:p>
      </dgm:t>
    </dgm:pt>
    <dgm:pt modelId="{41680BEF-A0CB-4D36-AFD0-CBDFF999C2BB}">
      <dgm:prSet phldrT="[Texto]" custT="1"/>
      <dgm:spPr/>
      <dgm:t>
        <a:bodyPr/>
        <a:lstStyle/>
        <a:p>
          <a:r>
            <a:rPr lang="es-ES" sz="1100" b="1" dirty="0"/>
            <a:t>Características</a:t>
          </a:r>
        </a:p>
      </dgm:t>
    </dgm:pt>
    <dgm:pt modelId="{7E8A18D0-285B-489E-9D69-1F01860C3118}" type="parTrans" cxnId="{C989DB75-38C6-40B7-8225-74D7A66286C1}">
      <dgm:prSet/>
      <dgm:spPr/>
      <dgm:t>
        <a:bodyPr/>
        <a:lstStyle/>
        <a:p>
          <a:endParaRPr lang="es-ES"/>
        </a:p>
      </dgm:t>
    </dgm:pt>
    <dgm:pt modelId="{E4D4DF49-1777-4A07-BD2F-8037D861A0C0}" type="sibTrans" cxnId="{C989DB75-38C6-40B7-8225-74D7A66286C1}">
      <dgm:prSet/>
      <dgm:spPr/>
      <dgm:t>
        <a:bodyPr/>
        <a:lstStyle/>
        <a:p>
          <a:endParaRPr lang="es-ES"/>
        </a:p>
      </dgm:t>
    </dgm:pt>
    <dgm:pt modelId="{6FDEEBF5-D008-4E5B-8B35-4CBDD70FAE51}">
      <dgm:prSet phldrT="[Texto]"/>
      <dgm:spPr/>
      <dgm:t>
        <a:bodyPr/>
        <a:lstStyle/>
        <a:p>
          <a:r>
            <a:rPr lang="es-ES" b="1" dirty="0"/>
            <a:t>Dimensiones</a:t>
          </a:r>
        </a:p>
      </dgm:t>
    </dgm:pt>
    <dgm:pt modelId="{68E5D9BC-392D-451F-A9DE-2D6D4FE1E2DC}" type="parTrans" cxnId="{44E965A5-BAD4-4C97-84DE-7C86C479B5A8}">
      <dgm:prSet/>
      <dgm:spPr/>
      <dgm:t>
        <a:bodyPr/>
        <a:lstStyle/>
        <a:p>
          <a:endParaRPr lang="es-ES"/>
        </a:p>
      </dgm:t>
    </dgm:pt>
    <dgm:pt modelId="{E36352CD-25FC-4543-AD24-FE0A2B6F6353}" type="sibTrans" cxnId="{44E965A5-BAD4-4C97-84DE-7C86C479B5A8}">
      <dgm:prSet/>
      <dgm:spPr/>
      <dgm:t>
        <a:bodyPr/>
        <a:lstStyle/>
        <a:p>
          <a:endParaRPr lang="es-ES"/>
        </a:p>
      </dgm:t>
    </dgm:pt>
    <dgm:pt modelId="{65BDE02D-64AC-4E24-B059-D0CF525412ED}">
      <dgm:prSet phldrT="[Texto]" custT="1"/>
      <dgm:spPr/>
      <dgm:t>
        <a:bodyPr/>
        <a:lstStyle/>
        <a:p>
          <a:r>
            <a:rPr lang="es-ES" sz="1200" b="1" dirty="0"/>
            <a:t>Desarrollo económico</a:t>
          </a:r>
        </a:p>
      </dgm:t>
    </dgm:pt>
    <dgm:pt modelId="{5AC1FAC3-11DA-4E11-B63B-30929CFBB00E}" type="parTrans" cxnId="{EFAC7DF7-FBA3-44D0-9AE9-BE7EB904435B}">
      <dgm:prSet/>
      <dgm:spPr/>
      <dgm:t>
        <a:bodyPr/>
        <a:lstStyle/>
        <a:p>
          <a:endParaRPr lang="es-ES"/>
        </a:p>
      </dgm:t>
    </dgm:pt>
    <dgm:pt modelId="{51E3B839-FD59-4267-BFAC-8D5C33488DFB}" type="sibTrans" cxnId="{EFAC7DF7-FBA3-44D0-9AE9-BE7EB904435B}">
      <dgm:prSet/>
      <dgm:spPr/>
      <dgm:t>
        <a:bodyPr/>
        <a:lstStyle/>
        <a:p>
          <a:endParaRPr lang="es-ES"/>
        </a:p>
      </dgm:t>
    </dgm:pt>
    <dgm:pt modelId="{E15E6DCF-96E8-41E3-90E0-B86830DAB22C}" type="pres">
      <dgm:prSet presAssocID="{2C775DDB-384F-46B5-B810-F3E876107DF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F8FF403-7723-437D-A226-AAA87D70B652}" type="pres">
      <dgm:prSet presAssocID="{91DFAD65-F981-4443-88C4-C60CD62EBEFB}" presName="hierRoot1" presStyleCnt="0"/>
      <dgm:spPr/>
    </dgm:pt>
    <dgm:pt modelId="{13F17BF6-AA71-466C-921F-F5DAAA9C14BE}" type="pres">
      <dgm:prSet presAssocID="{91DFAD65-F981-4443-88C4-C60CD62EBEFB}" presName="composite" presStyleCnt="0"/>
      <dgm:spPr/>
    </dgm:pt>
    <dgm:pt modelId="{C136BFB5-B01B-46AC-BE2A-3BA64E248A5F}" type="pres">
      <dgm:prSet presAssocID="{91DFAD65-F981-4443-88C4-C60CD62EBEFB}" presName="image" presStyleLbl="node0" presStyleIdx="0" presStyleCnt="1" custScaleX="175835" custScaleY="175585" custLinFactNeighborX="9923" custLinFactNeighborY="-2510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</dgm:spPr>
    </dgm:pt>
    <dgm:pt modelId="{32F4BBCE-8DD4-46BD-9287-781F9E97C823}" type="pres">
      <dgm:prSet presAssocID="{91DFAD65-F981-4443-88C4-C60CD62EBEFB}" presName="text" presStyleLbl="revTx" presStyleIdx="0" presStyleCnt="6" custScaleX="342381" custLinFactX="53828" custLinFactNeighborX="100000" custLinFactNeighborY="-24727">
        <dgm:presLayoutVars>
          <dgm:chPref val="3"/>
        </dgm:presLayoutVars>
      </dgm:prSet>
      <dgm:spPr/>
    </dgm:pt>
    <dgm:pt modelId="{230FF3CE-2DC9-4852-8F13-A229C1EF77EA}" type="pres">
      <dgm:prSet presAssocID="{91DFAD65-F981-4443-88C4-C60CD62EBEFB}" presName="hierChild2" presStyleCnt="0"/>
      <dgm:spPr/>
    </dgm:pt>
    <dgm:pt modelId="{1057FF7C-B7C5-417A-AEC1-61A338669A29}" type="pres">
      <dgm:prSet presAssocID="{D4B8142C-DCDD-454F-81E4-CECEA662E7CE}" presName="Name10" presStyleLbl="parChTrans1D2" presStyleIdx="0" presStyleCnt="5"/>
      <dgm:spPr/>
    </dgm:pt>
    <dgm:pt modelId="{28BF90FF-4EB2-49B5-A718-9ED31F46819A}" type="pres">
      <dgm:prSet presAssocID="{F653C859-1467-4510-94C7-3300CBE02BC0}" presName="hierRoot2" presStyleCnt="0"/>
      <dgm:spPr/>
    </dgm:pt>
    <dgm:pt modelId="{E31B7E6D-CA63-4092-843F-6A0870800D66}" type="pres">
      <dgm:prSet presAssocID="{F653C859-1467-4510-94C7-3300CBE02BC0}" presName="composite2" presStyleCnt="0"/>
      <dgm:spPr/>
    </dgm:pt>
    <dgm:pt modelId="{209B05A7-5481-4503-BB91-77F2A1A6A860}" type="pres">
      <dgm:prSet presAssocID="{F653C859-1467-4510-94C7-3300CBE02BC0}" presName="image2" presStyleLbl="node2" presStyleIdx="0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2A21EFD-2FFD-431E-A073-650B4BD057CA}" type="pres">
      <dgm:prSet presAssocID="{F653C859-1467-4510-94C7-3300CBE02BC0}" presName="text2" presStyleLbl="revTx" presStyleIdx="1" presStyleCnt="6">
        <dgm:presLayoutVars>
          <dgm:chPref val="3"/>
        </dgm:presLayoutVars>
      </dgm:prSet>
      <dgm:spPr/>
    </dgm:pt>
    <dgm:pt modelId="{1216E569-08C8-4CEA-A0F3-5EE1A7851430}" type="pres">
      <dgm:prSet presAssocID="{F653C859-1467-4510-94C7-3300CBE02BC0}" presName="hierChild3" presStyleCnt="0"/>
      <dgm:spPr/>
    </dgm:pt>
    <dgm:pt modelId="{C112CEDD-6F73-4116-BB90-D6AE4940A5F9}" type="pres">
      <dgm:prSet presAssocID="{78ED402C-C78A-4EE3-B0FE-5151AB58882A}" presName="Name10" presStyleLbl="parChTrans1D2" presStyleIdx="1" presStyleCnt="5"/>
      <dgm:spPr/>
    </dgm:pt>
    <dgm:pt modelId="{39C7A3A0-387A-4AA1-B1F0-7ED3722E98F0}" type="pres">
      <dgm:prSet presAssocID="{99DC091E-FC4E-40AD-9051-777A8AD558C5}" presName="hierRoot2" presStyleCnt="0"/>
      <dgm:spPr/>
    </dgm:pt>
    <dgm:pt modelId="{0D0571B2-3557-4032-AB41-B5D887033AFB}" type="pres">
      <dgm:prSet presAssocID="{99DC091E-FC4E-40AD-9051-777A8AD558C5}" presName="composite2" presStyleCnt="0"/>
      <dgm:spPr/>
    </dgm:pt>
    <dgm:pt modelId="{A013C88C-969F-4956-9E1D-D8BD3EF365DF}" type="pres">
      <dgm:prSet presAssocID="{99DC091E-FC4E-40AD-9051-777A8AD558C5}" presName="image2" presStyleLbl="node2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FA49FE74-29D2-408A-A53E-481EA6FD2EC6}" type="pres">
      <dgm:prSet presAssocID="{99DC091E-FC4E-40AD-9051-777A8AD558C5}" presName="text2" presStyleLbl="revTx" presStyleIdx="2" presStyleCnt="6">
        <dgm:presLayoutVars>
          <dgm:chPref val="3"/>
        </dgm:presLayoutVars>
      </dgm:prSet>
      <dgm:spPr/>
    </dgm:pt>
    <dgm:pt modelId="{125F2DC9-3FAC-4136-B13A-CC487EEAA115}" type="pres">
      <dgm:prSet presAssocID="{99DC091E-FC4E-40AD-9051-777A8AD558C5}" presName="hierChild3" presStyleCnt="0"/>
      <dgm:spPr/>
    </dgm:pt>
    <dgm:pt modelId="{F7B4BD31-7CBB-41AA-8EC1-668C50DE938D}" type="pres">
      <dgm:prSet presAssocID="{7E8A18D0-285B-489E-9D69-1F01860C3118}" presName="Name10" presStyleLbl="parChTrans1D2" presStyleIdx="2" presStyleCnt="5"/>
      <dgm:spPr/>
    </dgm:pt>
    <dgm:pt modelId="{989378B5-C531-4746-97FB-64B1AC7AEB1D}" type="pres">
      <dgm:prSet presAssocID="{41680BEF-A0CB-4D36-AFD0-CBDFF999C2BB}" presName="hierRoot2" presStyleCnt="0"/>
      <dgm:spPr/>
    </dgm:pt>
    <dgm:pt modelId="{842B88DC-5840-4CD4-9FFC-12DAA5076147}" type="pres">
      <dgm:prSet presAssocID="{41680BEF-A0CB-4D36-AFD0-CBDFF999C2BB}" presName="composite2" presStyleCnt="0"/>
      <dgm:spPr/>
    </dgm:pt>
    <dgm:pt modelId="{A845B15C-5E1E-4F22-92E5-792D86C910FD}" type="pres">
      <dgm:prSet presAssocID="{41680BEF-A0CB-4D36-AFD0-CBDFF999C2BB}" presName="image2" presStyleLbl="node2" presStyleIdx="2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0532799E-6640-4B9E-9564-226A38D2FF7D}" type="pres">
      <dgm:prSet presAssocID="{41680BEF-A0CB-4D36-AFD0-CBDFF999C2BB}" presName="text2" presStyleLbl="revTx" presStyleIdx="3" presStyleCnt="6" custScaleX="115987" custLinFactNeighborX="11294" custLinFactNeighborY="-4680">
        <dgm:presLayoutVars>
          <dgm:chPref val="3"/>
        </dgm:presLayoutVars>
      </dgm:prSet>
      <dgm:spPr/>
    </dgm:pt>
    <dgm:pt modelId="{DD7C756F-B306-4FCF-88EE-F156E1425DF3}" type="pres">
      <dgm:prSet presAssocID="{41680BEF-A0CB-4D36-AFD0-CBDFF999C2BB}" presName="hierChild3" presStyleCnt="0"/>
      <dgm:spPr/>
    </dgm:pt>
    <dgm:pt modelId="{9A4DCBD8-AEF7-41EE-B73B-0ED972DE330D}" type="pres">
      <dgm:prSet presAssocID="{68E5D9BC-392D-451F-A9DE-2D6D4FE1E2DC}" presName="Name10" presStyleLbl="parChTrans1D2" presStyleIdx="3" presStyleCnt="5"/>
      <dgm:spPr/>
    </dgm:pt>
    <dgm:pt modelId="{FAAF0802-739F-4EA7-9E0D-0A8FA7A0A04C}" type="pres">
      <dgm:prSet presAssocID="{6FDEEBF5-D008-4E5B-8B35-4CBDD70FAE51}" presName="hierRoot2" presStyleCnt="0"/>
      <dgm:spPr/>
    </dgm:pt>
    <dgm:pt modelId="{2A0D97A4-785E-4E09-A89F-A14E185292D6}" type="pres">
      <dgm:prSet presAssocID="{6FDEEBF5-D008-4E5B-8B35-4CBDD70FAE51}" presName="composite2" presStyleCnt="0"/>
      <dgm:spPr/>
    </dgm:pt>
    <dgm:pt modelId="{073D78FE-ACEC-42CD-8D21-D9273E47C48C}" type="pres">
      <dgm:prSet presAssocID="{6FDEEBF5-D008-4E5B-8B35-4CBDD70FAE51}" presName="image2" presStyleLbl="node2" presStyleIdx="3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399C1936-6483-4B07-80EF-C1C6007528CD}" type="pres">
      <dgm:prSet presAssocID="{6FDEEBF5-D008-4E5B-8B35-4CBDD70FAE51}" presName="text2" presStyleLbl="revTx" presStyleIdx="4" presStyleCnt="6">
        <dgm:presLayoutVars>
          <dgm:chPref val="3"/>
        </dgm:presLayoutVars>
      </dgm:prSet>
      <dgm:spPr/>
    </dgm:pt>
    <dgm:pt modelId="{C7191BBB-96E3-40A3-B86C-FE1079F5EE31}" type="pres">
      <dgm:prSet presAssocID="{6FDEEBF5-D008-4E5B-8B35-4CBDD70FAE51}" presName="hierChild3" presStyleCnt="0"/>
      <dgm:spPr/>
    </dgm:pt>
    <dgm:pt modelId="{7948A833-3D47-408F-81DF-88F91FF56762}" type="pres">
      <dgm:prSet presAssocID="{5AC1FAC3-11DA-4E11-B63B-30929CFBB00E}" presName="Name10" presStyleLbl="parChTrans1D2" presStyleIdx="4" presStyleCnt="5"/>
      <dgm:spPr/>
    </dgm:pt>
    <dgm:pt modelId="{FCEDD6DE-F17F-48A8-9E58-48574053F592}" type="pres">
      <dgm:prSet presAssocID="{65BDE02D-64AC-4E24-B059-D0CF525412ED}" presName="hierRoot2" presStyleCnt="0"/>
      <dgm:spPr/>
    </dgm:pt>
    <dgm:pt modelId="{D2ABEB0D-3AA7-4B89-B34E-62579F1B61DC}" type="pres">
      <dgm:prSet presAssocID="{65BDE02D-64AC-4E24-B059-D0CF525412ED}" presName="composite2" presStyleCnt="0"/>
      <dgm:spPr/>
    </dgm:pt>
    <dgm:pt modelId="{0F0D2FFE-D385-4C6D-BAC7-5BCFD2B7C57B}" type="pres">
      <dgm:prSet presAssocID="{65BDE02D-64AC-4E24-B059-D0CF525412ED}" presName="image2" presStyleLbl="node2" presStyleIdx="4" presStyleCnt="5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EFBF2A4B-DFA3-4044-9EC8-C5B654181093}" type="pres">
      <dgm:prSet presAssocID="{65BDE02D-64AC-4E24-B059-D0CF525412ED}" presName="text2" presStyleLbl="revTx" presStyleIdx="5" presStyleCnt="6">
        <dgm:presLayoutVars>
          <dgm:chPref val="3"/>
        </dgm:presLayoutVars>
      </dgm:prSet>
      <dgm:spPr/>
    </dgm:pt>
    <dgm:pt modelId="{560E51A3-7E99-45B2-A87F-CC523566F71D}" type="pres">
      <dgm:prSet presAssocID="{65BDE02D-64AC-4E24-B059-D0CF525412ED}" presName="hierChild3" presStyleCnt="0"/>
      <dgm:spPr/>
    </dgm:pt>
  </dgm:ptLst>
  <dgm:cxnLst>
    <dgm:cxn modelId="{FCF3C622-307D-4BEC-8FFC-79E63EE25B40}" srcId="{91DFAD65-F981-4443-88C4-C60CD62EBEFB}" destId="{F653C859-1467-4510-94C7-3300CBE02BC0}" srcOrd="0" destOrd="0" parTransId="{D4B8142C-DCDD-454F-81E4-CECEA662E7CE}" sibTransId="{EA1C4C1B-1937-4537-8D27-42198A789A65}"/>
    <dgm:cxn modelId="{C9625225-3BE9-4AEC-AF3E-EFF9197AB47D}" type="presOf" srcId="{7E8A18D0-285B-489E-9D69-1F01860C3118}" destId="{F7B4BD31-7CBB-41AA-8EC1-668C50DE938D}" srcOrd="0" destOrd="0" presId="urn:microsoft.com/office/officeart/2009/layout/CirclePictureHierarchy"/>
    <dgm:cxn modelId="{F912BE2A-4DED-4FDD-B628-52EC905A8FF2}" type="presOf" srcId="{78ED402C-C78A-4EE3-B0FE-5151AB58882A}" destId="{C112CEDD-6F73-4116-BB90-D6AE4940A5F9}" srcOrd="0" destOrd="0" presId="urn:microsoft.com/office/officeart/2009/layout/CirclePictureHierarchy"/>
    <dgm:cxn modelId="{0CA6E746-E097-4D77-A62A-C5EF6A6DBA0B}" srcId="{2C775DDB-384F-46B5-B810-F3E876107DF8}" destId="{91DFAD65-F981-4443-88C4-C60CD62EBEFB}" srcOrd="0" destOrd="0" parTransId="{0381457E-0D6D-4051-815D-7E2B94A660BD}" sibTransId="{DCCF8055-AA4E-4F37-A492-8FF9FB7B34E2}"/>
    <dgm:cxn modelId="{FFB0E447-28EC-4FB0-9DE0-AFE5B61B4E8A}" type="presOf" srcId="{65BDE02D-64AC-4E24-B059-D0CF525412ED}" destId="{EFBF2A4B-DFA3-4044-9EC8-C5B654181093}" srcOrd="0" destOrd="0" presId="urn:microsoft.com/office/officeart/2009/layout/CirclePictureHierarchy"/>
    <dgm:cxn modelId="{B61C0D59-27C5-428E-BA50-923B79B28DE2}" type="presOf" srcId="{6FDEEBF5-D008-4E5B-8B35-4CBDD70FAE51}" destId="{399C1936-6483-4B07-80EF-C1C6007528CD}" srcOrd="0" destOrd="0" presId="urn:microsoft.com/office/officeart/2009/layout/CirclePictureHierarchy"/>
    <dgm:cxn modelId="{2B4CD660-58CE-40E9-8E86-6FF962F8E9EF}" srcId="{91DFAD65-F981-4443-88C4-C60CD62EBEFB}" destId="{99DC091E-FC4E-40AD-9051-777A8AD558C5}" srcOrd="1" destOrd="0" parTransId="{78ED402C-C78A-4EE3-B0FE-5151AB58882A}" sibTransId="{E5AF921D-D317-4D2E-B986-11714D40C50D}"/>
    <dgm:cxn modelId="{C989DB75-38C6-40B7-8225-74D7A66286C1}" srcId="{91DFAD65-F981-4443-88C4-C60CD62EBEFB}" destId="{41680BEF-A0CB-4D36-AFD0-CBDFF999C2BB}" srcOrd="2" destOrd="0" parTransId="{7E8A18D0-285B-489E-9D69-1F01860C3118}" sibTransId="{E4D4DF49-1777-4A07-BD2F-8037D861A0C0}"/>
    <dgm:cxn modelId="{9E612677-9F1B-43C9-84AE-C245F88B597B}" type="presOf" srcId="{5AC1FAC3-11DA-4E11-B63B-30929CFBB00E}" destId="{7948A833-3D47-408F-81DF-88F91FF56762}" srcOrd="0" destOrd="0" presId="urn:microsoft.com/office/officeart/2009/layout/CirclePictureHierarchy"/>
    <dgm:cxn modelId="{27D1B492-8970-4448-927B-A13B528CD7A5}" type="presOf" srcId="{68E5D9BC-392D-451F-A9DE-2D6D4FE1E2DC}" destId="{9A4DCBD8-AEF7-41EE-B73B-0ED972DE330D}" srcOrd="0" destOrd="0" presId="urn:microsoft.com/office/officeart/2009/layout/CirclePictureHierarchy"/>
    <dgm:cxn modelId="{F93C0693-6D5B-433C-B140-71654D3EB806}" type="presOf" srcId="{F653C859-1467-4510-94C7-3300CBE02BC0}" destId="{F2A21EFD-2FFD-431E-A073-650B4BD057CA}" srcOrd="0" destOrd="0" presId="urn:microsoft.com/office/officeart/2009/layout/CirclePictureHierarchy"/>
    <dgm:cxn modelId="{44E965A5-BAD4-4C97-84DE-7C86C479B5A8}" srcId="{91DFAD65-F981-4443-88C4-C60CD62EBEFB}" destId="{6FDEEBF5-D008-4E5B-8B35-4CBDD70FAE51}" srcOrd="3" destOrd="0" parTransId="{68E5D9BC-392D-451F-A9DE-2D6D4FE1E2DC}" sibTransId="{E36352CD-25FC-4543-AD24-FE0A2B6F6353}"/>
    <dgm:cxn modelId="{92469DC9-EA35-4C7F-A6FE-9E479E84127D}" type="presOf" srcId="{91DFAD65-F981-4443-88C4-C60CD62EBEFB}" destId="{32F4BBCE-8DD4-46BD-9287-781F9E97C823}" srcOrd="0" destOrd="0" presId="urn:microsoft.com/office/officeart/2009/layout/CirclePictureHierarchy"/>
    <dgm:cxn modelId="{36C0B1D8-B314-418C-87AD-4B3B2A69E4E6}" type="presOf" srcId="{D4B8142C-DCDD-454F-81E4-CECEA662E7CE}" destId="{1057FF7C-B7C5-417A-AEC1-61A338669A29}" srcOrd="0" destOrd="0" presId="urn:microsoft.com/office/officeart/2009/layout/CirclePictureHierarchy"/>
    <dgm:cxn modelId="{C80DF5E0-EB8E-4F51-8798-3B1B16CE6DB6}" type="presOf" srcId="{2C775DDB-384F-46B5-B810-F3E876107DF8}" destId="{E15E6DCF-96E8-41E3-90E0-B86830DAB22C}" srcOrd="0" destOrd="0" presId="urn:microsoft.com/office/officeart/2009/layout/CirclePictureHierarchy"/>
    <dgm:cxn modelId="{ACFE60E1-9C03-47E7-BF9F-9F1D2C20416B}" type="presOf" srcId="{41680BEF-A0CB-4D36-AFD0-CBDFF999C2BB}" destId="{0532799E-6640-4B9E-9564-226A38D2FF7D}" srcOrd="0" destOrd="0" presId="urn:microsoft.com/office/officeart/2009/layout/CirclePictureHierarchy"/>
    <dgm:cxn modelId="{EFAC7DF7-FBA3-44D0-9AE9-BE7EB904435B}" srcId="{91DFAD65-F981-4443-88C4-C60CD62EBEFB}" destId="{65BDE02D-64AC-4E24-B059-D0CF525412ED}" srcOrd="4" destOrd="0" parTransId="{5AC1FAC3-11DA-4E11-B63B-30929CFBB00E}" sibTransId="{51E3B839-FD59-4267-BFAC-8D5C33488DFB}"/>
    <dgm:cxn modelId="{4A5FD2FB-6783-4A41-96B4-0FB6FC1E56E8}" type="presOf" srcId="{99DC091E-FC4E-40AD-9051-777A8AD558C5}" destId="{FA49FE74-29D2-408A-A53E-481EA6FD2EC6}" srcOrd="0" destOrd="0" presId="urn:microsoft.com/office/officeart/2009/layout/CirclePictureHierarchy"/>
    <dgm:cxn modelId="{F14A1CAB-269C-492B-9C9C-ED4FF0CE4A61}" type="presParOf" srcId="{E15E6DCF-96E8-41E3-90E0-B86830DAB22C}" destId="{3F8FF403-7723-437D-A226-AAA87D70B652}" srcOrd="0" destOrd="0" presId="urn:microsoft.com/office/officeart/2009/layout/CirclePictureHierarchy"/>
    <dgm:cxn modelId="{FE2DF31D-A80A-4655-877A-5160F579A56E}" type="presParOf" srcId="{3F8FF403-7723-437D-A226-AAA87D70B652}" destId="{13F17BF6-AA71-466C-921F-F5DAAA9C14BE}" srcOrd="0" destOrd="0" presId="urn:microsoft.com/office/officeart/2009/layout/CirclePictureHierarchy"/>
    <dgm:cxn modelId="{9E1F15E0-AAEA-4060-959D-A7FD073C1137}" type="presParOf" srcId="{13F17BF6-AA71-466C-921F-F5DAAA9C14BE}" destId="{C136BFB5-B01B-46AC-BE2A-3BA64E248A5F}" srcOrd="0" destOrd="0" presId="urn:microsoft.com/office/officeart/2009/layout/CirclePictureHierarchy"/>
    <dgm:cxn modelId="{3EA58582-282B-479B-9B54-B7C59E2F4C7B}" type="presParOf" srcId="{13F17BF6-AA71-466C-921F-F5DAAA9C14BE}" destId="{32F4BBCE-8DD4-46BD-9287-781F9E97C823}" srcOrd="1" destOrd="0" presId="urn:microsoft.com/office/officeart/2009/layout/CirclePictureHierarchy"/>
    <dgm:cxn modelId="{FB510793-AF75-4C94-9E03-000E676902D3}" type="presParOf" srcId="{3F8FF403-7723-437D-A226-AAA87D70B652}" destId="{230FF3CE-2DC9-4852-8F13-A229C1EF77EA}" srcOrd="1" destOrd="0" presId="urn:microsoft.com/office/officeart/2009/layout/CirclePictureHierarchy"/>
    <dgm:cxn modelId="{3DBF28E1-DCD0-46A9-99CB-C53333B291C6}" type="presParOf" srcId="{230FF3CE-2DC9-4852-8F13-A229C1EF77EA}" destId="{1057FF7C-B7C5-417A-AEC1-61A338669A29}" srcOrd="0" destOrd="0" presId="urn:microsoft.com/office/officeart/2009/layout/CirclePictureHierarchy"/>
    <dgm:cxn modelId="{7EFA9982-B6BC-46CD-B87C-F18214476AB0}" type="presParOf" srcId="{230FF3CE-2DC9-4852-8F13-A229C1EF77EA}" destId="{28BF90FF-4EB2-49B5-A718-9ED31F46819A}" srcOrd="1" destOrd="0" presId="urn:microsoft.com/office/officeart/2009/layout/CirclePictureHierarchy"/>
    <dgm:cxn modelId="{5559E142-0FBA-4466-BB28-6F6D61532DF5}" type="presParOf" srcId="{28BF90FF-4EB2-49B5-A718-9ED31F46819A}" destId="{E31B7E6D-CA63-4092-843F-6A0870800D66}" srcOrd="0" destOrd="0" presId="urn:microsoft.com/office/officeart/2009/layout/CirclePictureHierarchy"/>
    <dgm:cxn modelId="{796CA0F5-4CA1-42C5-924E-00F122AFCB38}" type="presParOf" srcId="{E31B7E6D-CA63-4092-843F-6A0870800D66}" destId="{209B05A7-5481-4503-BB91-77F2A1A6A860}" srcOrd="0" destOrd="0" presId="urn:microsoft.com/office/officeart/2009/layout/CirclePictureHierarchy"/>
    <dgm:cxn modelId="{9D47A783-E3E5-4D2A-9219-4D24B3439C65}" type="presParOf" srcId="{E31B7E6D-CA63-4092-843F-6A0870800D66}" destId="{F2A21EFD-2FFD-431E-A073-650B4BD057CA}" srcOrd="1" destOrd="0" presId="urn:microsoft.com/office/officeart/2009/layout/CirclePictureHierarchy"/>
    <dgm:cxn modelId="{3826B060-3F7D-4A6C-9291-A624E94563DD}" type="presParOf" srcId="{28BF90FF-4EB2-49B5-A718-9ED31F46819A}" destId="{1216E569-08C8-4CEA-A0F3-5EE1A7851430}" srcOrd="1" destOrd="0" presId="urn:microsoft.com/office/officeart/2009/layout/CirclePictureHierarchy"/>
    <dgm:cxn modelId="{4C251EC1-1251-4DC7-9E9D-A995446EF53B}" type="presParOf" srcId="{230FF3CE-2DC9-4852-8F13-A229C1EF77EA}" destId="{C112CEDD-6F73-4116-BB90-D6AE4940A5F9}" srcOrd="2" destOrd="0" presId="urn:microsoft.com/office/officeart/2009/layout/CirclePictureHierarchy"/>
    <dgm:cxn modelId="{C8C5B2AC-0C8B-4138-B397-1890F9CAB382}" type="presParOf" srcId="{230FF3CE-2DC9-4852-8F13-A229C1EF77EA}" destId="{39C7A3A0-387A-4AA1-B1F0-7ED3722E98F0}" srcOrd="3" destOrd="0" presId="urn:microsoft.com/office/officeart/2009/layout/CirclePictureHierarchy"/>
    <dgm:cxn modelId="{5B617AAB-DECC-4E81-AAC4-93E6D92ECE34}" type="presParOf" srcId="{39C7A3A0-387A-4AA1-B1F0-7ED3722E98F0}" destId="{0D0571B2-3557-4032-AB41-B5D887033AFB}" srcOrd="0" destOrd="0" presId="urn:microsoft.com/office/officeart/2009/layout/CirclePictureHierarchy"/>
    <dgm:cxn modelId="{E31BAAA8-FEA3-4DC7-B74D-EA37D15290AF}" type="presParOf" srcId="{0D0571B2-3557-4032-AB41-B5D887033AFB}" destId="{A013C88C-969F-4956-9E1D-D8BD3EF365DF}" srcOrd="0" destOrd="0" presId="urn:microsoft.com/office/officeart/2009/layout/CirclePictureHierarchy"/>
    <dgm:cxn modelId="{0BCDA589-5D47-4CA1-924F-9D0DBB41402E}" type="presParOf" srcId="{0D0571B2-3557-4032-AB41-B5D887033AFB}" destId="{FA49FE74-29D2-408A-A53E-481EA6FD2EC6}" srcOrd="1" destOrd="0" presId="urn:microsoft.com/office/officeart/2009/layout/CirclePictureHierarchy"/>
    <dgm:cxn modelId="{61BA43C7-DDD9-424B-AC2D-C62EC78E6ADB}" type="presParOf" srcId="{39C7A3A0-387A-4AA1-B1F0-7ED3722E98F0}" destId="{125F2DC9-3FAC-4136-B13A-CC487EEAA115}" srcOrd="1" destOrd="0" presId="urn:microsoft.com/office/officeart/2009/layout/CirclePictureHierarchy"/>
    <dgm:cxn modelId="{FCAAF0E6-4F56-4507-A5CD-0E8BB0A0F2F6}" type="presParOf" srcId="{230FF3CE-2DC9-4852-8F13-A229C1EF77EA}" destId="{F7B4BD31-7CBB-41AA-8EC1-668C50DE938D}" srcOrd="4" destOrd="0" presId="urn:microsoft.com/office/officeart/2009/layout/CirclePictureHierarchy"/>
    <dgm:cxn modelId="{95E05A5A-A41B-44A8-B4E9-BB7E4EC76588}" type="presParOf" srcId="{230FF3CE-2DC9-4852-8F13-A229C1EF77EA}" destId="{989378B5-C531-4746-97FB-64B1AC7AEB1D}" srcOrd="5" destOrd="0" presId="urn:microsoft.com/office/officeart/2009/layout/CirclePictureHierarchy"/>
    <dgm:cxn modelId="{3C97F6A1-BDEA-47EA-AD52-35B674213AE8}" type="presParOf" srcId="{989378B5-C531-4746-97FB-64B1AC7AEB1D}" destId="{842B88DC-5840-4CD4-9FFC-12DAA5076147}" srcOrd="0" destOrd="0" presId="urn:microsoft.com/office/officeart/2009/layout/CirclePictureHierarchy"/>
    <dgm:cxn modelId="{2FC169AC-0C16-4E26-892F-2BA7A8D3754E}" type="presParOf" srcId="{842B88DC-5840-4CD4-9FFC-12DAA5076147}" destId="{A845B15C-5E1E-4F22-92E5-792D86C910FD}" srcOrd="0" destOrd="0" presId="urn:microsoft.com/office/officeart/2009/layout/CirclePictureHierarchy"/>
    <dgm:cxn modelId="{0C5D162D-E43D-4B49-9B25-0EAB9DC32D5A}" type="presParOf" srcId="{842B88DC-5840-4CD4-9FFC-12DAA5076147}" destId="{0532799E-6640-4B9E-9564-226A38D2FF7D}" srcOrd="1" destOrd="0" presId="urn:microsoft.com/office/officeart/2009/layout/CirclePictureHierarchy"/>
    <dgm:cxn modelId="{A5613971-639F-4103-8DEB-1587C18E2C7F}" type="presParOf" srcId="{989378B5-C531-4746-97FB-64B1AC7AEB1D}" destId="{DD7C756F-B306-4FCF-88EE-F156E1425DF3}" srcOrd="1" destOrd="0" presId="urn:microsoft.com/office/officeart/2009/layout/CirclePictureHierarchy"/>
    <dgm:cxn modelId="{1E361A8C-C2DF-4C37-8374-3C7C7D4D29D6}" type="presParOf" srcId="{230FF3CE-2DC9-4852-8F13-A229C1EF77EA}" destId="{9A4DCBD8-AEF7-41EE-B73B-0ED972DE330D}" srcOrd="6" destOrd="0" presId="urn:microsoft.com/office/officeart/2009/layout/CirclePictureHierarchy"/>
    <dgm:cxn modelId="{3C1BB6C7-A851-4A0B-AE15-45397FBBF3EA}" type="presParOf" srcId="{230FF3CE-2DC9-4852-8F13-A229C1EF77EA}" destId="{FAAF0802-739F-4EA7-9E0D-0A8FA7A0A04C}" srcOrd="7" destOrd="0" presId="urn:microsoft.com/office/officeart/2009/layout/CirclePictureHierarchy"/>
    <dgm:cxn modelId="{CE7110D7-0C75-4E8C-A653-80022D7EBF4A}" type="presParOf" srcId="{FAAF0802-739F-4EA7-9E0D-0A8FA7A0A04C}" destId="{2A0D97A4-785E-4E09-A89F-A14E185292D6}" srcOrd="0" destOrd="0" presId="urn:microsoft.com/office/officeart/2009/layout/CirclePictureHierarchy"/>
    <dgm:cxn modelId="{25B3CCA1-6362-4008-B676-71CA5EF32172}" type="presParOf" srcId="{2A0D97A4-785E-4E09-A89F-A14E185292D6}" destId="{073D78FE-ACEC-42CD-8D21-D9273E47C48C}" srcOrd="0" destOrd="0" presId="urn:microsoft.com/office/officeart/2009/layout/CirclePictureHierarchy"/>
    <dgm:cxn modelId="{B9F39DDF-A937-4B8C-9F30-31BC6A7B6F28}" type="presParOf" srcId="{2A0D97A4-785E-4E09-A89F-A14E185292D6}" destId="{399C1936-6483-4B07-80EF-C1C6007528CD}" srcOrd="1" destOrd="0" presId="urn:microsoft.com/office/officeart/2009/layout/CirclePictureHierarchy"/>
    <dgm:cxn modelId="{241670F6-ADE1-4B6C-A282-B2CE7DD055D8}" type="presParOf" srcId="{FAAF0802-739F-4EA7-9E0D-0A8FA7A0A04C}" destId="{C7191BBB-96E3-40A3-B86C-FE1079F5EE31}" srcOrd="1" destOrd="0" presId="urn:microsoft.com/office/officeart/2009/layout/CirclePictureHierarchy"/>
    <dgm:cxn modelId="{ED44D1B8-5642-41BD-A14B-8704FC7F1626}" type="presParOf" srcId="{230FF3CE-2DC9-4852-8F13-A229C1EF77EA}" destId="{7948A833-3D47-408F-81DF-88F91FF56762}" srcOrd="8" destOrd="0" presId="urn:microsoft.com/office/officeart/2009/layout/CirclePictureHierarchy"/>
    <dgm:cxn modelId="{90750FC4-18F8-4797-9B26-EDF64F0796BD}" type="presParOf" srcId="{230FF3CE-2DC9-4852-8F13-A229C1EF77EA}" destId="{FCEDD6DE-F17F-48A8-9E58-48574053F592}" srcOrd="9" destOrd="0" presId="urn:microsoft.com/office/officeart/2009/layout/CirclePictureHierarchy"/>
    <dgm:cxn modelId="{CD8BD805-7E18-4DA7-970E-145E46E796F0}" type="presParOf" srcId="{FCEDD6DE-F17F-48A8-9E58-48574053F592}" destId="{D2ABEB0D-3AA7-4B89-B34E-62579F1B61DC}" srcOrd="0" destOrd="0" presId="urn:microsoft.com/office/officeart/2009/layout/CirclePictureHierarchy"/>
    <dgm:cxn modelId="{C55FAF07-F5D3-44AC-ADF9-1CF0A0C798A2}" type="presParOf" srcId="{D2ABEB0D-3AA7-4B89-B34E-62579F1B61DC}" destId="{0F0D2FFE-D385-4C6D-BAC7-5BCFD2B7C57B}" srcOrd="0" destOrd="0" presId="urn:microsoft.com/office/officeart/2009/layout/CirclePictureHierarchy"/>
    <dgm:cxn modelId="{2CF4857E-8D92-4726-B1BA-F14DF5823E3C}" type="presParOf" srcId="{D2ABEB0D-3AA7-4B89-B34E-62579F1B61DC}" destId="{EFBF2A4B-DFA3-4044-9EC8-C5B654181093}" srcOrd="1" destOrd="0" presId="urn:microsoft.com/office/officeart/2009/layout/CirclePictureHierarchy"/>
    <dgm:cxn modelId="{34C139A8-C331-43AB-BDF1-9841EF2893B2}" type="presParOf" srcId="{FCEDD6DE-F17F-48A8-9E58-48574053F592}" destId="{560E51A3-7E99-45B2-A87F-CC523566F71D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C775DDB-384F-46B5-B810-F3E876107DF8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1DFAD65-F981-4443-88C4-C60CD62EBEFB}">
      <dgm:prSet phldrT="[Texto]" custT="1"/>
      <dgm:spPr/>
      <dgm:t>
        <a:bodyPr/>
        <a:lstStyle/>
        <a:p>
          <a:pPr algn="ctr"/>
          <a:r>
            <a:rPr lang="es-ES" sz="2000" b="1" dirty="0"/>
            <a:t>Estudio de medición del capital social en las cooperativas agroalimentarias de Extremadura</a:t>
          </a:r>
        </a:p>
      </dgm:t>
    </dgm:pt>
    <dgm:pt modelId="{0381457E-0D6D-4051-815D-7E2B94A660BD}" type="parTrans" cxnId="{0CA6E746-E097-4D77-A62A-C5EF6A6DBA0B}">
      <dgm:prSet/>
      <dgm:spPr/>
      <dgm:t>
        <a:bodyPr/>
        <a:lstStyle/>
        <a:p>
          <a:endParaRPr lang="es-ES"/>
        </a:p>
      </dgm:t>
    </dgm:pt>
    <dgm:pt modelId="{DCCF8055-AA4E-4F37-A492-8FF9FB7B34E2}" type="sibTrans" cxnId="{0CA6E746-E097-4D77-A62A-C5EF6A6DBA0B}">
      <dgm:prSet/>
      <dgm:spPr/>
      <dgm:t>
        <a:bodyPr/>
        <a:lstStyle/>
        <a:p>
          <a:endParaRPr lang="es-ES"/>
        </a:p>
      </dgm:t>
    </dgm:pt>
    <dgm:pt modelId="{F653C859-1467-4510-94C7-3300CBE02BC0}">
      <dgm:prSet phldrT="[Texto]" custT="1"/>
      <dgm:spPr/>
      <dgm:t>
        <a:bodyPr/>
        <a:lstStyle/>
        <a:p>
          <a:r>
            <a:rPr lang="es-ES" sz="1800" b="1" dirty="0"/>
            <a:t>Los 10 constructos utilizados</a:t>
          </a:r>
        </a:p>
      </dgm:t>
    </dgm:pt>
    <dgm:pt modelId="{D4B8142C-DCDD-454F-81E4-CECEA662E7CE}" type="parTrans" cxnId="{FCF3C622-307D-4BEC-8FFC-79E63EE25B40}">
      <dgm:prSet/>
      <dgm:spPr/>
      <dgm:t>
        <a:bodyPr/>
        <a:lstStyle/>
        <a:p>
          <a:endParaRPr lang="es-ES"/>
        </a:p>
      </dgm:t>
    </dgm:pt>
    <dgm:pt modelId="{EA1C4C1B-1937-4537-8D27-42198A789A65}" type="sibTrans" cxnId="{FCF3C622-307D-4BEC-8FFC-79E63EE25B40}">
      <dgm:prSet/>
      <dgm:spPr/>
      <dgm:t>
        <a:bodyPr/>
        <a:lstStyle/>
        <a:p>
          <a:endParaRPr lang="es-ES"/>
        </a:p>
      </dgm:t>
    </dgm:pt>
    <dgm:pt modelId="{E15E6DCF-96E8-41E3-90E0-B86830DAB22C}" type="pres">
      <dgm:prSet presAssocID="{2C775DDB-384F-46B5-B810-F3E876107DF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F8FF403-7723-437D-A226-AAA87D70B652}" type="pres">
      <dgm:prSet presAssocID="{91DFAD65-F981-4443-88C4-C60CD62EBEFB}" presName="hierRoot1" presStyleCnt="0"/>
      <dgm:spPr/>
    </dgm:pt>
    <dgm:pt modelId="{13F17BF6-AA71-466C-921F-F5DAAA9C14BE}" type="pres">
      <dgm:prSet presAssocID="{91DFAD65-F981-4443-88C4-C60CD62EBEFB}" presName="composite" presStyleCnt="0"/>
      <dgm:spPr/>
    </dgm:pt>
    <dgm:pt modelId="{C136BFB5-B01B-46AC-BE2A-3BA64E248A5F}" type="pres">
      <dgm:prSet presAssocID="{91DFAD65-F981-4443-88C4-C60CD62EBEFB}" presName="image" presStyleLbl="node0" presStyleIdx="0" presStyleCnt="1" custLinFactNeighborX="-25212" custLinFactNeighborY="-137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32F4BBCE-8DD4-46BD-9287-781F9E97C823}" type="pres">
      <dgm:prSet presAssocID="{91DFAD65-F981-4443-88C4-C60CD62EBEFB}" presName="text" presStyleLbl="revTx" presStyleIdx="0" presStyleCnt="2" custScaleX="229895" custLinFactNeighborX="66347" custLinFactNeighborY="9994">
        <dgm:presLayoutVars>
          <dgm:chPref val="3"/>
        </dgm:presLayoutVars>
      </dgm:prSet>
      <dgm:spPr/>
    </dgm:pt>
    <dgm:pt modelId="{230FF3CE-2DC9-4852-8F13-A229C1EF77EA}" type="pres">
      <dgm:prSet presAssocID="{91DFAD65-F981-4443-88C4-C60CD62EBEFB}" presName="hierChild2" presStyleCnt="0"/>
      <dgm:spPr/>
    </dgm:pt>
    <dgm:pt modelId="{1057FF7C-B7C5-417A-AEC1-61A338669A29}" type="pres">
      <dgm:prSet presAssocID="{D4B8142C-DCDD-454F-81E4-CECEA662E7CE}" presName="Name10" presStyleLbl="parChTrans1D2" presStyleIdx="0" presStyleCnt="1"/>
      <dgm:spPr/>
    </dgm:pt>
    <dgm:pt modelId="{28BF90FF-4EB2-49B5-A718-9ED31F46819A}" type="pres">
      <dgm:prSet presAssocID="{F653C859-1467-4510-94C7-3300CBE02BC0}" presName="hierRoot2" presStyleCnt="0"/>
      <dgm:spPr/>
    </dgm:pt>
    <dgm:pt modelId="{E31B7E6D-CA63-4092-843F-6A0870800D66}" type="pres">
      <dgm:prSet presAssocID="{F653C859-1467-4510-94C7-3300CBE02BC0}" presName="composite2" presStyleCnt="0"/>
      <dgm:spPr/>
    </dgm:pt>
    <dgm:pt modelId="{209B05A7-5481-4503-BB91-77F2A1A6A860}" type="pres">
      <dgm:prSet presAssocID="{F653C859-1467-4510-94C7-3300CBE02BC0}" presName="image2" presStyleLbl="node2" presStyleIdx="0" presStyleCnt="1" custScaleX="87431" custScaleY="78433" custLinFactNeighborX="8417" custLinFactNeighborY="50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2A21EFD-2FFD-431E-A073-650B4BD057CA}" type="pres">
      <dgm:prSet presAssocID="{F653C859-1467-4510-94C7-3300CBE02BC0}" presName="text2" presStyleLbl="revTx" presStyleIdx="1" presStyleCnt="2" custScaleX="144059" custScaleY="50855" custLinFactNeighborX="25281" custLinFactNeighborY="2877">
        <dgm:presLayoutVars>
          <dgm:chPref val="3"/>
        </dgm:presLayoutVars>
      </dgm:prSet>
      <dgm:spPr/>
    </dgm:pt>
    <dgm:pt modelId="{1216E569-08C8-4CEA-A0F3-5EE1A7851430}" type="pres">
      <dgm:prSet presAssocID="{F653C859-1467-4510-94C7-3300CBE02BC0}" presName="hierChild3" presStyleCnt="0"/>
      <dgm:spPr/>
    </dgm:pt>
  </dgm:ptLst>
  <dgm:cxnLst>
    <dgm:cxn modelId="{8EACD204-05A6-4947-99F1-1D1679DC1C1A}" type="presOf" srcId="{2C775DDB-384F-46B5-B810-F3E876107DF8}" destId="{E15E6DCF-96E8-41E3-90E0-B86830DAB22C}" srcOrd="0" destOrd="0" presId="urn:microsoft.com/office/officeart/2009/layout/CirclePictureHierarchy"/>
    <dgm:cxn modelId="{FCF3C622-307D-4BEC-8FFC-79E63EE25B40}" srcId="{91DFAD65-F981-4443-88C4-C60CD62EBEFB}" destId="{F653C859-1467-4510-94C7-3300CBE02BC0}" srcOrd="0" destOrd="0" parTransId="{D4B8142C-DCDD-454F-81E4-CECEA662E7CE}" sibTransId="{EA1C4C1B-1937-4537-8D27-42198A789A65}"/>
    <dgm:cxn modelId="{0CA6E746-E097-4D77-A62A-C5EF6A6DBA0B}" srcId="{2C775DDB-384F-46B5-B810-F3E876107DF8}" destId="{91DFAD65-F981-4443-88C4-C60CD62EBEFB}" srcOrd="0" destOrd="0" parTransId="{0381457E-0D6D-4051-815D-7E2B94A660BD}" sibTransId="{DCCF8055-AA4E-4F37-A492-8FF9FB7B34E2}"/>
    <dgm:cxn modelId="{89957C47-1B60-4DEF-8193-5492CAC791BD}" type="presOf" srcId="{F653C859-1467-4510-94C7-3300CBE02BC0}" destId="{F2A21EFD-2FFD-431E-A073-650B4BD057CA}" srcOrd="0" destOrd="0" presId="urn:microsoft.com/office/officeart/2009/layout/CirclePictureHierarchy"/>
    <dgm:cxn modelId="{D787FE51-8E45-4A1A-BEB9-1EDF82735B4A}" type="presOf" srcId="{91DFAD65-F981-4443-88C4-C60CD62EBEFB}" destId="{32F4BBCE-8DD4-46BD-9287-781F9E97C823}" srcOrd="0" destOrd="0" presId="urn:microsoft.com/office/officeart/2009/layout/CirclePictureHierarchy"/>
    <dgm:cxn modelId="{1261B6E4-A93B-459C-824E-5212A2F1C315}" type="presOf" srcId="{D4B8142C-DCDD-454F-81E4-CECEA662E7CE}" destId="{1057FF7C-B7C5-417A-AEC1-61A338669A29}" srcOrd="0" destOrd="0" presId="urn:microsoft.com/office/officeart/2009/layout/CirclePictureHierarchy"/>
    <dgm:cxn modelId="{FAC24274-0A5B-4D33-8B5A-F3F490426847}" type="presParOf" srcId="{E15E6DCF-96E8-41E3-90E0-B86830DAB22C}" destId="{3F8FF403-7723-437D-A226-AAA87D70B652}" srcOrd="0" destOrd="0" presId="urn:microsoft.com/office/officeart/2009/layout/CirclePictureHierarchy"/>
    <dgm:cxn modelId="{5D0E78E2-CB5E-4ABB-9C14-93545625A63F}" type="presParOf" srcId="{3F8FF403-7723-437D-A226-AAA87D70B652}" destId="{13F17BF6-AA71-466C-921F-F5DAAA9C14BE}" srcOrd="0" destOrd="0" presId="urn:microsoft.com/office/officeart/2009/layout/CirclePictureHierarchy"/>
    <dgm:cxn modelId="{632B6BCA-2CDF-4215-8B7E-42B0A5BA6428}" type="presParOf" srcId="{13F17BF6-AA71-466C-921F-F5DAAA9C14BE}" destId="{C136BFB5-B01B-46AC-BE2A-3BA64E248A5F}" srcOrd="0" destOrd="0" presId="urn:microsoft.com/office/officeart/2009/layout/CirclePictureHierarchy"/>
    <dgm:cxn modelId="{7E978D13-5BC4-4196-B0AB-0ADE318C6AC0}" type="presParOf" srcId="{13F17BF6-AA71-466C-921F-F5DAAA9C14BE}" destId="{32F4BBCE-8DD4-46BD-9287-781F9E97C823}" srcOrd="1" destOrd="0" presId="urn:microsoft.com/office/officeart/2009/layout/CirclePictureHierarchy"/>
    <dgm:cxn modelId="{54C31427-AA67-4E9E-BB5B-60BFCFB898E6}" type="presParOf" srcId="{3F8FF403-7723-437D-A226-AAA87D70B652}" destId="{230FF3CE-2DC9-4852-8F13-A229C1EF77EA}" srcOrd="1" destOrd="0" presId="urn:microsoft.com/office/officeart/2009/layout/CirclePictureHierarchy"/>
    <dgm:cxn modelId="{1E4534FB-43F5-490D-B317-BA0845F2CC47}" type="presParOf" srcId="{230FF3CE-2DC9-4852-8F13-A229C1EF77EA}" destId="{1057FF7C-B7C5-417A-AEC1-61A338669A29}" srcOrd="0" destOrd="0" presId="urn:microsoft.com/office/officeart/2009/layout/CirclePictureHierarchy"/>
    <dgm:cxn modelId="{43A1D886-34B4-415E-B443-D70C17F82FD7}" type="presParOf" srcId="{230FF3CE-2DC9-4852-8F13-A229C1EF77EA}" destId="{28BF90FF-4EB2-49B5-A718-9ED31F46819A}" srcOrd="1" destOrd="0" presId="urn:microsoft.com/office/officeart/2009/layout/CirclePictureHierarchy"/>
    <dgm:cxn modelId="{77E7BC31-8E4B-4ACD-9DE9-F7A40CC32ADD}" type="presParOf" srcId="{28BF90FF-4EB2-49B5-A718-9ED31F46819A}" destId="{E31B7E6D-CA63-4092-843F-6A0870800D66}" srcOrd="0" destOrd="0" presId="urn:microsoft.com/office/officeart/2009/layout/CirclePictureHierarchy"/>
    <dgm:cxn modelId="{CB2EA6F4-E0D0-4745-BC82-DA92528A3AE3}" type="presParOf" srcId="{E31B7E6D-CA63-4092-843F-6A0870800D66}" destId="{209B05A7-5481-4503-BB91-77F2A1A6A860}" srcOrd="0" destOrd="0" presId="urn:microsoft.com/office/officeart/2009/layout/CirclePictureHierarchy"/>
    <dgm:cxn modelId="{152F343B-4164-4EBE-90EF-40CC26FB5961}" type="presParOf" srcId="{E31B7E6D-CA63-4092-843F-6A0870800D66}" destId="{F2A21EFD-2FFD-431E-A073-650B4BD057CA}" srcOrd="1" destOrd="0" presId="urn:microsoft.com/office/officeart/2009/layout/CirclePictureHierarchy"/>
    <dgm:cxn modelId="{93DB1882-BF22-43D4-9E94-30D30687E7D7}" type="presParOf" srcId="{28BF90FF-4EB2-49B5-A718-9ED31F46819A}" destId="{1216E569-08C8-4CEA-A0F3-5EE1A7851430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28B2796-4634-4778-BFC1-04D03AEDBE75}" type="doc">
      <dgm:prSet loTypeId="urn:microsoft.com/office/officeart/2005/8/layout/radial6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20CB58C-E5D3-4276-A5F0-FC9447D9DF1F}">
      <dgm:prSet phldrT="[Texto]"/>
      <dgm:spPr/>
      <dgm:t>
        <a:bodyPr/>
        <a:lstStyle/>
        <a:p>
          <a:r>
            <a:rPr lang="es-ES" b="1" i="1" dirty="0" err="1"/>
            <a:t>Tetraktys</a:t>
          </a:r>
          <a:r>
            <a:rPr lang="es-ES" b="1" dirty="0"/>
            <a:t> del Capital Social</a:t>
          </a:r>
        </a:p>
      </dgm:t>
    </dgm:pt>
    <dgm:pt modelId="{AD038835-0D98-4380-9634-895434A94BA8}" type="parTrans" cxnId="{3A2064E3-8D84-4136-9A4A-5A333F15F65B}">
      <dgm:prSet/>
      <dgm:spPr/>
      <dgm:t>
        <a:bodyPr/>
        <a:lstStyle/>
        <a:p>
          <a:endParaRPr lang="es-ES"/>
        </a:p>
      </dgm:t>
    </dgm:pt>
    <dgm:pt modelId="{8B8DFD2B-03C3-4CE4-A90E-E68BA0B7DAE2}" type="sibTrans" cxnId="{3A2064E3-8D84-4136-9A4A-5A333F15F65B}">
      <dgm:prSet/>
      <dgm:spPr/>
      <dgm:t>
        <a:bodyPr/>
        <a:lstStyle/>
        <a:p>
          <a:endParaRPr lang="es-ES"/>
        </a:p>
      </dgm:t>
    </dgm:pt>
    <dgm:pt modelId="{4C1AEE55-D7D3-49A8-8B7E-871BC0D0EB99}">
      <dgm:prSet phldrT="[Texto]" custT="1"/>
      <dgm:spPr/>
      <dgm:t>
        <a:bodyPr/>
        <a:lstStyle/>
        <a:p>
          <a:r>
            <a:rPr lang="es-ES" sz="900" b="1" dirty="0"/>
            <a:t>Participación</a:t>
          </a:r>
        </a:p>
      </dgm:t>
    </dgm:pt>
    <dgm:pt modelId="{3F6C3338-3711-4D23-9083-9AC7B2E20101}" type="parTrans" cxnId="{4CFA6F5A-67D0-40FE-86D8-CAD96F529C1D}">
      <dgm:prSet/>
      <dgm:spPr/>
      <dgm:t>
        <a:bodyPr/>
        <a:lstStyle/>
        <a:p>
          <a:endParaRPr lang="es-ES"/>
        </a:p>
      </dgm:t>
    </dgm:pt>
    <dgm:pt modelId="{A8776599-6B12-4E5C-989F-DC999A6427AA}" type="sibTrans" cxnId="{4CFA6F5A-67D0-40FE-86D8-CAD96F529C1D}">
      <dgm:prSet/>
      <dgm:spPr/>
      <dgm:t>
        <a:bodyPr/>
        <a:lstStyle/>
        <a:p>
          <a:endParaRPr lang="es-ES"/>
        </a:p>
      </dgm:t>
    </dgm:pt>
    <dgm:pt modelId="{DE925D53-8AC6-42AA-AB10-00E4BD7A34D9}">
      <dgm:prSet phldrT="[Texto]" custT="1"/>
      <dgm:spPr/>
      <dgm:t>
        <a:bodyPr/>
        <a:lstStyle/>
        <a:p>
          <a:r>
            <a:rPr lang="es-ES" sz="1000" b="1"/>
            <a:t>Confianza</a:t>
          </a:r>
        </a:p>
      </dgm:t>
    </dgm:pt>
    <dgm:pt modelId="{7BFAECC6-EA5F-485E-B6CE-741ACEB480D1}" type="parTrans" cxnId="{9E634F86-ADCB-4E9F-9B5E-5CC6B81D1397}">
      <dgm:prSet/>
      <dgm:spPr/>
      <dgm:t>
        <a:bodyPr/>
        <a:lstStyle/>
        <a:p>
          <a:endParaRPr lang="es-ES"/>
        </a:p>
      </dgm:t>
    </dgm:pt>
    <dgm:pt modelId="{4D5D59AF-DA9D-48CD-AE8D-E5C735206E49}" type="sibTrans" cxnId="{9E634F86-ADCB-4E9F-9B5E-5CC6B81D1397}">
      <dgm:prSet/>
      <dgm:spPr/>
      <dgm:t>
        <a:bodyPr/>
        <a:lstStyle/>
        <a:p>
          <a:endParaRPr lang="es-ES"/>
        </a:p>
      </dgm:t>
    </dgm:pt>
    <dgm:pt modelId="{741AEC7E-F96E-4EBA-B683-D5AF26741676}">
      <dgm:prSet phldrT="[Texto]" custT="1"/>
      <dgm:spPr/>
      <dgm:t>
        <a:bodyPr/>
        <a:lstStyle/>
        <a:p>
          <a:r>
            <a:rPr lang="es-ES" sz="1000" b="1"/>
            <a:t>Innovación</a:t>
          </a:r>
        </a:p>
      </dgm:t>
    </dgm:pt>
    <dgm:pt modelId="{84DAB314-1939-4DE3-B5C0-DFD6A4EDFF84}" type="parTrans" cxnId="{D9CB3E5D-895E-40A0-82EE-604BA91F5C8C}">
      <dgm:prSet/>
      <dgm:spPr/>
      <dgm:t>
        <a:bodyPr/>
        <a:lstStyle/>
        <a:p>
          <a:endParaRPr lang="es-ES"/>
        </a:p>
      </dgm:t>
    </dgm:pt>
    <dgm:pt modelId="{0AE823A6-580E-4877-BDD5-8B2921CC7355}" type="sibTrans" cxnId="{D9CB3E5D-895E-40A0-82EE-604BA91F5C8C}">
      <dgm:prSet/>
      <dgm:spPr/>
      <dgm:t>
        <a:bodyPr/>
        <a:lstStyle/>
        <a:p>
          <a:endParaRPr lang="es-ES"/>
        </a:p>
      </dgm:t>
    </dgm:pt>
    <dgm:pt modelId="{372E49F0-37BA-43BE-AA6C-1A4358E16E1F}">
      <dgm:prSet phldrT="[Texto]" custT="1"/>
      <dgm:spPr/>
      <dgm:t>
        <a:bodyPr/>
        <a:lstStyle/>
        <a:p>
          <a:r>
            <a:rPr lang="es-ES" sz="1000" b="1"/>
            <a:t>Éxito </a:t>
          </a:r>
          <a:r>
            <a:rPr lang="es-ES" sz="900" b="1"/>
            <a:t>Competitivo</a:t>
          </a:r>
          <a:endParaRPr lang="es-ES" sz="900" b="1" normalizeH="1" baseline="0"/>
        </a:p>
      </dgm:t>
    </dgm:pt>
    <dgm:pt modelId="{C28ABB88-86FD-4CB3-997A-E8F3D95E9FDB}" type="parTrans" cxnId="{4096B4B4-BF6B-4B5A-B5EC-3DE9BD25E8BF}">
      <dgm:prSet/>
      <dgm:spPr/>
      <dgm:t>
        <a:bodyPr/>
        <a:lstStyle/>
        <a:p>
          <a:endParaRPr lang="es-ES"/>
        </a:p>
      </dgm:t>
    </dgm:pt>
    <dgm:pt modelId="{393F8F49-51EB-42E6-B745-96904CA50CEB}" type="sibTrans" cxnId="{4096B4B4-BF6B-4B5A-B5EC-3DE9BD25E8BF}">
      <dgm:prSet/>
      <dgm:spPr/>
      <dgm:t>
        <a:bodyPr/>
        <a:lstStyle/>
        <a:p>
          <a:endParaRPr lang="es-ES"/>
        </a:p>
      </dgm:t>
    </dgm:pt>
    <dgm:pt modelId="{0464CDDD-F24C-421E-9E9A-6884A3F44465}">
      <dgm:prSet phldrT="[Texto]" custT="1"/>
      <dgm:spPr/>
      <dgm:t>
        <a:bodyPr/>
        <a:lstStyle/>
        <a:p>
          <a:r>
            <a:rPr lang="es-ES" sz="1000" b="1"/>
            <a:t>Satisfacción</a:t>
          </a:r>
        </a:p>
      </dgm:t>
    </dgm:pt>
    <dgm:pt modelId="{004FF04B-099C-46D4-B409-2AEE2C621D3F}" type="parTrans" cxnId="{FCD8A135-4281-42D3-84A9-601FCF078F93}">
      <dgm:prSet/>
      <dgm:spPr/>
      <dgm:t>
        <a:bodyPr/>
        <a:lstStyle/>
        <a:p>
          <a:endParaRPr lang="es-ES"/>
        </a:p>
      </dgm:t>
    </dgm:pt>
    <dgm:pt modelId="{1BD24450-4212-43BB-8847-43E225BAAB76}" type="sibTrans" cxnId="{FCD8A135-4281-42D3-84A9-601FCF078F93}">
      <dgm:prSet/>
      <dgm:spPr/>
      <dgm:t>
        <a:bodyPr/>
        <a:lstStyle/>
        <a:p>
          <a:endParaRPr lang="es-ES"/>
        </a:p>
      </dgm:t>
    </dgm:pt>
    <dgm:pt modelId="{AFF11D0E-434C-47D7-B161-60831FD0C268}">
      <dgm:prSet phldrT="[Texto]" custT="1"/>
      <dgm:spPr/>
      <dgm:t>
        <a:bodyPr/>
        <a:lstStyle/>
        <a:p>
          <a:r>
            <a:rPr lang="es-ES" sz="1000" b="1" dirty="0"/>
            <a:t>Lealtad</a:t>
          </a:r>
        </a:p>
      </dgm:t>
    </dgm:pt>
    <dgm:pt modelId="{8A279038-C234-44C1-BEEA-5B4636EE1E36}" type="parTrans" cxnId="{B59EDACE-B0A7-4501-9757-294A8E28CA84}">
      <dgm:prSet/>
      <dgm:spPr/>
      <dgm:t>
        <a:bodyPr/>
        <a:lstStyle/>
        <a:p>
          <a:endParaRPr lang="es-ES"/>
        </a:p>
      </dgm:t>
    </dgm:pt>
    <dgm:pt modelId="{ED7C9E52-7C5B-432F-9982-73975EF48E10}" type="sibTrans" cxnId="{B59EDACE-B0A7-4501-9757-294A8E28CA84}">
      <dgm:prSet/>
      <dgm:spPr/>
      <dgm:t>
        <a:bodyPr/>
        <a:lstStyle/>
        <a:p>
          <a:endParaRPr lang="es-ES"/>
        </a:p>
      </dgm:t>
    </dgm:pt>
    <dgm:pt modelId="{9B3E37B0-6ADE-4E37-800F-E52881CA01BB}">
      <dgm:prSet phldrT="[Texto]" custT="1"/>
      <dgm:spPr/>
      <dgm:t>
        <a:bodyPr/>
        <a:lstStyle/>
        <a:p>
          <a:r>
            <a:rPr lang="es-ES" sz="900" b="1" dirty="0"/>
            <a:t>Identificación</a:t>
          </a:r>
          <a:r>
            <a:rPr lang="es-ES" sz="1000" b="1" dirty="0"/>
            <a:t> Social</a:t>
          </a:r>
        </a:p>
      </dgm:t>
    </dgm:pt>
    <dgm:pt modelId="{572BA780-779E-4F64-B852-039DFC4A24DB}" type="parTrans" cxnId="{E4885D2A-C84F-4D2F-B8B8-F588F372FC63}">
      <dgm:prSet/>
      <dgm:spPr/>
      <dgm:t>
        <a:bodyPr/>
        <a:lstStyle/>
        <a:p>
          <a:endParaRPr lang="es-ES"/>
        </a:p>
      </dgm:t>
    </dgm:pt>
    <dgm:pt modelId="{A6572E7A-504D-42D0-8A41-C74948AE08B9}" type="sibTrans" cxnId="{E4885D2A-C84F-4D2F-B8B8-F588F372FC63}">
      <dgm:prSet/>
      <dgm:spPr/>
      <dgm:t>
        <a:bodyPr/>
        <a:lstStyle/>
        <a:p>
          <a:endParaRPr lang="es-ES"/>
        </a:p>
      </dgm:t>
    </dgm:pt>
    <dgm:pt modelId="{BEB2AACC-60BC-4A9B-A812-0E3E4CD2439B}">
      <dgm:prSet phldrT="[Texto]" custT="1"/>
      <dgm:spPr/>
      <dgm:t>
        <a:bodyPr/>
        <a:lstStyle/>
        <a:p>
          <a:r>
            <a:rPr lang="es-ES" sz="1000" b="1"/>
            <a:t>Objetivos y Metas</a:t>
          </a:r>
        </a:p>
      </dgm:t>
    </dgm:pt>
    <dgm:pt modelId="{427809C1-D59D-4F71-BA09-3F74BEF11BD7}" type="parTrans" cxnId="{EFDC73D7-A970-4FE4-97DB-104E4FE44FBC}">
      <dgm:prSet/>
      <dgm:spPr/>
      <dgm:t>
        <a:bodyPr/>
        <a:lstStyle/>
        <a:p>
          <a:endParaRPr lang="es-ES"/>
        </a:p>
      </dgm:t>
    </dgm:pt>
    <dgm:pt modelId="{C43D272F-40A8-4B74-B877-C56580ED27BA}" type="sibTrans" cxnId="{EFDC73D7-A970-4FE4-97DB-104E4FE44FBC}">
      <dgm:prSet/>
      <dgm:spPr/>
      <dgm:t>
        <a:bodyPr/>
        <a:lstStyle/>
        <a:p>
          <a:endParaRPr lang="es-ES"/>
        </a:p>
      </dgm:t>
    </dgm:pt>
    <dgm:pt modelId="{E1E6A5CE-797B-459E-B468-8EB8D3D12F44}">
      <dgm:prSet phldrT="[Texto]" custT="1"/>
      <dgm:spPr/>
      <dgm:t>
        <a:bodyPr/>
        <a:lstStyle/>
        <a:p>
          <a:r>
            <a:rPr lang="es-ES" sz="900" b="1"/>
            <a:t>Información</a:t>
          </a:r>
        </a:p>
      </dgm:t>
    </dgm:pt>
    <dgm:pt modelId="{6B0BACAA-3CFC-4A8E-AF3B-0B7A3ACACDB4}" type="parTrans" cxnId="{B5404697-8E2A-4EFD-AC32-6D83E8F4EC3B}">
      <dgm:prSet/>
      <dgm:spPr/>
      <dgm:t>
        <a:bodyPr/>
        <a:lstStyle/>
        <a:p>
          <a:endParaRPr lang="es-ES"/>
        </a:p>
      </dgm:t>
    </dgm:pt>
    <dgm:pt modelId="{8477528A-83C1-49C3-9E3D-081487B9D3BC}" type="sibTrans" cxnId="{B5404697-8E2A-4EFD-AC32-6D83E8F4EC3B}">
      <dgm:prSet/>
      <dgm:spPr/>
      <dgm:t>
        <a:bodyPr/>
        <a:lstStyle/>
        <a:p>
          <a:endParaRPr lang="es-ES"/>
        </a:p>
      </dgm:t>
    </dgm:pt>
    <dgm:pt modelId="{EE5AD6A6-F0A1-44AF-B1BE-5BC1782B4BF0}">
      <dgm:prSet phldrT="[Texto]"/>
      <dgm:spPr/>
      <dgm:t>
        <a:bodyPr/>
        <a:lstStyle/>
        <a:p>
          <a:endParaRPr lang="es-ES"/>
        </a:p>
      </dgm:t>
    </dgm:pt>
    <dgm:pt modelId="{BD4BA8EC-A813-4A53-819C-5EB31865286A}" type="parTrans" cxnId="{D1F3B79D-DE4E-4748-B93E-802A7593B3D9}">
      <dgm:prSet/>
      <dgm:spPr/>
      <dgm:t>
        <a:bodyPr/>
        <a:lstStyle/>
        <a:p>
          <a:endParaRPr lang="es-ES"/>
        </a:p>
      </dgm:t>
    </dgm:pt>
    <dgm:pt modelId="{AA7233B4-C45D-46BA-8812-B3E92DD47786}" type="sibTrans" cxnId="{D1F3B79D-DE4E-4748-B93E-802A7593B3D9}">
      <dgm:prSet/>
      <dgm:spPr/>
      <dgm:t>
        <a:bodyPr/>
        <a:lstStyle/>
        <a:p>
          <a:endParaRPr lang="es-ES"/>
        </a:p>
      </dgm:t>
    </dgm:pt>
    <dgm:pt modelId="{1F8CE3C1-B5A2-4A20-B9D4-3F1E0399181A}">
      <dgm:prSet phldrT="[Texto]" custT="1"/>
      <dgm:spPr/>
      <dgm:t>
        <a:bodyPr/>
        <a:lstStyle/>
        <a:p>
          <a:r>
            <a:rPr lang="es-ES" sz="900" b="1" dirty="0"/>
            <a:t>Internacional</a:t>
          </a:r>
        </a:p>
      </dgm:t>
    </dgm:pt>
    <dgm:pt modelId="{296C335E-A18B-4632-B156-E9EC84FA0F7D}" type="parTrans" cxnId="{F0937D06-D13B-482E-95F5-A8B55953335F}">
      <dgm:prSet/>
      <dgm:spPr/>
      <dgm:t>
        <a:bodyPr/>
        <a:lstStyle/>
        <a:p>
          <a:endParaRPr lang="es-ES"/>
        </a:p>
      </dgm:t>
    </dgm:pt>
    <dgm:pt modelId="{331A2CBE-C80E-433A-949C-0178F5466654}" type="sibTrans" cxnId="{F0937D06-D13B-482E-95F5-A8B55953335F}">
      <dgm:prSet/>
      <dgm:spPr/>
      <dgm:t>
        <a:bodyPr/>
        <a:lstStyle/>
        <a:p>
          <a:endParaRPr lang="es-ES"/>
        </a:p>
      </dgm:t>
    </dgm:pt>
    <dgm:pt modelId="{309A9B91-FCED-4D8E-80EC-94192E533CE5}" type="pres">
      <dgm:prSet presAssocID="{628B2796-4634-4778-BFC1-04D03AEDBE7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60EA268-4482-41D2-9902-BCEEFE2C19B5}" type="pres">
      <dgm:prSet presAssocID="{420CB58C-E5D3-4276-A5F0-FC9447D9DF1F}" presName="centerShape" presStyleLbl="node0" presStyleIdx="0" presStyleCnt="1"/>
      <dgm:spPr/>
    </dgm:pt>
    <dgm:pt modelId="{C3C41B50-6E6B-49B5-B33E-3231BFA7C451}" type="pres">
      <dgm:prSet presAssocID="{4C1AEE55-D7D3-49A8-8B7E-871BC0D0EB99}" presName="node" presStyleLbl="node1" presStyleIdx="0" presStyleCnt="10" custScaleX="122357" custScaleY="116907">
        <dgm:presLayoutVars>
          <dgm:bulletEnabled val="1"/>
        </dgm:presLayoutVars>
      </dgm:prSet>
      <dgm:spPr/>
    </dgm:pt>
    <dgm:pt modelId="{A526F0C9-D2EA-4BDB-A35A-9E76163DD694}" type="pres">
      <dgm:prSet presAssocID="{4C1AEE55-D7D3-49A8-8B7E-871BC0D0EB99}" presName="dummy" presStyleCnt="0"/>
      <dgm:spPr/>
    </dgm:pt>
    <dgm:pt modelId="{C5B91F42-20E6-4F79-823D-9D6F9689112B}" type="pres">
      <dgm:prSet presAssocID="{A8776599-6B12-4E5C-989F-DC999A6427AA}" presName="sibTrans" presStyleLbl="sibTrans2D1" presStyleIdx="0" presStyleCnt="10"/>
      <dgm:spPr/>
    </dgm:pt>
    <dgm:pt modelId="{C6075ECB-273F-4EB3-862A-175C1FA9D03C}" type="pres">
      <dgm:prSet presAssocID="{DE925D53-8AC6-42AA-AB10-00E4BD7A34D9}" presName="node" presStyleLbl="node1" presStyleIdx="1" presStyleCnt="10" custScaleX="116698" custScaleY="123640">
        <dgm:presLayoutVars>
          <dgm:bulletEnabled val="1"/>
        </dgm:presLayoutVars>
      </dgm:prSet>
      <dgm:spPr/>
    </dgm:pt>
    <dgm:pt modelId="{C0F9D096-A971-4AC8-8CAA-ADF58CA7A311}" type="pres">
      <dgm:prSet presAssocID="{DE925D53-8AC6-42AA-AB10-00E4BD7A34D9}" presName="dummy" presStyleCnt="0"/>
      <dgm:spPr/>
    </dgm:pt>
    <dgm:pt modelId="{F4D31C94-115F-4BAC-B064-51F41F49E005}" type="pres">
      <dgm:prSet presAssocID="{4D5D59AF-DA9D-48CD-AE8D-E5C735206E49}" presName="sibTrans" presStyleLbl="sibTrans2D1" presStyleIdx="1" presStyleCnt="10"/>
      <dgm:spPr/>
    </dgm:pt>
    <dgm:pt modelId="{724A1565-A7CB-4E09-B0E4-471C643D079D}" type="pres">
      <dgm:prSet presAssocID="{0464CDDD-F24C-421E-9E9A-6884A3F44465}" presName="node" presStyleLbl="node1" presStyleIdx="2" presStyleCnt="10" custScaleX="117997" custScaleY="124562">
        <dgm:presLayoutVars>
          <dgm:bulletEnabled val="1"/>
        </dgm:presLayoutVars>
      </dgm:prSet>
      <dgm:spPr/>
    </dgm:pt>
    <dgm:pt modelId="{C3F2325B-1BE7-4191-9537-A893836352C1}" type="pres">
      <dgm:prSet presAssocID="{0464CDDD-F24C-421E-9E9A-6884A3F44465}" presName="dummy" presStyleCnt="0"/>
      <dgm:spPr/>
    </dgm:pt>
    <dgm:pt modelId="{E33F12B1-82FE-456A-A252-4255DE2A931F}" type="pres">
      <dgm:prSet presAssocID="{1BD24450-4212-43BB-8847-43E225BAAB76}" presName="sibTrans" presStyleLbl="sibTrans2D1" presStyleIdx="2" presStyleCnt="10"/>
      <dgm:spPr/>
    </dgm:pt>
    <dgm:pt modelId="{BE017591-8F5C-40EA-8F82-540F6C6A7BBE}" type="pres">
      <dgm:prSet presAssocID="{AFF11D0E-434C-47D7-B161-60831FD0C268}" presName="node" presStyleLbl="node1" presStyleIdx="3" presStyleCnt="10" custScaleX="119735" custScaleY="125074">
        <dgm:presLayoutVars>
          <dgm:bulletEnabled val="1"/>
        </dgm:presLayoutVars>
      </dgm:prSet>
      <dgm:spPr/>
    </dgm:pt>
    <dgm:pt modelId="{C6F75A9F-3C1F-4FEC-9DD6-4134B4CA089C}" type="pres">
      <dgm:prSet presAssocID="{AFF11D0E-434C-47D7-B161-60831FD0C268}" presName="dummy" presStyleCnt="0"/>
      <dgm:spPr/>
    </dgm:pt>
    <dgm:pt modelId="{3195370E-B131-4A6A-908E-1449EF7C4E00}" type="pres">
      <dgm:prSet presAssocID="{ED7C9E52-7C5B-432F-9982-73975EF48E10}" presName="sibTrans" presStyleLbl="sibTrans2D1" presStyleIdx="3" presStyleCnt="10"/>
      <dgm:spPr/>
    </dgm:pt>
    <dgm:pt modelId="{59914AEC-769A-4265-9191-1FDC89936C42}" type="pres">
      <dgm:prSet presAssocID="{9B3E37B0-6ADE-4E37-800F-E52881CA01BB}" presName="node" presStyleLbl="node1" presStyleIdx="4" presStyleCnt="10" custScaleX="128986" custScaleY="121155">
        <dgm:presLayoutVars>
          <dgm:bulletEnabled val="1"/>
        </dgm:presLayoutVars>
      </dgm:prSet>
      <dgm:spPr/>
    </dgm:pt>
    <dgm:pt modelId="{20336D67-9430-409A-9B46-8A3621D1F88D}" type="pres">
      <dgm:prSet presAssocID="{9B3E37B0-6ADE-4E37-800F-E52881CA01BB}" presName="dummy" presStyleCnt="0"/>
      <dgm:spPr/>
    </dgm:pt>
    <dgm:pt modelId="{A81C6448-4CD4-461C-9170-CB4B8044849A}" type="pres">
      <dgm:prSet presAssocID="{A6572E7A-504D-42D0-8A41-C74948AE08B9}" presName="sibTrans" presStyleLbl="sibTrans2D1" presStyleIdx="4" presStyleCnt="10"/>
      <dgm:spPr/>
    </dgm:pt>
    <dgm:pt modelId="{69F18F8D-C696-471B-9ACC-685D00482680}" type="pres">
      <dgm:prSet presAssocID="{BEB2AACC-60BC-4A9B-A812-0E3E4CD2439B}" presName="node" presStyleLbl="node1" presStyleIdx="5" presStyleCnt="10" custScaleX="124964" custScaleY="124241">
        <dgm:presLayoutVars>
          <dgm:bulletEnabled val="1"/>
        </dgm:presLayoutVars>
      </dgm:prSet>
      <dgm:spPr/>
    </dgm:pt>
    <dgm:pt modelId="{A588EE2B-1B73-45ED-9294-6FAFCACA72EC}" type="pres">
      <dgm:prSet presAssocID="{BEB2AACC-60BC-4A9B-A812-0E3E4CD2439B}" presName="dummy" presStyleCnt="0"/>
      <dgm:spPr/>
    </dgm:pt>
    <dgm:pt modelId="{F0D54A81-24D8-4CB9-8FD2-6A3B296DF6B2}" type="pres">
      <dgm:prSet presAssocID="{C43D272F-40A8-4B74-B877-C56580ED27BA}" presName="sibTrans" presStyleLbl="sibTrans2D1" presStyleIdx="5" presStyleCnt="10"/>
      <dgm:spPr/>
    </dgm:pt>
    <dgm:pt modelId="{B7A626CE-D98D-4A82-A627-DD7C0E79A6C5}" type="pres">
      <dgm:prSet presAssocID="{E1E6A5CE-797B-459E-B468-8EB8D3D12F44}" presName="node" presStyleLbl="node1" presStyleIdx="6" presStyleCnt="10" custScaleX="118655" custScaleY="123595">
        <dgm:presLayoutVars>
          <dgm:bulletEnabled val="1"/>
        </dgm:presLayoutVars>
      </dgm:prSet>
      <dgm:spPr/>
    </dgm:pt>
    <dgm:pt modelId="{3D0952B1-8021-40C6-B828-76EC8FE63C45}" type="pres">
      <dgm:prSet presAssocID="{E1E6A5CE-797B-459E-B468-8EB8D3D12F44}" presName="dummy" presStyleCnt="0"/>
      <dgm:spPr/>
    </dgm:pt>
    <dgm:pt modelId="{6B656F70-5C10-4A32-B14A-7A5D3D26F1ED}" type="pres">
      <dgm:prSet presAssocID="{8477528A-83C1-49C3-9E3D-081487B9D3BC}" presName="sibTrans" presStyleLbl="sibTrans2D1" presStyleIdx="6" presStyleCnt="10"/>
      <dgm:spPr/>
    </dgm:pt>
    <dgm:pt modelId="{F0F3E524-E7FF-48A6-88E6-DF423B443324}" type="pres">
      <dgm:prSet presAssocID="{741AEC7E-F96E-4EBA-B683-D5AF26741676}" presName="node" presStyleLbl="node1" presStyleIdx="7" presStyleCnt="10" custScaleX="131745" custScaleY="126605">
        <dgm:presLayoutVars>
          <dgm:bulletEnabled val="1"/>
        </dgm:presLayoutVars>
      </dgm:prSet>
      <dgm:spPr/>
    </dgm:pt>
    <dgm:pt modelId="{1C9FCDD0-332B-41AB-A5A4-A744816570B9}" type="pres">
      <dgm:prSet presAssocID="{741AEC7E-F96E-4EBA-B683-D5AF26741676}" presName="dummy" presStyleCnt="0"/>
      <dgm:spPr/>
    </dgm:pt>
    <dgm:pt modelId="{03CE138B-E1C6-4321-BA66-252BB4445331}" type="pres">
      <dgm:prSet presAssocID="{0AE823A6-580E-4877-BDD5-8B2921CC7355}" presName="sibTrans" presStyleLbl="sibTrans2D1" presStyleIdx="7" presStyleCnt="10"/>
      <dgm:spPr/>
    </dgm:pt>
    <dgm:pt modelId="{4DBF01BB-8773-48D0-B90D-4456D0979E47}" type="pres">
      <dgm:prSet presAssocID="{1F8CE3C1-B5A2-4A20-B9D4-3F1E0399181A}" presName="node" presStyleLbl="node1" presStyleIdx="8" presStyleCnt="10" custScaleX="123133" custScaleY="129422">
        <dgm:presLayoutVars>
          <dgm:bulletEnabled val="1"/>
        </dgm:presLayoutVars>
      </dgm:prSet>
      <dgm:spPr/>
    </dgm:pt>
    <dgm:pt modelId="{25C6EE30-4336-4359-82FA-B5DD068B08FA}" type="pres">
      <dgm:prSet presAssocID="{1F8CE3C1-B5A2-4A20-B9D4-3F1E0399181A}" presName="dummy" presStyleCnt="0"/>
      <dgm:spPr/>
    </dgm:pt>
    <dgm:pt modelId="{49E2AB8E-96C5-475C-A005-252AFD38AC73}" type="pres">
      <dgm:prSet presAssocID="{331A2CBE-C80E-433A-949C-0178F5466654}" presName="sibTrans" presStyleLbl="sibTrans2D1" presStyleIdx="8" presStyleCnt="10"/>
      <dgm:spPr/>
    </dgm:pt>
    <dgm:pt modelId="{E9302B71-906B-424E-8CE9-58AD7CEBBA98}" type="pres">
      <dgm:prSet presAssocID="{372E49F0-37BA-43BE-AA6C-1A4358E16E1F}" presName="node" presStyleLbl="node1" presStyleIdx="9" presStyleCnt="10" custScaleX="119591" custScaleY="123660">
        <dgm:presLayoutVars>
          <dgm:bulletEnabled val="1"/>
        </dgm:presLayoutVars>
      </dgm:prSet>
      <dgm:spPr/>
    </dgm:pt>
    <dgm:pt modelId="{3C3FF7AF-13AC-4E65-8580-CD1DFA7EC062}" type="pres">
      <dgm:prSet presAssocID="{372E49F0-37BA-43BE-AA6C-1A4358E16E1F}" presName="dummy" presStyleCnt="0"/>
      <dgm:spPr/>
    </dgm:pt>
    <dgm:pt modelId="{809CD746-0B79-4913-B583-C188566D0E4E}" type="pres">
      <dgm:prSet presAssocID="{393F8F49-51EB-42E6-B745-96904CA50CEB}" presName="sibTrans" presStyleLbl="sibTrans2D1" presStyleIdx="9" presStyleCnt="10"/>
      <dgm:spPr/>
    </dgm:pt>
  </dgm:ptLst>
  <dgm:cxnLst>
    <dgm:cxn modelId="{9105FD05-1A6B-4EB4-A92F-32580A49CFA5}" type="presOf" srcId="{0AE823A6-580E-4877-BDD5-8B2921CC7355}" destId="{03CE138B-E1C6-4321-BA66-252BB4445331}" srcOrd="0" destOrd="0" presId="urn:microsoft.com/office/officeart/2005/8/layout/radial6"/>
    <dgm:cxn modelId="{F0937D06-D13B-482E-95F5-A8B55953335F}" srcId="{420CB58C-E5D3-4276-A5F0-FC9447D9DF1F}" destId="{1F8CE3C1-B5A2-4A20-B9D4-3F1E0399181A}" srcOrd="8" destOrd="0" parTransId="{296C335E-A18B-4632-B156-E9EC84FA0F7D}" sibTransId="{331A2CBE-C80E-433A-949C-0178F5466654}"/>
    <dgm:cxn modelId="{969B680E-2A38-466C-A994-D8C81F38EF09}" type="presOf" srcId="{C43D272F-40A8-4B74-B877-C56580ED27BA}" destId="{F0D54A81-24D8-4CB9-8FD2-6A3B296DF6B2}" srcOrd="0" destOrd="0" presId="urn:microsoft.com/office/officeart/2005/8/layout/radial6"/>
    <dgm:cxn modelId="{9870D11F-3EAB-4175-BA43-D1518ADA217A}" type="presOf" srcId="{372E49F0-37BA-43BE-AA6C-1A4358E16E1F}" destId="{E9302B71-906B-424E-8CE9-58AD7CEBBA98}" srcOrd="0" destOrd="0" presId="urn:microsoft.com/office/officeart/2005/8/layout/radial6"/>
    <dgm:cxn modelId="{9536FB23-4665-4A0A-9ED9-EE7C9BD61C4A}" type="presOf" srcId="{4D5D59AF-DA9D-48CD-AE8D-E5C735206E49}" destId="{F4D31C94-115F-4BAC-B064-51F41F49E005}" srcOrd="0" destOrd="0" presId="urn:microsoft.com/office/officeart/2005/8/layout/radial6"/>
    <dgm:cxn modelId="{237A1424-A654-4EB0-8951-6CAF7294D016}" type="presOf" srcId="{1BD24450-4212-43BB-8847-43E225BAAB76}" destId="{E33F12B1-82FE-456A-A252-4255DE2A931F}" srcOrd="0" destOrd="0" presId="urn:microsoft.com/office/officeart/2005/8/layout/radial6"/>
    <dgm:cxn modelId="{678E7E24-3AC7-40FD-843E-F36FAAC7CAC1}" type="presOf" srcId="{420CB58C-E5D3-4276-A5F0-FC9447D9DF1F}" destId="{C60EA268-4482-41D2-9902-BCEEFE2C19B5}" srcOrd="0" destOrd="0" presId="urn:microsoft.com/office/officeart/2005/8/layout/radial6"/>
    <dgm:cxn modelId="{E4885D2A-C84F-4D2F-B8B8-F588F372FC63}" srcId="{420CB58C-E5D3-4276-A5F0-FC9447D9DF1F}" destId="{9B3E37B0-6ADE-4E37-800F-E52881CA01BB}" srcOrd="4" destOrd="0" parTransId="{572BA780-779E-4F64-B852-039DFC4A24DB}" sibTransId="{A6572E7A-504D-42D0-8A41-C74948AE08B9}"/>
    <dgm:cxn modelId="{7908722C-C712-425B-AD45-9B352F3611FF}" type="presOf" srcId="{9B3E37B0-6ADE-4E37-800F-E52881CA01BB}" destId="{59914AEC-769A-4265-9191-1FDC89936C42}" srcOrd="0" destOrd="0" presId="urn:microsoft.com/office/officeart/2005/8/layout/radial6"/>
    <dgm:cxn modelId="{FCD8A135-4281-42D3-84A9-601FCF078F93}" srcId="{420CB58C-E5D3-4276-A5F0-FC9447D9DF1F}" destId="{0464CDDD-F24C-421E-9E9A-6884A3F44465}" srcOrd="2" destOrd="0" parTransId="{004FF04B-099C-46D4-B409-2AEE2C621D3F}" sibTransId="{1BD24450-4212-43BB-8847-43E225BAAB76}"/>
    <dgm:cxn modelId="{7BBEED35-C446-4483-8090-0B3A5AF1315C}" type="presOf" srcId="{DE925D53-8AC6-42AA-AB10-00E4BD7A34D9}" destId="{C6075ECB-273F-4EB3-862A-175C1FA9D03C}" srcOrd="0" destOrd="0" presId="urn:microsoft.com/office/officeart/2005/8/layout/radial6"/>
    <dgm:cxn modelId="{4CFA6F5A-67D0-40FE-86D8-CAD96F529C1D}" srcId="{420CB58C-E5D3-4276-A5F0-FC9447D9DF1F}" destId="{4C1AEE55-D7D3-49A8-8B7E-871BC0D0EB99}" srcOrd="0" destOrd="0" parTransId="{3F6C3338-3711-4D23-9083-9AC7B2E20101}" sibTransId="{A8776599-6B12-4E5C-989F-DC999A6427AA}"/>
    <dgm:cxn modelId="{D9CB3E5D-895E-40A0-82EE-604BA91F5C8C}" srcId="{420CB58C-E5D3-4276-A5F0-FC9447D9DF1F}" destId="{741AEC7E-F96E-4EBA-B683-D5AF26741676}" srcOrd="7" destOrd="0" parTransId="{84DAB314-1939-4DE3-B5C0-DFD6A4EDFF84}" sibTransId="{0AE823A6-580E-4877-BDD5-8B2921CC7355}"/>
    <dgm:cxn modelId="{9097C55D-6EE8-4CDF-AE5D-44842CB2C72F}" type="presOf" srcId="{1F8CE3C1-B5A2-4A20-B9D4-3F1E0399181A}" destId="{4DBF01BB-8773-48D0-B90D-4456D0979E47}" srcOrd="0" destOrd="0" presId="urn:microsoft.com/office/officeart/2005/8/layout/radial6"/>
    <dgm:cxn modelId="{316A6360-4712-4A78-8FF3-7C929A79E93E}" type="presOf" srcId="{331A2CBE-C80E-433A-949C-0178F5466654}" destId="{49E2AB8E-96C5-475C-A005-252AFD38AC73}" srcOrd="0" destOrd="0" presId="urn:microsoft.com/office/officeart/2005/8/layout/radial6"/>
    <dgm:cxn modelId="{C145E760-D730-4E50-B01B-B71BC88D763B}" type="presOf" srcId="{E1E6A5CE-797B-459E-B468-8EB8D3D12F44}" destId="{B7A626CE-D98D-4A82-A627-DD7C0E79A6C5}" srcOrd="0" destOrd="0" presId="urn:microsoft.com/office/officeart/2005/8/layout/radial6"/>
    <dgm:cxn modelId="{F52B3866-EA87-4AFF-91DA-6F73CB735EE3}" type="presOf" srcId="{741AEC7E-F96E-4EBA-B683-D5AF26741676}" destId="{F0F3E524-E7FF-48A6-88E6-DF423B443324}" srcOrd="0" destOrd="0" presId="urn:microsoft.com/office/officeart/2005/8/layout/radial6"/>
    <dgm:cxn modelId="{D737DF7B-C382-46F2-B223-EFA62F37A557}" type="presOf" srcId="{8477528A-83C1-49C3-9E3D-081487B9D3BC}" destId="{6B656F70-5C10-4A32-B14A-7A5D3D26F1ED}" srcOrd="0" destOrd="0" presId="urn:microsoft.com/office/officeart/2005/8/layout/radial6"/>
    <dgm:cxn modelId="{9E634F86-ADCB-4E9F-9B5E-5CC6B81D1397}" srcId="{420CB58C-E5D3-4276-A5F0-FC9447D9DF1F}" destId="{DE925D53-8AC6-42AA-AB10-00E4BD7A34D9}" srcOrd="1" destOrd="0" parTransId="{7BFAECC6-EA5F-485E-B6CE-741ACEB480D1}" sibTransId="{4D5D59AF-DA9D-48CD-AE8D-E5C735206E49}"/>
    <dgm:cxn modelId="{BF3EF58D-0371-43F4-B3E3-112B4ADEF16A}" type="presOf" srcId="{BEB2AACC-60BC-4A9B-A812-0E3E4CD2439B}" destId="{69F18F8D-C696-471B-9ACC-685D00482680}" srcOrd="0" destOrd="0" presId="urn:microsoft.com/office/officeart/2005/8/layout/radial6"/>
    <dgm:cxn modelId="{2BF2BE8F-9A52-49E1-BAB5-678E276417A4}" type="presOf" srcId="{AFF11D0E-434C-47D7-B161-60831FD0C268}" destId="{BE017591-8F5C-40EA-8F82-540F6C6A7BBE}" srcOrd="0" destOrd="0" presId="urn:microsoft.com/office/officeart/2005/8/layout/radial6"/>
    <dgm:cxn modelId="{B5404697-8E2A-4EFD-AC32-6D83E8F4EC3B}" srcId="{420CB58C-E5D3-4276-A5F0-FC9447D9DF1F}" destId="{E1E6A5CE-797B-459E-B468-8EB8D3D12F44}" srcOrd="6" destOrd="0" parTransId="{6B0BACAA-3CFC-4A8E-AF3B-0B7A3ACACDB4}" sibTransId="{8477528A-83C1-49C3-9E3D-081487B9D3BC}"/>
    <dgm:cxn modelId="{3B97799D-2CF8-4F68-89A0-1D368F0E6FE3}" type="presOf" srcId="{0464CDDD-F24C-421E-9E9A-6884A3F44465}" destId="{724A1565-A7CB-4E09-B0E4-471C643D079D}" srcOrd="0" destOrd="0" presId="urn:microsoft.com/office/officeart/2005/8/layout/radial6"/>
    <dgm:cxn modelId="{D1F3B79D-DE4E-4748-B93E-802A7593B3D9}" srcId="{628B2796-4634-4778-BFC1-04D03AEDBE75}" destId="{EE5AD6A6-F0A1-44AF-B1BE-5BC1782B4BF0}" srcOrd="1" destOrd="0" parTransId="{BD4BA8EC-A813-4A53-819C-5EB31865286A}" sibTransId="{AA7233B4-C45D-46BA-8812-B3E92DD47786}"/>
    <dgm:cxn modelId="{FE2036AB-693E-4635-9600-594851AC697F}" type="presOf" srcId="{A8776599-6B12-4E5C-989F-DC999A6427AA}" destId="{C5B91F42-20E6-4F79-823D-9D6F9689112B}" srcOrd="0" destOrd="0" presId="urn:microsoft.com/office/officeart/2005/8/layout/radial6"/>
    <dgm:cxn modelId="{9650ACAC-1C8D-463C-8B85-C1C9AC80C2F0}" type="presOf" srcId="{ED7C9E52-7C5B-432F-9982-73975EF48E10}" destId="{3195370E-B131-4A6A-908E-1449EF7C4E00}" srcOrd="0" destOrd="0" presId="urn:microsoft.com/office/officeart/2005/8/layout/radial6"/>
    <dgm:cxn modelId="{4096B4B4-BF6B-4B5A-B5EC-3DE9BD25E8BF}" srcId="{420CB58C-E5D3-4276-A5F0-FC9447D9DF1F}" destId="{372E49F0-37BA-43BE-AA6C-1A4358E16E1F}" srcOrd="9" destOrd="0" parTransId="{C28ABB88-86FD-4CB3-997A-E8F3D95E9FDB}" sibTransId="{393F8F49-51EB-42E6-B745-96904CA50CEB}"/>
    <dgm:cxn modelId="{090DB1B8-74F3-4D54-BBAB-61098E5170C2}" type="presOf" srcId="{628B2796-4634-4778-BFC1-04D03AEDBE75}" destId="{309A9B91-FCED-4D8E-80EC-94192E533CE5}" srcOrd="0" destOrd="0" presId="urn:microsoft.com/office/officeart/2005/8/layout/radial6"/>
    <dgm:cxn modelId="{B59EDACE-B0A7-4501-9757-294A8E28CA84}" srcId="{420CB58C-E5D3-4276-A5F0-FC9447D9DF1F}" destId="{AFF11D0E-434C-47D7-B161-60831FD0C268}" srcOrd="3" destOrd="0" parTransId="{8A279038-C234-44C1-BEEA-5B4636EE1E36}" sibTransId="{ED7C9E52-7C5B-432F-9982-73975EF48E10}"/>
    <dgm:cxn modelId="{1734C7D2-C63A-4E54-B6FB-3F7379CA7525}" type="presOf" srcId="{393F8F49-51EB-42E6-B745-96904CA50CEB}" destId="{809CD746-0B79-4913-B583-C188566D0E4E}" srcOrd="0" destOrd="0" presId="urn:microsoft.com/office/officeart/2005/8/layout/radial6"/>
    <dgm:cxn modelId="{EFDC73D7-A970-4FE4-97DB-104E4FE44FBC}" srcId="{420CB58C-E5D3-4276-A5F0-FC9447D9DF1F}" destId="{BEB2AACC-60BC-4A9B-A812-0E3E4CD2439B}" srcOrd="5" destOrd="0" parTransId="{427809C1-D59D-4F71-BA09-3F74BEF11BD7}" sibTransId="{C43D272F-40A8-4B74-B877-C56580ED27BA}"/>
    <dgm:cxn modelId="{3A2064E3-8D84-4136-9A4A-5A333F15F65B}" srcId="{628B2796-4634-4778-BFC1-04D03AEDBE75}" destId="{420CB58C-E5D3-4276-A5F0-FC9447D9DF1F}" srcOrd="0" destOrd="0" parTransId="{AD038835-0D98-4380-9634-895434A94BA8}" sibTransId="{8B8DFD2B-03C3-4CE4-A90E-E68BA0B7DAE2}"/>
    <dgm:cxn modelId="{FC5FD0F5-147F-4538-A114-2FBF65F6013F}" type="presOf" srcId="{A6572E7A-504D-42D0-8A41-C74948AE08B9}" destId="{A81C6448-4CD4-461C-9170-CB4B8044849A}" srcOrd="0" destOrd="0" presId="urn:microsoft.com/office/officeart/2005/8/layout/radial6"/>
    <dgm:cxn modelId="{E16A50FF-DE10-4144-A277-E3A0E5164716}" type="presOf" srcId="{4C1AEE55-D7D3-49A8-8B7E-871BC0D0EB99}" destId="{C3C41B50-6E6B-49B5-B33E-3231BFA7C451}" srcOrd="0" destOrd="0" presId="urn:microsoft.com/office/officeart/2005/8/layout/radial6"/>
    <dgm:cxn modelId="{520E01D2-114A-4931-A1B5-A8C26B0C79FD}" type="presParOf" srcId="{309A9B91-FCED-4D8E-80EC-94192E533CE5}" destId="{C60EA268-4482-41D2-9902-BCEEFE2C19B5}" srcOrd="0" destOrd="0" presId="urn:microsoft.com/office/officeart/2005/8/layout/radial6"/>
    <dgm:cxn modelId="{33BBDC79-9D2B-4D27-A11D-B1E0CA90A7FE}" type="presParOf" srcId="{309A9B91-FCED-4D8E-80EC-94192E533CE5}" destId="{C3C41B50-6E6B-49B5-B33E-3231BFA7C451}" srcOrd="1" destOrd="0" presId="urn:microsoft.com/office/officeart/2005/8/layout/radial6"/>
    <dgm:cxn modelId="{573F3462-DDDD-4AC5-9D26-8E6EBC293459}" type="presParOf" srcId="{309A9B91-FCED-4D8E-80EC-94192E533CE5}" destId="{A526F0C9-D2EA-4BDB-A35A-9E76163DD694}" srcOrd="2" destOrd="0" presId="urn:microsoft.com/office/officeart/2005/8/layout/radial6"/>
    <dgm:cxn modelId="{D8CFF072-47B2-4EA0-9E51-B5E6CB8132C1}" type="presParOf" srcId="{309A9B91-FCED-4D8E-80EC-94192E533CE5}" destId="{C5B91F42-20E6-4F79-823D-9D6F9689112B}" srcOrd="3" destOrd="0" presId="urn:microsoft.com/office/officeart/2005/8/layout/radial6"/>
    <dgm:cxn modelId="{DE2D0939-250E-422F-B478-E66113BBAFEF}" type="presParOf" srcId="{309A9B91-FCED-4D8E-80EC-94192E533CE5}" destId="{C6075ECB-273F-4EB3-862A-175C1FA9D03C}" srcOrd="4" destOrd="0" presId="urn:microsoft.com/office/officeart/2005/8/layout/radial6"/>
    <dgm:cxn modelId="{1C64BFC1-D9C0-4659-B56B-DB524F6F5612}" type="presParOf" srcId="{309A9B91-FCED-4D8E-80EC-94192E533CE5}" destId="{C0F9D096-A971-4AC8-8CAA-ADF58CA7A311}" srcOrd="5" destOrd="0" presId="urn:microsoft.com/office/officeart/2005/8/layout/radial6"/>
    <dgm:cxn modelId="{6CACC2D7-BA07-41F5-9FE7-31CDB9EDF9C5}" type="presParOf" srcId="{309A9B91-FCED-4D8E-80EC-94192E533CE5}" destId="{F4D31C94-115F-4BAC-B064-51F41F49E005}" srcOrd="6" destOrd="0" presId="urn:microsoft.com/office/officeart/2005/8/layout/radial6"/>
    <dgm:cxn modelId="{789F4542-290A-4DF5-A538-48FAF0AE0F9F}" type="presParOf" srcId="{309A9B91-FCED-4D8E-80EC-94192E533CE5}" destId="{724A1565-A7CB-4E09-B0E4-471C643D079D}" srcOrd="7" destOrd="0" presId="urn:microsoft.com/office/officeart/2005/8/layout/radial6"/>
    <dgm:cxn modelId="{B8EB3B27-A483-44D7-BB12-BE58735A9E90}" type="presParOf" srcId="{309A9B91-FCED-4D8E-80EC-94192E533CE5}" destId="{C3F2325B-1BE7-4191-9537-A893836352C1}" srcOrd="8" destOrd="0" presId="urn:microsoft.com/office/officeart/2005/8/layout/radial6"/>
    <dgm:cxn modelId="{8453CAC3-38EC-45C9-9C55-5E6C25FED666}" type="presParOf" srcId="{309A9B91-FCED-4D8E-80EC-94192E533CE5}" destId="{E33F12B1-82FE-456A-A252-4255DE2A931F}" srcOrd="9" destOrd="0" presId="urn:microsoft.com/office/officeart/2005/8/layout/radial6"/>
    <dgm:cxn modelId="{A13572A4-72EB-41BE-9CEB-20804242B165}" type="presParOf" srcId="{309A9B91-FCED-4D8E-80EC-94192E533CE5}" destId="{BE017591-8F5C-40EA-8F82-540F6C6A7BBE}" srcOrd="10" destOrd="0" presId="urn:microsoft.com/office/officeart/2005/8/layout/radial6"/>
    <dgm:cxn modelId="{0A4652A4-8B56-491E-A5EA-33D155D55358}" type="presParOf" srcId="{309A9B91-FCED-4D8E-80EC-94192E533CE5}" destId="{C6F75A9F-3C1F-4FEC-9DD6-4134B4CA089C}" srcOrd="11" destOrd="0" presId="urn:microsoft.com/office/officeart/2005/8/layout/radial6"/>
    <dgm:cxn modelId="{D18C4F80-E97F-46E8-ABBE-C2E462728C20}" type="presParOf" srcId="{309A9B91-FCED-4D8E-80EC-94192E533CE5}" destId="{3195370E-B131-4A6A-908E-1449EF7C4E00}" srcOrd="12" destOrd="0" presId="urn:microsoft.com/office/officeart/2005/8/layout/radial6"/>
    <dgm:cxn modelId="{C9CC0469-0315-4A85-9560-EF8F6F76ABE2}" type="presParOf" srcId="{309A9B91-FCED-4D8E-80EC-94192E533CE5}" destId="{59914AEC-769A-4265-9191-1FDC89936C42}" srcOrd="13" destOrd="0" presId="urn:microsoft.com/office/officeart/2005/8/layout/radial6"/>
    <dgm:cxn modelId="{4AD56F43-A32E-4F04-95F3-CEC4C1A7D407}" type="presParOf" srcId="{309A9B91-FCED-4D8E-80EC-94192E533CE5}" destId="{20336D67-9430-409A-9B46-8A3621D1F88D}" srcOrd="14" destOrd="0" presId="urn:microsoft.com/office/officeart/2005/8/layout/radial6"/>
    <dgm:cxn modelId="{F1E9B44C-685A-478F-AEFE-ECA882B594A0}" type="presParOf" srcId="{309A9B91-FCED-4D8E-80EC-94192E533CE5}" destId="{A81C6448-4CD4-461C-9170-CB4B8044849A}" srcOrd="15" destOrd="0" presId="urn:microsoft.com/office/officeart/2005/8/layout/radial6"/>
    <dgm:cxn modelId="{F2DD5535-3FD4-4573-8AC2-E57E217D9313}" type="presParOf" srcId="{309A9B91-FCED-4D8E-80EC-94192E533CE5}" destId="{69F18F8D-C696-471B-9ACC-685D00482680}" srcOrd="16" destOrd="0" presId="urn:microsoft.com/office/officeart/2005/8/layout/radial6"/>
    <dgm:cxn modelId="{AFCFAEB1-D346-4CF9-8629-D8BBBB294607}" type="presParOf" srcId="{309A9B91-FCED-4D8E-80EC-94192E533CE5}" destId="{A588EE2B-1B73-45ED-9294-6FAFCACA72EC}" srcOrd="17" destOrd="0" presId="urn:microsoft.com/office/officeart/2005/8/layout/radial6"/>
    <dgm:cxn modelId="{33C33BED-7B52-42ED-9133-805C9D379345}" type="presParOf" srcId="{309A9B91-FCED-4D8E-80EC-94192E533CE5}" destId="{F0D54A81-24D8-4CB9-8FD2-6A3B296DF6B2}" srcOrd="18" destOrd="0" presId="urn:microsoft.com/office/officeart/2005/8/layout/radial6"/>
    <dgm:cxn modelId="{48623ABB-F5BF-4121-911E-3D48B8C1838D}" type="presParOf" srcId="{309A9B91-FCED-4D8E-80EC-94192E533CE5}" destId="{B7A626CE-D98D-4A82-A627-DD7C0E79A6C5}" srcOrd="19" destOrd="0" presId="urn:microsoft.com/office/officeart/2005/8/layout/radial6"/>
    <dgm:cxn modelId="{2A5C6698-DDEB-4178-BB36-29DAB1F0654A}" type="presParOf" srcId="{309A9B91-FCED-4D8E-80EC-94192E533CE5}" destId="{3D0952B1-8021-40C6-B828-76EC8FE63C45}" srcOrd="20" destOrd="0" presId="urn:microsoft.com/office/officeart/2005/8/layout/radial6"/>
    <dgm:cxn modelId="{1F1A0337-58C4-462E-88F3-0FD1B28381F7}" type="presParOf" srcId="{309A9B91-FCED-4D8E-80EC-94192E533CE5}" destId="{6B656F70-5C10-4A32-B14A-7A5D3D26F1ED}" srcOrd="21" destOrd="0" presId="urn:microsoft.com/office/officeart/2005/8/layout/radial6"/>
    <dgm:cxn modelId="{5967AF20-8125-448F-AFA2-2DDD4DBC4704}" type="presParOf" srcId="{309A9B91-FCED-4D8E-80EC-94192E533CE5}" destId="{F0F3E524-E7FF-48A6-88E6-DF423B443324}" srcOrd="22" destOrd="0" presId="urn:microsoft.com/office/officeart/2005/8/layout/radial6"/>
    <dgm:cxn modelId="{1FFFB017-F762-405A-A37F-002676ECACBE}" type="presParOf" srcId="{309A9B91-FCED-4D8E-80EC-94192E533CE5}" destId="{1C9FCDD0-332B-41AB-A5A4-A744816570B9}" srcOrd="23" destOrd="0" presId="urn:microsoft.com/office/officeart/2005/8/layout/radial6"/>
    <dgm:cxn modelId="{1C39483C-45A0-4171-8D69-DE4DB0FD6BB5}" type="presParOf" srcId="{309A9B91-FCED-4D8E-80EC-94192E533CE5}" destId="{03CE138B-E1C6-4321-BA66-252BB4445331}" srcOrd="24" destOrd="0" presId="urn:microsoft.com/office/officeart/2005/8/layout/radial6"/>
    <dgm:cxn modelId="{D93B7388-7934-4A54-94BB-68CBD0DCA86F}" type="presParOf" srcId="{309A9B91-FCED-4D8E-80EC-94192E533CE5}" destId="{4DBF01BB-8773-48D0-B90D-4456D0979E47}" srcOrd="25" destOrd="0" presId="urn:microsoft.com/office/officeart/2005/8/layout/radial6"/>
    <dgm:cxn modelId="{58543F14-BDA7-4C75-B4E9-6244DF45BF79}" type="presParOf" srcId="{309A9B91-FCED-4D8E-80EC-94192E533CE5}" destId="{25C6EE30-4336-4359-82FA-B5DD068B08FA}" srcOrd="26" destOrd="0" presId="urn:microsoft.com/office/officeart/2005/8/layout/radial6"/>
    <dgm:cxn modelId="{7DDC1BDC-3823-40D8-AD8F-C544461AE42C}" type="presParOf" srcId="{309A9B91-FCED-4D8E-80EC-94192E533CE5}" destId="{49E2AB8E-96C5-475C-A005-252AFD38AC73}" srcOrd="27" destOrd="0" presId="urn:microsoft.com/office/officeart/2005/8/layout/radial6"/>
    <dgm:cxn modelId="{10CCA807-FA22-4777-8AC2-8FC4BAA30158}" type="presParOf" srcId="{309A9B91-FCED-4D8E-80EC-94192E533CE5}" destId="{E9302B71-906B-424E-8CE9-58AD7CEBBA98}" srcOrd="28" destOrd="0" presId="urn:microsoft.com/office/officeart/2005/8/layout/radial6"/>
    <dgm:cxn modelId="{9748C8FB-36A0-47CB-A75E-CA9AA3D01FF6}" type="presParOf" srcId="{309A9B91-FCED-4D8E-80EC-94192E533CE5}" destId="{3C3FF7AF-13AC-4E65-8580-CD1DFA7EC062}" srcOrd="29" destOrd="0" presId="urn:microsoft.com/office/officeart/2005/8/layout/radial6"/>
    <dgm:cxn modelId="{165A7E41-1FB8-4409-A107-60EC28B0C437}" type="presParOf" srcId="{309A9B91-FCED-4D8E-80EC-94192E533CE5}" destId="{809CD746-0B79-4913-B583-C188566D0E4E}" srcOrd="3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E71BAA-B83E-734C-9289-B049CAD69146}">
      <dsp:nvSpPr>
        <dsp:cNvPr id="0" name=""/>
        <dsp:cNvSpPr/>
      </dsp:nvSpPr>
      <dsp:spPr>
        <a:xfrm>
          <a:off x="2987600" y="681"/>
          <a:ext cx="1208953" cy="120895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Justificación</a:t>
          </a:r>
        </a:p>
      </dsp:txBody>
      <dsp:txXfrm>
        <a:off x="3164647" y="177728"/>
        <a:ext cx="854859" cy="854859"/>
      </dsp:txXfrm>
    </dsp:sp>
    <dsp:sp modelId="{F148223D-CE17-7E45-B624-422B60A64435}">
      <dsp:nvSpPr>
        <dsp:cNvPr id="0" name=""/>
        <dsp:cNvSpPr/>
      </dsp:nvSpPr>
      <dsp:spPr>
        <a:xfrm rot="1542857">
          <a:off x="4239943" y="789765"/>
          <a:ext cx="318214" cy="4080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>
        <a:off x="4244670" y="850659"/>
        <a:ext cx="222750" cy="244813"/>
      </dsp:txXfrm>
    </dsp:sp>
    <dsp:sp modelId="{D824060D-5D97-184D-AD4A-52EF1C0ADD22}">
      <dsp:nvSpPr>
        <dsp:cNvPr id="0" name=""/>
        <dsp:cNvSpPr/>
      </dsp:nvSpPr>
      <dsp:spPr>
        <a:xfrm>
          <a:off x="4615734" y="788374"/>
          <a:ext cx="1224004" cy="120895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Objeto de la </a:t>
          </a:r>
          <a:r>
            <a:rPr lang="es-ES" sz="1100" b="1" kern="1200" dirty="0"/>
            <a:t>Investigación</a:t>
          </a:r>
        </a:p>
      </dsp:txBody>
      <dsp:txXfrm>
        <a:off x="4794985" y="965421"/>
        <a:ext cx="865502" cy="854859"/>
      </dsp:txXfrm>
    </dsp:sp>
    <dsp:sp modelId="{BEF10CB8-F207-9449-81F6-CE965775CE35}">
      <dsp:nvSpPr>
        <dsp:cNvPr id="0" name=""/>
        <dsp:cNvSpPr/>
      </dsp:nvSpPr>
      <dsp:spPr>
        <a:xfrm rot="4628571">
          <a:off x="5267118" y="2065118"/>
          <a:ext cx="321246" cy="4080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>
        <a:off x="5304582" y="2099743"/>
        <a:ext cx="224872" cy="244813"/>
      </dsp:txXfrm>
    </dsp:sp>
    <dsp:sp modelId="{7A8D7605-413F-124B-B1E8-20910D1C1CD0}">
      <dsp:nvSpPr>
        <dsp:cNvPr id="0" name=""/>
        <dsp:cNvSpPr/>
      </dsp:nvSpPr>
      <dsp:spPr>
        <a:xfrm>
          <a:off x="5027234" y="2558302"/>
          <a:ext cx="1208953" cy="120895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Marco Teórico</a:t>
          </a:r>
        </a:p>
      </dsp:txBody>
      <dsp:txXfrm>
        <a:off x="5204281" y="2735349"/>
        <a:ext cx="854859" cy="854859"/>
      </dsp:txXfrm>
    </dsp:sp>
    <dsp:sp modelId="{03369DA7-AE2A-B345-82F1-1B16A778F359}">
      <dsp:nvSpPr>
        <dsp:cNvPr id="0" name=""/>
        <dsp:cNvSpPr/>
      </dsp:nvSpPr>
      <dsp:spPr>
        <a:xfrm rot="7714286">
          <a:off x="4910707" y="3661341"/>
          <a:ext cx="321440" cy="4080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 rot="10800000">
        <a:off x="4988985" y="3705248"/>
        <a:ext cx="225008" cy="244813"/>
      </dsp:txXfrm>
    </dsp:sp>
    <dsp:sp modelId="{5A6913FC-7A4F-A647-8144-4BF8B0C38D09}">
      <dsp:nvSpPr>
        <dsp:cNvPr id="0" name=""/>
        <dsp:cNvSpPr/>
      </dsp:nvSpPr>
      <dsp:spPr>
        <a:xfrm>
          <a:off x="3895322" y="3977674"/>
          <a:ext cx="1208953" cy="120895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Método de </a:t>
          </a:r>
          <a:r>
            <a:rPr lang="es-ES" sz="1100" b="1" kern="1200" dirty="0"/>
            <a:t>Investigación</a:t>
          </a:r>
        </a:p>
      </dsp:txBody>
      <dsp:txXfrm>
        <a:off x="4072369" y="4154721"/>
        <a:ext cx="854859" cy="854859"/>
      </dsp:txXfrm>
    </dsp:sp>
    <dsp:sp modelId="{00A5BE8E-9E57-CA48-89C6-C54248A783A2}">
      <dsp:nvSpPr>
        <dsp:cNvPr id="0" name=""/>
        <dsp:cNvSpPr/>
      </dsp:nvSpPr>
      <dsp:spPr>
        <a:xfrm rot="10800000">
          <a:off x="3440453" y="4378140"/>
          <a:ext cx="321440" cy="4080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 rot="10800000">
        <a:off x="3536885" y="4459744"/>
        <a:ext cx="225008" cy="244813"/>
      </dsp:txXfrm>
    </dsp:sp>
    <dsp:sp modelId="{CA2D1492-5B65-EE4C-9A2E-BE2330AED556}">
      <dsp:nvSpPr>
        <dsp:cNvPr id="0" name=""/>
        <dsp:cNvSpPr/>
      </dsp:nvSpPr>
      <dsp:spPr>
        <a:xfrm>
          <a:off x="2079877" y="3977674"/>
          <a:ext cx="1208953" cy="120895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Resultados</a:t>
          </a:r>
        </a:p>
      </dsp:txBody>
      <dsp:txXfrm>
        <a:off x="2256924" y="4154721"/>
        <a:ext cx="854859" cy="854859"/>
      </dsp:txXfrm>
    </dsp:sp>
    <dsp:sp modelId="{CD26960D-5F2F-5144-9AFB-39F1F38B3F96}">
      <dsp:nvSpPr>
        <dsp:cNvPr id="0" name=""/>
        <dsp:cNvSpPr/>
      </dsp:nvSpPr>
      <dsp:spPr>
        <a:xfrm rot="13885714">
          <a:off x="1964991" y="3676663"/>
          <a:ext cx="319907" cy="4080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 rot="10800000">
        <a:off x="2042896" y="3795784"/>
        <a:ext cx="223935" cy="244813"/>
      </dsp:txXfrm>
    </dsp:sp>
    <dsp:sp modelId="{A7409DA6-497B-5544-B110-63D1BE33913B}">
      <dsp:nvSpPr>
        <dsp:cNvPr id="0" name=""/>
        <dsp:cNvSpPr/>
      </dsp:nvSpPr>
      <dsp:spPr>
        <a:xfrm>
          <a:off x="940440" y="2558302"/>
          <a:ext cx="1224004" cy="120895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Conclusiones</a:t>
          </a:r>
        </a:p>
      </dsp:txBody>
      <dsp:txXfrm>
        <a:off x="1119691" y="2735349"/>
        <a:ext cx="865502" cy="854859"/>
      </dsp:txXfrm>
    </dsp:sp>
    <dsp:sp modelId="{9BFE5649-E3E2-5C47-A5DD-D441EC862DE8}">
      <dsp:nvSpPr>
        <dsp:cNvPr id="0" name=""/>
        <dsp:cNvSpPr/>
      </dsp:nvSpPr>
      <dsp:spPr>
        <a:xfrm rot="16971429">
          <a:off x="1591824" y="2082489"/>
          <a:ext cx="321246" cy="4080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>
        <a:off x="1629288" y="2211072"/>
        <a:ext cx="224872" cy="244813"/>
      </dsp:txXfrm>
    </dsp:sp>
    <dsp:sp modelId="{548498E6-396F-884C-85D0-EB9634CFB42F}">
      <dsp:nvSpPr>
        <dsp:cNvPr id="0" name=""/>
        <dsp:cNvSpPr/>
      </dsp:nvSpPr>
      <dsp:spPr>
        <a:xfrm>
          <a:off x="1351940" y="788374"/>
          <a:ext cx="1208953" cy="120895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Futuras líneas de investigación</a:t>
          </a:r>
        </a:p>
      </dsp:txBody>
      <dsp:txXfrm>
        <a:off x="1528987" y="965421"/>
        <a:ext cx="854859" cy="854859"/>
      </dsp:txXfrm>
    </dsp:sp>
    <dsp:sp modelId="{6AEC50EA-ED4A-7645-A4CB-E962024F7116}">
      <dsp:nvSpPr>
        <dsp:cNvPr id="0" name=""/>
        <dsp:cNvSpPr/>
      </dsp:nvSpPr>
      <dsp:spPr>
        <a:xfrm rot="20057143">
          <a:off x="2605330" y="798940"/>
          <a:ext cx="321440" cy="4080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>
        <a:off x="2610105" y="901464"/>
        <a:ext cx="225008" cy="2448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BAABFB-6FD4-445B-997D-7195CCB2C6A4}">
      <dsp:nvSpPr>
        <dsp:cNvPr id="0" name=""/>
        <dsp:cNvSpPr/>
      </dsp:nvSpPr>
      <dsp:spPr>
        <a:xfrm>
          <a:off x="3320087" y="0"/>
          <a:ext cx="830021" cy="600066"/>
        </a:xfrm>
        <a:prstGeom prst="trapezoid">
          <a:avLst>
            <a:gd name="adj" fmla="val 6916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/>
            <a:t>CAPÍTULO 1. EL CAPITAL SOCIAL </a:t>
          </a:r>
          <a:endParaRPr lang="es-ES" sz="1100" kern="1200" dirty="0"/>
        </a:p>
      </dsp:txBody>
      <dsp:txXfrm>
        <a:off x="3320087" y="0"/>
        <a:ext cx="830021" cy="600066"/>
      </dsp:txXfrm>
    </dsp:sp>
    <dsp:sp modelId="{39772127-2D80-4AC7-AA90-D96088F0CE06}">
      <dsp:nvSpPr>
        <dsp:cNvPr id="0" name=""/>
        <dsp:cNvSpPr/>
      </dsp:nvSpPr>
      <dsp:spPr>
        <a:xfrm>
          <a:off x="2905076" y="600066"/>
          <a:ext cx="1660043" cy="600066"/>
        </a:xfrm>
        <a:prstGeom prst="trapezoid">
          <a:avLst>
            <a:gd name="adj" fmla="val 6916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CAPÍTULO 2: HIPÓTESIS</a:t>
          </a:r>
          <a:endParaRPr lang="es-ES" sz="1200" kern="1200" dirty="0"/>
        </a:p>
      </dsp:txBody>
      <dsp:txXfrm>
        <a:off x="3195583" y="600066"/>
        <a:ext cx="1079028" cy="600066"/>
      </dsp:txXfrm>
    </dsp:sp>
    <dsp:sp modelId="{9E83334D-AAF6-4849-954C-BF628ACB2030}">
      <dsp:nvSpPr>
        <dsp:cNvPr id="0" name=""/>
        <dsp:cNvSpPr/>
      </dsp:nvSpPr>
      <dsp:spPr>
        <a:xfrm>
          <a:off x="2490065" y="1200133"/>
          <a:ext cx="2490065" cy="600066"/>
        </a:xfrm>
        <a:prstGeom prst="trapezoid">
          <a:avLst>
            <a:gd name="adj" fmla="val 6916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CAPÍTULO 3: METODOLOGÍA</a:t>
          </a:r>
          <a:endParaRPr lang="es-ES" sz="1200" kern="1200" dirty="0"/>
        </a:p>
      </dsp:txBody>
      <dsp:txXfrm>
        <a:off x="2925826" y="1200133"/>
        <a:ext cx="1618542" cy="600066"/>
      </dsp:txXfrm>
    </dsp:sp>
    <dsp:sp modelId="{344508A1-CC21-4283-9504-B642545AF9B6}">
      <dsp:nvSpPr>
        <dsp:cNvPr id="0" name=""/>
        <dsp:cNvSpPr/>
      </dsp:nvSpPr>
      <dsp:spPr>
        <a:xfrm>
          <a:off x="2075054" y="1800200"/>
          <a:ext cx="3320087" cy="600066"/>
        </a:xfrm>
        <a:prstGeom prst="trapezoid">
          <a:avLst>
            <a:gd name="adj" fmla="val 6916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CAPÍTULO 4: COOPERATIVAS Y CAPITAL SOCIAL</a:t>
          </a:r>
          <a:endParaRPr lang="es-ES" sz="1200" kern="1200" dirty="0"/>
        </a:p>
      </dsp:txBody>
      <dsp:txXfrm>
        <a:off x="2656069" y="1800200"/>
        <a:ext cx="2158056" cy="600066"/>
      </dsp:txXfrm>
    </dsp:sp>
    <dsp:sp modelId="{A4416CE6-95EA-41F8-9D0A-EE4A9EDD2683}">
      <dsp:nvSpPr>
        <dsp:cNvPr id="0" name=""/>
        <dsp:cNvSpPr/>
      </dsp:nvSpPr>
      <dsp:spPr>
        <a:xfrm>
          <a:off x="1660043" y="2400266"/>
          <a:ext cx="4150108" cy="600066"/>
        </a:xfrm>
        <a:prstGeom prst="trapezoid">
          <a:avLst>
            <a:gd name="adj" fmla="val 69161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CAPÍTULO 5: EL COOPERATIVISMO: ASPECTOS SOCIOECONÓMICOS</a:t>
          </a:r>
          <a:endParaRPr lang="es-ES" sz="1200" kern="1200" dirty="0"/>
        </a:p>
      </dsp:txBody>
      <dsp:txXfrm>
        <a:off x="2386312" y="2400266"/>
        <a:ext cx="2697570" cy="600066"/>
      </dsp:txXfrm>
    </dsp:sp>
    <dsp:sp modelId="{AD0E6C49-0F28-45F3-AA3B-8A8F37C471F7}">
      <dsp:nvSpPr>
        <dsp:cNvPr id="0" name=""/>
        <dsp:cNvSpPr/>
      </dsp:nvSpPr>
      <dsp:spPr>
        <a:xfrm>
          <a:off x="1245032" y="3000333"/>
          <a:ext cx="4980130" cy="600066"/>
        </a:xfrm>
        <a:prstGeom prst="trapezoid">
          <a:avLst>
            <a:gd name="adj" fmla="val 6916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CAPÍTULO 6. PROPUESTA PARA UN MODELO DE MEDICIÓN DEL CAPITAL SOCIAL</a:t>
          </a:r>
          <a:endParaRPr lang="es-ES" sz="1200" kern="1200" dirty="0"/>
        </a:p>
      </dsp:txBody>
      <dsp:txXfrm>
        <a:off x="2116555" y="3000333"/>
        <a:ext cx="3237084" cy="600066"/>
      </dsp:txXfrm>
    </dsp:sp>
    <dsp:sp modelId="{A13BA79E-40D7-4393-8BF1-7797CA2197AB}">
      <dsp:nvSpPr>
        <dsp:cNvPr id="0" name=""/>
        <dsp:cNvSpPr/>
      </dsp:nvSpPr>
      <dsp:spPr>
        <a:xfrm>
          <a:off x="830021" y="3600400"/>
          <a:ext cx="5810152" cy="600066"/>
        </a:xfrm>
        <a:prstGeom prst="trapezoid">
          <a:avLst>
            <a:gd name="adj" fmla="val 6916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CAPÍTULO 7: ESTUDIO DE MEDICIÓN DEL CAPITAL SOCIAL EN LAS COOPERATIVAS AGROALIMENTARIAS DE EXTREMADURA</a:t>
          </a:r>
          <a:endParaRPr lang="es-ES" sz="1200" kern="1200" dirty="0"/>
        </a:p>
      </dsp:txBody>
      <dsp:txXfrm>
        <a:off x="1846798" y="3600400"/>
        <a:ext cx="3776599" cy="600066"/>
      </dsp:txXfrm>
    </dsp:sp>
    <dsp:sp modelId="{9FD5711C-A3B5-46A1-ACA6-970402CCEBAD}">
      <dsp:nvSpPr>
        <dsp:cNvPr id="0" name=""/>
        <dsp:cNvSpPr/>
      </dsp:nvSpPr>
      <dsp:spPr>
        <a:xfrm>
          <a:off x="415010" y="4200466"/>
          <a:ext cx="6640174" cy="600066"/>
        </a:xfrm>
        <a:prstGeom prst="trapezoid">
          <a:avLst>
            <a:gd name="adj" fmla="val 6916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CAPÍTULO 8: ESTUDIO SOCIOMÉTRICO DE LA MEDICIÓN DEL CAPITAL SOCIAL EN LAS COOPERATIVAS AGROALIMENTARIAS DE EXTREMADURA</a:t>
          </a:r>
          <a:endParaRPr lang="es-ES" sz="1200" kern="1200" dirty="0"/>
        </a:p>
      </dsp:txBody>
      <dsp:txXfrm>
        <a:off x="1577041" y="4200466"/>
        <a:ext cx="4316113" cy="600066"/>
      </dsp:txXfrm>
    </dsp:sp>
    <dsp:sp modelId="{B5E0A7BC-683C-4FEF-AFA7-9DFBA6FFB2AF}">
      <dsp:nvSpPr>
        <dsp:cNvPr id="0" name=""/>
        <dsp:cNvSpPr/>
      </dsp:nvSpPr>
      <dsp:spPr>
        <a:xfrm>
          <a:off x="0" y="4800533"/>
          <a:ext cx="7470195" cy="600066"/>
        </a:xfrm>
        <a:prstGeom prst="trapezoid">
          <a:avLst>
            <a:gd name="adj" fmla="val 6916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CAPÍTULO 9: CONCLUSIONES FINALES DEL ESTUDIO</a:t>
          </a:r>
          <a:endParaRPr lang="es-ES" sz="1200" kern="1200" dirty="0"/>
        </a:p>
      </dsp:txBody>
      <dsp:txXfrm>
        <a:off x="1307284" y="4800533"/>
        <a:ext cx="4855627" cy="6000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12D2C-26EA-499B-B9A7-9736270B5D95}">
      <dsp:nvSpPr>
        <dsp:cNvPr id="0" name=""/>
        <dsp:cNvSpPr/>
      </dsp:nvSpPr>
      <dsp:spPr>
        <a:xfrm>
          <a:off x="3205841" y="496"/>
          <a:ext cx="4808761" cy="19347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300" kern="1200" dirty="0"/>
            <a:t>Movimiento socialista + Estado Conservador.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300" kern="1200" dirty="0"/>
            <a:t>Cortes de Cádiz (1812).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300" kern="1200" dirty="0"/>
            <a:t>Revolución Francesa.</a:t>
          </a:r>
        </a:p>
      </dsp:txBody>
      <dsp:txXfrm>
        <a:off x="3205841" y="242342"/>
        <a:ext cx="4083224" cy="1451073"/>
      </dsp:txXfrm>
    </dsp:sp>
    <dsp:sp modelId="{1B4ADF0C-CEDA-4146-8AFD-306EB9A01B7B}">
      <dsp:nvSpPr>
        <dsp:cNvPr id="0" name=""/>
        <dsp:cNvSpPr/>
      </dsp:nvSpPr>
      <dsp:spPr>
        <a:xfrm>
          <a:off x="0" y="496"/>
          <a:ext cx="3205841" cy="19347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b="1" kern="1200" dirty="0"/>
            <a:t>Origen del Cooperativismo en España.</a:t>
          </a:r>
        </a:p>
      </dsp:txBody>
      <dsp:txXfrm>
        <a:off x="94447" y="94943"/>
        <a:ext cx="3016947" cy="1745871"/>
      </dsp:txXfrm>
    </dsp:sp>
    <dsp:sp modelId="{A8B57881-4AEA-45C0-99DC-C3CE94C9E961}">
      <dsp:nvSpPr>
        <dsp:cNvPr id="0" name=""/>
        <dsp:cNvSpPr/>
      </dsp:nvSpPr>
      <dsp:spPr>
        <a:xfrm>
          <a:off x="3205841" y="2129234"/>
          <a:ext cx="4808761" cy="19347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s-ES" sz="2300" kern="1200" dirty="0"/>
            <a:t>Ley de Colonización.</a:t>
          </a:r>
        </a:p>
        <a:p>
          <a:pPr marL="228600" lvl="1" indent="-228600" algn="l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s-ES" sz="2300" kern="1200" dirty="0"/>
            <a:t>Plan Badajoz.</a:t>
          </a:r>
        </a:p>
        <a:p>
          <a:pPr marL="228600" lvl="1" indent="-228600" algn="l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s-ES" sz="2300" kern="1200" dirty="0"/>
            <a:t>Plan Cáceres.</a:t>
          </a:r>
        </a:p>
      </dsp:txBody>
      <dsp:txXfrm>
        <a:off x="3205841" y="2371080"/>
        <a:ext cx="4083224" cy="1451073"/>
      </dsp:txXfrm>
    </dsp:sp>
    <dsp:sp modelId="{29A4F95F-A460-4076-9976-535A5FE97A33}">
      <dsp:nvSpPr>
        <dsp:cNvPr id="0" name=""/>
        <dsp:cNvSpPr/>
      </dsp:nvSpPr>
      <dsp:spPr>
        <a:xfrm>
          <a:off x="0" y="2128738"/>
          <a:ext cx="3205841" cy="1934765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b="1" kern="1200" dirty="0"/>
            <a:t>Origen del Cooperativismo en Extremadura.</a:t>
          </a:r>
          <a:endParaRPr lang="es-ES" sz="3100" kern="1200" dirty="0"/>
        </a:p>
      </dsp:txBody>
      <dsp:txXfrm>
        <a:off x="94447" y="2223185"/>
        <a:ext cx="3016947" cy="17458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8A833-3D47-408F-81DF-88F91FF56762}">
      <dsp:nvSpPr>
        <dsp:cNvPr id="0" name=""/>
        <dsp:cNvSpPr/>
      </dsp:nvSpPr>
      <dsp:spPr>
        <a:xfrm>
          <a:off x="3228460" y="1198246"/>
          <a:ext cx="3395907" cy="3224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451"/>
              </a:lnTo>
              <a:lnTo>
                <a:pt x="3395907" y="233451"/>
              </a:lnTo>
              <a:lnTo>
                <a:pt x="3395907" y="32246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4DCBD8-AEF7-41EE-B73B-0ED972DE330D}">
      <dsp:nvSpPr>
        <dsp:cNvPr id="0" name=""/>
        <dsp:cNvSpPr/>
      </dsp:nvSpPr>
      <dsp:spPr>
        <a:xfrm>
          <a:off x="3228460" y="1198246"/>
          <a:ext cx="1829193" cy="3224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451"/>
              </a:lnTo>
              <a:lnTo>
                <a:pt x="1829193" y="233451"/>
              </a:lnTo>
              <a:lnTo>
                <a:pt x="1829193" y="32246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4BD31-7CBB-41AA-8EC1-668C50DE938D}">
      <dsp:nvSpPr>
        <dsp:cNvPr id="0" name=""/>
        <dsp:cNvSpPr/>
      </dsp:nvSpPr>
      <dsp:spPr>
        <a:xfrm>
          <a:off x="3228460" y="1198246"/>
          <a:ext cx="194169" cy="3224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451"/>
              </a:lnTo>
              <a:lnTo>
                <a:pt x="194169" y="233451"/>
              </a:lnTo>
              <a:lnTo>
                <a:pt x="194169" y="32246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12CEDD-6F73-4116-BB90-D6AE4940A5F9}">
      <dsp:nvSpPr>
        <dsp:cNvPr id="0" name=""/>
        <dsp:cNvSpPr/>
      </dsp:nvSpPr>
      <dsp:spPr>
        <a:xfrm>
          <a:off x="1855915" y="1198246"/>
          <a:ext cx="1372544" cy="322469"/>
        </a:xfrm>
        <a:custGeom>
          <a:avLst/>
          <a:gdLst/>
          <a:ahLst/>
          <a:cxnLst/>
          <a:rect l="0" t="0" r="0" b="0"/>
          <a:pathLst>
            <a:path>
              <a:moveTo>
                <a:pt x="1372544" y="0"/>
              </a:moveTo>
              <a:lnTo>
                <a:pt x="1372544" y="233451"/>
              </a:lnTo>
              <a:lnTo>
                <a:pt x="0" y="233451"/>
              </a:lnTo>
              <a:lnTo>
                <a:pt x="0" y="32246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57FF7C-B7C5-417A-AEC1-61A338669A29}">
      <dsp:nvSpPr>
        <dsp:cNvPr id="0" name=""/>
        <dsp:cNvSpPr/>
      </dsp:nvSpPr>
      <dsp:spPr>
        <a:xfrm>
          <a:off x="289201" y="1198246"/>
          <a:ext cx="2939258" cy="322469"/>
        </a:xfrm>
        <a:custGeom>
          <a:avLst/>
          <a:gdLst/>
          <a:ahLst/>
          <a:cxnLst/>
          <a:rect l="0" t="0" r="0" b="0"/>
          <a:pathLst>
            <a:path>
              <a:moveTo>
                <a:pt x="2939258" y="0"/>
              </a:moveTo>
              <a:lnTo>
                <a:pt x="2939258" y="233451"/>
              </a:lnTo>
              <a:lnTo>
                <a:pt x="0" y="233451"/>
              </a:lnTo>
              <a:lnTo>
                <a:pt x="0" y="32246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36BFB5-B01B-46AC-BE2A-3BA64E248A5F}">
      <dsp:nvSpPr>
        <dsp:cNvPr id="0" name=""/>
        <dsp:cNvSpPr/>
      </dsp:nvSpPr>
      <dsp:spPr>
        <a:xfrm>
          <a:off x="2727581" y="197913"/>
          <a:ext cx="1001756" cy="100033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F4BBCE-8DD4-46BD-9287-781F9E97C823}">
      <dsp:nvSpPr>
        <dsp:cNvPr id="0" name=""/>
        <dsp:cNvSpPr/>
      </dsp:nvSpPr>
      <dsp:spPr>
        <a:xfrm>
          <a:off x="3735695" y="413934"/>
          <a:ext cx="2925889" cy="569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Propuesta para un modelo de medición del capital social</a:t>
          </a:r>
        </a:p>
      </dsp:txBody>
      <dsp:txXfrm>
        <a:off x="3735695" y="413934"/>
        <a:ext cx="2925889" cy="569714"/>
      </dsp:txXfrm>
    </dsp:sp>
    <dsp:sp modelId="{209B05A7-5481-4503-BB91-77F2A1A6A860}">
      <dsp:nvSpPr>
        <dsp:cNvPr id="0" name=""/>
        <dsp:cNvSpPr/>
      </dsp:nvSpPr>
      <dsp:spPr>
        <a:xfrm>
          <a:off x="4344" y="1520715"/>
          <a:ext cx="569714" cy="56971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A21EFD-2FFD-431E-A073-650B4BD057CA}">
      <dsp:nvSpPr>
        <dsp:cNvPr id="0" name=""/>
        <dsp:cNvSpPr/>
      </dsp:nvSpPr>
      <dsp:spPr>
        <a:xfrm>
          <a:off x="574058" y="1519291"/>
          <a:ext cx="854571" cy="569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Modelo teórico</a:t>
          </a:r>
        </a:p>
      </dsp:txBody>
      <dsp:txXfrm>
        <a:off x="574058" y="1519291"/>
        <a:ext cx="854571" cy="569714"/>
      </dsp:txXfrm>
    </dsp:sp>
    <dsp:sp modelId="{A013C88C-969F-4956-9E1D-D8BD3EF365DF}">
      <dsp:nvSpPr>
        <dsp:cNvPr id="0" name=""/>
        <dsp:cNvSpPr/>
      </dsp:nvSpPr>
      <dsp:spPr>
        <a:xfrm>
          <a:off x="1571058" y="1520715"/>
          <a:ext cx="569714" cy="56971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49FE74-29D2-408A-A53E-481EA6FD2EC6}">
      <dsp:nvSpPr>
        <dsp:cNvPr id="0" name=""/>
        <dsp:cNvSpPr/>
      </dsp:nvSpPr>
      <dsp:spPr>
        <a:xfrm>
          <a:off x="2140772" y="1519291"/>
          <a:ext cx="854571" cy="569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Modelo empírico</a:t>
          </a:r>
        </a:p>
      </dsp:txBody>
      <dsp:txXfrm>
        <a:off x="2140772" y="1519291"/>
        <a:ext cx="854571" cy="569714"/>
      </dsp:txXfrm>
    </dsp:sp>
    <dsp:sp modelId="{A845B15C-5E1E-4F22-92E5-792D86C910FD}">
      <dsp:nvSpPr>
        <dsp:cNvPr id="0" name=""/>
        <dsp:cNvSpPr/>
      </dsp:nvSpPr>
      <dsp:spPr>
        <a:xfrm>
          <a:off x="3137772" y="1520715"/>
          <a:ext cx="569714" cy="569714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32799E-6640-4B9E-9564-226A38D2FF7D}">
      <dsp:nvSpPr>
        <dsp:cNvPr id="0" name=""/>
        <dsp:cNvSpPr/>
      </dsp:nvSpPr>
      <dsp:spPr>
        <a:xfrm>
          <a:off x="3735691" y="1492628"/>
          <a:ext cx="991191" cy="569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/>
            <a:t>Características</a:t>
          </a:r>
        </a:p>
      </dsp:txBody>
      <dsp:txXfrm>
        <a:off x="3735691" y="1492628"/>
        <a:ext cx="991191" cy="569714"/>
      </dsp:txXfrm>
    </dsp:sp>
    <dsp:sp modelId="{073D78FE-ACEC-42CD-8D21-D9273E47C48C}">
      <dsp:nvSpPr>
        <dsp:cNvPr id="0" name=""/>
        <dsp:cNvSpPr/>
      </dsp:nvSpPr>
      <dsp:spPr>
        <a:xfrm>
          <a:off x="4772796" y="1520715"/>
          <a:ext cx="569714" cy="569714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9C1936-6483-4B07-80EF-C1C6007528CD}">
      <dsp:nvSpPr>
        <dsp:cNvPr id="0" name=""/>
        <dsp:cNvSpPr/>
      </dsp:nvSpPr>
      <dsp:spPr>
        <a:xfrm>
          <a:off x="5342510" y="1519291"/>
          <a:ext cx="854571" cy="569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/>
            <a:t>Dimensiones</a:t>
          </a:r>
        </a:p>
      </dsp:txBody>
      <dsp:txXfrm>
        <a:off x="5342510" y="1519291"/>
        <a:ext cx="854571" cy="569714"/>
      </dsp:txXfrm>
    </dsp:sp>
    <dsp:sp modelId="{0F0D2FFE-D385-4C6D-BAC7-5BCFD2B7C57B}">
      <dsp:nvSpPr>
        <dsp:cNvPr id="0" name=""/>
        <dsp:cNvSpPr/>
      </dsp:nvSpPr>
      <dsp:spPr>
        <a:xfrm>
          <a:off x="6339510" y="1520715"/>
          <a:ext cx="569714" cy="569714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BF2A4B-DFA3-4044-9EC8-C5B654181093}">
      <dsp:nvSpPr>
        <dsp:cNvPr id="0" name=""/>
        <dsp:cNvSpPr/>
      </dsp:nvSpPr>
      <dsp:spPr>
        <a:xfrm>
          <a:off x="6909224" y="1519291"/>
          <a:ext cx="854571" cy="569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Desarrollo económico</a:t>
          </a:r>
        </a:p>
      </dsp:txBody>
      <dsp:txXfrm>
        <a:off x="6909224" y="1519291"/>
        <a:ext cx="854571" cy="56971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57FF7C-B7C5-417A-AEC1-61A338669A29}">
      <dsp:nvSpPr>
        <dsp:cNvPr id="0" name=""/>
        <dsp:cNvSpPr/>
      </dsp:nvSpPr>
      <dsp:spPr>
        <a:xfrm>
          <a:off x="1398810" y="1357470"/>
          <a:ext cx="850793" cy="4496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556"/>
              </a:lnTo>
              <a:lnTo>
                <a:pt x="850793" y="237556"/>
              </a:lnTo>
              <a:lnTo>
                <a:pt x="850793" y="44965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36BFB5-B01B-46AC-BE2A-3BA64E248A5F}">
      <dsp:nvSpPr>
        <dsp:cNvPr id="0" name=""/>
        <dsp:cNvSpPr/>
      </dsp:nvSpPr>
      <dsp:spPr>
        <a:xfrm>
          <a:off x="720078" y="6"/>
          <a:ext cx="1357463" cy="135746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F4BBCE-8DD4-46BD-9287-781F9E97C823}">
      <dsp:nvSpPr>
        <dsp:cNvPr id="0" name=""/>
        <dsp:cNvSpPr/>
      </dsp:nvSpPr>
      <dsp:spPr>
        <a:xfrm>
          <a:off x="2159649" y="150943"/>
          <a:ext cx="4681110" cy="1357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Estudio de medición del capital social en las cooperativas agroalimentarias de Extremadura</a:t>
          </a:r>
        </a:p>
      </dsp:txBody>
      <dsp:txXfrm>
        <a:off x="2159649" y="150943"/>
        <a:ext cx="4681110" cy="1357463"/>
      </dsp:txXfrm>
    </dsp:sp>
    <dsp:sp modelId="{209B05A7-5481-4503-BB91-77F2A1A6A860}">
      <dsp:nvSpPr>
        <dsp:cNvPr id="0" name=""/>
        <dsp:cNvSpPr/>
      </dsp:nvSpPr>
      <dsp:spPr>
        <a:xfrm>
          <a:off x="1656181" y="1807129"/>
          <a:ext cx="1186843" cy="106469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A21EFD-2FFD-431E-A073-650B4BD057CA}">
      <dsp:nvSpPr>
        <dsp:cNvPr id="0" name=""/>
        <dsp:cNvSpPr/>
      </dsp:nvSpPr>
      <dsp:spPr>
        <a:xfrm>
          <a:off x="2880284" y="2023183"/>
          <a:ext cx="2933322" cy="690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Los 10 constructos utilizados</a:t>
          </a:r>
        </a:p>
      </dsp:txBody>
      <dsp:txXfrm>
        <a:off x="2880284" y="2023183"/>
        <a:ext cx="2933322" cy="6903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9CD746-0B79-4913-B583-C188566D0E4E}">
      <dsp:nvSpPr>
        <dsp:cNvPr id="0" name=""/>
        <dsp:cNvSpPr/>
      </dsp:nvSpPr>
      <dsp:spPr>
        <a:xfrm>
          <a:off x="664221" y="354372"/>
          <a:ext cx="4118868" cy="4118868"/>
        </a:xfrm>
        <a:prstGeom prst="blockArc">
          <a:avLst>
            <a:gd name="adj1" fmla="val 14040000"/>
            <a:gd name="adj2" fmla="val 16200000"/>
            <a:gd name="adj3" fmla="val 275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E2AB8E-96C5-475C-A005-252AFD38AC73}">
      <dsp:nvSpPr>
        <dsp:cNvPr id="0" name=""/>
        <dsp:cNvSpPr/>
      </dsp:nvSpPr>
      <dsp:spPr>
        <a:xfrm>
          <a:off x="664221" y="354372"/>
          <a:ext cx="4118868" cy="4118868"/>
        </a:xfrm>
        <a:prstGeom prst="blockArc">
          <a:avLst>
            <a:gd name="adj1" fmla="val 11880000"/>
            <a:gd name="adj2" fmla="val 14040000"/>
            <a:gd name="adj3" fmla="val 275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CE138B-E1C6-4321-BA66-252BB4445331}">
      <dsp:nvSpPr>
        <dsp:cNvPr id="0" name=""/>
        <dsp:cNvSpPr/>
      </dsp:nvSpPr>
      <dsp:spPr>
        <a:xfrm>
          <a:off x="664221" y="354372"/>
          <a:ext cx="4118868" cy="4118868"/>
        </a:xfrm>
        <a:prstGeom prst="blockArc">
          <a:avLst>
            <a:gd name="adj1" fmla="val 9720000"/>
            <a:gd name="adj2" fmla="val 11880000"/>
            <a:gd name="adj3" fmla="val 275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56F70-5C10-4A32-B14A-7A5D3D26F1ED}">
      <dsp:nvSpPr>
        <dsp:cNvPr id="0" name=""/>
        <dsp:cNvSpPr/>
      </dsp:nvSpPr>
      <dsp:spPr>
        <a:xfrm>
          <a:off x="664221" y="354372"/>
          <a:ext cx="4118868" cy="4118868"/>
        </a:xfrm>
        <a:prstGeom prst="blockArc">
          <a:avLst>
            <a:gd name="adj1" fmla="val 7560000"/>
            <a:gd name="adj2" fmla="val 9720000"/>
            <a:gd name="adj3" fmla="val 275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D54A81-24D8-4CB9-8FD2-6A3B296DF6B2}">
      <dsp:nvSpPr>
        <dsp:cNvPr id="0" name=""/>
        <dsp:cNvSpPr/>
      </dsp:nvSpPr>
      <dsp:spPr>
        <a:xfrm>
          <a:off x="664221" y="354372"/>
          <a:ext cx="4118868" cy="4118868"/>
        </a:xfrm>
        <a:prstGeom prst="blockArc">
          <a:avLst>
            <a:gd name="adj1" fmla="val 5400000"/>
            <a:gd name="adj2" fmla="val 7560000"/>
            <a:gd name="adj3" fmla="val 275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1C6448-4CD4-461C-9170-CB4B8044849A}">
      <dsp:nvSpPr>
        <dsp:cNvPr id="0" name=""/>
        <dsp:cNvSpPr/>
      </dsp:nvSpPr>
      <dsp:spPr>
        <a:xfrm>
          <a:off x="664221" y="354372"/>
          <a:ext cx="4118868" cy="4118868"/>
        </a:xfrm>
        <a:prstGeom prst="blockArc">
          <a:avLst>
            <a:gd name="adj1" fmla="val 3240000"/>
            <a:gd name="adj2" fmla="val 5400000"/>
            <a:gd name="adj3" fmla="val 275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95370E-B131-4A6A-908E-1449EF7C4E00}">
      <dsp:nvSpPr>
        <dsp:cNvPr id="0" name=""/>
        <dsp:cNvSpPr/>
      </dsp:nvSpPr>
      <dsp:spPr>
        <a:xfrm>
          <a:off x="664221" y="354372"/>
          <a:ext cx="4118868" cy="4118868"/>
        </a:xfrm>
        <a:prstGeom prst="blockArc">
          <a:avLst>
            <a:gd name="adj1" fmla="val 1080000"/>
            <a:gd name="adj2" fmla="val 3240000"/>
            <a:gd name="adj3" fmla="val 275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3F12B1-82FE-456A-A252-4255DE2A931F}">
      <dsp:nvSpPr>
        <dsp:cNvPr id="0" name=""/>
        <dsp:cNvSpPr/>
      </dsp:nvSpPr>
      <dsp:spPr>
        <a:xfrm>
          <a:off x="664221" y="354372"/>
          <a:ext cx="4118868" cy="4118868"/>
        </a:xfrm>
        <a:prstGeom prst="blockArc">
          <a:avLst>
            <a:gd name="adj1" fmla="val 20520000"/>
            <a:gd name="adj2" fmla="val 1080000"/>
            <a:gd name="adj3" fmla="val 275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D31C94-115F-4BAC-B064-51F41F49E005}">
      <dsp:nvSpPr>
        <dsp:cNvPr id="0" name=""/>
        <dsp:cNvSpPr/>
      </dsp:nvSpPr>
      <dsp:spPr>
        <a:xfrm>
          <a:off x="664221" y="354372"/>
          <a:ext cx="4118868" cy="4118868"/>
        </a:xfrm>
        <a:prstGeom prst="blockArc">
          <a:avLst>
            <a:gd name="adj1" fmla="val 18360000"/>
            <a:gd name="adj2" fmla="val 20520000"/>
            <a:gd name="adj3" fmla="val 275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B91F42-20E6-4F79-823D-9D6F9689112B}">
      <dsp:nvSpPr>
        <dsp:cNvPr id="0" name=""/>
        <dsp:cNvSpPr/>
      </dsp:nvSpPr>
      <dsp:spPr>
        <a:xfrm>
          <a:off x="664221" y="354372"/>
          <a:ext cx="4118868" cy="4118868"/>
        </a:xfrm>
        <a:prstGeom prst="blockArc">
          <a:avLst>
            <a:gd name="adj1" fmla="val 16200000"/>
            <a:gd name="adj2" fmla="val 18360000"/>
            <a:gd name="adj3" fmla="val 275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0EA268-4482-41D2-9902-BCEEFE2C19B5}">
      <dsp:nvSpPr>
        <dsp:cNvPr id="0" name=""/>
        <dsp:cNvSpPr/>
      </dsp:nvSpPr>
      <dsp:spPr>
        <a:xfrm>
          <a:off x="2161371" y="1851522"/>
          <a:ext cx="1124568" cy="11245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i="1" kern="1200" dirty="0" err="1"/>
            <a:t>Tetraktys</a:t>
          </a:r>
          <a:r>
            <a:rPr lang="es-ES" sz="1300" b="1" kern="1200" dirty="0"/>
            <a:t> del Capital Social</a:t>
          </a:r>
        </a:p>
      </dsp:txBody>
      <dsp:txXfrm>
        <a:off x="2326060" y="2016211"/>
        <a:ext cx="795190" cy="795190"/>
      </dsp:txXfrm>
    </dsp:sp>
    <dsp:sp modelId="{C3C41B50-6E6B-49B5-B33E-3231BFA7C451}">
      <dsp:nvSpPr>
        <dsp:cNvPr id="0" name=""/>
        <dsp:cNvSpPr/>
      </dsp:nvSpPr>
      <dsp:spPr>
        <a:xfrm>
          <a:off x="2242059" y="-77433"/>
          <a:ext cx="963192" cy="92028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 dirty="0"/>
            <a:t>Participación</a:t>
          </a:r>
        </a:p>
      </dsp:txBody>
      <dsp:txXfrm>
        <a:off x="2383115" y="57340"/>
        <a:ext cx="681080" cy="650743"/>
      </dsp:txXfrm>
    </dsp:sp>
    <dsp:sp modelId="{C6075ECB-273F-4EB3-862A-175C1FA9D03C}">
      <dsp:nvSpPr>
        <dsp:cNvPr id="0" name=""/>
        <dsp:cNvSpPr/>
      </dsp:nvSpPr>
      <dsp:spPr>
        <a:xfrm>
          <a:off x="3458180" y="283970"/>
          <a:ext cx="918644" cy="97329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/>
            <a:t>Confianza</a:t>
          </a:r>
        </a:p>
      </dsp:txBody>
      <dsp:txXfrm>
        <a:off x="3592712" y="426505"/>
        <a:ext cx="649580" cy="688221"/>
      </dsp:txXfrm>
    </dsp:sp>
    <dsp:sp modelId="{724A1565-A7CB-4E09-B0E4-471C643D079D}">
      <dsp:nvSpPr>
        <dsp:cNvPr id="0" name=""/>
        <dsp:cNvSpPr/>
      </dsp:nvSpPr>
      <dsp:spPr>
        <a:xfrm>
          <a:off x="4190906" y="1295888"/>
          <a:ext cx="928870" cy="98054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/>
            <a:t>Satisfacción</a:t>
          </a:r>
        </a:p>
      </dsp:txBody>
      <dsp:txXfrm>
        <a:off x="4326936" y="1439486"/>
        <a:ext cx="656810" cy="693353"/>
      </dsp:txXfrm>
    </dsp:sp>
    <dsp:sp modelId="{BE017591-8F5C-40EA-8F82-540F6C6A7BBE}">
      <dsp:nvSpPr>
        <dsp:cNvPr id="0" name=""/>
        <dsp:cNvSpPr/>
      </dsp:nvSpPr>
      <dsp:spPr>
        <a:xfrm>
          <a:off x="4184065" y="2549159"/>
          <a:ext cx="942551" cy="98458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/>
            <a:t>Lealtad</a:t>
          </a:r>
        </a:p>
      </dsp:txBody>
      <dsp:txXfrm>
        <a:off x="4322098" y="2693347"/>
        <a:ext cx="666485" cy="696204"/>
      </dsp:txXfrm>
    </dsp:sp>
    <dsp:sp modelId="{59914AEC-769A-4265-9191-1FDC89936C42}">
      <dsp:nvSpPr>
        <dsp:cNvPr id="0" name=""/>
        <dsp:cNvSpPr/>
      </dsp:nvSpPr>
      <dsp:spPr>
        <a:xfrm>
          <a:off x="3409815" y="3580132"/>
          <a:ext cx="1015375" cy="95372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 dirty="0"/>
            <a:t>Identificación</a:t>
          </a:r>
          <a:r>
            <a:rPr lang="es-ES" sz="1000" b="1" kern="1200" dirty="0"/>
            <a:t> Social</a:t>
          </a:r>
        </a:p>
      </dsp:txBody>
      <dsp:txXfrm>
        <a:off x="3558513" y="3719802"/>
        <a:ext cx="717979" cy="674389"/>
      </dsp:txXfrm>
    </dsp:sp>
    <dsp:sp modelId="{69F18F8D-C696-471B-9ACC-685D00482680}">
      <dsp:nvSpPr>
        <dsp:cNvPr id="0" name=""/>
        <dsp:cNvSpPr/>
      </dsp:nvSpPr>
      <dsp:spPr>
        <a:xfrm>
          <a:off x="2231798" y="3955890"/>
          <a:ext cx="983714" cy="97802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/>
            <a:t>Objetivos y Metas</a:t>
          </a:r>
        </a:p>
      </dsp:txBody>
      <dsp:txXfrm>
        <a:off x="2375860" y="4099118"/>
        <a:ext cx="695590" cy="691566"/>
      </dsp:txXfrm>
    </dsp:sp>
    <dsp:sp modelId="{B7A626CE-D98D-4A82-A627-DD7C0E79A6C5}">
      <dsp:nvSpPr>
        <dsp:cNvPr id="0" name=""/>
        <dsp:cNvSpPr/>
      </dsp:nvSpPr>
      <dsp:spPr>
        <a:xfrm>
          <a:off x="1062782" y="3570528"/>
          <a:ext cx="934050" cy="97293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/>
            <a:t>Información</a:t>
          </a:r>
        </a:p>
      </dsp:txBody>
      <dsp:txXfrm>
        <a:off x="1199570" y="3713011"/>
        <a:ext cx="660474" cy="687971"/>
      </dsp:txXfrm>
    </dsp:sp>
    <dsp:sp modelId="{F0F3E524-E7FF-48A6-88E6-DF423B443324}">
      <dsp:nvSpPr>
        <dsp:cNvPr id="0" name=""/>
        <dsp:cNvSpPr/>
      </dsp:nvSpPr>
      <dsp:spPr>
        <a:xfrm>
          <a:off x="273422" y="2543133"/>
          <a:ext cx="1037094" cy="99663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/>
            <a:t>Innovación</a:t>
          </a:r>
        </a:p>
      </dsp:txBody>
      <dsp:txXfrm>
        <a:off x="425301" y="2689086"/>
        <a:ext cx="733336" cy="704726"/>
      </dsp:txXfrm>
    </dsp:sp>
    <dsp:sp modelId="{4DBF01BB-8773-48D0-B90D-4456D0979E47}">
      <dsp:nvSpPr>
        <dsp:cNvPr id="0" name=""/>
        <dsp:cNvSpPr/>
      </dsp:nvSpPr>
      <dsp:spPr>
        <a:xfrm>
          <a:off x="307319" y="1276760"/>
          <a:ext cx="969300" cy="101880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 dirty="0"/>
            <a:t>Internacional</a:t>
          </a:r>
        </a:p>
      </dsp:txBody>
      <dsp:txXfrm>
        <a:off x="449270" y="1425961"/>
        <a:ext cx="685398" cy="720405"/>
      </dsp:txXfrm>
    </dsp:sp>
    <dsp:sp modelId="{E9302B71-906B-424E-8CE9-58AD7CEBBA98}">
      <dsp:nvSpPr>
        <dsp:cNvPr id="0" name=""/>
        <dsp:cNvSpPr/>
      </dsp:nvSpPr>
      <dsp:spPr>
        <a:xfrm>
          <a:off x="1059098" y="283891"/>
          <a:ext cx="941418" cy="97344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/>
            <a:t>Éxito </a:t>
          </a:r>
          <a:r>
            <a:rPr lang="es-ES" sz="900" b="1" kern="1200"/>
            <a:t>Competitivo</a:t>
          </a:r>
          <a:endParaRPr lang="es-ES" sz="900" b="1" kern="1200" normalizeH="1" baseline="0"/>
        </a:p>
      </dsp:txBody>
      <dsp:txXfrm>
        <a:off x="1196965" y="426449"/>
        <a:ext cx="665684" cy="6883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>
            <a:extLst>
              <a:ext uri="{FF2B5EF4-FFF2-40B4-BE49-F238E27FC236}">
                <a16:creationId xmlns:a16="http://schemas.microsoft.com/office/drawing/2014/main" id="{99BF8B7A-0861-2415-CCDB-2DF6674A58C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" altLang="es-ES"/>
          </a:p>
        </p:txBody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E3052FCD-072C-488E-FA99-9999726264A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s-ES" altLang="es-ES"/>
          </a:p>
        </p:txBody>
      </p:sp>
      <p:sp>
        <p:nvSpPr>
          <p:cNvPr id="156676" name="Rectangle 4">
            <a:extLst>
              <a:ext uri="{FF2B5EF4-FFF2-40B4-BE49-F238E27FC236}">
                <a16:creationId xmlns:a16="http://schemas.microsoft.com/office/drawing/2014/main" id="{72478652-ECCE-60BC-C625-71E5B7CB679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48775"/>
            <a:ext cx="29718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" altLang="es-ES"/>
          </a:p>
        </p:txBody>
      </p:sp>
      <p:sp>
        <p:nvSpPr>
          <p:cNvPr id="156677" name="Rectangle 5">
            <a:extLst>
              <a:ext uri="{FF2B5EF4-FFF2-40B4-BE49-F238E27FC236}">
                <a16:creationId xmlns:a16="http://schemas.microsoft.com/office/drawing/2014/main" id="{72871E3A-EE19-074E-9A1D-2B2AAD06F67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248775"/>
            <a:ext cx="29718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0BAB881-455E-9B4C-91ED-4C856404E11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DD6E2240-EB1A-6016-22F0-43BA17D92C6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" altLang="es-E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7EB9DF72-221F-AB3F-E0E8-8109D0DC0EA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s-ES" altLang="es-E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2661893D-1711-3D84-C415-F227889C913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5363" y="730250"/>
            <a:ext cx="4868862" cy="3651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BA3F6E99-F7F2-E5A6-926F-485A3F1A08B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25975"/>
            <a:ext cx="5486400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8DBB9FE0-34E3-7A5B-9DBC-AC84F63C18D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48775"/>
            <a:ext cx="29718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" altLang="es-ES"/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46375EE2-F656-3E46-02C9-C62F8FF0F7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248775"/>
            <a:ext cx="29718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F54FE33-1BFE-4145-8E95-165909584E9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006937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FE33-1BFE-4145-8E95-165909584E9A}" type="slidenum">
              <a:rPr lang="es-ES" altLang="es-ES" smtClean="0"/>
              <a:pPr/>
              <a:t>20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39808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FE33-1BFE-4145-8E95-165909584E9A}" type="slidenum">
              <a:rPr lang="es-ES" altLang="es-ES" smtClean="0"/>
              <a:pPr/>
              <a:t>29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39808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FE33-1BFE-4145-8E95-165909584E9A}" type="slidenum">
              <a:rPr lang="es-ES" altLang="es-ES" smtClean="0"/>
              <a:pPr/>
              <a:t>30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39808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FE33-1BFE-4145-8E95-165909584E9A}" type="slidenum">
              <a:rPr lang="es-ES" altLang="es-ES" smtClean="0"/>
              <a:pPr/>
              <a:t>31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39808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FE33-1BFE-4145-8E95-165909584E9A}" type="slidenum">
              <a:rPr lang="es-ES" altLang="es-ES" smtClean="0"/>
              <a:pPr/>
              <a:t>32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39808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FE33-1BFE-4145-8E95-165909584E9A}" type="slidenum">
              <a:rPr lang="es-ES" altLang="es-ES" smtClean="0"/>
              <a:pPr/>
              <a:t>33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39808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FE33-1BFE-4145-8E95-165909584E9A}" type="slidenum">
              <a:rPr lang="es-ES" altLang="es-ES" smtClean="0"/>
              <a:pPr/>
              <a:t>34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39808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FE33-1BFE-4145-8E95-165909584E9A}" type="slidenum">
              <a:rPr lang="es-ES" altLang="es-ES" smtClean="0"/>
              <a:pPr/>
              <a:t>35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398080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FE33-1BFE-4145-8E95-165909584E9A}" type="slidenum">
              <a:rPr lang="es-ES" altLang="es-ES" smtClean="0"/>
              <a:pPr/>
              <a:t>36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398080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FE33-1BFE-4145-8E95-165909584E9A}" type="slidenum">
              <a:rPr lang="es-ES" altLang="es-ES" smtClean="0"/>
              <a:pPr/>
              <a:t>37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39808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FE33-1BFE-4145-8E95-165909584E9A}" type="slidenum">
              <a:rPr lang="es-ES" altLang="es-ES" smtClean="0"/>
              <a:pPr/>
              <a:t>38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39808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FE33-1BFE-4145-8E95-165909584E9A}" type="slidenum">
              <a:rPr lang="es-ES" altLang="es-ES" smtClean="0"/>
              <a:pPr/>
              <a:t>21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398080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FE33-1BFE-4145-8E95-165909584E9A}" type="slidenum">
              <a:rPr lang="es-ES" altLang="es-ES" smtClean="0"/>
              <a:pPr/>
              <a:t>39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398080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FE33-1BFE-4145-8E95-165909584E9A}" type="slidenum">
              <a:rPr lang="es-ES" altLang="es-ES" smtClean="0"/>
              <a:pPr/>
              <a:t>40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398080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FE33-1BFE-4145-8E95-165909584E9A}" type="slidenum">
              <a:rPr lang="es-ES" altLang="es-ES" smtClean="0"/>
              <a:pPr/>
              <a:t>41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398080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FE33-1BFE-4145-8E95-165909584E9A}" type="slidenum">
              <a:rPr lang="es-ES" altLang="es-ES" smtClean="0"/>
              <a:pPr/>
              <a:t>42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398080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FE33-1BFE-4145-8E95-165909584E9A}" type="slidenum">
              <a:rPr lang="es-ES" altLang="es-ES" smtClean="0"/>
              <a:pPr/>
              <a:t>43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398080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FE33-1BFE-4145-8E95-165909584E9A}" type="slidenum">
              <a:rPr lang="es-ES" altLang="es-ES" smtClean="0"/>
              <a:pPr/>
              <a:t>44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398080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FE33-1BFE-4145-8E95-165909584E9A}" type="slidenum">
              <a:rPr lang="es-ES" altLang="es-ES" smtClean="0"/>
              <a:pPr/>
              <a:t>45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398080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FE33-1BFE-4145-8E95-165909584E9A}" type="slidenum">
              <a:rPr lang="es-ES" altLang="es-ES" smtClean="0"/>
              <a:pPr/>
              <a:t>46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398080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FE33-1BFE-4145-8E95-165909584E9A}" type="slidenum">
              <a:rPr lang="es-ES" altLang="es-ES" smtClean="0"/>
              <a:pPr/>
              <a:t>47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39808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FE33-1BFE-4145-8E95-165909584E9A}" type="slidenum">
              <a:rPr lang="es-ES" altLang="es-ES" smtClean="0"/>
              <a:pPr/>
              <a:t>22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239699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FE33-1BFE-4145-8E95-165909584E9A}" type="slidenum">
              <a:rPr lang="es-ES" altLang="es-ES" smtClean="0"/>
              <a:pPr/>
              <a:t>23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39808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FE33-1BFE-4145-8E95-165909584E9A}" type="slidenum">
              <a:rPr lang="es-ES" altLang="es-ES" smtClean="0"/>
              <a:pPr/>
              <a:t>24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39808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FE33-1BFE-4145-8E95-165909584E9A}" type="slidenum">
              <a:rPr lang="es-ES" altLang="es-ES" smtClean="0"/>
              <a:pPr/>
              <a:t>25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39808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FE33-1BFE-4145-8E95-165909584E9A}" type="slidenum">
              <a:rPr lang="es-ES" altLang="es-ES" smtClean="0"/>
              <a:pPr/>
              <a:t>26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39808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FE33-1BFE-4145-8E95-165909584E9A}" type="slidenum">
              <a:rPr lang="es-ES" altLang="es-ES" smtClean="0"/>
              <a:pPr/>
              <a:t>27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39808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FE33-1BFE-4145-8E95-165909584E9A}" type="slidenum">
              <a:rPr lang="es-ES" altLang="es-ES" smtClean="0"/>
              <a:pPr/>
              <a:t>28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39808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7D4B74-8F7A-636A-B97E-9409F153F5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1F8EE4C-A4B5-483A-1495-F6314D2A5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C8421C-FB8E-9F99-8BAA-39A809644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C4315-BFB0-1B4D-AE17-4ED843C785D8}" type="datetime1">
              <a:rPr lang="es-ES" altLang="es-ES" smtClean="0"/>
              <a:pPr/>
              <a:t>2/5/24</a:t>
            </a:fld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64DA4C-27CF-3760-7A74-3D65EB7A7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altLang="es-ES"/>
              <a:t>Mª Isabel Sánchez Hernández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905BF1-9340-7643-27EC-3C4CED917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4835-8CEB-DF42-AF79-A1E5C734FDD5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53876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818FE-E262-F2E3-91F2-B6A622E17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E6D7808-6079-9AA5-A813-544A00BD46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73005B-D8BF-35AE-FFC7-1D5AD57C3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5E42E-29C2-B543-AC25-7C564EF24C40}" type="datetime1">
              <a:rPr lang="es-ES" altLang="es-ES" smtClean="0"/>
              <a:pPr/>
              <a:t>2/5/24</a:t>
            </a:fld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DB9FE8-8DD8-07E7-CED8-C13AC117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altLang="es-ES"/>
              <a:t>Mª Isabel Sánchez Hernández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C7C79E-A06D-852B-6412-04BBF17BF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56FB-8E3C-BF4A-A586-E2BC319D85D9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10153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626BA04-333D-F399-A13D-25CB0BE7B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7CE0A66-4088-9D58-371A-53E8DDB99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3B6AC4-15C7-FED0-CA7B-44DBFBE80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9CBAC-E27E-D642-BFFD-B0C6D7FE8A3B}" type="datetime1">
              <a:rPr lang="es-ES" altLang="es-ES" smtClean="0"/>
              <a:pPr/>
              <a:t>2/5/24</a:t>
            </a:fld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294031-CC2E-E786-8483-37A56F984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altLang="es-ES"/>
              <a:t>Mª Isabel Sánchez Hernández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025D86-B4B4-F4ED-724D-B637D2A79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BD6F-9C4B-A74D-8F78-A21A166AA02A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57546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008904-0989-C67D-5ADD-B8E02C0EA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4CB27B-79E7-FECD-60C3-5AAE83E28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0DCFD1-03B4-B45D-42C4-F0172E5DF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887F8-7514-3F4C-810C-88082C20C05B}" type="datetime1">
              <a:rPr lang="es-ES" altLang="es-ES" smtClean="0"/>
              <a:pPr/>
              <a:t>2/5/24</a:t>
            </a:fld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62C65B-1540-07F6-2857-B2C953C02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altLang="es-ES"/>
              <a:t>Mª Isabel Sánchez Hernández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16C708-3536-5EDA-4B86-5D66E65D4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5B296-E799-734D-BE81-BA7F62F09FD4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48614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65D439-D268-45D3-5CD3-C3AAF430E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24AC72-395F-C79F-4161-753D11F4A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46AA43-B869-1F57-E5ED-30DFBE08A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AB415-6207-0F45-B8C0-DEB53C6289DC}" type="datetime1">
              <a:rPr lang="es-ES" altLang="es-ES" smtClean="0"/>
              <a:pPr/>
              <a:t>2/5/24</a:t>
            </a:fld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6A009F-69B2-C2FA-654A-3ABC89635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altLang="es-ES"/>
              <a:t>Mª Isabel Sánchez Hernández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DE3F25-5EEC-E1A4-8A07-3F11E54CB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280D-6445-3C43-AF9E-4CD1E59DB78A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82901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5F6D7C-A66F-9EF2-2974-11996F53F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D04D93-34C3-7D38-1AF1-89E70E5371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03C4242-FF34-459A-677D-E5B276F423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C2F6A8F-0ECC-75B4-1A15-1B1D1C8ED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2D03-9A4C-2042-B8B1-8A55031ADBB0}" type="datetime1">
              <a:rPr lang="es-ES" altLang="es-ES" smtClean="0"/>
              <a:pPr/>
              <a:t>2/5/24</a:t>
            </a:fld>
            <a:endParaRPr lang="es-ES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01F741D-F040-E907-1F00-8B029E0E0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altLang="es-ES"/>
              <a:t>Mª Isabel Sánchez Hernández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37A90B3-03F3-859D-2DFB-2286DC7B9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39A2E-BF05-CE4C-BC3B-8704F94430B4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9394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5DAAF0-8CAA-0E24-DC28-930C43104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F0986D-53A4-7A41-8DF6-12D21B811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203209C-A29C-1C2C-B290-1B6ECE6FC2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F152588-5E83-185E-00A6-38721EE5CD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9CBD7D3-0170-9F68-D50F-14B55060AF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2863462-162F-586A-03E9-5FE00328C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2376B-2C61-334D-81DF-1C07277B1065}" type="datetime1">
              <a:rPr lang="es-ES" altLang="es-ES" smtClean="0"/>
              <a:pPr/>
              <a:t>2/5/24</a:t>
            </a:fld>
            <a:endParaRPr lang="es-ES" alt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A642773-E500-EC9D-7731-6852F4FC5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altLang="es-ES"/>
              <a:t>Mª Isabel Sánchez Hernández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068F3CA-153B-5505-833F-98248D3CC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D50AB-03D7-FC46-9D3E-77586B5B93B4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91232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C4DF4D-E4F6-E79A-6A4D-FA07E291F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C732F4E-EF78-0B6B-B10F-EFFA280CE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88960-BA27-9A4A-B473-3320082F4339}" type="datetime1">
              <a:rPr lang="es-ES" altLang="es-ES" smtClean="0"/>
              <a:pPr/>
              <a:t>2/5/24</a:t>
            </a:fld>
            <a:endParaRPr lang="es-ES" alt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1B5A75D-2DB5-957E-99F3-352196239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altLang="es-ES"/>
              <a:t>Mª Isabel Sánchez Hernández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99E8D5B-B121-D49F-7239-61B22F0F9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5C24-67EF-6D48-994C-7195F9D3F33D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799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CE6F83C-7E32-5115-6907-B7FD8E3ED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E1453-3E3D-8E48-8773-864B9081099D}" type="datetime1">
              <a:rPr lang="es-ES" altLang="es-ES" smtClean="0"/>
              <a:pPr/>
              <a:t>2/5/24</a:t>
            </a:fld>
            <a:endParaRPr lang="es-ES" alt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959E853-BC8E-9D0F-4448-C6B96C449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altLang="es-ES"/>
              <a:t>Mª Isabel Sánchez Hernández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9A675B5-02E6-E264-C6DF-3F842CDEB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32706-3436-EB45-943E-2D44F03E82DA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79775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870551-1A4D-F666-0D65-6DBC1143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927C8F-A360-026E-142C-A76C0D5A0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D2F35D-0AE4-9FE3-A536-C72FD7524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4F2EAAF-8ED7-5A88-94B3-52C063899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B7D72-FBAC-B54E-AC1F-CB7A4E659B82}" type="datetime1">
              <a:rPr lang="es-ES" altLang="es-ES" smtClean="0"/>
              <a:pPr/>
              <a:t>2/5/24</a:t>
            </a:fld>
            <a:endParaRPr lang="es-ES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6D8362-FD81-0668-A51F-DD1F3850D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altLang="es-ES"/>
              <a:t>Mª Isabel Sánchez Hernández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B143921-98E5-86BD-1A5C-BF9ABFCAA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1A79-D840-AA4C-987C-CBEA51C09C42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85193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7FB80B-4E07-2D2D-41C4-C23E9A74E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245FDB-734F-98FF-04D8-8A8C01BD33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1C0C099-AFEB-3AAC-FE6A-CA323C72D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4F45F48-1CC6-1983-2FB9-C7C2B9489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D967-6DD1-8D45-BE66-029699483121}" type="datetime1">
              <a:rPr lang="es-ES" altLang="es-ES" smtClean="0"/>
              <a:pPr/>
              <a:t>2/5/24</a:t>
            </a:fld>
            <a:endParaRPr lang="es-ES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185061E-F88C-15F2-2EF3-08666DF15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altLang="es-ES"/>
              <a:t>Mª Isabel Sánchez Hernández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8B4451B-FF99-0120-13BE-39C0D1719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4CA7-2FA1-BB44-BCC1-4A05C0D2921C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2514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A4DCDA8-3251-5E18-4F7A-F46B864CB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B733E1-0540-1B3C-BD72-BB2994D60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D94AC3-3151-B08E-4E46-6D66FD8343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F8560-644F-FD48-AAAB-3565F7B4B90F}" type="datetime1">
              <a:rPr lang="es-ES" altLang="es-ES" smtClean="0"/>
              <a:pPr/>
              <a:t>2/5/24</a:t>
            </a:fld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38FE32-77A6-C0BB-5CF7-5B49027C9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altLang="es-ES"/>
              <a:t>Mª Isabel Sánchez Hernández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C22AAC-497A-D1CC-CE45-76DC7229AE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8D9BB-D9FE-644D-990D-CF3589A1EB19}" type="slidenum">
              <a:rPr lang="es-ES" altLang="es-ES" smtClean="0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2979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g"/><Relationship Id="rId10" Type="http://schemas.openxmlformats.org/officeDocument/2006/relationships/image" Target="../media/image15.png"/><Relationship Id="rId4" Type="http://schemas.openxmlformats.org/officeDocument/2006/relationships/image" Target="../media/image8.jp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5.png"/><Relationship Id="rId5" Type="http://schemas.openxmlformats.org/officeDocument/2006/relationships/image" Target="../media/image10.jp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7.jpg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7.jpg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slideLayout" Target="../slideLayouts/slideLayout7.xml"/><Relationship Id="rId7" Type="http://schemas.openxmlformats.org/officeDocument/2006/relationships/diagramLayout" Target="../diagrams/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diagramData" Target="../diagrams/data6.xml"/><Relationship Id="rId11" Type="http://schemas.openxmlformats.org/officeDocument/2006/relationships/image" Target="../media/image4.png"/><Relationship Id="rId5" Type="http://schemas.openxmlformats.org/officeDocument/2006/relationships/image" Target="../media/image25.jpg"/><Relationship Id="rId10" Type="http://schemas.microsoft.com/office/2007/relationships/diagramDrawing" Target="../diagrams/drawing6.xml"/><Relationship Id="rId4" Type="http://schemas.openxmlformats.org/officeDocument/2006/relationships/image" Target="../media/image24.jpg"/><Relationship Id="rId9" Type="http://schemas.openxmlformats.org/officeDocument/2006/relationships/diagramColors" Target="../diagrams/colors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4.png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4.png"/><Relationship Id="rId5" Type="http://schemas.openxmlformats.org/officeDocument/2006/relationships/image" Target="../media/image29.emf"/><Relationship Id="rId4" Type="http://schemas.openxmlformats.org/officeDocument/2006/relationships/notesSlide" Target="../notesSlides/notesSlide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47.m4a"/><Relationship Id="rId7" Type="http://schemas.openxmlformats.org/officeDocument/2006/relationships/image" Target="../media/image33.png"/><Relationship Id="rId12" Type="http://schemas.openxmlformats.org/officeDocument/2006/relationships/image" Target="../media/image4.png"/><Relationship Id="rId2" Type="http://schemas.microsoft.com/office/2007/relationships/media" Target="../media/media47.m4a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28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8.m4a"/><Relationship Id="rId2" Type="http://schemas.microsoft.com/office/2007/relationships/media" Target="../media/media48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slideLayout" Target="../slideLayouts/slideLayout7.xml"/><Relationship Id="rId7" Type="http://schemas.openxmlformats.org/officeDocument/2006/relationships/diagramLayout" Target="../diagrams/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Data" Target="../diagrams/data3.xml"/><Relationship Id="rId11" Type="http://schemas.openxmlformats.org/officeDocument/2006/relationships/image" Target="../media/image4.png"/><Relationship Id="rId5" Type="http://schemas.openxmlformats.org/officeDocument/2006/relationships/image" Target="../media/image9.jpg"/><Relationship Id="rId10" Type="http://schemas.microsoft.com/office/2007/relationships/diagramDrawing" Target="../diagrams/drawing3.xml"/><Relationship Id="rId4" Type="http://schemas.openxmlformats.org/officeDocument/2006/relationships/image" Target="../media/image8.jpg"/><Relationship Id="rId9" Type="http://schemas.openxmlformats.org/officeDocument/2006/relationships/diagramColors" Target="../diagrams/colors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338CAE12-6989-4336-3989-397B6B802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89240"/>
            <a:ext cx="1258888" cy="94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37D16033-F99C-51FD-5B4F-18142E307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984" y="5684493"/>
            <a:ext cx="3325392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altLang="es-ES" b="1" dirty="0"/>
              <a:t> </a:t>
            </a:r>
            <a:r>
              <a:rPr lang="es-ES" altLang="es-ES" sz="2000" b="1" dirty="0"/>
              <a:t>Dr. Manuel Aguilar Yuste.</a:t>
            </a:r>
          </a:p>
          <a:p>
            <a:pPr algn="ctr"/>
            <a:endParaRPr lang="es-ES" altLang="es-ES" sz="900" b="1" dirty="0"/>
          </a:p>
        </p:txBody>
      </p:sp>
      <p:sp>
        <p:nvSpPr>
          <p:cNvPr id="10" name="AutoShape 2" descr="Universidades.c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75" y="5571442"/>
            <a:ext cx="2134421" cy="98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3136895" y="3466552"/>
            <a:ext cx="32238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 </a:t>
            </a:r>
            <a:r>
              <a:rPr lang="es-ES" sz="2000" b="1" dirty="0"/>
              <a:t>XI Promoción del Doctorado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540431" y="620688"/>
            <a:ext cx="80648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latin typeface="Verdana" panose="020B0604030504040204" pitchFamily="34" charset="0"/>
                <a:ea typeface="Verdana" panose="020B0604030504040204" pitchFamily="34" charset="0"/>
              </a:rPr>
              <a:t>DOCTORADO EN GESTIÓN PÚBLICA Y CIENCIAS EMPRESARIALES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96952"/>
            <a:ext cx="2129503" cy="169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extLst>
              <a:ext uri="{FF2B5EF4-FFF2-40B4-BE49-F238E27FC236}">
                <a16:creationId xmlns:a16="http://schemas.microsoft.com/office/drawing/2014/main" id="{582414AF-9BE9-2A6C-919D-4A1A1126E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0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44"/>
    </mc:Choice>
    <mc:Fallback>
      <p:transition spd="slow" advTm="45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8" name="7 Grupo"/>
          <p:cNvGrpSpPr/>
          <p:nvPr/>
        </p:nvGrpSpPr>
        <p:grpSpPr>
          <a:xfrm>
            <a:off x="1469941" y="692532"/>
            <a:ext cx="3299895" cy="761999"/>
            <a:chOff x="2500457" y="308033"/>
            <a:chExt cx="3299895" cy="761999"/>
          </a:xfrm>
        </p:grpSpPr>
        <p:sp>
          <p:nvSpPr>
            <p:cNvPr id="9" name="8 Rectángulo"/>
            <p:cNvSpPr/>
            <p:nvPr/>
          </p:nvSpPr>
          <p:spPr>
            <a:xfrm>
              <a:off x="2500457" y="308033"/>
              <a:ext cx="2895447" cy="76199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9 Rectángulo"/>
            <p:cNvSpPr/>
            <p:nvPr/>
          </p:nvSpPr>
          <p:spPr>
            <a:xfrm>
              <a:off x="2500457" y="308033"/>
              <a:ext cx="3299895" cy="761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kern="1200" dirty="0"/>
                <a:t>Cooperativa y Capital Social</a:t>
              </a:r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7812360" y="533774"/>
            <a:ext cx="1208953" cy="1208953"/>
            <a:chOff x="5027234" y="2558302"/>
            <a:chExt cx="1208953" cy="1208953"/>
          </a:xfrm>
        </p:grpSpPr>
        <p:sp>
          <p:nvSpPr>
            <p:cNvPr id="14" name="13 Elipse"/>
            <p:cNvSpPr/>
            <p:nvPr/>
          </p:nvSpPr>
          <p:spPr>
            <a:xfrm>
              <a:off x="5027234" y="2558302"/>
              <a:ext cx="1208953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Elipse 4"/>
            <p:cNvSpPr/>
            <p:nvPr/>
          </p:nvSpPr>
          <p:spPr>
            <a:xfrm>
              <a:off x="5204281" y="2735349"/>
              <a:ext cx="854859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Marco Teórico</a:t>
              </a:r>
            </a:p>
          </p:txBody>
        </p:sp>
      </p:grpSp>
      <p:sp>
        <p:nvSpPr>
          <p:cNvPr id="18" name="17 Rectángulo"/>
          <p:cNvSpPr/>
          <p:nvPr/>
        </p:nvSpPr>
        <p:spPr>
          <a:xfrm>
            <a:off x="4283968" y="2211364"/>
            <a:ext cx="1278769" cy="76199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20 Rectángulo"/>
          <p:cNvSpPr/>
          <p:nvPr/>
        </p:nvSpPr>
        <p:spPr>
          <a:xfrm>
            <a:off x="1835696" y="1863213"/>
            <a:ext cx="4464496" cy="53414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b="1" kern="1200" dirty="0"/>
              <a:t>Movimiento Cooperativo en Extremadura</a:t>
            </a:r>
          </a:p>
        </p:txBody>
      </p:sp>
      <p:sp>
        <p:nvSpPr>
          <p:cNvPr id="3" name="AutoShape 2" descr="Prácticas de verano 2021 en el Banco Mundial – Blog del CIP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4" name="AutoShape 2" descr="El Banco Interamericano de Desarrollo adjudica el contrato &quot;Consultoría  para el fomento y la implementación de programas de Generación Distribuida  y Eficiencia Energética bajo modelos de Asociación Público Privada&quot; a  Bettergy -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17" name="16 Elipse"/>
          <p:cNvSpPr/>
          <p:nvPr/>
        </p:nvSpPr>
        <p:spPr>
          <a:xfrm>
            <a:off x="589845" y="620689"/>
            <a:ext cx="898283" cy="865388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19 Elipse"/>
          <p:cNvSpPr/>
          <p:nvPr/>
        </p:nvSpPr>
        <p:spPr>
          <a:xfrm>
            <a:off x="1145258" y="1805603"/>
            <a:ext cx="649365" cy="649365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3000" r="-3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2" name="Imagen 5" descr="Descripción: ASSOCIAÇÕES COOPERATIVAS AGROALIMENTARIAS EXTREMADURA - Feria internacional  Agroexp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73" b="27856"/>
          <a:stretch>
            <a:fillRect/>
          </a:stretch>
        </p:blipFill>
        <p:spPr bwMode="auto">
          <a:xfrm>
            <a:off x="4758003" y="5595840"/>
            <a:ext cx="2448856" cy="78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Agrupación de Cooperativas del Valle del Jerte – Agrupación de Cooperativas  Valle del Jer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178979"/>
            <a:ext cx="1197163" cy="119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933439"/>
            <a:ext cx="161925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2" descr="ATRIA ACENORCA SCL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52" y="5438103"/>
            <a:ext cx="1739636" cy="93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5" descr="Asamblea Cooperativas Agro-alimentarias Extremadura - COOPRADO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7" b="29810"/>
          <a:stretch/>
        </p:blipFill>
        <p:spPr bwMode="auto">
          <a:xfrm rot="1721746">
            <a:off x="6280925" y="1869260"/>
            <a:ext cx="2619375" cy="68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25 Imagen" descr="C:\Users\Usuario\Desktop\Tesis Km 0\Nueva Tesis\TyM\Movimiento Cooperativo 2019. Extremadura.png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" t="4943" r="1424" b="8262"/>
          <a:stretch/>
        </p:blipFill>
        <p:spPr bwMode="auto">
          <a:xfrm>
            <a:off x="765175" y="2530136"/>
            <a:ext cx="6687145" cy="2370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7F403A21-A96E-4FD2-7A8D-117C6F01E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7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921"/>
    </mc:Choice>
    <mc:Fallback>
      <p:transition spd="slow" advTm="78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8" name="7 Grupo"/>
          <p:cNvGrpSpPr/>
          <p:nvPr/>
        </p:nvGrpSpPr>
        <p:grpSpPr>
          <a:xfrm>
            <a:off x="1469941" y="692532"/>
            <a:ext cx="3299895" cy="761999"/>
            <a:chOff x="2500457" y="308033"/>
            <a:chExt cx="3299895" cy="761999"/>
          </a:xfrm>
        </p:grpSpPr>
        <p:sp>
          <p:nvSpPr>
            <p:cNvPr id="9" name="8 Rectángulo"/>
            <p:cNvSpPr/>
            <p:nvPr/>
          </p:nvSpPr>
          <p:spPr>
            <a:xfrm>
              <a:off x="2500457" y="308033"/>
              <a:ext cx="2895447" cy="76199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9 Rectángulo"/>
            <p:cNvSpPr/>
            <p:nvPr/>
          </p:nvSpPr>
          <p:spPr>
            <a:xfrm>
              <a:off x="2500457" y="308033"/>
              <a:ext cx="3299895" cy="761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kern="1200" dirty="0"/>
                <a:t>Cooperativa y Capital Social</a:t>
              </a:r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7812360" y="533774"/>
            <a:ext cx="1208953" cy="1208953"/>
            <a:chOff x="5027234" y="2558302"/>
            <a:chExt cx="1208953" cy="1208953"/>
          </a:xfrm>
        </p:grpSpPr>
        <p:sp>
          <p:nvSpPr>
            <p:cNvPr id="14" name="13 Elipse"/>
            <p:cNvSpPr/>
            <p:nvPr/>
          </p:nvSpPr>
          <p:spPr>
            <a:xfrm>
              <a:off x="5027234" y="2558302"/>
              <a:ext cx="1208953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Elipse 4"/>
            <p:cNvSpPr/>
            <p:nvPr/>
          </p:nvSpPr>
          <p:spPr>
            <a:xfrm>
              <a:off x="5204281" y="2735349"/>
              <a:ext cx="854859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Marco Teórico</a:t>
              </a:r>
            </a:p>
          </p:txBody>
        </p:sp>
      </p:grpSp>
      <p:sp>
        <p:nvSpPr>
          <p:cNvPr id="18" name="17 Rectángulo"/>
          <p:cNvSpPr/>
          <p:nvPr/>
        </p:nvSpPr>
        <p:spPr>
          <a:xfrm>
            <a:off x="4283968" y="2211364"/>
            <a:ext cx="1278769" cy="76199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20 Rectángulo"/>
          <p:cNvSpPr/>
          <p:nvPr/>
        </p:nvSpPr>
        <p:spPr>
          <a:xfrm>
            <a:off x="2255227" y="1596139"/>
            <a:ext cx="4464496" cy="53414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b="1" kern="1200" dirty="0"/>
              <a:t>Movimiento Cooperativo en Extremadura</a:t>
            </a:r>
          </a:p>
        </p:txBody>
      </p:sp>
      <p:sp>
        <p:nvSpPr>
          <p:cNvPr id="3" name="AutoShape 2" descr="Prácticas de verano 2021 en el Banco Mundial – Blog del CIP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4" name="AutoShape 2" descr="El Banco Interamericano de Desarrollo adjudica el contrato &quot;Consultoría  para el fomento y la implementación de programas de Generación Distribuida  y Eficiencia Energética bajo modelos de Asociación Público Privada&quot; a  Bettergy -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17" name="16 Elipse"/>
          <p:cNvSpPr/>
          <p:nvPr/>
        </p:nvSpPr>
        <p:spPr>
          <a:xfrm>
            <a:off x="589845" y="620689"/>
            <a:ext cx="898283" cy="865388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19 Elipse"/>
          <p:cNvSpPr/>
          <p:nvPr/>
        </p:nvSpPr>
        <p:spPr>
          <a:xfrm>
            <a:off x="1608090" y="1480920"/>
            <a:ext cx="649365" cy="649365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3000" r="-3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AutoShape 2" descr="ATRIA ACENORCA SCL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1" name="AutoShape 5" descr="Asamblea Cooperativas Agro-alimentarias Extremadura - COOPRADO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460375" y="2526240"/>
            <a:ext cx="4220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779 empresas cooperativas (1º y 2º grado).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4909850" y="3198167"/>
            <a:ext cx="42341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Aceite de Oliva, Aceituna de Mesa, Apícola, Arroz, Frutas y Hortalizas, Herbáceos, Ovino-caprino, Piensos, Porcino Ibérico, Suministros, Tabaco, Vacuno y Vino.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145060" y="365983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Cooperativas Agroalimentarias Extremadura cuenta actualmente con </a:t>
            </a:r>
            <a:r>
              <a:rPr lang="es-ES" b="1" dirty="0"/>
              <a:t>189 coo­perativas asociadas</a:t>
            </a:r>
            <a:r>
              <a:rPr lang="es-ES" dirty="0"/>
              <a:t>, de las cuales </a:t>
            </a:r>
            <a:r>
              <a:rPr lang="es-ES" b="1" dirty="0"/>
              <a:t>59 son socias directas </a:t>
            </a:r>
            <a:r>
              <a:rPr lang="es-ES" dirty="0"/>
              <a:t>(32.000 socios).Estas cooperativas fac­turaron de </a:t>
            </a:r>
            <a:r>
              <a:rPr lang="es-ES" b="1" dirty="0"/>
              <a:t>1.369,8 millones de euros </a:t>
            </a:r>
            <a:r>
              <a:rPr lang="es-ES" dirty="0"/>
              <a:t>en el año 2020.</a:t>
            </a:r>
          </a:p>
        </p:txBody>
      </p:sp>
      <p:sp>
        <p:nvSpPr>
          <p:cNvPr id="22" name="21 Rectángulo"/>
          <p:cNvSpPr/>
          <p:nvPr/>
        </p:nvSpPr>
        <p:spPr>
          <a:xfrm>
            <a:off x="4365388" y="501317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Generan más de 3.800 empleos en la región y cuentan con casi 36.900 socios agricultores y ganaderos, todo lo cual suma que el sector aglutina el </a:t>
            </a:r>
            <a:r>
              <a:rPr lang="es-ES" b="1" dirty="0"/>
              <a:t>9,4% de la población ac­tiva de la región en 2021</a:t>
            </a:r>
            <a:r>
              <a:rPr lang="es-ES" dirty="0"/>
              <a:t>. </a:t>
            </a: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7" b="29810"/>
          <a:stretch/>
        </p:blipFill>
        <p:spPr bwMode="auto">
          <a:xfrm>
            <a:off x="6260011" y="2211363"/>
            <a:ext cx="2619375" cy="68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Audio 11">
            <a:extLst>
              <a:ext uri="{FF2B5EF4-FFF2-40B4-BE49-F238E27FC236}">
                <a16:creationId xmlns:a16="http://schemas.microsoft.com/office/drawing/2014/main" id="{76889484-91B0-C83C-673D-6194AAB64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98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630"/>
    </mc:Choice>
    <mc:Fallback>
      <p:transition spd="slow" advTm="201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8" name="7 Grupo"/>
          <p:cNvGrpSpPr/>
          <p:nvPr/>
        </p:nvGrpSpPr>
        <p:grpSpPr>
          <a:xfrm>
            <a:off x="1469940" y="568527"/>
            <a:ext cx="3299895" cy="886004"/>
            <a:chOff x="2500456" y="184028"/>
            <a:chExt cx="3299895" cy="886004"/>
          </a:xfrm>
        </p:grpSpPr>
        <p:sp>
          <p:nvSpPr>
            <p:cNvPr id="9" name="8 Rectángulo"/>
            <p:cNvSpPr/>
            <p:nvPr/>
          </p:nvSpPr>
          <p:spPr>
            <a:xfrm>
              <a:off x="2500457" y="308033"/>
              <a:ext cx="2895447" cy="76199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9 Rectángulo"/>
            <p:cNvSpPr/>
            <p:nvPr/>
          </p:nvSpPr>
          <p:spPr>
            <a:xfrm>
              <a:off x="2500456" y="184028"/>
              <a:ext cx="3299895" cy="761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kern="1200" dirty="0"/>
                <a:t>Cooperativa y Capital Social</a:t>
              </a:r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7812360" y="533774"/>
            <a:ext cx="1208953" cy="1208953"/>
            <a:chOff x="5027234" y="2558302"/>
            <a:chExt cx="1208953" cy="1208953"/>
          </a:xfrm>
        </p:grpSpPr>
        <p:sp>
          <p:nvSpPr>
            <p:cNvPr id="14" name="13 Elipse"/>
            <p:cNvSpPr/>
            <p:nvPr/>
          </p:nvSpPr>
          <p:spPr>
            <a:xfrm>
              <a:off x="5027234" y="2558302"/>
              <a:ext cx="1208953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Elipse 4"/>
            <p:cNvSpPr/>
            <p:nvPr/>
          </p:nvSpPr>
          <p:spPr>
            <a:xfrm>
              <a:off x="5204281" y="2735349"/>
              <a:ext cx="854859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Marco Teórico</a:t>
              </a:r>
            </a:p>
          </p:txBody>
        </p:sp>
      </p:grpSp>
      <p:sp>
        <p:nvSpPr>
          <p:cNvPr id="18" name="17 Rectángulo"/>
          <p:cNvSpPr/>
          <p:nvPr/>
        </p:nvSpPr>
        <p:spPr>
          <a:xfrm>
            <a:off x="4283968" y="2211364"/>
            <a:ext cx="1278769" cy="76199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20 Rectángulo"/>
          <p:cNvSpPr/>
          <p:nvPr/>
        </p:nvSpPr>
        <p:spPr>
          <a:xfrm rot="16200000">
            <a:off x="-1288061" y="3795962"/>
            <a:ext cx="3572326" cy="53414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b="1" kern="1200" dirty="0"/>
              <a:t>Principios y Valores Cooperativos</a:t>
            </a:r>
          </a:p>
        </p:txBody>
      </p:sp>
      <p:sp>
        <p:nvSpPr>
          <p:cNvPr id="3" name="AutoShape 2" descr="Prácticas de verano 2021 en el Banco Mundial – Blog del CIP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4" name="AutoShape 2" descr="El Banco Interamericano de Desarrollo adjudica el contrato &quot;Consultoría  para el fomento y la implementación de programas de Generación Distribuida  y Eficiencia Energética bajo modelos de Asociación Público Privada&quot; a  Bettergy -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17" name="16 Elipse"/>
          <p:cNvSpPr/>
          <p:nvPr/>
        </p:nvSpPr>
        <p:spPr>
          <a:xfrm>
            <a:off x="460375" y="465138"/>
            <a:ext cx="898283" cy="865388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AutoShape 2" descr="ATRIA ACENORCA SCL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1" name="AutoShape 5" descr="Asamblea Cooperativas Agro-alimentarias Extremadura - COOPRADO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3" name="22 Elipse"/>
          <p:cNvSpPr/>
          <p:nvPr/>
        </p:nvSpPr>
        <p:spPr>
          <a:xfrm>
            <a:off x="178456" y="1805603"/>
            <a:ext cx="649365" cy="649365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5000" r="-4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438786"/>
              </p:ext>
            </p:extLst>
          </p:nvPr>
        </p:nvGraphicFramePr>
        <p:xfrm>
          <a:off x="1038985" y="1454532"/>
          <a:ext cx="6629358" cy="52323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9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7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1775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989455" algn="ctr"/>
                          <a:tab pos="3133725" algn="l"/>
                        </a:tabLst>
                      </a:pPr>
                      <a:r>
                        <a:rPr lang="es-ES_tradnl" sz="1200" dirty="0">
                          <a:effectLst/>
                        </a:rPr>
                        <a:t>	Principios Cooperativos	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8113" marR="58113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b="1" dirty="0">
                          <a:solidFill>
                            <a:schemeClr val="tx1"/>
                          </a:solidFill>
                          <a:effectLst/>
                        </a:rPr>
                        <a:t>Pioneros de Rochdale</a:t>
                      </a: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b="1" dirty="0">
                          <a:solidFill>
                            <a:schemeClr val="tx1"/>
                          </a:solidFill>
                          <a:effectLst/>
                        </a:rPr>
                        <a:t>Congreso ACI 1966</a:t>
                      </a: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b="1" dirty="0">
                          <a:solidFill>
                            <a:schemeClr val="tx1"/>
                          </a:solidFill>
                          <a:effectLst/>
                        </a:rPr>
                        <a:t>Congreso ACI 1995</a:t>
                      </a: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6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Libre adhesión y libre retiro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Adhesión voluntaria y abierta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>
                          <a:effectLst/>
                        </a:rPr>
                        <a:t>Adhesión voluntaria y abierta</a:t>
                      </a:r>
                      <a:endParaRPr lang="es-ES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0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Control democrático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Control democrático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>
                          <a:effectLst/>
                        </a:rPr>
                        <a:t>Gestión democrática por parte de los asociados</a:t>
                      </a:r>
                      <a:endParaRPr lang="es-ES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6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Neutralidad política, racial y religiosa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---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---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6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Ventas al contado</a:t>
                      </a:r>
                      <a:endParaRPr lang="es-ES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---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---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30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Devolución de los excedentes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Superávits destinados a los miembros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---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30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Interés limitado sobre el capital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Devolución limitada a la equidad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Participación económica de los asociados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973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Educación continua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Educación para los miembros y el público en los principios cooperativos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Educación, formación e información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30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Cooperación entre cooperativas (Intercooperación)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---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86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Interés por la comunidad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86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Autonomía e independencia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8113" marR="58113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2" name="Audio 11">
            <a:extLst>
              <a:ext uri="{FF2B5EF4-FFF2-40B4-BE49-F238E27FC236}">
                <a16:creationId xmlns:a16="http://schemas.microsoft.com/office/drawing/2014/main" id="{7981041B-5955-563C-908A-206F3EE75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2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05"/>
    </mc:Choice>
    <mc:Fallback>
      <p:transition spd="slow" advTm="52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8" name="7 Grupo"/>
          <p:cNvGrpSpPr/>
          <p:nvPr/>
        </p:nvGrpSpPr>
        <p:grpSpPr>
          <a:xfrm>
            <a:off x="1469940" y="568527"/>
            <a:ext cx="3299895" cy="886004"/>
            <a:chOff x="2500456" y="184028"/>
            <a:chExt cx="3299895" cy="886004"/>
          </a:xfrm>
        </p:grpSpPr>
        <p:sp>
          <p:nvSpPr>
            <p:cNvPr id="9" name="8 Rectángulo"/>
            <p:cNvSpPr/>
            <p:nvPr/>
          </p:nvSpPr>
          <p:spPr>
            <a:xfrm>
              <a:off x="2500457" y="308033"/>
              <a:ext cx="2895447" cy="76199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9 Rectángulo"/>
            <p:cNvSpPr/>
            <p:nvPr/>
          </p:nvSpPr>
          <p:spPr>
            <a:xfrm>
              <a:off x="2500456" y="184028"/>
              <a:ext cx="3299895" cy="761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kern="1200" dirty="0"/>
                <a:t>Cooperativa y Capital Social</a:t>
              </a:r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7812360" y="533774"/>
            <a:ext cx="1208953" cy="1208953"/>
            <a:chOff x="5027234" y="2558302"/>
            <a:chExt cx="1208953" cy="1208953"/>
          </a:xfrm>
        </p:grpSpPr>
        <p:sp>
          <p:nvSpPr>
            <p:cNvPr id="14" name="13 Elipse"/>
            <p:cNvSpPr/>
            <p:nvPr/>
          </p:nvSpPr>
          <p:spPr>
            <a:xfrm>
              <a:off x="5027234" y="2558302"/>
              <a:ext cx="1208953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Elipse 4"/>
            <p:cNvSpPr/>
            <p:nvPr/>
          </p:nvSpPr>
          <p:spPr>
            <a:xfrm>
              <a:off x="5204281" y="2735349"/>
              <a:ext cx="854859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Marco Teórico</a:t>
              </a:r>
            </a:p>
          </p:txBody>
        </p:sp>
      </p:grpSp>
      <p:sp>
        <p:nvSpPr>
          <p:cNvPr id="18" name="17 Rectángulo"/>
          <p:cNvSpPr/>
          <p:nvPr/>
        </p:nvSpPr>
        <p:spPr>
          <a:xfrm>
            <a:off x="4283968" y="2211364"/>
            <a:ext cx="1278769" cy="76199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20 Rectángulo"/>
          <p:cNvSpPr/>
          <p:nvPr/>
        </p:nvSpPr>
        <p:spPr>
          <a:xfrm>
            <a:off x="1033274" y="1742727"/>
            <a:ext cx="3572326" cy="53414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b="1" kern="1200" dirty="0"/>
              <a:t>Principios y Valores Cooperativos</a:t>
            </a:r>
          </a:p>
        </p:txBody>
      </p:sp>
      <p:sp>
        <p:nvSpPr>
          <p:cNvPr id="3" name="AutoShape 2" descr="Prácticas de verano 2021 en el Banco Mundial – Blog del CIP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4" name="AutoShape 2" descr="El Banco Interamericano de Desarrollo adjudica el contrato &quot;Consultoría  para el fomento y la implementación de programas de Generación Distribuida  y Eficiencia Energética bajo modelos de Asociación Público Privada&quot; a  Bettergy -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17" name="16 Elipse"/>
          <p:cNvSpPr/>
          <p:nvPr/>
        </p:nvSpPr>
        <p:spPr>
          <a:xfrm>
            <a:off x="460375" y="465138"/>
            <a:ext cx="898283" cy="865388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AutoShape 2" descr="ATRIA ACENORCA SCL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1" name="AutoShape 5" descr="Asamblea Cooperativas Agro-alimentarias Extremadura - COOPRADO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3" name="22 Elipse"/>
          <p:cNvSpPr/>
          <p:nvPr/>
        </p:nvSpPr>
        <p:spPr>
          <a:xfrm>
            <a:off x="324467" y="1805603"/>
            <a:ext cx="649365" cy="649365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5000" r="-4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061104"/>
              </p:ext>
            </p:extLst>
          </p:nvPr>
        </p:nvGraphicFramePr>
        <p:xfrm>
          <a:off x="1923676" y="2592363"/>
          <a:ext cx="4883423" cy="3749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9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8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_tradnl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VALORES COOPERATIVOS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chemeClr val="tx1"/>
                          </a:solidFill>
                          <a:effectLst/>
                        </a:rPr>
                        <a:t>Grupo 1 Valores Operativos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Grupo 2 Valores Éticos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chemeClr val="tx1"/>
                          </a:solidFill>
                          <a:effectLst/>
                        </a:rPr>
                        <a:t>Autoayuda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Honestidad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chemeClr val="tx1"/>
                          </a:solidFill>
                          <a:effectLst/>
                        </a:rPr>
                        <a:t>Autorresponsabilidad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Transparencia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tx1"/>
                          </a:solidFill>
                          <a:effectLst/>
                        </a:rPr>
                        <a:t>Democracia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Responsabilidad Social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tx1"/>
                          </a:solidFill>
                          <a:effectLst/>
                        </a:rPr>
                        <a:t>Igualdad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Vocación Social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chemeClr val="tx1"/>
                          </a:solidFill>
                          <a:effectLst/>
                        </a:rPr>
                        <a:t>Equidad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chemeClr val="tx1"/>
                          </a:solidFill>
                          <a:effectLst/>
                        </a:rPr>
                        <a:t>Solidaridad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2" name="Audio 11">
            <a:extLst>
              <a:ext uri="{FF2B5EF4-FFF2-40B4-BE49-F238E27FC236}">
                <a16:creationId xmlns:a16="http://schemas.microsoft.com/office/drawing/2014/main" id="{E9A28388-732A-8A43-065E-45A369CDD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06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33"/>
    </mc:Choice>
    <mc:Fallback>
      <p:transition spd="slow" advTm="24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776800513"/>
              </p:ext>
            </p:extLst>
          </p:nvPr>
        </p:nvGraphicFramePr>
        <p:xfrm>
          <a:off x="1196348" y="637606"/>
          <a:ext cx="7768140" cy="2431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533958734"/>
              </p:ext>
            </p:extLst>
          </p:nvPr>
        </p:nvGraphicFramePr>
        <p:xfrm>
          <a:off x="1907704" y="3566093"/>
          <a:ext cx="6840760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pSp>
        <p:nvGrpSpPr>
          <p:cNvPr id="11" name="10 Grupo"/>
          <p:cNvGrpSpPr/>
          <p:nvPr/>
        </p:nvGrpSpPr>
        <p:grpSpPr>
          <a:xfrm>
            <a:off x="164442" y="2961617"/>
            <a:ext cx="1208953" cy="1208953"/>
            <a:chOff x="3895322" y="3977674"/>
            <a:chExt cx="1208953" cy="1208953"/>
          </a:xfrm>
        </p:grpSpPr>
        <p:sp>
          <p:nvSpPr>
            <p:cNvPr id="12" name="11 Elipse"/>
            <p:cNvSpPr/>
            <p:nvPr/>
          </p:nvSpPr>
          <p:spPr>
            <a:xfrm>
              <a:off x="3895322" y="3977674"/>
              <a:ext cx="1208953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Elipse 4"/>
            <p:cNvSpPr/>
            <p:nvPr/>
          </p:nvSpPr>
          <p:spPr>
            <a:xfrm>
              <a:off x="4072369" y="4154721"/>
              <a:ext cx="854859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Método de </a:t>
              </a:r>
              <a:r>
                <a:rPr lang="es-ES" sz="1100" b="1" kern="1200" dirty="0"/>
                <a:t>Investigación</a:t>
              </a:r>
            </a:p>
          </p:txBody>
        </p:sp>
      </p:grpSp>
      <p:pic>
        <p:nvPicPr>
          <p:cNvPr id="5" name="Audio 4">
            <a:extLst>
              <a:ext uri="{FF2B5EF4-FFF2-40B4-BE49-F238E27FC236}">
                <a16:creationId xmlns:a16="http://schemas.microsoft.com/office/drawing/2014/main" id="{5E46B541-F5EE-95EF-61CD-569E8B7F4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02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78"/>
    </mc:Choice>
    <mc:Fallback>
      <p:transition spd="slow" advTm="37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7" name="6 Grupo"/>
          <p:cNvGrpSpPr/>
          <p:nvPr/>
        </p:nvGrpSpPr>
        <p:grpSpPr>
          <a:xfrm>
            <a:off x="7812367" y="548684"/>
            <a:ext cx="979309" cy="966403"/>
            <a:chOff x="3895322" y="3977674"/>
            <a:chExt cx="1208953" cy="1208953"/>
          </a:xfrm>
        </p:grpSpPr>
        <p:sp>
          <p:nvSpPr>
            <p:cNvPr id="8" name="7 Elipse"/>
            <p:cNvSpPr/>
            <p:nvPr/>
          </p:nvSpPr>
          <p:spPr>
            <a:xfrm>
              <a:off x="3895322" y="3977674"/>
              <a:ext cx="1208953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Elipse 4"/>
            <p:cNvSpPr/>
            <p:nvPr/>
          </p:nvSpPr>
          <p:spPr>
            <a:xfrm>
              <a:off x="4072369" y="4154721"/>
              <a:ext cx="854859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050" b="1" kern="1200" dirty="0"/>
                <a:t>Método de </a:t>
              </a:r>
              <a:r>
                <a:rPr lang="es-ES" sz="900" b="1" kern="1200" dirty="0"/>
                <a:t>Investigación</a:t>
              </a: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1185340" y="690210"/>
            <a:ext cx="5976666" cy="569714"/>
            <a:chOff x="3545261" y="276379"/>
            <a:chExt cx="3116323" cy="707269"/>
          </a:xfrm>
        </p:grpSpPr>
        <p:sp>
          <p:nvSpPr>
            <p:cNvPr id="12" name="11 Rectángulo"/>
            <p:cNvSpPr/>
            <p:nvPr/>
          </p:nvSpPr>
          <p:spPr>
            <a:xfrm>
              <a:off x="3735695" y="413934"/>
              <a:ext cx="2925889" cy="56971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12 Rectángulo"/>
            <p:cNvSpPr/>
            <p:nvPr/>
          </p:nvSpPr>
          <p:spPr>
            <a:xfrm>
              <a:off x="3545261" y="276379"/>
              <a:ext cx="2925889" cy="5697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/>
              <a:r>
                <a:rPr lang="es-ES" b="1" dirty="0"/>
                <a:t>Estudio de medición del capital social en las cooperativas agroalimentarias de Extremadura</a:t>
              </a:r>
            </a:p>
          </p:txBody>
        </p:sp>
      </p:grpSp>
      <p:sp>
        <p:nvSpPr>
          <p:cNvPr id="3" name="2 Rectángulo"/>
          <p:cNvSpPr/>
          <p:nvPr/>
        </p:nvSpPr>
        <p:spPr>
          <a:xfrm>
            <a:off x="1746988" y="1615278"/>
            <a:ext cx="2907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b="1" dirty="0"/>
              <a:t>Los 10 constructos utilizados</a:t>
            </a:r>
          </a:p>
        </p:txBody>
      </p:sp>
      <p:sp>
        <p:nvSpPr>
          <p:cNvPr id="14" name="13 Elipse"/>
          <p:cNvSpPr/>
          <p:nvPr/>
        </p:nvSpPr>
        <p:spPr>
          <a:xfrm>
            <a:off x="449524" y="544297"/>
            <a:ext cx="685483" cy="750739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14 Elipse"/>
          <p:cNvSpPr/>
          <p:nvPr/>
        </p:nvSpPr>
        <p:spPr>
          <a:xfrm>
            <a:off x="1185340" y="1545281"/>
            <a:ext cx="512621" cy="509326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085198"/>
              </p:ext>
            </p:extLst>
          </p:nvPr>
        </p:nvGraphicFramePr>
        <p:xfrm>
          <a:off x="1804126" y="2564904"/>
          <a:ext cx="5976671" cy="40316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85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0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36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Constructo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6620" marR="5662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Autores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6620" marR="5662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6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Participación.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6620" marR="5662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Feng et al. (2016).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6620" marR="5662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6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Confianza.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6620" marR="5662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</a:rPr>
                        <a:t>Feng et al. (2016).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</a:rPr>
                        <a:t>Bauwens et al. </a:t>
                      </a: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(2017).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s-ES_tradnl" sz="1200" dirty="0" err="1">
                          <a:solidFill>
                            <a:schemeClr val="tx1"/>
                          </a:solidFill>
                          <a:effectLst/>
                        </a:rPr>
                        <a:t>Xu</a:t>
                      </a: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 et al. (2018).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6620" marR="5662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6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Satisfacción.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6620" marR="5662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Feng et al. (2016).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6620" marR="5662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36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Lealtad.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6620" marR="5662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Feng et al. (2016).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6620" marR="5662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5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Identificación Social: (Pertenencia, membresía, afectividad, redes, justicia distributiva).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6620" marR="5662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s-ES_tradnl" sz="1200" dirty="0" err="1">
                          <a:solidFill>
                            <a:schemeClr val="tx1"/>
                          </a:solidFill>
                          <a:effectLst/>
                        </a:rPr>
                        <a:t>Bauwens</a:t>
                      </a: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 et al. (2017).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6620" marR="5662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36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Objetivos y metas.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6620" marR="5662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s-ES_tradnl" sz="1200" dirty="0" err="1">
                          <a:solidFill>
                            <a:schemeClr val="tx1"/>
                          </a:solidFill>
                          <a:effectLst/>
                        </a:rPr>
                        <a:t>Xu</a:t>
                      </a: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 et al. (2018).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6620" marR="5662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36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Información compartida.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6620" marR="5662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s-ES_tradnl" sz="1200" dirty="0" err="1">
                          <a:solidFill>
                            <a:schemeClr val="tx1"/>
                          </a:solidFill>
                          <a:effectLst/>
                        </a:rPr>
                        <a:t>Xu</a:t>
                      </a: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 et al. (2018).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6620" marR="5662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196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42900" algn="l"/>
                          <a:tab pos="828040" algn="l"/>
                          <a:tab pos="1656080" algn="l"/>
                          <a:tab pos="2484120" algn="l"/>
                          <a:tab pos="3312160" algn="l"/>
                          <a:tab pos="4140200" algn="l"/>
                          <a:tab pos="4968240" algn="l"/>
                        </a:tabLs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Innovación.  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6620" marR="5662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Castilla-Polo et al. (2015) (2017).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s-ES_tradnl" sz="1200" dirty="0" err="1">
                          <a:solidFill>
                            <a:schemeClr val="tx1"/>
                          </a:solidFill>
                          <a:effectLst/>
                        </a:rPr>
                        <a:t>Dziallas</a:t>
                      </a: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 y </a:t>
                      </a:r>
                      <a:r>
                        <a:rPr lang="es-ES_tradnl" sz="1200" dirty="0" err="1">
                          <a:solidFill>
                            <a:schemeClr val="tx1"/>
                          </a:solidFill>
                          <a:effectLst/>
                        </a:rPr>
                        <a:t>Blind</a:t>
                      </a: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 (2019).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6620" marR="5662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74484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42900" algn="l"/>
                          <a:tab pos="828040" algn="l"/>
                          <a:tab pos="1656080" algn="l"/>
                          <a:tab pos="2484120" algn="l"/>
                          <a:tab pos="3312160" algn="l"/>
                          <a:tab pos="4140200" algn="l"/>
                          <a:tab pos="4968240" algn="l"/>
                        </a:tabLs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Internacionalización.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6620" marR="5662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fr-FR" sz="1200" dirty="0" err="1">
                          <a:solidFill>
                            <a:schemeClr val="tx1"/>
                          </a:solidFill>
                          <a:effectLst/>
                        </a:rPr>
                        <a:t>Welch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</a:rPr>
                        <a:t> y </a:t>
                      </a:r>
                      <a:r>
                        <a:rPr lang="fr-FR" sz="1200" dirty="0" err="1">
                          <a:solidFill>
                            <a:schemeClr val="tx1"/>
                          </a:solidFill>
                          <a:effectLst/>
                        </a:rPr>
                        <a:t>Loustarinen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</a:rPr>
                        <a:t> (1993);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fr-FR" sz="1200" dirty="0" err="1">
                          <a:solidFill>
                            <a:schemeClr val="tx1"/>
                          </a:solidFill>
                          <a:effectLst/>
                        </a:rPr>
                        <a:t>Forsman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</a:rPr>
                        <a:t> (2002); 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</a:rPr>
                        <a:t>Zhou et al. (2007); 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fr-FR" sz="1200" dirty="0" err="1">
                          <a:solidFill>
                            <a:schemeClr val="tx1"/>
                          </a:solidFill>
                          <a:effectLst/>
                        </a:rPr>
                        <a:t>Blesa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</a:rPr>
                        <a:t> et al. (2008); 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</a:rPr>
                        <a:t>Marshall et al. (2020).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6620" marR="5662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36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Éxito Competitivo.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6620" marR="5662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Gallardo y Sánchez (2014).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6620" marR="5662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987824" y="2132856"/>
            <a:ext cx="3711855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828675" algn="l"/>
                <a:tab pos="1655763" algn="l"/>
                <a:tab pos="2484438" algn="l"/>
                <a:tab pos="3311525" algn="l"/>
                <a:tab pos="4140200" algn="l"/>
                <a:tab pos="4968875" algn="l"/>
              </a:tabLst>
            </a:pPr>
            <a:r>
              <a:rPr kumimoji="0" lang="es-ES_tradnl" sz="11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Variables e indicadores del capital social utilizado.</a:t>
            </a:r>
            <a:endParaRPr kumimoji="0" lang="es-E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828675" algn="l"/>
                <a:tab pos="1655763" algn="l"/>
                <a:tab pos="2484438" algn="l"/>
                <a:tab pos="3311525" algn="l"/>
                <a:tab pos="4140200" algn="l"/>
                <a:tab pos="4968875" algn="l"/>
              </a:tabLst>
            </a:pPr>
            <a:r>
              <a:rPr kumimoji="0" lang="es-ES_tradnl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`</a:t>
            </a:r>
            <a:endParaRPr kumimoji="0" lang="es-ES_trad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Audio 9">
            <a:extLst>
              <a:ext uri="{FF2B5EF4-FFF2-40B4-BE49-F238E27FC236}">
                <a16:creationId xmlns:a16="http://schemas.microsoft.com/office/drawing/2014/main" id="{E7D585B8-1E84-3F5B-D629-251B23799B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9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774"/>
    </mc:Choice>
    <mc:Fallback>
      <p:transition spd="slow" advTm="75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7" name="6 Grupo"/>
          <p:cNvGrpSpPr/>
          <p:nvPr/>
        </p:nvGrpSpPr>
        <p:grpSpPr>
          <a:xfrm>
            <a:off x="7812367" y="548684"/>
            <a:ext cx="979309" cy="966403"/>
            <a:chOff x="3895322" y="3977674"/>
            <a:chExt cx="1208953" cy="1208953"/>
          </a:xfrm>
        </p:grpSpPr>
        <p:sp>
          <p:nvSpPr>
            <p:cNvPr id="8" name="7 Elipse"/>
            <p:cNvSpPr/>
            <p:nvPr/>
          </p:nvSpPr>
          <p:spPr>
            <a:xfrm>
              <a:off x="3895322" y="3977674"/>
              <a:ext cx="1208953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Elipse 4"/>
            <p:cNvSpPr/>
            <p:nvPr/>
          </p:nvSpPr>
          <p:spPr>
            <a:xfrm>
              <a:off x="4072369" y="4154721"/>
              <a:ext cx="854859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050" b="1" kern="1200" dirty="0"/>
                <a:t>Método de </a:t>
              </a:r>
              <a:r>
                <a:rPr lang="es-ES" sz="900" b="1" kern="1200" dirty="0"/>
                <a:t>Investigación</a:t>
              </a: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1185340" y="690210"/>
            <a:ext cx="5976666" cy="569714"/>
            <a:chOff x="3545261" y="276379"/>
            <a:chExt cx="3116323" cy="707269"/>
          </a:xfrm>
        </p:grpSpPr>
        <p:sp>
          <p:nvSpPr>
            <p:cNvPr id="12" name="11 Rectángulo"/>
            <p:cNvSpPr/>
            <p:nvPr/>
          </p:nvSpPr>
          <p:spPr>
            <a:xfrm>
              <a:off x="3735695" y="413934"/>
              <a:ext cx="2925889" cy="56971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12 Rectángulo"/>
            <p:cNvSpPr/>
            <p:nvPr/>
          </p:nvSpPr>
          <p:spPr>
            <a:xfrm>
              <a:off x="3545261" y="276379"/>
              <a:ext cx="2925889" cy="5697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/>
              <a:r>
                <a:rPr lang="es-ES" b="1" dirty="0"/>
                <a:t>Estudio de medición del capital social en las cooperativas agroalimentarias de Extremadura</a:t>
              </a:r>
            </a:p>
          </p:txBody>
        </p:sp>
      </p:grpSp>
      <p:sp>
        <p:nvSpPr>
          <p:cNvPr id="3" name="2 Rectángulo"/>
          <p:cNvSpPr/>
          <p:nvPr/>
        </p:nvSpPr>
        <p:spPr>
          <a:xfrm rot="16200000">
            <a:off x="-793909" y="3933824"/>
            <a:ext cx="2907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b="1" dirty="0"/>
              <a:t>Los 10 constructos utilizados</a:t>
            </a:r>
          </a:p>
        </p:txBody>
      </p:sp>
      <p:sp>
        <p:nvSpPr>
          <p:cNvPr id="14" name="13 Elipse"/>
          <p:cNvSpPr/>
          <p:nvPr/>
        </p:nvSpPr>
        <p:spPr>
          <a:xfrm>
            <a:off x="449524" y="544297"/>
            <a:ext cx="685483" cy="750739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14 Elipse"/>
          <p:cNvSpPr/>
          <p:nvPr/>
        </p:nvSpPr>
        <p:spPr>
          <a:xfrm>
            <a:off x="432743" y="5572125"/>
            <a:ext cx="512621" cy="509326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16" name="15 Diagrama"/>
          <p:cNvGraphicFramePr/>
          <p:nvPr>
            <p:extLst>
              <p:ext uri="{D42A27DB-BD31-4B8C-83A1-F6EECF244321}">
                <p14:modId xmlns:p14="http://schemas.microsoft.com/office/powerpoint/2010/main" val="139500726"/>
              </p:ext>
            </p:extLst>
          </p:nvPr>
        </p:nvGraphicFramePr>
        <p:xfrm>
          <a:off x="1979930" y="1690250"/>
          <a:ext cx="5400040" cy="4856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07950" y="5572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4A210DD7-5C8B-F7E8-D503-3D21AF096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14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48"/>
    </mc:Choice>
    <mc:Fallback>
      <p:transition spd="slow" advTm="57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7" name="6 Grupo"/>
          <p:cNvGrpSpPr/>
          <p:nvPr/>
        </p:nvGrpSpPr>
        <p:grpSpPr>
          <a:xfrm>
            <a:off x="7812367" y="548684"/>
            <a:ext cx="979309" cy="966403"/>
            <a:chOff x="3895322" y="3977674"/>
            <a:chExt cx="1208953" cy="1208953"/>
          </a:xfrm>
        </p:grpSpPr>
        <p:sp>
          <p:nvSpPr>
            <p:cNvPr id="8" name="7 Elipse"/>
            <p:cNvSpPr/>
            <p:nvPr/>
          </p:nvSpPr>
          <p:spPr>
            <a:xfrm>
              <a:off x="3895322" y="3977674"/>
              <a:ext cx="1208953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Elipse 4"/>
            <p:cNvSpPr/>
            <p:nvPr/>
          </p:nvSpPr>
          <p:spPr>
            <a:xfrm>
              <a:off x="4072369" y="4154721"/>
              <a:ext cx="854859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050" b="1" kern="1200" dirty="0"/>
                <a:t>Método de </a:t>
              </a:r>
              <a:r>
                <a:rPr lang="es-ES" sz="900" b="1" kern="1200" dirty="0"/>
                <a:t>Investigación</a:t>
              </a: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1185340" y="690210"/>
            <a:ext cx="5976666" cy="569714"/>
            <a:chOff x="3545261" y="276379"/>
            <a:chExt cx="3116323" cy="707269"/>
          </a:xfrm>
        </p:grpSpPr>
        <p:sp>
          <p:nvSpPr>
            <p:cNvPr id="12" name="11 Rectángulo"/>
            <p:cNvSpPr/>
            <p:nvPr/>
          </p:nvSpPr>
          <p:spPr>
            <a:xfrm>
              <a:off x="3735695" y="413934"/>
              <a:ext cx="2925889" cy="56971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12 Rectángulo"/>
            <p:cNvSpPr/>
            <p:nvPr/>
          </p:nvSpPr>
          <p:spPr>
            <a:xfrm>
              <a:off x="3545261" y="276379"/>
              <a:ext cx="2925889" cy="5697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/>
              <a:r>
                <a:rPr lang="es-ES" b="1" dirty="0"/>
                <a:t>Estudio de medición del capital social en las cooperativas agroalimentarias de Extremadura</a:t>
              </a:r>
            </a:p>
          </p:txBody>
        </p:sp>
      </p:grpSp>
      <p:sp>
        <p:nvSpPr>
          <p:cNvPr id="3" name="2 Rectángulo"/>
          <p:cNvSpPr/>
          <p:nvPr/>
        </p:nvSpPr>
        <p:spPr>
          <a:xfrm>
            <a:off x="1854026" y="1498348"/>
            <a:ext cx="2907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b="1" dirty="0"/>
              <a:t>Los 10 constructos utilizados</a:t>
            </a:r>
          </a:p>
        </p:txBody>
      </p:sp>
      <p:sp>
        <p:nvSpPr>
          <p:cNvPr id="14" name="13 Elipse"/>
          <p:cNvSpPr/>
          <p:nvPr/>
        </p:nvSpPr>
        <p:spPr>
          <a:xfrm>
            <a:off x="449524" y="544297"/>
            <a:ext cx="685483" cy="750739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14 Elipse"/>
          <p:cNvSpPr/>
          <p:nvPr/>
        </p:nvSpPr>
        <p:spPr>
          <a:xfrm>
            <a:off x="1395935" y="1428351"/>
            <a:ext cx="512621" cy="509326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AutoShape 2" descr="Actividad online de Cuestionario para primar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685" y="3972686"/>
            <a:ext cx="1511156" cy="195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530" y="1868911"/>
            <a:ext cx="1621520" cy="211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8" descr="La tetraktys, es la figura sagrada... - La paradoja del gato | Faceboo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708920"/>
            <a:ext cx="22860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999691" y="4911480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b="1" i="1" dirty="0" err="1"/>
              <a:t>Tetraktys</a:t>
            </a:r>
            <a:r>
              <a:rPr lang="es-ES" b="1" dirty="0"/>
              <a:t> del Capital Social</a:t>
            </a:r>
          </a:p>
          <a:p>
            <a:pPr algn="ctr"/>
            <a:endParaRPr lang="es-ES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314565" y="2692395"/>
            <a:ext cx="17281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600" dirty="0"/>
              <a:t>+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4907374" y="602128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b="1" dirty="0"/>
              <a:t>Cuestionario</a:t>
            </a:r>
            <a:endParaRPr lang="es-ES" dirty="0"/>
          </a:p>
        </p:txBody>
      </p:sp>
      <p:sp>
        <p:nvSpPr>
          <p:cNvPr id="21" name="20 CuadroTexto"/>
          <p:cNvSpPr txBox="1"/>
          <p:nvPr/>
        </p:nvSpPr>
        <p:spPr>
          <a:xfrm>
            <a:off x="6947671" y="3231842"/>
            <a:ext cx="20162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- género, </a:t>
            </a:r>
          </a:p>
          <a:p>
            <a:r>
              <a:rPr lang="es-ES" dirty="0"/>
              <a:t>- edad, </a:t>
            </a:r>
          </a:p>
          <a:p>
            <a:r>
              <a:rPr lang="es-ES" dirty="0"/>
              <a:t>- municipio,   </a:t>
            </a:r>
          </a:p>
          <a:p>
            <a:r>
              <a:rPr lang="es-ES" dirty="0"/>
              <a:t>- estudios, </a:t>
            </a:r>
          </a:p>
          <a:p>
            <a:r>
              <a:rPr lang="es-ES" dirty="0"/>
              <a:t>- cargo de responsabilidad,</a:t>
            </a:r>
          </a:p>
          <a:p>
            <a:r>
              <a:rPr lang="es-ES" dirty="0"/>
              <a:t>- antigüedad.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DAF4E53-4D16-4835-0B26-2A71ABABC48B}"/>
              </a:ext>
            </a:extLst>
          </p:cNvPr>
          <p:cNvSpPr txBox="1"/>
          <p:nvPr/>
        </p:nvSpPr>
        <p:spPr>
          <a:xfrm>
            <a:off x="6871910" y="2792013"/>
            <a:ext cx="1680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Datos Censales:</a:t>
            </a:r>
            <a:endParaRPr lang="es-ES" b="1" dirty="0"/>
          </a:p>
        </p:txBody>
      </p:sp>
      <p:pic>
        <p:nvPicPr>
          <p:cNvPr id="17" name="Audio 16">
            <a:extLst>
              <a:ext uri="{FF2B5EF4-FFF2-40B4-BE49-F238E27FC236}">
                <a16:creationId xmlns:a16="http://schemas.microsoft.com/office/drawing/2014/main" id="{118B5D97-6054-9FB7-ACB6-87455EA52A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08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516"/>
    </mc:Choice>
    <mc:Fallback>
      <p:transition spd="slow" advTm="86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7" name="6 Grupo"/>
          <p:cNvGrpSpPr/>
          <p:nvPr/>
        </p:nvGrpSpPr>
        <p:grpSpPr>
          <a:xfrm>
            <a:off x="7812367" y="548684"/>
            <a:ext cx="979309" cy="966403"/>
            <a:chOff x="3895322" y="3977674"/>
            <a:chExt cx="1208953" cy="1208953"/>
          </a:xfrm>
        </p:grpSpPr>
        <p:sp>
          <p:nvSpPr>
            <p:cNvPr id="8" name="7 Elipse"/>
            <p:cNvSpPr/>
            <p:nvPr/>
          </p:nvSpPr>
          <p:spPr>
            <a:xfrm>
              <a:off x="3895322" y="3977674"/>
              <a:ext cx="1208953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Elipse 4"/>
            <p:cNvSpPr/>
            <p:nvPr/>
          </p:nvSpPr>
          <p:spPr>
            <a:xfrm>
              <a:off x="4072369" y="4154721"/>
              <a:ext cx="854859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050" b="1" kern="1200" dirty="0"/>
                <a:t>Método de </a:t>
              </a:r>
              <a:r>
                <a:rPr lang="es-ES" sz="900" b="1" kern="1200" dirty="0"/>
                <a:t>Investigación</a:t>
              </a: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1185340" y="690210"/>
            <a:ext cx="5976666" cy="569714"/>
            <a:chOff x="3545261" y="276379"/>
            <a:chExt cx="3116323" cy="707269"/>
          </a:xfrm>
        </p:grpSpPr>
        <p:sp>
          <p:nvSpPr>
            <p:cNvPr id="12" name="11 Rectángulo"/>
            <p:cNvSpPr/>
            <p:nvPr/>
          </p:nvSpPr>
          <p:spPr>
            <a:xfrm>
              <a:off x="3735695" y="413934"/>
              <a:ext cx="2925889" cy="56971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12 Rectángulo"/>
            <p:cNvSpPr/>
            <p:nvPr/>
          </p:nvSpPr>
          <p:spPr>
            <a:xfrm>
              <a:off x="3545261" y="276379"/>
              <a:ext cx="2925889" cy="5697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/>
              <a:r>
                <a:rPr lang="es-ES" b="1" dirty="0"/>
                <a:t>Estudio de medición del capital social en las cooperativas agroalimentarias de Extremadura</a:t>
              </a:r>
            </a:p>
          </p:txBody>
        </p:sp>
      </p:grpSp>
      <p:sp>
        <p:nvSpPr>
          <p:cNvPr id="3" name="2 Rectángulo"/>
          <p:cNvSpPr/>
          <p:nvPr/>
        </p:nvSpPr>
        <p:spPr>
          <a:xfrm>
            <a:off x="1854026" y="1498348"/>
            <a:ext cx="2907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b="1" dirty="0"/>
              <a:t>Los 10 constructos utilizados</a:t>
            </a:r>
          </a:p>
        </p:txBody>
      </p:sp>
      <p:sp>
        <p:nvSpPr>
          <p:cNvPr id="14" name="13 Elipse"/>
          <p:cNvSpPr/>
          <p:nvPr/>
        </p:nvSpPr>
        <p:spPr>
          <a:xfrm>
            <a:off x="449524" y="544297"/>
            <a:ext cx="685483" cy="750739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14 Elipse"/>
          <p:cNvSpPr/>
          <p:nvPr/>
        </p:nvSpPr>
        <p:spPr>
          <a:xfrm>
            <a:off x="1395935" y="1428351"/>
            <a:ext cx="512621" cy="509326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7" name="16 Grupo"/>
          <p:cNvGrpSpPr/>
          <p:nvPr/>
        </p:nvGrpSpPr>
        <p:grpSpPr>
          <a:xfrm>
            <a:off x="293734" y="2047983"/>
            <a:ext cx="963192" cy="920289"/>
            <a:chOff x="2242059" y="-77433"/>
            <a:chExt cx="963192" cy="920289"/>
          </a:xfrm>
        </p:grpSpPr>
        <p:sp>
          <p:nvSpPr>
            <p:cNvPr id="18" name="17 Elipse"/>
            <p:cNvSpPr/>
            <p:nvPr/>
          </p:nvSpPr>
          <p:spPr>
            <a:xfrm>
              <a:off x="2242059" y="-77433"/>
              <a:ext cx="963192" cy="92028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Elipse 4"/>
            <p:cNvSpPr/>
            <p:nvPr/>
          </p:nvSpPr>
          <p:spPr>
            <a:xfrm>
              <a:off x="2383115" y="57340"/>
              <a:ext cx="681080" cy="6507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900" b="1" kern="1200" dirty="0"/>
                <a:t>1 Participación</a:t>
              </a:r>
            </a:p>
          </p:txBody>
        </p:sp>
      </p:grpSp>
      <p:sp>
        <p:nvSpPr>
          <p:cNvPr id="26" name="25 CuadroTexto"/>
          <p:cNvSpPr txBox="1"/>
          <p:nvPr/>
        </p:nvSpPr>
        <p:spPr>
          <a:xfrm>
            <a:off x="1591557" y="2167050"/>
            <a:ext cx="2421545" cy="1107996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/>
              <a:t>P1. </a:t>
            </a:r>
            <a:r>
              <a:rPr lang="es-ES_tradnl" b="1" dirty="0"/>
              <a:t>"</a:t>
            </a:r>
            <a:r>
              <a:rPr lang="es-ES" b="1" dirty="0"/>
              <a:t>Reunión</a:t>
            </a:r>
            <a:r>
              <a:rPr lang="es-ES_tradnl" b="1" dirty="0"/>
              <a:t>"</a:t>
            </a:r>
            <a:r>
              <a:rPr lang="es-ES_tradnl" dirty="0"/>
              <a:t>. </a:t>
            </a:r>
            <a:r>
              <a:rPr lang="es-ES_tradnl" sz="1600" dirty="0"/>
              <a:t>Relación entre la asistencia a reuniones y nivel de participación.</a:t>
            </a:r>
            <a:endParaRPr lang="es-ES" sz="1600" dirty="0"/>
          </a:p>
        </p:txBody>
      </p:sp>
      <p:sp>
        <p:nvSpPr>
          <p:cNvPr id="31" name="30 CuadroTexto"/>
          <p:cNvSpPr txBox="1"/>
          <p:nvPr/>
        </p:nvSpPr>
        <p:spPr>
          <a:xfrm>
            <a:off x="4311165" y="2196584"/>
            <a:ext cx="2709107" cy="1107996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/>
              <a:t>P2. </a:t>
            </a:r>
            <a:r>
              <a:rPr lang="es-ES_tradnl" b="1" dirty="0"/>
              <a:t>"Voz o palabra"</a:t>
            </a:r>
            <a:r>
              <a:rPr lang="es-ES_tradnl" dirty="0"/>
              <a:t>. </a:t>
            </a:r>
            <a:r>
              <a:rPr lang="es-ES_tradnl" sz="1600" dirty="0"/>
              <a:t>Relación del tamaño, palabra con la participación en la toma de decisiones.</a:t>
            </a:r>
            <a:endParaRPr lang="es-ES" sz="1600" dirty="0"/>
          </a:p>
        </p:txBody>
      </p:sp>
      <p:sp>
        <p:nvSpPr>
          <p:cNvPr id="32" name="31 CuadroTexto"/>
          <p:cNvSpPr txBox="1"/>
          <p:nvPr/>
        </p:nvSpPr>
        <p:spPr>
          <a:xfrm>
            <a:off x="7162006" y="2151344"/>
            <a:ext cx="1802482" cy="1631216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/>
              <a:t>P3. </a:t>
            </a:r>
            <a:r>
              <a:rPr lang="es-ES_tradnl" b="1" dirty="0"/>
              <a:t>"Información"</a:t>
            </a:r>
            <a:r>
              <a:rPr lang="es-ES_tradnl" dirty="0"/>
              <a:t>. </a:t>
            </a:r>
            <a:r>
              <a:rPr lang="es-ES_tradnl" sz="1600" dirty="0"/>
              <a:t>Relación de la participación, información y tamaño de la </a:t>
            </a:r>
            <a:r>
              <a:rPr lang="es-ES_tradnl" sz="1600" dirty="0" err="1"/>
              <a:t>Coop</a:t>
            </a:r>
            <a:r>
              <a:rPr lang="es-ES_tradnl" sz="1600" dirty="0"/>
              <a:t>.</a:t>
            </a:r>
            <a:endParaRPr lang="es-ES" sz="1600" dirty="0"/>
          </a:p>
        </p:txBody>
      </p:sp>
      <p:sp>
        <p:nvSpPr>
          <p:cNvPr id="33" name="32 CuadroTexto"/>
          <p:cNvSpPr txBox="1"/>
          <p:nvPr/>
        </p:nvSpPr>
        <p:spPr>
          <a:xfrm>
            <a:off x="1872009" y="3474783"/>
            <a:ext cx="4968552" cy="615553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/>
              <a:t>P4. </a:t>
            </a:r>
            <a:r>
              <a:rPr lang="es-ES_tradnl" b="1" dirty="0"/>
              <a:t>"Toma de decisiones"</a:t>
            </a:r>
            <a:r>
              <a:rPr lang="es-ES_tradnl" dirty="0"/>
              <a:t>. </a:t>
            </a:r>
            <a:r>
              <a:rPr lang="es-ES_tradnl" sz="1600" dirty="0"/>
              <a:t>Relación de la participación (voto-socio) con principios y valores cooperativos.</a:t>
            </a:r>
            <a:endParaRPr lang="es-ES" sz="1600" dirty="0"/>
          </a:p>
        </p:txBody>
      </p:sp>
      <p:grpSp>
        <p:nvGrpSpPr>
          <p:cNvPr id="34" name="33 Grupo"/>
          <p:cNvGrpSpPr/>
          <p:nvPr/>
        </p:nvGrpSpPr>
        <p:grpSpPr>
          <a:xfrm>
            <a:off x="262381" y="5120743"/>
            <a:ext cx="918644" cy="902763"/>
            <a:chOff x="3458180" y="283970"/>
            <a:chExt cx="918644" cy="973291"/>
          </a:xfrm>
        </p:grpSpPr>
        <p:sp>
          <p:nvSpPr>
            <p:cNvPr id="35" name="34 Elipse"/>
            <p:cNvSpPr/>
            <p:nvPr/>
          </p:nvSpPr>
          <p:spPr>
            <a:xfrm>
              <a:off x="3458180" y="283970"/>
              <a:ext cx="918644" cy="97329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Elipse 4"/>
            <p:cNvSpPr/>
            <p:nvPr/>
          </p:nvSpPr>
          <p:spPr>
            <a:xfrm>
              <a:off x="3592712" y="426505"/>
              <a:ext cx="649580" cy="6882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000" b="1" kern="1200" dirty="0"/>
                <a:t>2  Confianza</a:t>
              </a:r>
            </a:p>
          </p:txBody>
        </p:sp>
      </p:grpSp>
      <p:sp>
        <p:nvSpPr>
          <p:cNvPr id="37" name="36 Rectángulo"/>
          <p:cNvSpPr/>
          <p:nvPr/>
        </p:nvSpPr>
        <p:spPr>
          <a:xfrm>
            <a:off x="1185340" y="4384537"/>
            <a:ext cx="3975993" cy="861774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b="1" dirty="0"/>
              <a:t>P5.</a:t>
            </a:r>
            <a:r>
              <a:rPr lang="es-ES" dirty="0"/>
              <a:t> </a:t>
            </a:r>
            <a:r>
              <a:rPr lang="es-ES" sz="1600" dirty="0"/>
              <a:t>Percepción de los miembros sobre el </a:t>
            </a:r>
            <a:r>
              <a:rPr lang="es-ES" sz="1600" b="1" dirty="0"/>
              <a:t>trabajo</a:t>
            </a:r>
            <a:r>
              <a:rPr lang="es-ES" sz="1600" dirty="0"/>
              <a:t> de la junta directiva de la Asamblea General de socios.</a:t>
            </a:r>
          </a:p>
        </p:txBody>
      </p:sp>
      <p:sp>
        <p:nvSpPr>
          <p:cNvPr id="38" name="37 Rectángulo"/>
          <p:cNvSpPr/>
          <p:nvPr/>
        </p:nvSpPr>
        <p:spPr>
          <a:xfrm>
            <a:off x="5307318" y="4400303"/>
            <a:ext cx="3709375" cy="861774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b="1" dirty="0"/>
              <a:t>P6. </a:t>
            </a:r>
            <a:r>
              <a:rPr lang="es-ES" sz="1600" dirty="0"/>
              <a:t>Confianza en la </a:t>
            </a:r>
            <a:r>
              <a:rPr lang="es-ES" sz="1600" b="1" dirty="0"/>
              <a:t>representatividad</a:t>
            </a:r>
            <a:r>
              <a:rPr lang="es-ES" sz="1600" dirty="0"/>
              <a:t> del equipo directivo de la Asamblea de socios de la cooperativa.</a:t>
            </a:r>
          </a:p>
        </p:txBody>
      </p:sp>
      <p:sp>
        <p:nvSpPr>
          <p:cNvPr id="39" name="38 Rectángulo"/>
          <p:cNvSpPr/>
          <p:nvPr/>
        </p:nvSpPr>
        <p:spPr>
          <a:xfrm>
            <a:off x="1319664" y="5661248"/>
            <a:ext cx="3975993" cy="861774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b="1" dirty="0"/>
              <a:t>P7, P8, P9.</a:t>
            </a:r>
            <a:r>
              <a:rPr lang="es-ES" dirty="0"/>
              <a:t> </a:t>
            </a:r>
            <a:r>
              <a:rPr lang="es-ES" sz="1600" dirty="0"/>
              <a:t>Percepción de la correlación (+-) de la </a:t>
            </a:r>
            <a:r>
              <a:rPr lang="es-ES" sz="1600" b="1" dirty="0"/>
              <a:t>confianza interpersonal </a:t>
            </a:r>
            <a:r>
              <a:rPr lang="es-ES" sz="1600" dirty="0"/>
              <a:t>con la confianza medida </a:t>
            </a:r>
            <a:r>
              <a:rPr lang="es-ES" sz="1600" b="1" dirty="0"/>
              <a:t>experimental</a:t>
            </a:r>
            <a:r>
              <a:rPr lang="es-ES" sz="1600" dirty="0"/>
              <a:t>mente.</a:t>
            </a:r>
          </a:p>
        </p:txBody>
      </p:sp>
      <p:sp>
        <p:nvSpPr>
          <p:cNvPr id="40" name="39 Rectángulo"/>
          <p:cNvSpPr/>
          <p:nvPr/>
        </p:nvSpPr>
        <p:spPr>
          <a:xfrm>
            <a:off x="5560309" y="5784358"/>
            <a:ext cx="3456384" cy="615553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b="1" dirty="0"/>
              <a:t>P10 </a:t>
            </a:r>
            <a:r>
              <a:rPr lang="es-ES" dirty="0"/>
              <a:t>y </a:t>
            </a:r>
            <a:r>
              <a:rPr lang="es-ES" b="1" dirty="0"/>
              <a:t>P11.</a:t>
            </a:r>
            <a:r>
              <a:rPr lang="es-ES" dirty="0"/>
              <a:t> </a:t>
            </a:r>
            <a:r>
              <a:rPr lang="es-ES" sz="1600" dirty="0"/>
              <a:t>Mejora el </a:t>
            </a:r>
            <a:r>
              <a:rPr lang="es-ES" sz="1600" b="1" dirty="0"/>
              <a:t>desarrollo social </a:t>
            </a:r>
            <a:r>
              <a:rPr lang="es-ES" sz="1600" dirty="0"/>
              <a:t>y </a:t>
            </a:r>
            <a:r>
              <a:rPr lang="es-ES" sz="1600" b="1" dirty="0"/>
              <a:t>económico</a:t>
            </a:r>
            <a:r>
              <a:rPr lang="es-ES" sz="1600" dirty="0"/>
              <a:t> de la cooperativa.</a:t>
            </a: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5A3D1581-9A3B-AC6E-C033-89CAE9B316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96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324"/>
    </mc:Choice>
    <mc:Fallback>
      <p:transition spd="slow" advTm="118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7" name="6 Grupo"/>
          <p:cNvGrpSpPr/>
          <p:nvPr/>
        </p:nvGrpSpPr>
        <p:grpSpPr>
          <a:xfrm>
            <a:off x="7812367" y="548684"/>
            <a:ext cx="979309" cy="966403"/>
            <a:chOff x="3895322" y="3977674"/>
            <a:chExt cx="1208953" cy="1208953"/>
          </a:xfrm>
        </p:grpSpPr>
        <p:sp>
          <p:nvSpPr>
            <p:cNvPr id="8" name="7 Elipse"/>
            <p:cNvSpPr/>
            <p:nvPr/>
          </p:nvSpPr>
          <p:spPr>
            <a:xfrm>
              <a:off x="3895322" y="3977674"/>
              <a:ext cx="1208953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Elipse 4"/>
            <p:cNvSpPr/>
            <p:nvPr/>
          </p:nvSpPr>
          <p:spPr>
            <a:xfrm>
              <a:off x="4072369" y="4154721"/>
              <a:ext cx="854859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050" b="1" kern="1200" dirty="0"/>
                <a:t>Método de </a:t>
              </a:r>
              <a:r>
                <a:rPr lang="es-ES" sz="900" b="1" kern="1200" dirty="0"/>
                <a:t>Investigación</a:t>
              </a: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1185340" y="690210"/>
            <a:ext cx="5976666" cy="569714"/>
            <a:chOff x="3545261" y="276379"/>
            <a:chExt cx="3116323" cy="707269"/>
          </a:xfrm>
        </p:grpSpPr>
        <p:sp>
          <p:nvSpPr>
            <p:cNvPr id="12" name="11 Rectángulo"/>
            <p:cNvSpPr/>
            <p:nvPr/>
          </p:nvSpPr>
          <p:spPr>
            <a:xfrm>
              <a:off x="3735695" y="413934"/>
              <a:ext cx="2925889" cy="56971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12 Rectángulo"/>
            <p:cNvSpPr/>
            <p:nvPr/>
          </p:nvSpPr>
          <p:spPr>
            <a:xfrm>
              <a:off x="3545261" y="276379"/>
              <a:ext cx="2925889" cy="5697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/>
              <a:r>
                <a:rPr lang="es-ES" b="1" dirty="0"/>
                <a:t>Estudio de medición del capital social en las cooperativas agroalimentarias de Extremadura</a:t>
              </a:r>
            </a:p>
          </p:txBody>
        </p:sp>
      </p:grpSp>
      <p:sp>
        <p:nvSpPr>
          <p:cNvPr id="3" name="2 Rectángulo"/>
          <p:cNvSpPr/>
          <p:nvPr/>
        </p:nvSpPr>
        <p:spPr>
          <a:xfrm>
            <a:off x="1854026" y="1498348"/>
            <a:ext cx="2907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b="1" dirty="0"/>
              <a:t>Los 10 constructos utilizados</a:t>
            </a:r>
          </a:p>
        </p:txBody>
      </p:sp>
      <p:sp>
        <p:nvSpPr>
          <p:cNvPr id="14" name="13 Elipse"/>
          <p:cNvSpPr/>
          <p:nvPr/>
        </p:nvSpPr>
        <p:spPr>
          <a:xfrm>
            <a:off x="449524" y="544297"/>
            <a:ext cx="685483" cy="750739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14 Elipse"/>
          <p:cNvSpPr/>
          <p:nvPr/>
        </p:nvSpPr>
        <p:spPr>
          <a:xfrm>
            <a:off x="1395935" y="1428351"/>
            <a:ext cx="512621" cy="509326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07950" y="5572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19 Grupo"/>
          <p:cNvGrpSpPr/>
          <p:nvPr/>
        </p:nvGrpSpPr>
        <p:grpSpPr>
          <a:xfrm>
            <a:off x="368019" y="2224988"/>
            <a:ext cx="928870" cy="922322"/>
            <a:chOff x="4190906" y="1295888"/>
            <a:chExt cx="928870" cy="980549"/>
          </a:xfrm>
        </p:grpSpPr>
        <p:sp>
          <p:nvSpPr>
            <p:cNvPr id="21" name="20 Elipse"/>
            <p:cNvSpPr/>
            <p:nvPr/>
          </p:nvSpPr>
          <p:spPr>
            <a:xfrm>
              <a:off x="4190906" y="1295888"/>
              <a:ext cx="928870" cy="98054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Elipse 4"/>
            <p:cNvSpPr/>
            <p:nvPr/>
          </p:nvSpPr>
          <p:spPr>
            <a:xfrm>
              <a:off x="4326936" y="1439486"/>
              <a:ext cx="656810" cy="6933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000" b="1" kern="1200" dirty="0"/>
                <a:t>3 Satisfacción</a:t>
              </a:r>
            </a:p>
          </p:txBody>
        </p:sp>
      </p:grpSp>
      <p:sp>
        <p:nvSpPr>
          <p:cNvPr id="29" name="28 Rectángulo"/>
          <p:cNvSpPr/>
          <p:nvPr/>
        </p:nvSpPr>
        <p:spPr>
          <a:xfrm>
            <a:off x="1657789" y="2285536"/>
            <a:ext cx="3975993" cy="861774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b="1" dirty="0"/>
              <a:t>P12.</a:t>
            </a:r>
            <a:r>
              <a:rPr lang="es-ES" dirty="0"/>
              <a:t> </a:t>
            </a:r>
            <a:r>
              <a:rPr lang="es-ES" sz="1600" dirty="0"/>
              <a:t>Nivel de satisfacción de los miembros de la cooperativa, desde una perspectiva comercial.</a:t>
            </a:r>
          </a:p>
        </p:txBody>
      </p:sp>
      <p:sp>
        <p:nvSpPr>
          <p:cNvPr id="30" name="29 Rectángulo"/>
          <p:cNvSpPr/>
          <p:nvPr/>
        </p:nvSpPr>
        <p:spPr>
          <a:xfrm>
            <a:off x="5824371" y="2285536"/>
            <a:ext cx="3140118" cy="861774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b="1" dirty="0"/>
              <a:t>P13.</a:t>
            </a:r>
            <a:r>
              <a:rPr lang="es-ES" dirty="0"/>
              <a:t> </a:t>
            </a:r>
            <a:r>
              <a:rPr lang="es-ES" sz="1600" dirty="0"/>
              <a:t>Nivel de satisfacción de los miembros de la cooperativa, desde una perspectiva organizacional.</a:t>
            </a:r>
          </a:p>
        </p:txBody>
      </p:sp>
      <p:grpSp>
        <p:nvGrpSpPr>
          <p:cNvPr id="23" name="22 Grupo"/>
          <p:cNvGrpSpPr/>
          <p:nvPr/>
        </p:nvGrpSpPr>
        <p:grpSpPr>
          <a:xfrm>
            <a:off x="320989" y="3564366"/>
            <a:ext cx="942551" cy="924338"/>
            <a:chOff x="4184065" y="2549159"/>
            <a:chExt cx="942551" cy="984580"/>
          </a:xfrm>
        </p:grpSpPr>
        <p:sp>
          <p:nvSpPr>
            <p:cNvPr id="24" name="23 Elipse"/>
            <p:cNvSpPr/>
            <p:nvPr/>
          </p:nvSpPr>
          <p:spPr>
            <a:xfrm>
              <a:off x="4184065" y="2549159"/>
              <a:ext cx="942551" cy="98458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Elipse 4"/>
            <p:cNvSpPr/>
            <p:nvPr/>
          </p:nvSpPr>
          <p:spPr>
            <a:xfrm>
              <a:off x="4322098" y="2693347"/>
              <a:ext cx="666485" cy="6962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000" b="1" kern="1200" dirty="0"/>
                <a:t>4       Lealtad</a:t>
              </a:r>
            </a:p>
          </p:txBody>
        </p:sp>
      </p:grpSp>
      <p:sp>
        <p:nvSpPr>
          <p:cNvPr id="31" name="30 Rectángulo"/>
          <p:cNvSpPr/>
          <p:nvPr/>
        </p:nvSpPr>
        <p:spPr>
          <a:xfrm>
            <a:off x="2483767" y="3491564"/>
            <a:ext cx="3975993" cy="861774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b="1" dirty="0"/>
              <a:t>P14.</a:t>
            </a:r>
            <a:r>
              <a:rPr lang="es-ES" dirty="0"/>
              <a:t> </a:t>
            </a:r>
            <a:r>
              <a:rPr lang="es-ES" sz="1600" dirty="0"/>
              <a:t>Valorar el grado de lealtad de los miembros de la cooperativa, en función del tamaño de la misma.</a:t>
            </a:r>
          </a:p>
        </p:txBody>
      </p:sp>
      <p:grpSp>
        <p:nvGrpSpPr>
          <p:cNvPr id="32" name="31 Grupo"/>
          <p:cNvGrpSpPr/>
          <p:nvPr/>
        </p:nvGrpSpPr>
        <p:grpSpPr>
          <a:xfrm>
            <a:off x="248165" y="5060090"/>
            <a:ext cx="1015375" cy="1024070"/>
            <a:chOff x="3409815" y="3580132"/>
            <a:chExt cx="1015375" cy="953729"/>
          </a:xfrm>
        </p:grpSpPr>
        <p:sp>
          <p:nvSpPr>
            <p:cNvPr id="33" name="32 Elipse"/>
            <p:cNvSpPr/>
            <p:nvPr/>
          </p:nvSpPr>
          <p:spPr>
            <a:xfrm>
              <a:off x="3409815" y="3580132"/>
              <a:ext cx="1015375" cy="95372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Elipse 4"/>
            <p:cNvSpPr/>
            <p:nvPr/>
          </p:nvSpPr>
          <p:spPr>
            <a:xfrm>
              <a:off x="3558513" y="3719802"/>
              <a:ext cx="717979" cy="6743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900" b="1" kern="1200" dirty="0"/>
                <a:t>5 Identificación</a:t>
              </a:r>
              <a:r>
                <a:rPr lang="es-ES" sz="1000" b="1" kern="1200" dirty="0"/>
                <a:t> Social</a:t>
              </a:r>
            </a:p>
          </p:txBody>
        </p:sp>
      </p:grpSp>
      <p:sp>
        <p:nvSpPr>
          <p:cNvPr id="35" name="28 Rectángulo">
            <a:extLst>
              <a:ext uri="{FF2B5EF4-FFF2-40B4-BE49-F238E27FC236}">
                <a16:creationId xmlns:a16="http://schemas.microsoft.com/office/drawing/2014/main" id="{F68DF91F-553F-BC90-14FB-86B8DAAF0FE3}"/>
              </a:ext>
            </a:extLst>
          </p:cNvPr>
          <p:cNvSpPr/>
          <p:nvPr/>
        </p:nvSpPr>
        <p:spPr>
          <a:xfrm>
            <a:off x="1550565" y="4629203"/>
            <a:ext cx="4176464" cy="861774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b="1" dirty="0"/>
              <a:t>P15, P16, P17. </a:t>
            </a:r>
            <a:r>
              <a:rPr lang="es-ES" b="1" i="1" dirty="0">
                <a:solidFill>
                  <a:schemeClr val="accent6"/>
                </a:solidFill>
              </a:rPr>
              <a:t>Pertenencia</a:t>
            </a:r>
            <a:r>
              <a:rPr lang="es-ES" b="1" dirty="0"/>
              <a:t>.</a:t>
            </a:r>
            <a:r>
              <a:rPr lang="es-ES" dirty="0"/>
              <a:t> </a:t>
            </a:r>
            <a:r>
              <a:rPr lang="es-ES" sz="1600" dirty="0"/>
              <a:t>Valorar si la identificación social implica un </a:t>
            </a:r>
            <a:r>
              <a:rPr lang="es-ES" sz="1600" i="1" dirty="0"/>
              <a:t>componente cognitivo</a:t>
            </a:r>
            <a:r>
              <a:rPr lang="es-ES" sz="1600" dirty="0"/>
              <a:t> (sentirse identificado con el grupo). </a:t>
            </a:r>
          </a:p>
        </p:txBody>
      </p:sp>
      <p:sp>
        <p:nvSpPr>
          <p:cNvPr id="36" name="23 Rectángulo">
            <a:extLst>
              <a:ext uri="{FF2B5EF4-FFF2-40B4-BE49-F238E27FC236}">
                <a16:creationId xmlns:a16="http://schemas.microsoft.com/office/drawing/2014/main" id="{8240C524-AE44-9987-F8E7-E68374330827}"/>
              </a:ext>
            </a:extLst>
          </p:cNvPr>
          <p:cNvSpPr/>
          <p:nvPr/>
        </p:nvSpPr>
        <p:spPr>
          <a:xfrm>
            <a:off x="5911635" y="4629203"/>
            <a:ext cx="2880041" cy="861774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b="1" dirty="0"/>
              <a:t>P18. </a:t>
            </a:r>
            <a:r>
              <a:rPr lang="es-ES" b="1" i="1" dirty="0">
                <a:solidFill>
                  <a:schemeClr val="accent6"/>
                </a:solidFill>
              </a:rPr>
              <a:t>Membresía</a:t>
            </a:r>
            <a:r>
              <a:rPr lang="es-ES" b="1" dirty="0"/>
              <a:t>.</a:t>
            </a:r>
            <a:r>
              <a:rPr lang="es-ES" dirty="0"/>
              <a:t> </a:t>
            </a:r>
            <a:r>
              <a:rPr lang="es-ES" sz="1600" dirty="0"/>
              <a:t>Valorar el componente evaluativo de autoestima grupal.</a:t>
            </a:r>
          </a:p>
        </p:txBody>
      </p:sp>
      <p:sp>
        <p:nvSpPr>
          <p:cNvPr id="37" name="30 Rectángulo">
            <a:extLst>
              <a:ext uri="{FF2B5EF4-FFF2-40B4-BE49-F238E27FC236}">
                <a16:creationId xmlns:a16="http://schemas.microsoft.com/office/drawing/2014/main" id="{58DBCD81-70DD-5117-37FB-EF8AB00F9B0C}"/>
              </a:ext>
            </a:extLst>
          </p:cNvPr>
          <p:cNvSpPr/>
          <p:nvPr/>
        </p:nvSpPr>
        <p:spPr>
          <a:xfrm>
            <a:off x="1550565" y="5776383"/>
            <a:ext cx="3597499" cy="615553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b="1" dirty="0"/>
              <a:t>P19. </a:t>
            </a:r>
            <a:r>
              <a:rPr lang="es-ES" b="1" i="1" dirty="0">
                <a:solidFill>
                  <a:schemeClr val="accent6"/>
                </a:solidFill>
              </a:rPr>
              <a:t>Afectividad</a:t>
            </a:r>
            <a:r>
              <a:rPr lang="es-ES" b="1" i="1" dirty="0"/>
              <a:t>.</a:t>
            </a:r>
            <a:r>
              <a:rPr lang="es-ES" dirty="0"/>
              <a:t> </a:t>
            </a:r>
            <a:r>
              <a:rPr lang="es-ES" sz="1600" dirty="0"/>
              <a:t>Valorar el sentido de implicación emocional con el grupo.</a:t>
            </a:r>
          </a:p>
        </p:txBody>
      </p:sp>
      <p:sp>
        <p:nvSpPr>
          <p:cNvPr id="38" name="31 Rectángulo">
            <a:extLst>
              <a:ext uri="{FF2B5EF4-FFF2-40B4-BE49-F238E27FC236}">
                <a16:creationId xmlns:a16="http://schemas.microsoft.com/office/drawing/2014/main" id="{8C0ED962-D435-AC5D-79E9-FE2432EDD273}"/>
              </a:ext>
            </a:extLst>
          </p:cNvPr>
          <p:cNvSpPr/>
          <p:nvPr/>
        </p:nvSpPr>
        <p:spPr>
          <a:xfrm>
            <a:off x="5393462" y="5653273"/>
            <a:ext cx="3571027" cy="1107996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b="1" dirty="0"/>
              <a:t>P20, P21, P22. </a:t>
            </a:r>
            <a:r>
              <a:rPr lang="es-ES" b="1" i="1" dirty="0">
                <a:solidFill>
                  <a:schemeClr val="accent6"/>
                </a:solidFill>
              </a:rPr>
              <a:t>Justicia distributiva</a:t>
            </a:r>
            <a:r>
              <a:rPr lang="es-ES" b="1" dirty="0"/>
              <a:t>.</a:t>
            </a:r>
            <a:r>
              <a:rPr lang="es-ES" dirty="0"/>
              <a:t> </a:t>
            </a:r>
            <a:r>
              <a:rPr lang="es-ES" sz="1600" dirty="0"/>
              <a:t>Valorar la solidaridad grupal, y el grado de desigualdad - igualdad de la cooperativa. </a:t>
            </a: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6EFE561B-9409-665C-D879-EA35C620D6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93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673"/>
    </mc:Choice>
    <mc:Fallback>
      <p:transition spd="slow" advTm="125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2A2D5AD-19F8-3B8B-684F-29E5B097FFC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0376" y="1738009"/>
            <a:ext cx="8215238" cy="1465262"/>
          </a:xfrm>
        </p:spPr>
        <p:txBody>
          <a:bodyPr>
            <a:noAutofit/>
          </a:bodyPr>
          <a:lstStyle/>
          <a:p>
            <a:pPr algn="ctr"/>
            <a:r>
              <a:rPr lang="es-ES_tradnl" altLang="es-ES" sz="3600" b="1" i="1" dirty="0">
                <a:solidFill>
                  <a:schemeClr val="tx1"/>
                </a:solidFill>
                <a:latin typeface="+mn-lt"/>
              </a:rPr>
              <a:t>“Medición del Capital Social en las Cooperativas Agroalimentarias de Extremadura”</a:t>
            </a:r>
          </a:p>
        </p:txBody>
      </p:sp>
      <p:sp>
        <p:nvSpPr>
          <p:cNvPr id="2054" name="Text Box 6">
            <a:extLst>
              <a:ext uri="{FF2B5EF4-FFF2-40B4-BE49-F238E27FC236}">
                <a16:creationId xmlns:a16="http://schemas.microsoft.com/office/drawing/2014/main" id="{747011A6-D654-9DD1-93B8-CBFD6E87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680" y="0"/>
            <a:ext cx="7452320" cy="1204913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2000" b="1" dirty="0">
                <a:solidFill>
                  <a:schemeClr val="bg1"/>
                </a:solidFill>
              </a:rPr>
              <a:t>Universidad de Extremadura                                                                           </a:t>
            </a:r>
            <a:r>
              <a:rPr lang="es-ES" altLang="es-ES" sz="1600" b="1" dirty="0" err="1">
                <a:solidFill>
                  <a:schemeClr val="bg1"/>
                </a:solidFill>
              </a:rPr>
              <a:t>Fac</a:t>
            </a:r>
            <a:r>
              <a:rPr lang="es-ES" altLang="es-ES" sz="1600" b="1" dirty="0">
                <a:solidFill>
                  <a:schemeClr val="bg1"/>
                </a:solidFill>
              </a:rPr>
              <a:t>. CC. Económicas y Empresariales                                                                               Departamento de Dirección de Empresas y Sociología</a:t>
            </a:r>
          </a:p>
          <a:p>
            <a:pPr algn="ctr">
              <a:spcBef>
                <a:spcPct val="50000"/>
              </a:spcBef>
            </a:pPr>
            <a:r>
              <a:rPr lang="es-ES" altLang="es-ES" sz="1400" b="1" dirty="0">
                <a:solidFill>
                  <a:schemeClr val="bg1"/>
                </a:solidFill>
              </a:rPr>
              <a:t>Badajoz, 24 de octubre de 2022</a:t>
            </a:r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37D16033-F99C-51FD-5B4F-18142E307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7864" y="3911109"/>
            <a:ext cx="3816052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altLang="es-ES" b="1" u="sng" dirty="0"/>
              <a:t>AUTOR</a:t>
            </a:r>
            <a:r>
              <a:rPr lang="es-ES" altLang="es-ES" b="1" dirty="0"/>
              <a:t>: </a:t>
            </a:r>
          </a:p>
          <a:p>
            <a:endParaRPr lang="es-ES" altLang="es-ES" sz="800" b="1" dirty="0"/>
          </a:p>
          <a:p>
            <a:r>
              <a:rPr lang="es-ES" altLang="es-ES" b="1" dirty="0"/>
              <a:t>Manuel Aguilar Yuste</a:t>
            </a:r>
          </a:p>
          <a:p>
            <a:endParaRPr lang="es-ES" altLang="es-ES" sz="1400" b="1" dirty="0"/>
          </a:p>
          <a:p>
            <a:r>
              <a:rPr lang="es-ES" altLang="es-ES" b="1" u="sng" dirty="0"/>
              <a:t>DIRECCIÓN</a:t>
            </a:r>
            <a:r>
              <a:rPr lang="es-ES" altLang="es-ES" b="1" dirty="0"/>
              <a:t>: </a:t>
            </a:r>
          </a:p>
          <a:p>
            <a:endParaRPr lang="es-ES" altLang="es-ES" sz="800" b="1" dirty="0"/>
          </a:p>
          <a:p>
            <a:r>
              <a:rPr lang="es-ES" altLang="es-ES" b="1" dirty="0"/>
              <a:t>Dra. Mª Isabel Sánchez Hernández</a:t>
            </a:r>
          </a:p>
          <a:p>
            <a:endParaRPr lang="es-ES" altLang="es-ES" sz="1400" b="1" dirty="0"/>
          </a:p>
          <a:p>
            <a:r>
              <a:rPr lang="es-ES" altLang="es-ES" b="1" dirty="0"/>
              <a:t>Dr. Ángel H. Iglesias Alonso</a:t>
            </a:r>
          </a:p>
        </p:txBody>
      </p:sp>
      <p:pic>
        <p:nvPicPr>
          <p:cNvPr id="2059" name="Picture 11">
            <a:extLst>
              <a:ext uri="{FF2B5EF4-FFF2-40B4-BE49-F238E27FC236}">
                <a16:creationId xmlns:a16="http://schemas.microsoft.com/office/drawing/2014/main" id="{338CAE12-6989-4336-3989-397B6B802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89240"/>
            <a:ext cx="1258888" cy="94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aster oficial Máster Universitario de Investigación en Economía, Gestión y  Comercio Internacional Badajoz FACULTAD DE CIENCIAS ECONÓMICAS Y  EMPRESARIALES (UEX) | Emagist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0" t="15049" r="31886" b="21744"/>
          <a:stretch/>
        </p:blipFill>
        <p:spPr bwMode="auto">
          <a:xfrm>
            <a:off x="251520" y="32489"/>
            <a:ext cx="1158843" cy="120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La UEx prohíbe la práctica de novatadas — Portal de la UEX - Bienvenido a  la Universidad de Extremadu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5" t="9941" r="23483" b="3409"/>
          <a:stretch/>
        </p:blipFill>
        <p:spPr bwMode="auto">
          <a:xfrm>
            <a:off x="2840744" y="5109635"/>
            <a:ext cx="338962" cy="46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7" descr="Universidad Rey Juan Carlos - Wikipedia, la enciclopedia lib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356" y="5698687"/>
            <a:ext cx="86677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extLst>
              <a:ext uri="{FF2B5EF4-FFF2-40B4-BE49-F238E27FC236}">
                <a16:creationId xmlns:a16="http://schemas.microsoft.com/office/drawing/2014/main" id="{7E522548-662D-EDF6-4344-09BFAC94B6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68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7" name="6 Grupo"/>
          <p:cNvGrpSpPr/>
          <p:nvPr/>
        </p:nvGrpSpPr>
        <p:grpSpPr>
          <a:xfrm>
            <a:off x="7812367" y="548684"/>
            <a:ext cx="979309" cy="966403"/>
            <a:chOff x="3895322" y="3977674"/>
            <a:chExt cx="1208953" cy="1208953"/>
          </a:xfrm>
        </p:grpSpPr>
        <p:sp>
          <p:nvSpPr>
            <p:cNvPr id="8" name="7 Elipse"/>
            <p:cNvSpPr/>
            <p:nvPr/>
          </p:nvSpPr>
          <p:spPr>
            <a:xfrm>
              <a:off x="3895322" y="3977674"/>
              <a:ext cx="1208953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Elipse 4"/>
            <p:cNvSpPr/>
            <p:nvPr/>
          </p:nvSpPr>
          <p:spPr>
            <a:xfrm>
              <a:off x="4072369" y="4154721"/>
              <a:ext cx="854859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050" b="1" kern="1200" dirty="0"/>
                <a:t>Método de </a:t>
              </a:r>
              <a:r>
                <a:rPr lang="es-ES" sz="900" b="1" kern="1200" dirty="0"/>
                <a:t>Investigación</a:t>
              </a: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1185340" y="690210"/>
            <a:ext cx="5976666" cy="569714"/>
            <a:chOff x="3545261" y="276379"/>
            <a:chExt cx="3116323" cy="707269"/>
          </a:xfrm>
        </p:grpSpPr>
        <p:sp>
          <p:nvSpPr>
            <p:cNvPr id="12" name="11 Rectángulo"/>
            <p:cNvSpPr/>
            <p:nvPr/>
          </p:nvSpPr>
          <p:spPr>
            <a:xfrm>
              <a:off x="3735695" y="413934"/>
              <a:ext cx="2925889" cy="56971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12 Rectángulo"/>
            <p:cNvSpPr/>
            <p:nvPr/>
          </p:nvSpPr>
          <p:spPr>
            <a:xfrm>
              <a:off x="3545261" y="276379"/>
              <a:ext cx="2925889" cy="5697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/>
              <a:r>
                <a:rPr lang="es-ES" b="1" dirty="0"/>
                <a:t>Estudio de medición del capital social en las cooperativas agroalimentarias de Extremadura</a:t>
              </a:r>
            </a:p>
          </p:txBody>
        </p:sp>
      </p:grpSp>
      <p:sp>
        <p:nvSpPr>
          <p:cNvPr id="3" name="2 Rectángulo"/>
          <p:cNvSpPr/>
          <p:nvPr/>
        </p:nvSpPr>
        <p:spPr>
          <a:xfrm>
            <a:off x="1854026" y="1498348"/>
            <a:ext cx="2907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b="1" dirty="0"/>
              <a:t>Los 10 constructos utilizados</a:t>
            </a:r>
          </a:p>
        </p:txBody>
      </p:sp>
      <p:sp>
        <p:nvSpPr>
          <p:cNvPr id="14" name="13 Elipse"/>
          <p:cNvSpPr/>
          <p:nvPr/>
        </p:nvSpPr>
        <p:spPr>
          <a:xfrm>
            <a:off x="449524" y="544297"/>
            <a:ext cx="685483" cy="750739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14 Elipse"/>
          <p:cNvSpPr/>
          <p:nvPr/>
        </p:nvSpPr>
        <p:spPr>
          <a:xfrm>
            <a:off x="1395935" y="1428351"/>
            <a:ext cx="512621" cy="509326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31 Rectángulo"/>
          <p:cNvSpPr/>
          <p:nvPr/>
        </p:nvSpPr>
        <p:spPr>
          <a:xfrm>
            <a:off x="2123728" y="2365552"/>
            <a:ext cx="5544616" cy="861774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b="1" dirty="0"/>
              <a:t>P23, P24. </a:t>
            </a:r>
            <a:r>
              <a:rPr lang="es-ES" sz="1600" dirty="0"/>
              <a:t>Los miembros que conocen los objetivos comunes de sus organizaciones realizan esfuerzos para alcanzar los objetivos y lograr mejores resultados económicos y sociales.</a:t>
            </a:r>
          </a:p>
        </p:txBody>
      </p:sp>
      <p:grpSp>
        <p:nvGrpSpPr>
          <p:cNvPr id="23" name="22 Grupo"/>
          <p:cNvGrpSpPr/>
          <p:nvPr/>
        </p:nvGrpSpPr>
        <p:grpSpPr>
          <a:xfrm>
            <a:off x="399834" y="2348880"/>
            <a:ext cx="983714" cy="978022"/>
            <a:chOff x="2231798" y="3955890"/>
            <a:chExt cx="983714" cy="978022"/>
          </a:xfrm>
        </p:grpSpPr>
        <p:sp>
          <p:nvSpPr>
            <p:cNvPr id="25" name="24 Elipse"/>
            <p:cNvSpPr/>
            <p:nvPr/>
          </p:nvSpPr>
          <p:spPr>
            <a:xfrm>
              <a:off x="2231798" y="3955890"/>
              <a:ext cx="983714" cy="97802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Elipse 4"/>
            <p:cNvSpPr/>
            <p:nvPr/>
          </p:nvSpPr>
          <p:spPr>
            <a:xfrm>
              <a:off x="2375860" y="4099118"/>
              <a:ext cx="695590" cy="6915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000" b="1" kern="1200" dirty="0"/>
                <a:t>6    Objetivos y Metas</a:t>
              </a: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399834" y="3607343"/>
            <a:ext cx="934050" cy="972937"/>
            <a:chOff x="1062782" y="3570528"/>
            <a:chExt cx="934050" cy="972937"/>
          </a:xfrm>
        </p:grpSpPr>
        <p:sp>
          <p:nvSpPr>
            <p:cNvPr id="20" name="19 Elipse"/>
            <p:cNvSpPr/>
            <p:nvPr/>
          </p:nvSpPr>
          <p:spPr>
            <a:xfrm>
              <a:off x="1062782" y="3570528"/>
              <a:ext cx="934050" cy="97293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Elipse 4"/>
            <p:cNvSpPr/>
            <p:nvPr/>
          </p:nvSpPr>
          <p:spPr>
            <a:xfrm>
              <a:off x="1199570" y="3713011"/>
              <a:ext cx="660474" cy="6879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900" b="1" kern="1200" dirty="0"/>
                <a:t>7 Información</a:t>
              </a:r>
            </a:p>
          </p:txBody>
        </p:sp>
      </p:grpSp>
      <p:sp>
        <p:nvSpPr>
          <p:cNvPr id="22" name="21 Rectángulo"/>
          <p:cNvSpPr/>
          <p:nvPr/>
        </p:nvSpPr>
        <p:spPr>
          <a:xfrm>
            <a:off x="2123728" y="3607343"/>
            <a:ext cx="4896544" cy="861774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b="1" dirty="0"/>
              <a:t>P25. </a:t>
            </a:r>
            <a:r>
              <a:rPr lang="es-ES" sz="1600" dirty="0"/>
              <a:t>Analizamos el acceso a la información, al conocimiento y a la asistencia/colaboración de otros, para saber si se trabaja de forma más eficaz y eficiente.</a:t>
            </a:r>
          </a:p>
        </p:txBody>
      </p:sp>
      <p:grpSp>
        <p:nvGrpSpPr>
          <p:cNvPr id="24" name="23 Grupo"/>
          <p:cNvGrpSpPr/>
          <p:nvPr/>
        </p:nvGrpSpPr>
        <p:grpSpPr>
          <a:xfrm>
            <a:off x="399834" y="4943105"/>
            <a:ext cx="1037094" cy="996632"/>
            <a:chOff x="273422" y="2543133"/>
            <a:chExt cx="1037094" cy="996632"/>
          </a:xfrm>
        </p:grpSpPr>
        <p:sp>
          <p:nvSpPr>
            <p:cNvPr id="28" name="27 Elipse"/>
            <p:cNvSpPr/>
            <p:nvPr/>
          </p:nvSpPr>
          <p:spPr>
            <a:xfrm>
              <a:off x="273422" y="2543133"/>
              <a:ext cx="1037094" cy="99663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Elipse 4"/>
            <p:cNvSpPr/>
            <p:nvPr/>
          </p:nvSpPr>
          <p:spPr>
            <a:xfrm>
              <a:off x="425301" y="2689086"/>
              <a:ext cx="733336" cy="7047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000" b="1" kern="1200" dirty="0"/>
                <a:t>8   Innovación</a:t>
              </a:r>
            </a:p>
          </p:txBody>
        </p:sp>
      </p:grpSp>
      <p:sp>
        <p:nvSpPr>
          <p:cNvPr id="30" name="29 Rectángulo"/>
          <p:cNvSpPr/>
          <p:nvPr/>
        </p:nvSpPr>
        <p:spPr>
          <a:xfrm>
            <a:off x="2123728" y="4813064"/>
            <a:ext cx="5534812" cy="1354217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b="1" dirty="0"/>
              <a:t>P26-P37. </a:t>
            </a:r>
            <a:r>
              <a:rPr lang="es-ES" sz="1600" dirty="0"/>
              <a:t>Adaptación a los cambios, innovación en los procesos productivos, mejora en la comercialización, a las </a:t>
            </a:r>
            <a:r>
              <a:rPr lang="es-ES" sz="1600" dirty="0" err="1"/>
              <a:t>TICs</a:t>
            </a:r>
            <a:r>
              <a:rPr lang="es-ES" sz="1600" dirty="0"/>
              <a:t>, RSC, trabajo en red y la inter-cooperación, entorno creativo, formación en técnicas de creatividad, atmósfera de innovación, actividades de transferencia de conocimiento cooperativo. </a:t>
            </a: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2A94221C-F381-7BE5-0276-49BFCCB23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48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697"/>
    </mc:Choice>
    <mc:Fallback>
      <p:transition spd="slow" advTm="90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7" name="6 Grupo"/>
          <p:cNvGrpSpPr/>
          <p:nvPr/>
        </p:nvGrpSpPr>
        <p:grpSpPr>
          <a:xfrm>
            <a:off x="7812367" y="548684"/>
            <a:ext cx="979309" cy="966403"/>
            <a:chOff x="3895322" y="3977674"/>
            <a:chExt cx="1208953" cy="1208953"/>
          </a:xfrm>
        </p:grpSpPr>
        <p:sp>
          <p:nvSpPr>
            <p:cNvPr id="8" name="7 Elipse"/>
            <p:cNvSpPr/>
            <p:nvPr/>
          </p:nvSpPr>
          <p:spPr>
            <a:xfrm>
              <a:off x="3895322" y="3977674"/>
              <a:ext cx="1208953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Elipse 4"/>
            <p:cNvSpPr/>
            <p:nvPr/>
          </p:nvSpPr>
          <p:spPr>
            <a:xfrm>
              <a:off x="4072369" y="4154721"/>
              <a:ext cx="854859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050" b="1" kern="1200" dirty="0"/>
                <a:t>Método de </a:t>
              </a:r>
              <a:r>
                <a:rPr lang="es-ES" sz="900" b="1" kern="1200" dirty="0"/>
                <a:t>Investigación</a:t>
              </a: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1185340" y="690210"/>
            <a:ext cx="5976666" cy="569714"/>
            <a:chOff x="3545261" y="276379"/>
            <a:chExt cx="3116323" cy="707269"/>
          </a:xfrm>
        </p:grpSpPr>
        <p:sp>
          <p:nvSpPr>
            <p:cNvPr id="12" name="11 Rectángulo"/>
            <p:cNvSpPr/>
            <p:nvPr/>
          </p:nvSpPr>
          <p:spPr>
            <a:xfrm>
              <a:off x="3735695" y="413934"/>
              <a:ext cx="2925889" cy="56971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12 Rectángulo"/>
            <p:cNvSpPr/>
            <p:nvPr/>
          </p:nvSpPr>
          <p:spPr>
            <a:xfrm>
              <a:off x="3545261" y="276379"/>
              <a:ext cx="2925889" cy="5697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/>
              <a:r>
                <a:rPr lang="es-ES" b="1" dirty="0"/>
                <a:t>Estudio de medición del capital social en las cooperativas agroalimentarias de Extremadura</a:t>
              </a:r>
            </a:p>
          </p:txBody>
        </p:sp>
      </p:grpSp>
      <p:sp>
        <p:nvSpPr>
          <p:cNvPr id="3" name="2 Rectángulo"/>
          <p:cNvSpPr/>
          <p:nvPr/>
        </p:nvSpPr>
        <p:spPr>
          <a:xfrm>
            <a:off x="1854026" y="1498348"/>
            <a:ext cx="2907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b="1" dirty="0"/>
              <a:t>Los 10 constructos utilizados</a:t>
            </a:r>
          </a:p>
        </p:txBody>
      </p:sp>
      <p:sp>
        <p:nvSpPr>
          <p:cNvPr id="14" name="13 Elipse"/>
          <p:cNvSpPr/>
          <p:nvPr/>
        </p:nvSpPr>
        <p:spPr>
          <a:xfrm>
            <a:off x="449524" y="544297"/>
            <a:ext cx="685483" cy="750739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14 Elipse"/>
          <p:cNvSpPr/>
          <p:nvPr/>
        </p:nvSpPr>
        <p:spPr>
          <a:xfrm>
            <a:off x="1395935" y="1428351"/>
            <a:ext cx="512621" cy="509326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31 Rectángulo"/>
          <p:cNvSpPr/>
          <p:nvPr/>
        </p:nvSpPr>
        <p:spPr>
          <a:xfrm>
            <a:off x="1913633" y="3688218"/>
            <a:ext cx="6388388" cy="615553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b="1" dirty="0"/>
              <a:t>P43-P44.</a:t>
            </a:r>
            <a:r>
              <a:rPr lang="es-ES" dirty="0"/>
              <a:t> </a:t>
            </a:r>
            <a:r>
              <a:rPr lang="es-ES" sz="1600" b="1" dirty="0"/>
              <a:t>Estrategia</a:t>
            </a:r>
            <a:r>
              <a:rPr lang="es-ES" sz="1600" dirty="0"/>
              <a:t> para la búsqueda en los mercados extranjeros y desarrollo de alianzas con socios extranjeros. </a:t>
            </a:r>
            <a:r>
              <a:rPr lang="es-ES" sz="1600" b="1" dirty="0"/>
              <a:t> </a:t>
            </a:r>
            <a:endParaRPr lang="es-ES" sz="1600" dirty="0"/>
          </a:p>
        </p:txBody>
      </p:sp>
      <p:grpSp>
        <p:nvGrpSpPr>
          <p:cNvPr id="22" name="21 Grupo"/>
          <p:cNvGrpSpPr/>
          <p:nvPr/>
        </p:nvGrpSpPr>
        <p:grpSpPr>
          <a:xfrm>
            <a:off x="307975" y="3428999"/>
            <a:ext cx="969300" cy="1018807"/>
            <a:chOff x="307319" y="1276760"/>
            <a:chExt cx="969300" cy="1018807"/>
          </a:xfrm>
        </p:grpSpPr>
        <p:sp>
          <p:nvSpPr>
            <p:cNvPr id="23" name="22 Elipse"/>
            <p:cNvSpPr/>
            <p:nvPr/>
          </p:nvSpPr>
          <p:spPr>
            <a:xfrm>
              <a:off x="307319" y="1276760"/>
              <a:ext cx="969300" cy="101880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Elipse 4"/>
            <p:cNvSpPr/>
            <p:nvPr/>
          </p:nvSpPr>
          <p:spPr>
            <a:xfrm>
              <a:off x="449270" y="1425961"/>
              <a:ext cx="685398" cy="7204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900" b="1" kern="1200" dirty="0"/>
                <a:t>9 Internacional</a:t>
              </a:r>
            </a:p>
          </p:txBody>
        </p:sp>
      </p:grpSp>
      <p:sp>
        <p:nvSpPr>
          <p:cNvPr id="29" name="28 Rectángulo"/>
          <p:cNvSpPr/>
          <p:nvPr/>
        </p:nvSpPr>
        <p:spPr>
          <a:xfrm>
            <a:off x="1426804" y="4408264"/>
            <a:ext cx="7221455" cy="369332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b="1" dirty="0"/>
              <a:t>P45-P46. </a:t>
            </a:r>
            <a:r>
              <a:rPr lang="es-ES" sz="1600" dirty="0"/>
              <a:t>Cultivar vínculos con agencias gubernamentales y redes sociales locales.</a:t>
            </a:r>
          </a:p>
        </p:txBody>
      </p:sp>
      <p:sp>
        <p:nvSpPr>
          <p:cNvPr id="30" name="29 Rectángulo"/>
          <p:cNvSpPr/>
          <p:nvPr/>
        </p:nvSpPr>
        <p:spPr>
          <a:xfrm>
            <a:off x="1913633" y="3007042"/>
            <a:ext cx="6388388" cy="615553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b="1" dirty="0"/>
              <a:t>P41-P42.</a:t>
            </a:r>
            <a:r>
              <a:rPr lang="es-ES" dirty="0"/>
              <a:t> </a:t>
            </a:r>
            <a:r>
              <a:rPr lang="es-ES" sz="1600" b="1" dirty="0"/>
              <a:t>Estrategia </a:t>
            </a:r>
            <a:r>
              <a:rPr lang="es-ES" sz="1600" dirty="0"/>
              <a:t>para la utilización de habilidades gerenciales y utilización de tecnología avanzada y nueva de países extranjeros. </a:t>
            </a:r>
          </a:p>
        </p:txBody>
      </p:sp>
      <p:sp>
        <p:nvSpPr>
          <p:cNvPr id="34" name="33 Rectángulo"/>
          <p:cNvSpPr/>
          <p:nvPr/>
        </p:nvSpPr>
        <p:spPr>
          <a:xfrm>
            <a:off x="1080566" y="2276872"/>
            <a:ext cx="7379866" cy="615553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b="1" dirty="0"/>
              <a:t>P38-P40.</a:t>
            </a:r>
            <a:r>
              <a:rPr lang="es-ES" dirty="0"/>
              <a:t> </a:t>
            </a:r>
            <a:r>
              <a:rPr lang="es-ES" sz="1600" dirty="0"/>
              <a:t>Participación en negocios internacionales para crecer empresarialmente.</a:t>
            </a:r>
            <a:r>
              <a:rPr lang="es-ES" b="1" dirty="0"/>
              <a:t> </a:t>
            </a:r>
            <a:r>
              <a:rPr lang="es-ES" sz="1600" dirty="0"/>
              <a:t>Interés de la dirección en la internacionalización. </a:t>
            </a:r>
          </a:p>
        </p:txBody>
      </p:sp>
      <p:sp>
        <p:nvSpPr>
          <p:cNvPr id="35" name="34 Rectángulo"/>
          <p:cNvSpPr/>
          <p:nvPr/>
        </p:nvSpPr>
        <p:spPr>
          <a:xfrm>
            <a:off x="1699892" y="4996300"/>
            <a:ext cx="7256231" cy="615553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b="1" dirty="0"/>
              <a:t>P47-P48.</a:t>
            </a:r>
            <a:r>
              <a:rPr lang="es-ES" dirty="0"/>
              <a:t> </a:t>
            </a:r>
            <a:r>
              <a:rPr lang="es-ES" sz="1600" dirty="0"/>
              <a:t>Grado de orientación al mercado: Creación de relaciones duraderas con los clientes. Gestión eficaz de actividades de marketing internacional.</a:t>
            </a:r>
          </a:p>
        </p:txBody>
      </p:sp>
      <p:grpSp>
        <p:nvGrpSpPr>
          <p:cNvPr id="26" name="25 Grupo"/>
          <p:cNvGrpSpPr/>
          <p:nvPr/>
        </p:nvGrpSpPr>
        <p:grpSpPr>
          <a:xfrm>
            <a:off x="288503" y="5618932"/>
            <a:ext cx="941418" cy="973449"/>
            <a:chOff x="1059098" y="283891"/>
            <a:chExt cx="941418" cy="973449"/>
          </a:xfrm>
        </p:grpSpPr>
        <p:sp>
          <p:nvSpPr>
            <p:cNvPr id="27" name="26 Elipse"/>
            <p:cNvSpPr/>
            <p:nvPr/>
          </p:nvSpPr>
          <p:spPr>
            <a:xfrm>
              <a:off x="1059098" y="283891"/>
              <a:ext cx="941418" cy="97344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Elipse 4"/>
            <p:cNvSpPr/>
            <p:nvPr/>
          </p:nvSpPr>
          <p:spPr>
            <a:xfrm>
              <a:off x="1196965" y="426449"/>
              <a:ext cx="665684" cy="6883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000" b="1" kern="1200" dirty="0"/>
                <a:t>10         Éxito </a:t>
              </a:r>
              <a:r>
                <a:rPr lang="es-ES" sz="900" b="1" kern="1200" dirty="0"/>
                <a:t>Competitivo</a:t>
              </a:r>
              <a:endParaRPr lang="es-ES" sz="900" b="1" kern="1200" normalizeH="1" baseline="0" dirty="0"/>
            </a:p>
          </p:txBody>
        </p:sp>
      </p:grpSp>
      <p:sp>
        <p:nvSpPr>
          <p:cNvPr id="31" name="30 Rectángulo"/>
          <p:cNvSpPr/>
          <p:nvPr/>
        </p:nvSpPr>
        <p:spPr>
          <a:xfrm>
            <a:off x="1395935" y="5765891"/>
            <a:ext cx="7256231" cy="861774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b="1" dirty="0"/>
              <a:t>P49-P58.</a:t>
            </a:r>
            <a:r>
              <a:rPr lang="es-ES" dirty="0"/>
              <a:t> G</a:t>
            </a:r>
            <a:r>
              <a:rPr lang="es-ES" sz="1600" dirty="0"/>
              <a:t>estión de los recursos humanos, capacidades directivas de los gestores, calidad organizativa y de gestión, los recursos tecnológicos, estructura organizativa y los niveles de </a:t>
            </a:r>
            <a:r>
              <a:rPr lang="es-ES" sz="1600" i="1" dirty="0"/>
              <a:t>know-how</a:t>
            </a:r>
            <a:r>
              <a:rPr lang="es-ES" sz="1600" dirty="0"/>
              <a:t>.</a:t>
            </a: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CABA1BD3-D8B2-03E7-A5FA-5C20EF6D9C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90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417"/>
    </mc:Choice>
    <mc:Fallback>
      <p:transition spd="slow" advTm="85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1550566" y="801012"/>
            <a:ext cx="5611441" cy="45891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3 Rectángulo"/>
          <p:cNvSpPr/>
          <p:nvPr/>
        </p:nvSpPr>
        <p:spPr>
          <a:xfrm>
            <a:off x="1331640" y="692696"/>
            <a:ext cx="71287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b="1" dirty="0"/>
              <a:t>ESTUDIO SOCIOMÉTRICO DE LA MEDICIÓN DEL CAPITAL SOCIAL EN LAS COOPERATIVAS AGROALIMENTARIAS DE EXTREMADURA</a:t>
            </a:r>
            <a:endParaRPr lang="es-ES" b="1" dirty="0"/>
          </a:p>
        </p:txBody>
      </p:sp>
      <p:sp>
        <p:nvSpPr>
          <p:cNvPr id="6" name="AutoShape 4" descr="Download the RStudio IDE - RStudi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1907704" y="2164209"/>
            <a:ext cx="67687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(1) Análisis exploratorio inicial de todas las variables. Resumen a partir de descriptivos frecuentísticos. </a:t>
            </a:r>
            <a:r>
              <a:rPr lang="es-ES" dirty="0"/>
              <a:t>Se incluyen las figuras pertinentes para el </a:t>
            </a:r>
            <a:r>
              <a:rPr lang="es-ES" b="1" dirty="0"/>
              <a:t>análisis visual</a:t>
            </a:r>
            <a:r>
              <a:rPr lang="es-ES" dirty="0"/>
              <a:t>. </a:t>
            </a:r>
            <a:endParaRPr lang="es-ES" b="1" dirty="0"/>
          </a:p>
          <a:p>
            <a:endParaRPr lang="es-ES" dirty="0"/>
          </a:p>
          <a:p>
            <a:r>
              <a:rPr lang="es-ES" b="1" dirty="0"/>
              <a:t>(2) </a:t>
            </a:r>
            <a:r>
              <a:rPr lang="es-ES" dirty="0"/>
              <a:t>Para el cruce de dos segmentos poblaciones se emplean las tablas de contingencia a partir del test de contraste Chi-Cuadrado. </a:t>
            </a:r>
          </a:p>
          <a:p>
            <a:endParaRPr lang="es-ES" sz="800" dirty="0"/>
          </a:p>
          <a:p>
            <a:r>
              <a:rPr lang="es-ES" b="1" dirty="0"/>
              <a:t>	</a:t>
            </a:r>
            <a:r>
              <a:rPr lang="es-ES" dirty="0"/>
              <a:t>Segmentos poblacionales: </a:t>
            </a:r>
            <a:r>
              <a:rPr lang="es-ES" b="1" dirty="0"/>
              <a:t>Tipo de cargo en la cooperativa </a:t>
            </a:r>
            <a:r>
              <a:rPr lang="es-ES" dirty="0"/>
              <a:t>y Pertenencia a la </a:t>
            </a:r>
            <a:r>
              <a:rPr lang="es-ES" b="1" dirty="0"/>
              <a:t>Comarca Vegas Altas del Guadiana</a:t>
            </a:r>
            <a:r>
              <a:rPr lang="es-ES" dirty="0"/>
              <a:t>. </a:t>
            </a:r>
          </a:p>
          <a:p>
            <a:endParaRPr lang="es-ES" b="1" dirty="0"/>
          </a:p>
          <a:p>
            <a:r>
              <a:rPr lang="es-ES" b="1" dirty="0"/>
              <a:t>(4) </a:t>
            </a:r>
            <a:r>
              <a:rPr lang="es-ES" dirty="0"/>
              <a:t>Para medir la </a:t>
            </a:r>
            <a:r>
              <a:rPr lang="es-ES" b="1" dirty="0"/>
              <a:t>fiabilidad</a:t>
            </a:r>
            <a:r>
              <a:rPr lang="es-ES" dirty="0"/>
              <a:t> del cuestionario se emplea el </a:t>
            </a:r>
            <a:r>
              <a:rPr lang="es-ES" b="1" dirty="0"/>
              <a:t>Alfa de Cronbach.</a:t>
            </a:r>
            <a:br>
              <a:rPr lang="es-ES" b="1" dirty="0"/>
            </a:br>
            <a:endParaRPr lang="es-ES" dirty="0"/>
          </a:p>
          <a:p>
            <a:r>
              <a:rPr lang="es-ES" b="1" dirty="0"/>
              <a:t>(5) </a:t>
            </a:r>
            <a:r>
              <a:rPr lang="es-ES" dirty="0"/>
              <a:t>Aplicamos la </a:t>
            </a:r>
            <a:r>
              <a:rPr lang="es-ES" b="1" dirty="0"/>
              <a:t>correlación de Pearson </a:t>
            </a:r>
            <a:r>
              <a:rPr lang="es-ES" dirty="0"/>
              <a:t>para medir y cuantificar la dependencia lineal entre dos variables de estudio. </a:t>
            </a:r>
          </a:p>
          <a:p>
            <a:endParaRPr lang="es-ES" dirty="0"/>
          </a:p>
          <a:p>
            <a:endParaRPr lang="es-ES" sz="1200" dirty="0"/>
          </a:p>
          <a:p>
            <a:endParaRPr lang="es-ES" sz="1200" dirty="0"/>
          </a:p>
          <a:p>
            <a:endParaRPr lang="es-ES" dirty="0"/>
          </a:p>
        </p:txBody>
      </p:sp>
      <p:sp>
        <p:nvSpPr>
          <p:cNvPr id="9" name="8 Rectángulo"/>
          <p:cNvSpPr/>
          <p:nvPr/>
        </p:nvSpPr>
        <p:spPr>
          <a:xfrm>
            <a:off x="1550566" y="1596302"/>
            <a:ext cx="66938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latin typeface="Agency FB" pitchFamily="34" charset="0"/>
              </a:rPr>
              <a:t>Técnicas y test estadísticos empleados: </a:t>
            </a:r>
          </a:p>
        </p:txBody>
      </p:sp>
      <p:sp>
        <p:nvSpPr>
          <p:cNvPr id="5" name="12 Rectángulo">
            <a:extLst>
              <a:ext uri="{FF2B5EF4-FFF2-40B4-BE49-F238E27FC236}">
                <a16:creationId xmlns:a16="http://schemas.microsoft.com/office/drawing/2014/main" id="{ABD694DF-58DF-2033-1BE6-8F82BF6A5224}"/>
              </a:ext>
            </a:extLst>
          </p:cNvPr>
          <p:cNvSpPr/>
          <p:nvPr/>
        </p:nvSpPr>
        <p:spPr>
          <a:xfrm>
            <a:off x="203597" y="6381328"/>
            <a:ext cx="87805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/>
              <a:t>Para todas los test de contraste se marca </a:t>
            </a:r>
            <a:r>
              <a:rPr lang="es-ES" sz="1400" i="1" dirty="0"/>
              <a:t>p-valor</a:t>
            </a:r>
            <a:r>
              <a:rPr lang="es-ES" sz="1400" dirty="0"/>
              <a:t>&lt;0.05 como resultado significativo y p&lt;0.01 altamente significativo. </a:t>
            </a:r>
          </a:p>
        </p:txBody>
      </p:sp>
      <p:grpSp>
        <p:nvGrpSpPr>
          <p:cNvPr id="10" name="9 Grupo"/>
          <p:cNvGrpSpPr/>
          <p:nvPr/>
        </p:nvGrpSpPr>
        <p:grpSpPr>
          <a:xfrm>
            <a:off x="341613" y="3001571"/>
            <a:ext cx="1208953" cy="1208953"/>
            <a:chOff x="2079877" y="3977674"/>
            <a:chExt cx="1208953" cy="1208953"/>
          </a:xfrm>
        </p:grpSpPr>
        <p:sp>
          <p:nvSpPr>
            <p:cNvPr id="11" name="10 Elipse"/>
            <p:cNvSpPr/>
            <p:nvPr/>
          </p:nvSpPr>
          <p:spPr>
            <a:xfrm>
              <a:off x="2079877" y="3977674"/>
              <a:ext cx="1208953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Elipse 4"/>
            <p:cNvSpPr/>
            <p:nvPr/>
          </p:nvSpPr>
          <p:spPr>
            <a:xfrm>
              <a:off x="2256924" y="4154721"/>
              <a:ext cx="854859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Resultados</a:t>
              </a:r>
            </a:p>
          </p:txBody>
        </p:sp>
      </p:grpSp>
      <p:sp>
        <p:nvSpPr>
          <p:cNvPr id="7" name="6 CuadroTexto"/>
          <p:cNvSpPr txBox="1"/>
          <p:nvPr/>
        </p:nvSpPr>
        <p:spPr>
          <a:xfrm>
            <a:off x="203597" y="5157192"/>
            <a:ext cx="1346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rgbClr val="FF0000"/>
                </a:solidFill>
              </a:rPr>
              <a:t>La encuesta se llevó a cabo del 12 enero -15 junio 2021.</a:t>
            </a:r>
          </a:p>
        </p:txBody>
      </p:sp>
      <p:pic>
        <p:nvPicPr>
          <p:cNvPr id="14" name="Audio 13">
            <a:extLst>
              <a:ext uri="{FF2B5EF4-FFF2-40B4-BE49-F238E27FC236}">
                <a16:creationId xmlns:a16="http://schemas.microsoft.com/office/drawing/2014/main" id="{291CC2A6-AE79-FF89-92BE-52C11DDD0D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42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287"/>
    </mc:Choice>
    <mc:Fallback>
      <p:transition spd="slow" advTm="224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1550566" y="801012"/>
            <a:ext cx="5611441" cy="45891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20 Grupo"/>
          <p:cNvGrpSpPr/>
          <p:nvPr/>
        </p:nvGrpSpPr>
        <p:grpSpPr>
          <a:xfrm>
            <a:off x="341613" y="3001571"/>
            <a:ext cx="1208953" cy="1208953"/>
            <a:chOff x="2079877" y="3977674"/>
            <a:chExt cx="1208953" cy="1208953"/>
          </a:xfrm>
        </p:grpSpPr>
        <p:sp>
          <p:nvSpPr>
            <p:cNvPr id="22" name="21 Elipse"/>
            <p:cNvSpPr/>
            <p:nvPr/>
          </p:nvSpPr>
          <p:spPr>
            <a:xfrm>
              <a:off x="2079877" y="3977674"/>
              <a:ext cx="1208953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Elipse 4"/>
            <p:cNvSpPr/>
            <p:nvPr/>
          </p:nvSpPr>
          <p:spPr>
            <a:xfrm>
              <a:off x="2256924" y="4154721"/>
              <a:ext cx="854859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Resultados</a:t>
              </a:r>
            </a:p>
          </p:txBody>
        </p:sp>
      </p:grpSp>
      <p:sp>
        <p:nvSpPr>
          <p:cNvPr id="4" name="3 Rectángulo"/>
          <p:cNvSpPr/>
          <p:nvPr/>
        </p:nvSpPr>
        <p:spPr>
          <a:xfrm>
            <a:off x="2590007" y="90872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_tradnl" b="1" dirty="0"/>
              <a:t>ESTUDIO SOCIOMÉTRICO DE LA MEDICIÓN DEL CAPITAL SOCIAL EN LAS COOPERATIVAS AGROALIMENTARIAS DE EXTREMADURA</a:t>
            </a:r>
            <a:endParaRPr lang="es-ES" b="1" dirty="0"/>
          </a:p>
        </p:txBody>
      </p:sp>
      <p:sp>
        <p:nvSpPr>
          <p:cNvPr id="6" name="AutoShape 4" descr="Download the RStudio IDE - RStudi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835429"/>
              </p:ext>
            </p:extLst>
          </p:nvPr>
        </p:nvGraphicFramePr>
        <p:xfrm>
          <a:off x="2267744" y="2492895"/>
          <a:ext cx="5400600" cy="2288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836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 dirty="0">
                          <a:effectLst/>
                        </a:rPr>
                        <a:t>Cálculo del Tamaño Óptimo de la Muestra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S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2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</a:rPr>
                        <a:t>TAMAÑO DE LA POBLACIÓN</a:t>
                      </a:r>
                      <a:endParaRPr lang="es-ES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</a:rPr>
                        <a:t>36.900</a:t>
                      </a:r>
                      <a:endParaRPr lang="es-ES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2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</a:rPr>
                        <a:t>TAMAÑO PARA UN NIVEL DE CONFIANZA DEL 99% </a:t>
                      </a:r>
                      <a:endParaRPr lang="es-ES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</a:rPr>
                        <a:t>654</a:t>
                      </a:r>
                      <a:endParaRPr lang="es-ES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2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</a:rPr>
                        <a:t>ENCUESTAS REALIZADAS</a:t>
                      </a:r>
                      <a:endParaRPr lang="es-ES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</a:rPr>
                        <a:t>763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278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500" dirty="0">
                          <a:effectLst/>
                        </a:rPr>
                        <a:t>ERROR MÁXIMO PARA UN NIVEL DE CONFIANZA 99%</a:t>
                      </a:r>
                      <a:endParaRPr lang="es-ES" sz="16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>
                          <a:effectLst/>
                        </a:rPr>
                        <a:t>4,62%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Audio 6">
            <a:extLst>
              <a:ext uri="{FF2B5EF4-FFF2-40B4-BE49-F238E27FC236}">
                <a16:creationId xmlns:a16="http://schemas.microsoft.com/office/drawing/2014/main" id="{59C5D8CC-18EB-1A3A-B68A-B12A68643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88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09"/>
    </mc:Choice>
    <mc:Fallback>
      <p:transition spd="slow" advTm="38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1550566" y="801012"/>
            <a:ext cx="5611441" cy="45891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20 Grupo"/>
          <p:cNvGrpSpPr/>
          <p:nvPr/>
        </p:nvGrpSpPr>
        <p:grpSpPr>
          <a:xfrm>
            <a:off x="341613" y="3001571"/>
            <a:ext cx="1208953" cy="1208953"/>
            <a:chOff x="2079877" y="3977674"/>
            <a:chExt cx="1208953" cy="1208953"/>
          </a:xfrm>
        </p:grpSpPr>
        <p:sp>
          <p:nvSpPr>
            <p:cNvPr id="22" name="21 Elipse"/>
            <p:cNvSpPr/>
            <p:nvPr/>
          </p:nvSpPr>
          <p:spPr>
            <a:xfrm>
              <a:off x="2079877" y="3977674"/>
              <a:ext cx="1208953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Elipse 4"/>
            <p:cNvSpPr/>
            <p:nvPr/>
          </p:nvSpPr>
          <p:spPr>
            <a:xfrm>
              <a:off x="2256924" y="4154721"/>
              <a:ext cx="854859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Resultados</a:t>
              </a:r>
            </a:p>
          </p:txBody>
        </p:sp>
      </p:grpSp>
      <p:sp>
        <p:nvSpPr>
          <p:cNvPr id="6" name="AutoShape 4" descr="Download the RStudio IDE - RStudi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303316" y="630358"/>
            <a:ext cx="85508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ES" sz="2000" b="1" i="1" dirty="0"/>
              <a:t>Descripción de la muestra – Variables Referencias Códigos Cooperativas.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089323"/>
              </p:ext>
            </p:extLst>
          </p:nvPr>
        </p:nvGraphicFramePr>
        <p:xfrm>
          <a:off x="1804512" y="1625978"/>
          <a:ext cx="6749672" cy="481499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794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3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34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3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1097"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880"/>
                        </a:lnSpc>
                        <a:spcAft>
                          <a:spcPts val="200"/>
                        </a:spcAft>
                      </a:pPr>
                      <a:r>
                        <a:rPr lang="es-ES_tradnl" sz="1100" dirty="0">
                          <a:effectLst/>
                        </a:rPr>
                        <a:t>VARIABLE</a:t>
                      </a:r>
                      <a:endParaRPr lang="es-ES" sz="1100" dirty="0">
                        <a:effectLst/>
                      </a:endParaRPr>
                    </a:p>
                    <a:p>
                      <a:pPr marL="36195" marR="36195" algn="ctr">
                        <a:lnSpc>
                          <a:spcPts val="880"/>
                        </a:lnSpc>
                        <a:spcAft>
                          <a:spcPts val="200"/>
                        </a:spcAft>
                      </a:pPr>
                      <a:r>
                        <a:rPr lang="es-ES_tradnl" sz="1100" dirty="0">
                          <a:effectLst/>
                        </a:rPr>
                        <a:t>CÓDIGO REFERENCIA</a:t>
                      </a:r>
                      <a:endParaRPr lang="es-ES" sz="11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MUESTRA TOTAL</a:t>
                      </a:r>
                      <a:endParaRPr lang="es-ES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(N=763)</a:t>
                      </a:r>
                      <a:endParaRPr lang="es-ES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880"/>
                        </a:lnSpc>
                        <a:spcAft>
                          <a:spcPts val="200"/>
                        </a:spcAft>
                      </a:pPr>
                      <a:r>
                        <a:rPr lang="es-ES_tradnl" sz="1100" dirty="0">
                          <a:effectLst/>
                        </a:rPr>
                        <a:t>VARIABLE</a:t>
                      </a:r>
                      <a:endParaRPr lang="es-ES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CÓDIGO REFERENCIA</a:t>
                      </a:r>
                      <a:endParaRPr lang="es-ES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MUESTRA TOTAL</a:t>
                      </a:r>
                      <a:endParaRPr lang="es-ES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(N=763)</a:t>
                      </a:r>
                      <a:endParaRPr lang="es-ES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731"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BA1 – </a:t>
                      </a:r>
                      <a:r>
                        <a:rPr lang="es-ES_tradnl" sz="1100" dirty="0" err="1">
                          <a:solidFill>
                            <a:schemeClr val="tx1"/>
                          </a:solidFill>
                          <a:effectLst/>
                        </a:rPr>
                        <a:t>Acoba</a:t>
                      </a: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- Mérida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2.0%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(15)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BA31 – Tomates del Guadiana – </a:t>
                      </a:r>
                      <a:r>
                        <a:rPr lang="es-ES_tradnl" sz="1100" b="1" dirty="0" err="1">
                          <a:solidFill>
                            <a:schemeClr val="tx1"/>
                          </a:solidFill>
                          <a:effectLst/>
                        </a:rPr>
                        <a:t>Snt</a:t>
                      </a: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. Amalia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1.6%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(12)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731"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BA2 – </a:t>
                      </a:r>
                      <a:r>
                        <a:rPr lang="es-ES_tradnl" sz="1100" dirty="0" err="1">
                          <a:solidFill>
                            <a:schemeClr val="tx1"/>
                          </a:solidFill>
                          <a:effectLst/>
                        </a:rPr>
                        <a:t>Acopaex</a:t>
                      </a: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- Mérida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.3%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(2)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BA32 – </a:t>
                      </a:r>
                      <a:r>
                        <a:rPr lang="es-ES_tradnl" sz="1100" b="1" dirty="0" err="1">
                          <a:solidFill>
                            <a:schemeClr val="tx1"/>
                          </a:solidFill>
                          <a:effectLst/>
                        </a:rPr>
                        <a:t>Troil</a:t>
                      </a: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Vegas Altas - Guareña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1.6%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(12)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731"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  <a:tabLst>
                          <a:tab pos="991870" algn="l"/>
                        </a:tabLs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BA3 – Campiña Sur – Granja de Torrehermosa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2.1%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(16)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BA33 – </a:t>
                      </a:r>
                      <a:r>
                        <a:rPr lang="es-ES_tradnl" sz="1100" b="1" dirty="0" err="1">
                          <a:solidFill>
                            <a:schemeClr val="tx1"/>
                          </a:solidFill>
                          <a:effectLst/>
                        </a:rPr>
                        <a:t>Viñacanchalosa</a:t>
                      </a: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– La Zarza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1.2%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(9)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731"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BA4 – Agraria San Juan – Puebla de </a:t>
                      </a:r>
                      <a:r>
                        <a:rPr lang="es-ES_tradnl" sz="1100" dirty="0" err="1">
                          <a:solidFill>
                            <a:schemeClr val="tx1"/>
                          </a:solidFill>
                          <a:effectLst/>
                        </a:rPr>
                        <a:t>Alcollarín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1.3%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(10)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BA34 – </a:t>
                      </a:r>
                      <a:r>
                        <a:rPr lang="es-ES_tradnl" sz="1100" b="1" dirty="0" err="1">
                          <a:solidFill>
                            <a:schemeClr val="tx1"/>
                          </a:solidFill>
                          <a:effectLst/>
                        </a:rPr>
                        <a:t>Viñaoliva</a:t>
                      </a: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– Almendralejo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1.6%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(12)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731"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BA5 – Agrícola San Valentín – Hernán Cortés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2.1%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(16)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BA35 - Campo en Marcha - </a:t>
                      </a:r>
                      <a:r>
                        <a:rPr lang="es-ES_tradnl" sz="1100" b="1" dirty="0" err="1">
                          <a:solidFill>
                            <a:schemeClr val="tx1"/>
                          </a:solidFill>
                          <a:effectLst/>
                        </a:rPr>
                        <a:t>Gargáligas</a:t>
                      </a: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.9%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(7)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731"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BA6 – </a:t>
                      </a:r>
                      <a:r>
                        <a:rPr lang="es-ES_tradnl" sz="1100" dirty="0" err="1">
                          <a:solidFill>
                            <a:schemeClr val="tx1"/>
                          </a:solidFill>
                          <a:effectLst/>
                        </a:rPr>
                        <a:t>Agrocam</a:t>
                      </a: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– Don Benito 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3.0%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(23)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BA36 -Colonos de </a:t>
                      </a:r>
                      <a:r>
                        <a:rPr lang="es-ES_tradnl" sz="1100" b="1" dirty="0" err="1">
                          <a:solidFill>
                            <a:schemeClr val="tx1"/>
                          </a:solidFill>
                          <a:effectLst/>
                        </a:rPr>
                        <a:t>Gévora</a:t>
                      </a: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- </a:t>
                      </a:r>
                      <a:r>
                        <a:rPr lang="es-ES_tradnl" sz="1100" b="1" dirty="0" err="1">
                          <a:solidFill>
                            <a:schemeClr val="tx1"/>
                          </a:solidFill>
                          <a:effectLst/>
                        </a:rPr>
                        <a:t>Gévora</a:t>
                      </a: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1.7%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(13)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731"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BA7 – Comercial Agropecuaria – Don Benito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2.4%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(18)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BA37 -San Agustín de </a:t>
                      </a:r>
                      <a:r>
                        <a:rPr lang="es-ES_tradnl" sz="1100" b="1" dirty="0" err="1">
                          <a:solidFill>
                            <a:schemeClr val="tx1"/>
                          </a:solidFill>
                          <a:effectLst/>
                        </a:rPr>
                        <a:t>Obdando</a:t>
                      </a: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- Obando 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1.7%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(13)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731"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  <a:tabLst>
                          <a:tab pos="991870" algn="l"/>
                        </a:tabLs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BA8 – Cave San José – Don Benito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1.8%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(14)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BA38 – Ajos tierra de barros - </a:t>
                      </a:r>
                      <a:r>
                        <a:rPr lang="es-ES_tradnl" sz="1100" b="1" dirty="0" err="1">
                          <a:solidFill>
                            <a:schemeClr val="tx1"/>
                          </a:solidFill>
                          <a:effectLst/>
                        </a:rPr>
                        <a:t>Aceuchal</a:t>
                      </a: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1.4%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(11)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BA9 – Comercial de Ovinos – Don Benito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2.1%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(16)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BA39 – San Isidro - Monasterio 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1.3%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(10)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731"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BA10 – Del Campo San Pedro - Guareña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2.0%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(15)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CC1 – Aceitunera– Guijo de Granadilla 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2.4%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(18)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731"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BA11 – Del Campo Sagrada Familia - Zurbarán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2.2%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(17)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CC2 – </a:t>
                      </a:r>
                      <a:r>
                        <a:rPr lang="es-ES_tradnl" sz="1100" b="1" dirty="0" err="1">
                          <a:solidFill>
                            <a:schemeClr val="tx1"/>
                          </a:solidFill>
                          <a:effectLst/>
                        </a:rPr>
                        <a:t>Acenoca</a:t>
                      </a: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- </a:t>
                      </a:r>
                      <a:r>
                        <a:rPr lang="es-ES_tradnl" sz="1100" b="1" dirty="0" err="1">
                          <a:solidFill>
                            <a:schemeClr val="tx1"/>
                          </a:solidFill>
                          <a:effectLst/>
                        </a:rPr>
                        <a:t>Montehermoso</a:t>
                      </a: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1.6%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(12)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0366"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BA12 – </a:t>
                      </a:r>
                      <a:r>
                        <a:rPr lang="es-ES_tradnl" sz="1100" dirty="0" err="1">
                          <a:solidFill>
                            <a:schemeClr val="tx1"/>
                          </a:solidFill>
                          <a:effectLst/>
                        </a:rPr>
                        <a:t>Didaymaz</a:t>
                      </a: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_tradnl" sz="1100" dirty="0" err="1">
                          <a:solidFill>
                            <a:schemeClr val="tx1"/>
                          </a:solidFill>
                          <a:effectLst/>
                        </a:rPr>
                        <a:t>Sdad</a:t>
                      </a: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– El Torviscal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1.4%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(11)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CC3 – San Isidro - </a:t>
                      </a:r>
                      <a:r>
                        <a:rPr lang="es-ES_tradnl" sz="1100" b="1" dirty="0" err="1">
                          <a:solidFill>
                            <a:schemeClr val="tx1"/>
                          </a:solidFill>
                          <a:effectLst/>
                        </a:rPr>
                        <a:t>Miajadas</a:t>
                      </a: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1.7%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(13)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0731"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BA13 – Ganaderas Montes de Siruela – Montes de Siruela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1.7%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(13)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CC4 – </a:t>
                      </a:r>
                      <a:r>
                        <a:rPr lang="es-ES_tradnl" sz="1100" b="1" dirty="0" err="1">
                          <a:solidFill>
                            <a:schemeClr val="tx1"/>
                          </a:solidFill>
                          <a:effectLst/>
                        </a:rPr>
                        <a:t>Agricola</a:t>
                      </a: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San Rafael - Pizarro 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2.1%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(16)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0731"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BA14 – </a:t>
                      </a:r>
                      <a:r>
                        <a:rPr lang="es-ES_tradnl" sz="1100" dirty="0" err="1">
                          <a:solidFill>
                            <a:schemeClr val="tx1"/>
                          </a:solidFill>
                          <a:effectLst/>
                        </a:rPr>
                        <a:t>Guadachel</a:t>
                      </a: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– Guareña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.4%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(3)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CC5 – Valle del Jerte - </a:t>
                      </a:r>
                      <a:r>
                        <a:rPr lang="es-ES_tradnl" sz="1100" b="1" dirty="0" err="1">
                          <a:solidFill>
                            <a:schemeClr val="tx1"/>
                          </a:solidFill>
                          <a:effectLst/>
                        </a:rPr>
                        <a:t>Valdastillas</a:t>
                      </a: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2.0%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(15)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731"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BA15 – La Benéfica – Oliva de la Frontera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b="0" dirty="0">
                          <a:solidFill>
                            <a:schemeClr val="tx1"/>
                          </a:solidFill>
                          <a:effectLst/>
                        </a:rPr>
                        <a:t>.3%</a:t>
                      </a:r>
                      <a:endParaRPr lang="es-ES" sz="11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(2)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CC6 – </a:t>
                      </a:r>
                      <a:r>
                        <a:rPr lang="es-ES_tradnl" sz="1100" b="1" dirty="0" err="1">
                          <a:solidFill>
                            <a:schemeClr val="tx1"/>
                          </a:solidFill>
                          <a:effectLst/>
                        </a:rPr>
                        <a:t>Apihurdes</a:t>
                      </a: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- </a:t>
                      </a:r>
                      <a:r>
                        <a:rPr lang="es-ES_tradnl" sz="1100" b="1" dirty="0" err="1">
                          <a:solidFill>
                            <a:schemeClr val="tx1"/>
                          </a:solidFill>
                          <a:effectLst/>
                        </a:rPr>
                        <a:t>Pinofranqueado</a:t>
                      </a: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b="0" dirty="0">
                          <a:solidFill>
                            <a:schemeClr val="tx1"/>
                          </a:solidFill>
                          <a:effectLst/>
                        </a:rPr>
                        <a:t>1.8%</a:t>
                      </a:r>
                      <a:endParaRPr lang="es-ES" sz="11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(14)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3212816" y="1090276"/>
            <a:ext cx="3933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/>
              <a:t>Análisis descriptivo. Representatividad.</a:t>
            </a:r>
            <a:endParaRPr lang="es-ES" dirty="0"/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0F637120-241D-19D9-D04F-DD1B34FB36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49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750"/>
    </mc:Choice>
    <mc:Fallback>
      <p:transition spd="slow" advTm="82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1550566" y="801012"/>
            <a:ext cx="5611441" cy="45891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20 Grupo"/>
          <p:cNvGrpSpPr/>
          <p:nvPr/>
        </p:nvGrpSpPr>
        <p:grpSpPr>
          <a:xfrm>
            <a:off x="341613" y="3001571"/>
            <a:ext cx="1208953" cy="1208953"/>
            <a:chOff x="2079877" y="3977674"/>
            <a:chExt cx="1208953" cy="1208953"/>
          </a:xfrm>
        </p:grpSpPr>
        <p:sp>
          <p:nvSpPr>
            <p:cNvPr id="22" name="21 Elipse"/>
            <p:cNvSpPr/>
            <p:nvPr/>
          </p:nvSpPr>
          <p:spPr>
            <a:xfrm>
              <a:off x="2079877" y="3977674"/>
              <a:ext cx="1208953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Elipse 4"/>
            <p:cNvSpPr/>
            <p:nvPr/>
          </p:nvSpPr>
          <p:spPr>
            <a:xfrm>
              <a:off x="2256924" y="4154721"/>
              <a:ext cx="854859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Resultados</a:t>
              </a:r>
            </a:p>
          </p:txBody>
        </p:sp>
      </p:grpSp>
      <p:sp>
        <p:nvSpPr>
          <p:cNvPr id="6" name="AutoShape 4" descr="Download the RStudio IDE - RStudi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303317" y="729859"/>
            <a:ext cx="85508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ES" sz="2000" b="1" i="1" dirty="0"/>
              <a:t>Descripción de la muestra – Variables Referencias Códigos Cooperativas.</a:t>
            </a: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389093"/>
              </p:ext>
            </p:extLst>
          </p:nvPr>
        </p:nvGraphicFramePr>
        <p:xfrm>
          <a:off x="1835696" y="1879666"/>
          <a:ext cx="6840761" cy="424847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832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5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9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9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9817"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880"/>
                        </a:lnSpc>
                        <a:spcAft>
                          <a:spcPts val="200"/>
                        </a:spcAft>
                      </a:pPr>
                      <a:r>
                        <a:rPr lang="es-ES_tradnl" sz="1100" dirty="0">
                          <a:effectLst/>
                        </a:rPr>
                        <a:t>VARIABLE</a:t>
                      </a:r>
                      <a:endParaRPr lang="es-ES" sz="1100" dirty="0">
                        <a:effectLst/>
                      </a:endParaRPr>
                    </a:p>
                    <a:p>
                      <a:pPr marL="36195" marR="36195" algn="ctr">
                        <a:lnSpc>
                          <a:spcPts val="880"/>
                        </a:lnSpc>
                        <a:spcAft>
                          <a:spcPts val="200"/>
                        </a:spcAft>
                      </a:pPr>
                      <a:r>
                        <a:rPr lang="es-ES_tradnl" sz="1100" dirty="0">
                          <a:effectLst/>
                        </a:rPr>
                        <a:t>CÓDIGO REFERENCIA</a:t>
                      </a:r>
                      <a:endParaRPr lang="es-ES" sz="11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MUESTRA TOTAL</a:t>
                      </a:r>
                      <a:endParaRPr lang="es-ES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(N=763)</a:t>
                      </a:r>
                      <a:endParaRPr lang="es-ES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" marR="36195" algn="ctr">
                        <a:lnSpc>
                          <a:spcPts val="880"/>
                        </a:lnSpc>
                        <a:spcAft>
                          <a:spcPts val="200"/>
                        </a:spcAft>
                      </a:pPr>
                      <a:r>
                        <a:rPr lang="es-ES_tradnl" sz="1100" dirty="0">
                          <a:effectLst/>
                        </a:rPr>
                        <a:t>VARIABLE</a:t>
                      </a:r>
                      <a:endParaRPr lang="es-ES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CÓDIGO REFERENCIA</a:t>
                      </a:r>
                      <a:endParaRPr lang="es-ES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MUESTRA TOTAL</a:t>
                      </a:r>
                      <a:endParaRPr lang="es-ES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(N=763)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939"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BA16 – La Encina – </a:t>
                      </a:r>
                      <a:r>
                        <a:rPr lang="es-ES_tradnl" sz="1100" dirty="0" err="1">
                          <a:solidFill>
                            <a:schemeClr val="tx1"/>
                          </a:solidFill>
                          <a:effectLst/>
                        </a:rPr>
                        <a:t>Palazuelo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2.0%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(15)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CC7 – </a:t>
                      </a:r>
                      <a:r>
                        <a:rPr lang="es-ES_tradnl" sz="1100" b="1" dirty="0" err="1">
                          <a:solidFill>
                            <a:schemeClr val="tx1"/>
                          </a:solidFill>
                          <a:effectLst/>
                        </a:rPr>
                        <a:t>Aprocex</a:t>
                      </a: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- </a:t>
                      </a:r>
                      <a:r>
                        <a:rPr lang="es-ES_tradnl" sz="1100" b="1" dirty="0" err="1">
                          <a:solidFill>
                            <a:schemeClr val="tx1"/>
                          </a:solidFill>
                          <a:effectLst/>
                        </a:rPr>
                        <a:t>Almoharín</a:t>
                      </a: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.3%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(2)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878"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BA17 – La Unidad – Monterrubio de la Serena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2.1%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(16)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CC8 – Alto de Ruecas - </a:t>
                      </a:r>
                      <a:r>
                        <a:rPr lang="es-ES_tradnl" sz="1100" b="1" dirty="0" err="1">
                          <a:solidFill>
                            <a:schemeClr val="tx1"/>
                          </a:solidFill>
                          <a:effectLst/>
                        </a:rPr>
                        <a:t>Logrosan</a:t>
                      </a: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1.4%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(11)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878"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BA18 – Apícola </a:t>
                      </a:r>
                      <a:r>
                        <a:rPr lang="es-ES_tradnl" sz="1100" dirty="0" err="1">
                          <a:solidFill>
                            <a:schemeClr val="tx1"/>
                          </a:solidFill>
                          <a:effectLst/>
                        </a:rPr>
                        <a:t>Montemiel</a:t>
                      </a: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– Fuenlabrada de los Montes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1.7%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(13)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CC9 – </a:t>
                      </a:r>
                      <a:r>
                        <a:rPr lang="es-ES_tradnl" sz="1100" b="1" dirty="0" err="1">
                          <a:solidFill>
                            <a:schemeClr val="tx1"/>
                          </a:solidFill>
                          <a:effectLst/>
                        </a:rPr>
                        <a:t>Cooprado</a:t>
                      </a: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– Casar de Cáceres 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1.8%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(14)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9939"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BA19 – </a:t>
                      </a:r>
                      <a:r>
                        <a:rPr lang="es-ES_tradnl" sz="1100" dirty="0" err="1">
                          <a:solidFill>
                            <a:schemeClr val="tx1"/>
                          </a:solidFill>
                          <a:effectLst/>
                        </a:rPr>
                        <a:t>Olivarros</a:t>
                      </a: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– Ribera del Fresno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1.6%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(12)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CC10 – </a:t>
                      </a:r>
                      <a:r>
                        <a:rPr lang="es-ES_tradnl" sz="1100" b="1" dirty="0" err="1">
                          <a:solidFill>
                            <a:schemeClr val="tx1"/>
                          </a:solidFill>
                          <a:effectLst/>
                        </a:rPr>
                        <a:t>Copreca</a:t>
                      </a: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- Trujillo 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.5%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(4)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9939"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BA20 – </a:t>
                      </a:r>
                      <a:r>
                        <a:rPr lang="es-ES_tradnl" sz="1100" dirty="0" err="1">
                          <a:solidFill>
                            <a:schemeClr val="tx1"/>
                          </a:solidFill>
                          <a:effectLst/>
                        </a:rPr>
                        <a:t>Olivadera</a:t>
                      </a: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– Cabeza de Buey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1.3%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(10)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CC11 - </a:t>
                      </a:r>
                      <a:r>
                        <a:rPr lang="es-ES_tradnl" sz="1100" b="1" dirty="0" err="1">
                          <a:solidFill>
                            <a:schemeClr val="tx1"/>
                          </a:solidFill>
                          <a:effectLst/>
                        </a:rPr>
                        <a:t>Cotabaco</a:t>
                      </a: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– </a:t>
                      </a:r>
                      <a:r>
                        <a:rPr lang="es-ES_tradnl" sz="1100" b="1" dirty="0" err="1">
                          <a:solidFill>
                            <a:schemeClr val="tx1"/>
                          </a:solidFill>
                          <a:effectLst/>
                        </a:rPr>
                        <a:t>Talayuela</a:t>
                      </a: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1.8%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(14)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9939"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BA21 – </a:t>
                      </a:r>
                      <a:r>
                        <a:rPr lang="es-ES_tradnl" sz="1100" dirty="0" err="1">
                          <a:solidFill>
                            <a:schemeClr val="tx1"/>
                          </a:solidFill>
                          <a:effectLst/>
                        </a:rPr>
                        <a:t>Eagroup</a:t>
                      </a: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– Villanueva de la Serena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2.0%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(15)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CC12 – Cuatro Lugares - Monroy 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2.0%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(15)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878"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BA22 – </a:t>
                      </a:r>
                      <a:r>
                        <a:rPr lang="es-ES_tradnl" sz="1100" dirty="0" err="1">
                          <a:solidFill>
                            <a:schemeClr val="tx1"/>
                          </a:solidFill>
                          <a:effectLst/>
                        </a:rPr>
                        <a:t>Pronat</a:t>
                      </a: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– Don Benito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2.2%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(17)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CC13 – Extremeña de arroces - </a:t>
                      </a:r>
                      <a:r>
                        <a:rPr lang="es-ES_tradnl" sz="1100" b="1" dirty="0" err="1">
                          <a:solidFill>
                            <a:schemeClr val="tx1"/>
                          </a:solidFill>
                          <a:effectLst/>
                        </a:rPr>
                        <a:t>Miajadas</a:t>
                      </a: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1.3%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(10)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9939"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BA23 – San Isidro – </a:t>
                      </a:r>
                      <a:r>
                        <a:rPr lang="es-ES_tradnl" sz="1100" dirty="0" err="1">
                          <a:solidFill>
                            <a:schemeClr val="tx1"/>
                          </a:solidFill>
                          <a:effectLst/>
                        </a:rPr>
                        <a:t>Navalvillar</a:t>
                      </a: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de Pela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.7%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(5)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CC14 – </a:t>
                      </a:r>
                      <a:r>
                        <a:rPr lang="es-ES_tradnl" sz="1100" b="1" dirty="0" err="1">
                          <a:solidFill>
                            <a:schemeClr val="tx1"/>
                          </a:solidFill>
                          <a:effectLst/>
                        </a:rPr>
                        <a:t>Ibertabaco</a:t>
                      </a: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- </a:t>
                      </a:r>
                      <a:r>
                        <a:rPr lang="es-ES_tradnl" sz="1100" b="1" dirty="0" err="1">
                          <a:solidFill>
                            <a:schemeClr val="tx1"/>
                          </a:solidFill>
                          <a:effectLst/>
                        </a:rPr>
                        <a:t>Rosalejo</a:t>
                      </a: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2.2%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(17)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9939"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BA24 – San Joaquín – Alburquerque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1.6%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(12)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CC15 – La Unión - </a:t>
                      </a:r>
                      <a:r>
                        <a:rPr lang="es-ES_tradnl" sz="1100" b="1" dirty="0" err="1">
                          <a:solidFill>
                            <a:schemeClr val="tx1"/>
                          </a:solidFill>
                          <a:effectLst/>
                        </a:rPr>
                        <a:t>Talayuela</a:t>
                      </a: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2.0%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(15)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9939"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BA25 – Santa Cruz – Arroyo de San Serván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1.7%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(13)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CC17 – San Isidro - Brozas 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1.7%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(13)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9878"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BA26 – Santa </a:t>
                      </a:r>
                      <a:r>
                        <a:rPr lang="es-ES_tradnl" sz="1100" dirty="0" err="1">
                          <a:solidFill>
                            <a:schemeClr val="tx1"/>
                          </a:solidFill>
                          <a:effectLst/>
                        </a:rPr>
                        <a:t>Mª</a:t>
                      </a: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Egipciaca – Corte de Peleas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2.0%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(15)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CC19 - Sierra Miel – Torrecilla de los Ángeles 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1.8%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(14)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9878"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BA27 – Santa </a:t>
                      </a:r>
                      <a:r>
                        <a:rPr lang="es-ES_tradnl" sz="1100" dirty="0" err="1">
                          <a:solidFill>
                            <a:schemeClr val="tx1"/>
                          </a:solidFill>
                          <a:effectLst/>
                        </a:rPr>
                        <a:t>Mª</a:t>
                      </a: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Magdalena – Solana de los Barros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1.7%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(13)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CC20 - Tabaco de Cáceres - Plasencia 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2.8%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(21)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9878"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BA28 – Sindical de Regantes – Don Benito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2.6%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(20)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CC21 – U. de </a:t>
                      </a:r>
                      <a:r>
                        <a:rPr lang="es-ES_tradnl" sz="1100" b="1" dirty="0" err="1">
                          <a:solidFill>
                            <a:schemeClr val="tx1"/>
                          </a:solidFill>
                          <a:effectLst/>
                        </a:rPr>
                        <a:t>Prod.Pimentón</a:t>
                      </a: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– J. de la Vera 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1.3%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(10)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9878"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BA29 – </a:t>
                      </a:r>
                      <a:r>
                        <a:rPr lang="es-ES_tradnl" sz="1100" dirty="0" err="1">
                          <a:solidFill>
                            <a:schemeClr val="tx1"/>
                          </a:solidFill>
                          <a:effectLst/>
                        </a:rPr>
                        <a:t>Sumifrut</a:t>
                      </a: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– Don Benito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2.6%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(20)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CC22 – Virgen de Argamasa - </a:t>
                      </a:r>
                      <a:r>
                        <a:rPr lang="es-ES_tradnl" sz="1100" b="1" dirty="0" err="1">
                          <a:solidFill>
                            <a:schemeClr val="tx1"/>
                          </a:solidFill>
                          <a:effectLst/>
                        </a:rPr>
                        <a:t>Riolobos</a:t>
                      </a:r>
                      <a:r>
                        <a:rPr lang="es-ES_tradnl" sz="11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s-ES" sz="11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1.8%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(14)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9939">
                <a:tc>
                  <a:txBody>
                    <a:bodyPr/>
                    <a:lstStyle/>
                    <a:p>
                      <a:pPr marR="36195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BA30 – </a:t>
                      </a:r>
                      <a:r>
                        <a:rPr lang="es-ES_tradnl" sz="1100" dirty="0" err="1">
                          <a:solidFill>
                            <a:schemeClr val="tx1"/>
                          </a:solidFill>
                          <a:effectLst/>
                        </a:rPr>
                        <a:t>Tomalia</a:t>
                      </a: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– Santa Amalia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b="0" dirty="0">
                          <a:solidFill>
                            <a:schemeClr val="tx1"/>
                          </a:solidFill>
                          <a:effectLst/>
                        </a:rPr>
                        <a:t>2.0%</a:t>
                      </a:r>
                      <a:endParaRPr lang="es-ES" sz="11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(15)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0" name="9 Rectángulo"/>
          <p:cNvSpPr/>
          <p:nvPr/>
        </p:nvSpPr>
        <p:spPr>
          <a:xfrm>
            <a:off x="3419872" y="1340768"/>
            <a:ext cx="3933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/>
              <a:t>Análisis descriptivo. Representatividad.</a:t>
            </a:r>
            <a:endParaRPr lang="es-ES" dirty="0"/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BFD41115-4E12-C37C-BD63-7F9F98929B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1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18"/>
    </mc:Choice>
    <mc:Fallback>
      <p:transition spd="slow" advTm="30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1550566" y="801012"/>
            <a:ext cx="5611441" cy="45891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20 Grupo"/>
          <p:cNvGrpSpPr/>
          <p:nvPr/>
        </p:nvGrpSpPr>
        <p:grpSpPr>
          <a:xfrm>
            <a:off x="184628" y="3001570"/>
            <a:ext cx="1208953" cy="1208953"/>
            <a:chOff x="2079877" y="3977674"/>
            <a:chExt cx="1208953" cy="1208953"/>
          </a:xfrm>
        </p:grpSpPr>
        <p:sp>
          <p:nvSpPr>
            <p:cNvPr id="22" name="21 Elipse"/>
            <p:cNvSpPr/>
            <p:nvPr/>
          </p:nvSpPr>
          <p:spPr>
            <a:xfrm>
              <a:off x="2079877" y="3977674"/>
              <a:ext cx="1208953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Elipse 4"/>
            <p:cNvSpPr/>
            <p:nvPr/>
          </p:nvSpPr>
          <p:spPr>
            <a:xfrm>
              <a:off x="2256924" y="4154721"/>
              <a:ext cx="854859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Resultados</a:t>
              </a:r>
            </a:p>
          </p:txBody>
        </p:sp>
      </p:grpSp>
      <p:sp>
        <p:nvSpPr>
          <p:cNvPr id="6" name="AutoShape 4" descr="Download the RStudio IDE - RStudi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1823861" y="548680"/>
            <a:ext cx="6552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_tradnl" sz="2000" b="1" i="1" dirty="0"/>
              <a:t>Descripción de la muestra – Variables </a:t>
            </a:r>
            <a:r>
              <a:rPr lang="es-ES_tradnl" sz="2000" b="1" i="1" u="sng" dirty="0"/>
              <a:t>Datos Censales</a:t>
            </a:r>
            <a:r>
              <a:rPr lang="es-ES_tradnl" sz="2000" b="1" i="1" dirty="0"/>
              <a:t>.</a:t>
            </a:r>
            <a:endParaRPr lang="es-ES" sz="2000" b="1" i="1" dirty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598374"/>
              </p:ext>
            </p:extLst>
          </p:nvPr>
        </p:nvGraphicFramePr>
        <p:xfrm>
          <a:off x="1752461" y="1030468"/>
          <a:ext cx="7140020" cy="543766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427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6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05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8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7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70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0370">
                <a:tc>
                  <a:txBody>
                    <a:bodyPr/>
                    <a:lstStyle/>
                    <a:p>
                      <a:pPr marL="991870">
                        <a:lnSpc>
                          <a:spcPts val="88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MUESTRA TOTAL</a:t>
                      </a:r>
                      <a:endParaRPr lang="es-ES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(N=763)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MUESTRA TOTAL</a:t>
                      </a:r>
                      <a:endParaRPr lang="es-ES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(N=763)</a:t>
                      </a:r>
                      <a:endParaRPr lang="es-ES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370">
                <a:tc>
                  <a:txBody>
                    <a:bodyPr/>
                    <a:lstStyle/>
                    <a:p>
                      <a:pPr marL="991870">
                        <a:lnSpc>
                          <a:spcPts val="88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370">
                <a:tc>
                  <a:txBody>
                    <a:bodyPr/>
                    <a:lstStyle/>
                    <a:p>
                      <a:pPr algn="ctr">
                        <a:lnSpc>
                          <a:spcPts val="88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VARIABLES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</a:rPr>
                        <a:t>VARIABLES</a:t>
                      </a:r>
                      <a:endParaRPr lang="es-ES" sz="12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 marL="71755" algn="ctr">
                        <a:lnSpc>
                          <a:spcPts val="880"/>
                        </a:lnSpc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solidFill>
                            <a:schemeClr val="tx1"/>
                          </a:solidFill>
                          <a:effectLst/>
                        </a:rPr>
                        <a:t>GÉNERO</a:t>
                      </a: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</a:rPr>
                        <a:t> </a:t>
                      </a:r>
                      <a:endParaRPr lang="es-ES" sz="12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</a:rPr>
                        <a:t>CARGO DE RESPONSABILIDAD</a:t>
                      </a:r>
                      <a:endParaRPr lang="es-ES" sz="12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 marR="36195" algn="just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_tradnl" sz="1200" dirty="0">
                          <a:solidFill>
                            <a:srgbClr val="FF0000"/>
                          </a:solidFill>
                          <a:effectLst/>
                        </a:rPr>
                        <a:t>Hombre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95.7 %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</a:rPr>
                        <a:t>(730)</a:t>
                      </a:r>
                      <a:endParaRPr lang="es-ES" sz="12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just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 Administrativo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.1%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(1)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0370">
                <a:tc>
                  <a:txBody>
                    <a:bodyPr/>
                    <a:lstStyle/>
                    <a:p>
                      <a:pPr marR="36195" algn="just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 Mujer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4.3 %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</a:rPr>
                        <a:t>(33)</a:t>
                      </a:r>
                      <a:endParaRPr lang="es-ES" sz="12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just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 Asesor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.1%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(1)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0370">
                <a:tc>
                  <a:txBody>
                    <a:bodyPr/>
                    <a:lstStyle/>
                    <a:p>
                      <a:pPr marL="67945" algn="ctr">
                        <a:spcAft>
                          <a:spcPts val="0"/>
                        </a:spcAft>
                        <a:tabLst>
                          <a:tab pos="991870" algn="l"/>
                        </a:tabLs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EDAD (grupos)	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</a:rPr>
                        <a:t> </a:t>
                      </a:r>
                      <a:endParaRPr lang="es-ES" sz="12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just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 Consejo Rector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5.8%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(44)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 marR="36195" algn="just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 Menos de 30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.3%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</a:rPr>
                        <a:t>(2)</a:t>
                      </a:r>
                      <a:endParaRPr lang="es-ES" sz="12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just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 Dirección/Director/Dra. Financiera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.7%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(5)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0370">
                <a:tc>
                  <a:txBody>
                    <a:bodyPr/>
                    <a:lstStyle/>
                    <a:p>
                      <a:pPr marR="36195" algn="just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 Entre 30 y 44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2.1%</a:t>
                      </a:r>
                      <a:endParaRPr lang="es-ES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</a:rPr>
                        <a:t>(16)</a:t>
                      </a:r>
                      <a:endParaRPr lang="es-ES" sz="12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just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 Gerente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1.3%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(9)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 marR="36195" algn="just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 Entre 45 y 59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58.1%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</a:rPr>
                        <a:t>(443)</a:t>
                      </a:r>
                      <a:endParaRPr lang="es-ES" sz="12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</a:rPr>
                        <a:t> </a:t>
                      </a:r>
                      <a:r>
                        <a:rPr lang="es-ES_tradnl" sz="1200" b="1" dirty="0">
                          <a:solidFill>
                            <a:srgbClr val="FF0000"/>
                          </a:solidFill>
                          <a:effectLst/>
                        </a:rPr>
                        <a:t>Socio común</a:t>
                      </a:r>
                      <a:endParaRPr lang="es-ES" sz="12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91.9%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(702)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 marR="36195" algn="just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 60 o más años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39.5%</a:t>
                      </a:r>
                      <a:endParaRPr lang="es-ES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</a:rPr>
                        <a:t>(302)</a:t>
                      </a:r>
                      <a:endParaRPr lang="es-ES" sz="12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just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 Técnico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.1%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(1)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0370">
                <a:tc>
                  <a:txBody>
                    <a:bodyPr/>
                    <a:lstStyle/>
                    <a:p>
                      <a:pPr marL="67945" algn="ctr">
                        <a:spcAft>
                          <a:spcPts val="0"/>
                        </a:spcAft>
                        <a:tabLst>
                          <a:tab pos="991870" algn="l"/>
                        </a:tabLs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FORMACIÓN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</a:rPr>
                        <a:t> </a:t>
                      </a:r>
                      <a:endParaRPr lang="es-ES" sz="12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</a:rPr>
                        <a:t>ANTIGÜEDAD</a:t>
                      </a:r>
                      <a:r>
                        <a:rPr lang="es-ES_tradnl" sz="1200" dirty="0">
                          <a:effectLst/>
                        </a:rPr>
                        <a:t> (en años)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0370">
                <a:tc>
                  <a:txBody>
                    <a:bodyPr/>
                    <a:lstStyle/>
                    <a:p>
                      <a:pPr marR="36195" algn="just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 Sin estudios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.1%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</a:rPr>
                        <a:t>(1)</a:t>
                      </a:r>
                      <a:endParaRPr lang="es-ES" sz="12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l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  Menos de 1 año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.3%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(2)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 marR="36195" algn="just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_tradnl" sz="1200" dirty="0">
                          <a:solidFill>
                            <a:srgbClr val="FF0000"/>
                          </a:solidFill>
                          <a:effectLst/>
                        </a:rPr>
                        <a:t>Estudios primarios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57.0%</a:t>
                      </a:r>
                      <a:endParaRPr lang="es-ES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</a:rPr>
                        <a:t>(435)</a:t>
                      </a:r>
                      <a:endParaRPr lang="es-ES" sz="12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l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  Más de 1 y menos de 3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.3%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(2)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 marR="36195" algn="just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 Estudios secundarios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20.8%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</a:rPr>
                        <a:t>(159)</a:t>
                      </a:r>
                      <a:endParaRPr lang="es-ES" sz="12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l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Más de 3 años y menos de 5 años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.3%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(2)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 marR="36195" algn="just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 Formación profesional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9.0%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</a:rPr>
                        <a:t>(69)</a:t>
                      </a:r>
                      <a:endParaRPr lang="es-ES" sz="12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l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  Más de 5 años y menos de 10 años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5.0%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(38)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 marR="36195" algn="just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 EU – Grado Medio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11.7%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</a:rPr>
                        <a:t>(89)</a:t>
                      </a:r>
                      <a:endParaRPr lang="es-ES" sz="12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l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  </a:t>
                      </a:r>
                      <a:r>
                        <a:rPr lang="es-ES_tradnl" sz="1200" dirty="0">
                          <a:solidFill>
                            <a:srgbClr val="FF0000"/>
                          </a:solidFill>
                          <a:effectLst/>
                        </a:rPr>
                        <a:t>Más de 10 años y menos de 20 años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67.8%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(517)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0370">
                <a:tc>
                  <a:txBody>
                    <a:bodyPr/>
                    <a:lstStyle/>
                    <a:p>
                      <a:pPr marR="36195" algn="just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 EU – Grado superior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1.3%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</a:rPr>
                        <a:t>(9)</a:t>
                      </a:r>
                      <a:endParaRPr lang="es-ES" sz="12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l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  Más de 20 años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26.3%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(201)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 marR="36195" algn="just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 EU – Máster</a:t>
                      </a:r>
                      <a:r>
                        <a:rPr lang="es-ES_tradnl" sz="1200" baseline="0" dirty="0">
                          <a:solidFill>
                            <a:schemeClr val="tx1"/>
                          </a:solidFill>
                          <a:effectLst/>
                        </a:rPr>
                        <a:t> Univ.</a:t>
                      </a: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/Doctorado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.1%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</a:rPr>
                        <a:t>(1)</a:t>
                      </a:r>
                      <a:endParaRPr lang="es-ES" sz="12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</a:rPr>
                        <a:t>Pertenencia Comarca Vegas Altas</a:t>
                      </a:r>
                      <a:endParaRPr lang="es-ES" sz="12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 marR="36195"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TIPO CARGO RESPONSABILIDAD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</a:rPr>
                        <a:t> </a:t>
                      </a:r>
                      <a:endParaRPr lang="es-ES" sz="12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l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solidFill>
                            <a:srgbClr val="FF0000"/>
                          </a:solidFill>
                          <a:effectLst/>
                        </a:rPr>
                        <a:t> Si</a:t>
                      </a:r>
                      <a:endParaRPr lang="es-ES" sz="12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</a:rPr>
                        <a:t>34.6%</a:t>
                      </a:r>
                      <a:endParaRPr lang="es-ES" sz="12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solidFill>
                            <a:schemeClr val="tx1"/>
                          </a:solidFill>
                          <a:effectLst/>
                        </a:rPr>
                        <a:t>(264)</a:t>
                      </a: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 marR="36195" algn="just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_tradnl" sz="1200" dirty="0">
                          <a:solidFill>
                            <a:srgbClr val="FF0000"/>
                          </a:solidFill>
                          <a:effectLst/>
                        </a:rPr>
                        <a:t>Interno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</a:rPr>
                        <a:t>97.8%</a:t>
                      </a:r>
                      <a:endParaRPr lang="es-ES" sz="12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</a:rPr>
                        <a:t>(746)</a:t>
                      </a:r>
                      <a:endParaRPr lang="es-ES" sz="12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l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 No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65.4%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(499)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0370">
                <a:tc>
                  <a:txBody>
                    <a:bodyPr/>
                    <a:lstStyle/>
                    <a:p>
                      <a:pPr marR="36195" algn="just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1"/>
                          </a:solidFill>
                          <a:effectLst/>
                        </a:rPr>
                        <a:t> Externo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0"/>
                        </a:spcAft>
                      </a:pPr>
                      <a:r>
                        <a:rPr lang="es-ES_tradnl" sz="1200" b="0" dirty="0">
                          <a:solidFill>
                            <a:schemeClr val="tx1"/>
                          </a:solidFill>
                          <a:effectLst/>
                        </a:rPr>
                        <a:t>2.2%</a:t>
                      </a:r>
                      <a:endParaRPr lang="es-ES" sz="12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solidFill>
                            <a:schemeClr val="tx1"/>
                          </a:solidFill>
                          <a:effectLst/>
                        </a:rPr>
                        <a:t>(17)</a:t>
                      </a: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39717" y="1223220"/>
            <a:ext cx="16127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14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Análisis descriptivo. </a:t>
            </a:r>
            <a:endParaRPr kumimoji="0" lang="es-ES_trad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C0296405-2F58-6A69-90A9-13F18B2B8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01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036"/>
    </mc:Choice>
    <mc:Fallback>
      <p:transition spd="slow" advTm="158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1550566" y="801012"/>
            <a:ext cx="5611441" cy="45891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20 Grupo"/>
          <p:cNvGrpSpPr/>
          <p:nvPr/>
        </p:nvGrpSpPr>
        <p:grpSpPr>
          <a:xfrm>
            <a:off x="341613" y="3001571"/>
            <a:ext cx="1208953" cy="1208953"/>
            <a:chOff x="2079877" y="3977674"/>
            <a:chExt cx="1208953" cy="1208953"/>
          </a:xfrm>
        </p:grpSpPr>
        <p:sp>
          <p:nvSpPr>
            <p:cNvPr id="22" name="21 Elipse"/>
            <p:cNvSpPr/>
            <p:nvPr/>
          </p:nvSpPr>
          <p:spPr>
            <a:xfrm>
              <a:off x="2079877" y="3977674"/>
              <a:ext cx="1208953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Elipse 4"/>
            <p:cNvSpPr/>
            <p:nvPr/>
          </p:nvSpPr>
          <p:spPr>
            <a:xfrm>
              <a:off x="2256924" y="4154721"/>
              <a:ext cx="854859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Resultados</a:t>
              </a:r>
            </a:p>
          </p:txBody>
        </p:sp>
      </p:grpSp>
      <p:sp>
        <p:nvSpPr>
          <p:cNvPr id="6" name="AutoShape 4" descr="Download the RStudio IDE - RStudi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1475656" y="476672"/>
            <a:ext cx="67094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es-ES_tradnl" sz="2000" b="1" dirty="0"/>
              <a:t>Descriptiva de los parámetros recogidos: PARTICIPACIÓN.</a:t>
            </a:r>
            <a:endParaRPr lang="es-ES" sz="2000" b="1" dirty="0"/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249093"/>
              </p:ext>
            </p:extLst>
          </p:nvPr>
        </p:nvGraphicFramePr>
        <p:xfrm>
          <a:off x="1793109" y="921829"/>
          <a:ext cx="6408713" cy="58455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1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14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05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89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88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73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9872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Afirmación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Respuestas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 err="1">
                          <a:effectLst/>
                        </a:rPr>
                        <a:t>Frec</a:t>
                      </a:r>
                      <a:r>
                        <a:rPr lang="es-ES_tradnl" sz="1050" dirty="0">
                          <a:effectLst/>
                        </a:rPr>
                        <a:t>.</a:t>
                      </a:r>
                      <a:endParaRPr lang="es-ES" sz="1050" dirty="0">
                        <a:effectLst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Absoluta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 err="1">
                          <a:effectLst/>
                        </a:rPr>
                        <a:t>Frec</a:t>
                      </a:r>
                      <a:r>
                        <a:rPr lang="es-ES_tradnl" sz="1050" dirty="0">
                          <a:effectLst/>
                        </a:rPr>
                        <a:t>.  </a:t>
                      </a:r>
                      <a:r>
                        <a:rPr lang="es-ES_tradnl" sz="1050" dirty="0" err="1">
                          <a:effectLst/>
                        </a:rPr>
                        <a:t>abs</a:t>
                      </a:r>
                      <a:endParaRPr lang="es-ES" sz="1050" dirty="0">
                        <a:effectLst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Acumulada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 err="1">
                          <a:effectLst/>
                        </a:rPr>
                        <a:t>Fre</a:t>
                      </a:r>
                      <a:r>
                        <a:rPr lang="es-ES_tradnl" sz="1050" dirty="0">
                          <a:effectLst/>
                        </a:rPr>
                        <a:t>. Relativa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Frec. Relativa acumulada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098">
                <a:tc rowSpan="7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1. Los socios participan en la toma de decisiones de la Cooperativa.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Ninguno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0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0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.0%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.0%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09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Muy poco o nada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2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2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.3%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.3%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09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Poco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17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19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2.2%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2.5%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73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Medianamente suficiente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7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26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.9%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3.4%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09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Suficiente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120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146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15.7%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19.1%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409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Mucho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610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756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79.9%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99.1%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409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Demasiado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7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763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.9%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100.0%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0739">
                <a:tc rowSpan="7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2. Los socios de esta cooperativa consideran que su voz y su participación es necesaria.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Totalmente en desacuerdo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1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1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.1%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.1%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073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Bastante en desacuerdo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0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1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.0%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.1%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409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En desacuerdo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1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2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.1%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.3%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073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Ni de acuerdo ni en desacuerdo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5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7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.7%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.9%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409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De acuerdo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70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77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9.2%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1.1%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1409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Bastante de acuerdo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654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731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85.7%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95.8%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1409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Totalmente de acuerdo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32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763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4.2%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100.0%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0739">
                <a:tc rowSpan="7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3. Los socios de esta cooperativa se interesan por obtener información sobre la gestión, el desarrollo y el día a día de la misma.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Totalmente en desacuerdo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0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0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.0%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.0%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073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Bastante en desacuerdo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2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2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.3%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.3%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1409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En desacuerdo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6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8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.8%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1.0%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073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Ni de acuerdo ni en desacuerdo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7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15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.9%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2.0%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1409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De acuerdo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61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76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8.0%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1.0%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1409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Bastante de acuerdo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660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736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86.5%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96.5%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1409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Totalmente de acuerdo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27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763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3.5%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100.0%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20739">
                <a:tc rowSpan="7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4. Percibo que todos los socios votan cuando se celebran las Asambleas de la cooperativa.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Totalmente en desacuerdo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2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2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.3%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.3%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2073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Bastante en desacuerdo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3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5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.4%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.7%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1409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En desacuerdo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14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19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1.8%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2.5%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2073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Ni de acuerdo ni en desacuerdo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31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50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4.1%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6.6%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1409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De acuerdo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326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376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42.7%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49.3%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1409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Bastante de acuerdo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371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747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48.6%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97.9%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1409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Totalmente de acuerdo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16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763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>
                          <a:effectLst/>
                        </a:rPr>
                        <a:t>2.1%</a:t>
                      </a:r>
                      <a:endParaRPr lang="es-ES" sz="105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dirty="0">
                          <a:effectLst/>
                        </a:rPr>
                        <a:t>100.0%</a:t>
                      </a:r>
                      <a:endParaRPr lang="es-ES" sz="105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6437" marR="46437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pic>
        <p:nvPicPr>
          <p:cNvPr id="5" name="Audio 4">
            <a:extLst>
              <a:ext uri="{FF2B5EF4-FFF2-40B4-BE49-F238E27FC236}">
                <a16:creationId xmlns:a16="http://schemas.microsoft.com/office/drawing/2014/main" id="{71DD042A-52CB-B865-C072-B4B11D983E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3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694"/>
    </mc:Choice>
    <mc:Fallback>
      <p:transition spd="slow" advTm="89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1550566" y="801012"/>
            <a:ext cx="5611441" cy="45891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20 Grupo"/>
          <p:cNvGrpSpPr/>
          <p:nvPr/>
        </p:nvGrpSpPr>
        <p:grpSpPr>
          <a:xfrm>
            <a:off x="341613" y="3001571"/>
            <a:ext cx="1208953" cy="1208953"/>
            <a:chOff x="2079877" y="3977674"/>
            <a:chExt cx="1208953" cy="1208953"/>
          </a:xfrm>
        </p:grpSpPr>
        <p:sp>
          <p:nvSpPr>
            <p:cNvPr id="22" name="21 Elipse"/>
            <p:cNvSpPr/>
            <p:nvPr/>
          </p:nvSpPr>
          <p:spPr>
            <a:xfrm>
              <a:off x="2079877" y="3977674"/>
              <a:ext cx="1208953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Elipse 4"/>
            <p:cNvSpPr/>
            <p:nvPr/>
          </p:nvSpPr>
          <p:spPr>
            <a:xfrm>
              <a:off x="2256924" y="4154721"/>
              <a:ext cx="854859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Resultados</a:t>
              </a:r>
            </a:p>
          </p:txBody>
        </p:sp>
      </p:grpSp>
      <p:sp>
        <p:nvSpPr>
          <p:cNvPr id="6" name="AutoShape 4" descr="Download the RStudio IDE - RStudi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55575" y="1223220"/>
            <a:ext cx="16127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14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Tabla de contingencia</a:t>
            </a:r>
            <a:endParaRPr kumimoji="0" lang="es-ES_trad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935162"/>
              </p:ext>
            </p:extLst>
          </p:nvPr>
        </p:nvGraphicFramePr>
        <p:xfrm>
          <a:off x="1907704" y="1844824"/>
          <a:ext cx="6840760" cy="44382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90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7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2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84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25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12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286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b="1" dirty="0">
                          <a:effectLst/>
                        </a:rPr>
                        <a:t>Tipo de cargo cooperativa</a:t>
                      </a:r>
                      <a:endParaRPr lang="es-ES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b="1">
                          <a:effectLst/>
                        </a:rPr>
                        <a:t> </a:t>
                      </a:r>
                      <a:endParaRPr lang="es-ES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b="1">
                          <a:effectLst/>
                        </a:rPr>
                        <a:t>Test Chi Cuadrado</a:t>
                      </a:r>
                      <a:endParaRPr lang="es-ES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8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b="1" dirty="0">
                          <a:effectLst/>
                        </a:rPr>
                        <a:t>Interno</a:t>
                      </a:r>
                      <a:endParaRPr lang="es-ES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b="1" dirty="0">
                          <a:effectLst/>
                        </a:rPr>
                        <a:t>Externo</a:t>
                      </a:r>
                      <a:endParaRPr lang="es-ES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b="1" dirty="0">
                          <a:effectLst/>
                        </a:rPr>
                        <a:t> </a:t>
                      </a:r>
                      <a:endParaRPr lang="es-ES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b="1" dirty="0">
                          <a:effectLst/>
                        </a:rPr>
                        <a:t>VALOR</a:t>
                      </a:r>
                      <a:endParaRPr lang="es-ES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b="1" dirty="0">
                          <a:effectLst/>
                        </a:rPr>
                        <a:t>p-valor</a:t>
                      </a:r>
                      <a:endParaRPr lang="es-ES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865">
                <a:tc gridSpan="6">
                  <a:txBody>
                    <a:bodyPr/>
                    <a:lstStyle/>
                    <a:p>
                      <a:pPr marL="228600" indent="-228600" algn="l">
                        <a:lnSpc>
                          <a:spcPct val="115000"/>
                        </a:lnSpc>
                        <a:spcAft>
                          <a:spcPts val="100"/>
                        </a:spcAft>
                        <a:buAutoNum type="arabicPeriod"/>
                      </a:pPr>
                      <a:r>
                        <a:rPr lang="es-ES" sz="1100" dirty="0">
                          <a:effectLst/>
                        </a:rPr>
                        <a:t>Los socios participan en la toma de decisiones de la Cooperativa.</a:t>
                      </a:r>
                    </a:p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100"/>
                        </a:spcAft>
                        <a:buNone/>
                      </a:pP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86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Ninguno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dirty="0">
                          <a:effectLst/>
                        </a:rPr>
                        <a:t>.0% (0)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dirty="0">
                          <a:effectLst/>
                        </a:rPr>
                        <a:t>.0% (0)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.0% (0)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dirty="0">
                          <a:effectLst/>
                        </a:rPr>
                        <a:t>30.48**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 anchor="ctr"/>
                </a:tc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.000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86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Muy poco o nada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.1% (1)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dirty="0">
                          <a:effectLst/>
                        </a:rPr>
                        <a:t>5.9% (1)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dirty="0">
                          <a:effectLst/>
                        </a:rPr>
                        <a:t>.3% (2)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286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Poco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2.1% (16)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dirty="0">
                          <a:effectLst/>
                        </a:rPr>
                        <a:t>5.9% (1)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dirty="0">
                          <a:effectLst/>
                        </a:rPr>
                        <a:t>2.2% (17)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286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dirty="0">
                          <a:effectLst/>
                        </a:rPr>
                        <a:t>Medianamente suficiente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.8% (6)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dirty="0">
                          <a:effectLst/>
                        </a:rPr>
                        <a:t>5.9% (1)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.9% (7)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286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dirty="0">
                          <a:effectLst/>
                        </a:rPr>
                        <a:t>Suficiente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15.4% (115)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29.4% (5)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dirty="0">
                          <a:effectLst/>
                        </a:rPr>
                        <a:t>15.7% (120)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286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Mucho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80.6% (601)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dirty="0">
                          <a:effectLst/>
                        </a:rPr>
                        <a:t>52.9% (9)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dirty="0">
                          <a:effectLst/>
                        </a:rPr>
                        <a:t>79.9% (610)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286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Demasiado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dirty="0">
                          <a:effectLst/>
                        </a:rPr>
                        <a:t>.9% (7)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dirty="0">
                          <a:effectLst/>
                        </a:rPr>
                        <a:t>.0% (0)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dirty="0">
                          <a:effectLst/>
                        </a:rPr>
                        <a:t>.9% (7)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28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97.8% (746)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dirty="0">
                          <a:effectLst/>
                        </a:rPr>
                        <a:t>2.2% (17)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(763)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2865">
                <a:tc gridSpan="6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dirty="0">
                          <a:effectLst/>
                        </a:rPr>
                        <a:t>2. Los socios de esta cooperativa consideran que su voz y su participación es necesaria.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286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dirty="0">
                          <a:effectLst/>
                        </a:rPr>
                        <a:t>Totalmente en desacuerdo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.1% (1)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dirty="0">
                          <a:effectLst/>
                        </a:rPr>
                        <a:t>.0% (0)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.1% (1)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26.45**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 anchor="ctr"/>
                </a:tc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.000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286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Bastante en desacuerdo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.0% (0)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dirty="0">
                          <a:effectLst/>
                        </a:rPr>
                        <a:t>.0% (0)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.0% (0)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286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En desacuerdo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.1% (1)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dirty="0">
                          <a:effectLst/>
                        </a:rPr>
                        <a:t>.0% (0)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dirty="0">
                          <a:effectLst/>
                        </a:rPr>
                        <a:t>.1% (1)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286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Ni de acuerdo ni en desacuerdo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.7% (5)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dirty="0">
                          <a:effectLst/>
                        </a:rPr>
                        <a:t>.0% (0)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.7% (5)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286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De acuerdo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8.7% (65)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dirty="0">
                          <a:effectLst/>
                        </a:rPr>
                        <a:t>29.4% (5)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dirty="0">
                          <a:effectLst/>
                        </a:rPr>
                        <a:t>9.2% (70)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286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Bastante de acuerdo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86.6% (646)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dirty="0">
                          <a:effectLst/>
                        </a:rPr>
                        <a:t>47.1% (8)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85.7% (654)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86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Totalmente de acuerdo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3.8% (28)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dirty="0">
                          <a:effectLst/>
                        </a:rPr>
                        <a:t>23.5% (4)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dirty="0">
                          <a:effectLst/>
                        </a:rPr>
                        <a:t>4.2% (32)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8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>
                          <a:effectLst/>
                        </a:rPr>
                        <a:t>97.8% (746)</a:t>
                      </a:r>
                      <a:endParaRPr lang="es-E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100" dirty="0">
                          <a:effectLst/>
                        </a:rPr>
                        <a:t>2.2% (17)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(763)</a:t>
                      </a:r>
                      <a:endParaRPr lang="es-E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86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000" baseline="30000" dirty="0">
                          <a:effectLst/>
                        </a:rPr>
                        <a:t>NS</a:t>
                      </a:r>
                      <a:r>
                        <a:rPr lang="es-ES" sz="1000" dirty="0">
                          <a:effectLst/>
                        </a:rPr>
                        <a:t> No significativo. </a:t>
                      </a:r>
                      <a:r>
                        <a:rPr lang="es-ES" sz="1000" baseline="30000" dirty="0">
                          <a:effectLst/>
                        </a:rPr>
                        <a:t>*</a:t>
                      </a:r>
                      <a:r>
                        <a:rPr lang="es-ES" sz="1000" dirty="0">
                          <a:effectLst/>
                        </a:rPr>
                        <a:t> Significativo (p&lt;.05). ** Altamente significativo (p&lt;.01)</a:t>
                      </a:r>
                      <a:endParaRPr lang="es-E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939" marR="50939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13" name="12 Rectángulo"/>
          <p:cNvSpPr/>
          <p:nvPr/>
        </p:nvSpPr>
        <p:spPr>
          <a:xfrm>
            <a:off x="694962" y="702137"/>
            <a:ext cx="82707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es-ES_tradnl" sz="2000" b="1" dirty="0"/>
              <a:t>Descriptiva de los parámetros recogidos: PARTICIPACIÓN </a:t>
            </a:r>
            <a:r>
              <a:rPr lang="es-ES_tradnl" sz="1600" b="1" dirty="0"/>
              <a:t>(tipo de cargo)</a:t>
            </a:r>
            <a:r>
              <a:rPr lang="es-ES_tradnl" sz="2000" b="1" dirty="0"/>
              <a:t>.</a:t>
            </a:r>
            <a:endParaRPr lang="es-ES" sz="2000" b="1" dirty="0"/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0CBEAC70-1FF8-978B-2695-CCC27962B3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91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25"/>
    </mc:Choice>
    <mc:Fallback>
      <p:transition spd="slow" advTm="44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21" name="20 Grupo"/>
          <p:cNvGrpSpPr/>
          <p:nvPr/>
        </p:nvGrpSpPr>
        <p:grpSpPr>
          <a:xfrm>
            <a:off x="7740352" y="692695"/>
            <a:ext cx="1208953" cy="1208953"/>
            <a:chOff x="2079877" y="3977674"/>
            <a:chExt cx="1208953" cy="1208953"/>
          </a:xfrm>
        </p:grpSpPr>
        <p:sp>
          <p:nvSpPr>
            <p:cNvPr id="22" name="21 Elipse"/>
            <p:cNvSpPr/>
            <p:nvPr/>
          </p:nvSpPr>
          <p:spPr>
            <a:xfrm>
              <a:off x="2079877" y="3977674"/>
              <a:ext cx="1208953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Elipse 4"/>
            <p:cNvSpPr/>
            <p:nvPr/>
          </p:nvSpPr>
          <p:spPr>
            <a:xfrm>
              <a:off x="2256924" y="4154721"/>
              <a:ext cx="854859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Resultados</a:t>
              </a:r>
            </a:p>
          </p:txBody>
        </p:sp>
      </p:grpSp>
      <p:sp>
        <p:nvSpPr>
          <p:cNvPr id="6" name="AutoShape 4" descr="Download the RStudio IDE - RStudi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7950" y="3810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7950" y="3095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94035" y="2515106"/>
            <a:ext cx="8082421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/>
              <a:t> </a:t>
            </a:r>
            <a:endParaRPr lang="es-ES" sz="1600" dirty="0"/>
          </a:p>
          <a:p>
            <a:endParaRPr lang="es-ES" sz="1600" dirty="0"/>
          </a:p>
          <a:p>
            <a:r>
              <a:rPr lang="es-ES_tradnl" sz="2000" b="1" dirty="0"/>
              <a:t>P1 – </a:t>
            </a:r>
            <a:r>
              <a:rPr lang="es-ES_tradnl" dirty="0"/>
              <a:t>Adhesión voluntaria y abierta </a:t>
            </a:r>
            <a:r>
              <a:rPr lang="es-ES_tradnl" sz="2000" b="1" dirty="0"/>
              <a:t>– Afirmación 12</a:t>
            </a:r>
            <a:r>
              <a:rPr lang="es-ES_tradnl" dirty="0"/>
              <a:t>. </a:t>
            </a:r>
            <a:endParaRPr lang="es-ES" sz="1600" dirty="0"/>
          </a:p>
          <a:p>
            <a:r>
              <a:rPr lang="es-ES_tradnl" sz="2000" b="1" dirty="0"/>
              <a:t>P2 – </a:t>
            </a:r>
            <a:r>
              <a:rPr lang="es-ES_tradnl" dirty="0"/>
              <a:t>Gestión democrática </a:t>
            </a:r>
            <a:r>
              <a:rPr lang="es-ES_tradnl" sz="2000" b="1" dirty="0"/>
              <a:t>– Afirmación 4 y 54</a:t>
            </a:r>
            <a:r>
              <a:rPr lang="es-ES_tradnl" dirty="0"/>
              <a:t>.</a:t>
            </a:r>
            <a:endParaRPr lang="es-ES" sz="1600" dirty="0"/>
          </a:p>
          <a:p>
            <a:r>
              <a:rPr lang="es-ES_tradnl" sz="2000" b="1" dirty="0"/>
              <a:t>P3 – </a:t>
            </a:r>
            <a:r>
              <a:rPr lang="es-ES_tradnl" dirty="0"/>
              <a:t>Participación económica por parte de los socios </a:t>
            </a:r>
            <a:r>
              <a:rPr lang="es-ES_tradnl" sz="2000" b="1" dirty="0"/>
              <a:t>– Afirmación 2, 10, 17 y 35</a:t>
            </a:r>
            <a:r>
              <a:rPr lang="es-ES_tradnl" dirty="0"/>
              <a:t>.</a:t>
            </a:r>
            <a:endParaRPr lang="es-ES" sz="1600" dirty="0"/>
          </a:p>
          <a:p>
            <a:r>
              <a:rPr lang="es-ES_tradnl" sz="2000" b="1" dirty="0"/>
              <a:t>P4 – </a:t>
            </a:r>
            <a:r>
              <a:rPr lang="es-ES_tradnl" dirty="0"/>
              <a:t>Autonomía e independencia </a:t>
            </a:r>
            <a:r>
              <a:rPr lang="es-ES_tradnl" sz="2000" b="1" dirty="0"/>
              <a:t>– Afirmación 9 y 50</a:t>
            </a:r>
            <a:r>
              <a:rPr lang="es-ES_tradnl" dirty="0"/>
              <a:t>.</a:t>
            </a:r>
            <a:endParaRPr lang="es-ES" sz="1600" dirty="0"/>
          </a:p>
          <a:p>
            <a:r>
              <a:rPr lang="es-ES_tradnl" sz="2000" b="1" dirty="0"/>
              <a:t>P5 – </a:t>
            </a:r>
            <a:r>
              <a:rPr lang="es-ES_tradnl" dirty="0"/>
              <a:t>Educación, formación e información </a:t>
            </a:r>
            <a:r>
              <a:rPr lang="es-ES_tradnl" sz="2000" b="1" dirty="0"/>
              <a:t>– Afirmación 1, 3, 13 y 25</a:t>
            </a:r>
            <a:r>
              <a:rPr lang="es-ES_tradnl" dirty="0"/>
              <a:t>. </a:t>
            </a:r>
            <a:endParaRPr lang="es-ES" sz="1600" dirty="0"/>
          </a:p>
          <a:p>
            <a:r>
              <a:rPr lang="es-ES_tradnl" sz="2000" b="1" dirty="0"/>
              <a:t>P6 –</a:t>
            </a:r>
            <a:r>
              <a:rPr lang="es-ES_tradnl" dirty="0"/>
              <a:t> Intercooperación </a:t>
            </a:r>
            <a:r>
              <a:rPr lang="es-ES_tradnl" sz="2000" b="1" dirty="0"/>
              <a:t>– Afirmación 31, 38, 39, 44, 46 y 47</a:t>
            </a:r>
            <a:r>
              <a:rPr lang="es-ES_tradnl" dirty="0"/>
              <a:t>.</a:t>
            </a:r>
            <a:endParaRPr lang="es-ES" sz="1600" dirty="0"/>
          </a:p>
          <a:p>
            <a:r>
              <a:rPr lang="es-ES_tradnl" sz="2000" b="1" dirty="0"/>
              <a:t>P7 – </a:t>
            </a:r>
            <a:r>
              <a:rPr lang="es-ES_tradnl" dirty="0"/>
              <a:t>Interés por la comunicad donde están implantadas </a:t>
            </a:r>
            <a:r>
              <a:rPr lang="es-ES_tradnl" sz="2000" b="1" dirty="0"/>
              <a:t>– Afirmación 14, 27 y 49</a:t>
            </a:r>
            <a:r>
              <a:rPr lang="es-ES_tradnl" dirty="0"/>
              <a:t>.</a:t>
            </a:r>
            <a:endParaRPr lang="es-ES" sz="1600" dirty="0"/>
          </a:p>
        </p:txBody>
      </p:sp>
      <p:sp>
        <p:nvSpPr>
          <p:cNvPr id="4" name="3 Rectángulo"/>
          <p:cNvSpPr/>
          <p:nvPr/>
        </p:nvSpPr>
        <p:spPr>
          <a:xfrm>
            <a:off x="436330" y="1297171"/>
            <a:ext cx="5719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_tradnl" sz="2400" b="1" i="1" dirty="0"/>
              <a:t>Hipótesis 1. Principios cooperativos.</a:t>
            </a:r>
            <a:endParaRPr lang="es-ES" sz="2400" b="1" i="1" dirty="0"/>
          </a:p>
        </p:txBody>
      </p:sp>
      <p:pic>
        <p:nvPicPr>
          <p:cNvPr id="9" name="Audio 8">
            <a:extLst>
              <a:ext uri="{FF2B5EF4-FFF2-40B4-BE49-F238E27FC236}">
                <a16:creationId xmlns:a16="http://schemas.microsoft.com/office/drawing/2014/main" id="{1196AFB2-2DA7-6C79-31EB-077CD8D52B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29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37"/>
    </mc:Choice>
    <mc:Fallback>
      <p:transition spd="slow" advTm="44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4">
            <a:extLst>
              <a:ext uri="{FF2B5EF4-FFF2-40B4-BE49-F238E27FC236}">
                <a16:creationId xmlns:a16="http://schemas.microsoft.com/office/drawing/2014/main" id="{E9A7956D-FDF7-3671-DF65-217B8047C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516989"/>
            <a:ext cx="8496944" cy="67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_tradnl" altLang="es-ES" sz="3600" b="1" dirty="0">
                <a:solidFill>
                  <a:schemeClr val="tx1"/>
                </a:solidFill>
              </a:rPr>
              <a:t>Contenido de la Presentación</a:t>
            </a:r>
          </a:p>
        </p:txBody>
      </p:sp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EC2C592-75E5-4B24-59EC-61FF78959C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5972083"/>
              </p:ext>
            </p:extLst>
          </p:nvPr>
        </p:nvGraphicFramePr>
        <p:xfrm>
          <a:off x="983686" y="1380589"/>
          <a:ext cx="7176628" cy="5187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AutoShape 2" descr="Premio tesis de doctorado en Ciencias Sociales - COMECS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248" y="3283878"/>
            <a:ext cx="2129503" cy="169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extLst>
              <a:ext uri="{FF2B5EF4-FFF2-40B4-BE49-F238E27FC236}">
                <a16:creationId xmlns:a16="http://schemas.microsoft.com/office/drawing/2014/main" id="{55E098E1-E5A6-574D-8E9A-C056B42C1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64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921"/>
    </mc:Choice>
    <mc:Fallback>
      <p:transition spd="slow" advTm="170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21" name="20 Grupo"/>
          <p:cNvGrpSpPr/>
          <p:nvPr/>
        </p:nvGrpSpPr>
        <p:grpSpPr>
          <a:xfrm>
            <a:off x="7740352" y="692695"/>
            <a:ext cx="1208953" cy="1208953"/>
            <a:chOff x="2079877" y="3977674"/>
            <a:chExt cx="1208953" cy="1208953"/>
          </a:xfrm>
        </p:grpSpPr>
        <p:sp>
          <p:nvSpPr>
            <p:cNvPr id="22" name="21 Elipse"/>
            <p:cNvSpPr/>
            <p:nvPr/>
          </p:nvSpPr>
          <p:spPr>
            <a:xfrm>
              <a:off x="2079877" y="3977674"/>
              <a:ext cx="1208953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Elipse 4"/>
            <p:cNvSpPr/>
            <p:nvPr/>
          </p:nvSpPr>
          <p:spPr>
            <a:xfrm>
              <a:off x="2256924" y="4154721"/>
              <a:ext cx="854859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Resultados</a:t>
              </a:r>
            </a:p>
          </p:txBody>
        </p:sp>
      </p:grpSp>
      <p:sp>
        <p:nvSpPr>
          <p:cNvPr id="6" name="AutoShape 4" descr="Download the RStudio IDE - RStudi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7950" y="3810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212360"/>
              </p:ext>
            </p:extLst>
          </p:nvPr>
        </p:nvGraphicFramePr>
        <p:xfrm>
          <a:off x="2519709" y="3068960"/>
          <a:ext cx="4320482" cy="28803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4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31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40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6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31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Variable D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Variable I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Variable D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Variable I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1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P5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bg1"/>
                          </a:solidFill>
                          <a:effectLst/>
                        </a:rPr>
                        <a:t>27</a:t>
                      </a:r>
                      <a:endParaRPr lang="es-ES" sz="14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P7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2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P3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bg1"/>
                          </a:solidFill>
                          <a:effectLst/>
                        </a:rPr>
                        <a:t>31</a:t>
                      </a:r>
                      <a:endParaRPr lang="es-ES" sz="14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P6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3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P5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bg1"/>
                          </a:solidFill>
                          <a:effectLst/>
                        </a:rPr>
                        <a:t>35</a:t>
                      </a:r>
                      <a:endParaRPr lang="es-ES" sz="14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P3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4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P2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bg1"/>
                          </a:solidFill>
                          <a:effectLst/>
                        </a:rPr>
                        <a:t>38</a:t>
                      </a:r>
                      <a:endParaRPr lang="es-ES" sz="14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P6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1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9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P4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bg1"/>
                          </a:solidFill>
                          <a:effectLst/>
                        </a:rPr>
                        <a:t>39</a:t>
                      </a:r>
                      <a:endParaRPr lang="es-ES" sz="14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P6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10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P3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bg1"/>
                          </a:solidFill>
                          <a:effectLst/>
                        </a:rPr>
                        <a:t>44</a:t>
                      </a:r>
                      <a:endParaRPr lang="es-ES" sz="14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P6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1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12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P1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bg1"/>
                          </a:solidFill>
                          <a:effectLst/>
                        </a:rPr>
                        <a:t>46</a:t>
                      </a:r>
                      <a:endParaRPr lang="es-ES" sz="14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P6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1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13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P5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bg1"/>
                          </a:solidFill>
                          <a:effectLst/>
                        </a:rPr>
                        <a:t>47</a:t>
                      </a:r>
                      <a:endParaRPr lang="es-ES" sz="14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P6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1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14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P7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bg1"/>
                          </a:solidFill>
                          <a:effectLst/>
                        </a:rPr>
                        <a:t>49</a:t>
                      </a:r>
                      <a:endParaRPr lang="es-ES" sz="14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P7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1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17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P3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bg1"/>
                          </a:solidFill>
                          <a:effectLst/>
                        </a:rPr>
                        <a:t>50</a:t>
                      </a:r>
                      <a:endParaRPr lang="es-ES" sz="14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P4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1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25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P5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bg1"/>
                          </a:solidFill>
                          <a:effectLst/>
                        </a:rPr>
                        <a:t>54</a:t>
                      </a:r>
                      <a:endParaRPr lang="es-ES" sz="14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P2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761757" y="1713567"/>
            <a:ext cx="568572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20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Hipótesis 1. Principios cooperativos.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8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Relaciones variables independientes con dependientes.</a:t>
            </a:r>
            <a:endParaRPr kumimoji="0" lang="es-ES" sz="16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F998BE09-E1E4-6290-E8CB-6A4B268645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14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88"/>
    </mc:Choice>
    <mc:Fallback>
      <p:transition spd="slow" advTm="29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21" name="20 Grupo"/>
          <p:cNvGrpSpPr/>
          <p:nvPr/>
        </p:nvGrpSpPr>
        <p:grpSpPr>
          <a:xfrm>
            <a:off x="7740352" y="597926"/>
            <a:ext cx="1208953" cy="1208953"/>
            <a:chOff x="2079877" y="3977674"/>
            <a:chExt cx="1208953" cy="1208953"/>
          </a:xfrm>
        </p:grpSpPr>
        <p:sp>
          <p:nvSpPr>
            <p:cNvPr id="22" name="21 Elipse"/>
            <p:cNvSpPr/>
            <p:nvPr/>
          </p:nvSpPr>
          <p:spPr>
            <a:xfrm>
              <a:off x="2079877" y="3977674"/>
              <a:ext cx="1208953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Elipse 4"/>
            <p:cNvSpPr/>
            <p:nvPr/>
          </p:nvSpPr>
          <p:spPr>
            <a:xfrm>
              <a:off x="2256924" y="4154721"/>
              <a:ext cx="854859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Resultados</a:t>
              </a:r>
            </a:p>
          </p:txBody>
        </p:sp>
      </p:grpSp>
      <p:sp>
        <p:nvSpPr>
          <p:cNvPr id="6" name="AutoShape 4" descr="Download the RStudio IDE - RStudi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7950" y="3810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988958"/>
              </p:ext>
            </p:extLst>
          </p:nvPr>
        </p:nvGraphicFramePr>
        <p:xfrm>
          <a:off x="1295480" y="5517232"/>
          <a:ext cx="6566541" cy="11210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8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2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29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29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3150">
                <a:tc rowSpan="2">
                  <a:txBody>
                    <a:bodyPr/>
                    <a:lstStyle/>
                    <a:p>
                      <a:pPr marL="107950" marR="9017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s-ES_tradnl" sz="1400" dirty="0">
                          <a:effectLst/>
                        </a:rPr>
                        <a:t>Hipótesis 1</a:t>
                      </a:r>
                      <a:endParaRPr lang="es-ES" sz="1400" dirty="0">
                        <a:effectLst/>
                      </a:endParaRPr>
                    </a:p>
                    <a:p>
                      <a:pPr marL="107950" marR="9017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s-ES_tradnl" sz="1400" dirty="0">
                          <a:effectLst/>
                        </a:rPr>
                        <a:t>Principios cooperativos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07950" marR="9017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s-ES_tradnl" sz="1200" dirty="0">
                          <a:effectLst/>
                        </a:rPr>
                        <a:t>Alfa</a:t>
                      </a:r>
                      <a:endParaRPr lang="es-ES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7950" marR="9017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s-ES_tradnl" sz="1200" dirty="0">
                          <a:effectLst/>
                        </a:rPr>
                        <a:t>Alfa </a:t>
                      </a:r>
                      <a:r>
                        <a:rPr lang="es-ES_tradnl" sz="1200" dirty="0" err="1">
                          <a:effectLst/>
                        </a:rPr>
                        <a:t>est</a:t>
                      </a:r>
                      <a:endParaRPr lang="es-ES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7950" marR="9017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s-ES_tradnl" sz="1200" dirty="0">
                          <a:effectLst/>
                        </a:rPr>
                        <a:t>Nº elementos</a:t>
                      </a:r>
                      <a:endParaRPr lang="es-ES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787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7950" marR="9017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s-ES_tradnl" sz="1200" dirty="0">
                          <a:effectLst/>
                        </a:rPr>
                        <a:t>.878</a:t>
                      </a:r>
                      <a:endParaRPr lang="es-ES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7950" marR="9017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s-ES_tradnl" sz="1200" dirty="0">
                          <a:effectLst/>
                        </a:rPr>
                        <a:t>.886</a:t>
                      </a:r>
                      <a:endParaRPr lang="es-ES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7950" marR="9017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s-ES_tradnl" sz="1200" dirty="0">
                          <a:effectLst/>
                        </a:rPr>
                        <a:t>22</a:t>
                      </a:r>
                      <a:endParaRPr lang="es-ES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9 Rectángulo"/>
          <p:cNvSpPr/>
          <p:nvPr/>
        </p:nvSpPr>
        <p:spPr>
          <a:xfrm>
            <a:off x="2292751" y="485435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1200" b="1" dirty="0">
                <a:latin typeface="Arial" pitchFamily="34" charset="0"/>
                <a:ea typeface="Calibri" pitchFamily="34" charset="0"/>
                <a:cs typeface="Arial" pitchFamily="34" charset="0"/>
              </a:rPr>
              <a:t>Estadísticos de fiabilidad.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1200" b="1" dirty="0">
                <a:latin typeface="Arial" pitchFamily="34" charset="0"/>
                <a:ea typeface="Calibri" pitchFamily="34" charset="0"/>
                <a:cs typeface="Arial" pitchFamily="34" charset="0"/>
              </a:rPr>
              <a:t>Hipótesis 1. Principios cooperativos.</a:t>
            </a:r>
            <a:endParaRPr lang="es-E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40586" y="1561142"/>
            <a:ext cx="815481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/>
              <a:t>1º. Cálculo alfa de </a:t>
            </a:r>
            <a:r>
              <a:rPr lang="es-ES" sz="1600" dirty="0" err="1"/>
              <a:t>Cronbach</a:t>
            </a:r>
            <a:r>
              <a:rPr lang="es-ES" sz="1600" dirty="0"/>
              <a:t> ítems seleccionados. </a:t>
            </a:r>
          </a:p>
          <a:p>
            <a:endParaRPr lang="es-ES" sz="1600" dirty="0"/>
          </a:p>
          <a:p>
            <a:r>
              <a:rPr lang="es-ES_tradnl" sz="1600" dirty="0"/>
              <a:t>El coeficiente alfa de </a:t>
            </a:r>
            <a:r>
              <a:rPr lang="es-ES_tradnl" sz="1600" dirty="0" err="1"/>
              <a:t>Cronbach</a:t>
            </a:r>
            <a:r>
              <a:rPr lang="es-ES_tradnl" sz="1600" dirty="0"/>
              <a:t> nos sirve para conocer la consistencia interna de un cuestionario, se basa en el promedio de las correlaciones entre los distintos ítems. Es un coeficiente que oscila entre 0 y 1, cuanto más próximo se encuentre a 1, más consistentes serán los ítems entre sí. </a:t>
            </a:r>
          </a:p>
          <a:p>
            <a:endParaRPr lang="es-ES" sz="1600" dirty="0"/>
          </a:p>
          <a:p>
            <a:r>
              <a:rPr lang="es-ES_tradnl" sz="1600" dirty="0"/>
              <a:t>Debemos de tener en cuenta que a mayor longitud -número de elementos- que posea el cuestionario mayor, será el alfa. </a:t>
            </a:r>
          </a:p>
          <a:p>
            <a:endParaRPr lang="es-ES" sz="1600" dirty="0"/>
          </a:p>
          <a:p>
            <a:r>
              <a:rPr lang="es-ES_tradnl" sz="1600" dirty="0"/>
              <a:t>Como se puede observar en la Tabla, la selección de ítems para la consecución del primer objetivo obtiene un valor de .878, lo que es un valor muy próximo a uno, por lo que podemos decir que </a:t>
            </a:r>
            <a:r>
              <a:rPr lang="es-ES_tradnl" sz="1600" b="1" dirty="0"/>
              <a:t>la selección de ítems presenta una consistencia interna óptima para el estudio factorial</a:t>
            </a:r>
            <a:r>
              <a:rPr lang="es-ES_tradnl" sz="1600" dirty="0"/>
              <a:t>. </a:t>
            </a:r>
            <a:endParaRPr lang="es-ES" sz="1600" dirty="0"/>
          </a:p>
        </p:txBody>
      </p:sp>
      <p:sp>
        <p:nvSpPr>
          <p:cNvPr id="4" name="3 Rectángulo"/>
          <p:cNvSpPr/>
          <p:nvPr/>
        </p:nvSpPr>
        <p:spPr>
          <a:xfrm>
            <a:off x="540586" y="833070"/>
            <a:ext cx="1868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Análisis factorial. </a:t>
            </a:r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424870D6-8001-0008-9AE4-786E581C1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68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20"/>
    </mc:Choice>
    <mc:Fallback>
      <p:transition spd="slow" advTm="57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21" name="20 Grupo"/>
          <p:cNvGrpSpPr/>
          <p:nvPr/>
        </p:nvGrpSpPr>
        <p:grpSpPr>
          <a:xfrm>
            <a:off x="7740352" y="692695"/>
            <a:ext cx="1208953" cy="1208953"/>
            <a:chOff x="2079877" y="3977674"/>
            <a:chExt cx="1208953" cy="1208953"/>
          </a:xfrm>
        </p:grpSpPr>
        <p:sp>
          <p:nvSpPr>
            <p:cNvPr id="22" name="21 Elipse"/>
            <p:cNvSpPr/>
            <p:nvPr/>
          </p:nvSpPr>
          <p:spPr>
            <a:xfrm>
              <a:off x="2079877" y="3977674"/>
              <a:ext cx="1208953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Elipse 4"/>
            <p:cNvSpPr/>
            <p:nvPr/>
          </p:nvSpPr>
          <p:spPr>
            <a:xfrm>
              <a:off x="2256924" y="4154721"/>
              <a:ext cx="854859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Resultados</a:t>
              </a:r>
            </a:p>
          </p:txBody>
        </p:sp>
      </p:grpSp>
      <p:sp>
        <p:nvSpPr>
          <p:cNvPr id="6" name="AutoShape 4" descr="Download the RStudio IDE - RStudi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7950" y="3810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7950" y="3095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89837" y="2191940"/>
            <a:ext cx="808242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/>
              <a:t> </a:t>
            </a:r>
            <a:endParaRPr lang="es-ES" sz="1600" dirty="0"/>
          </a:p>
          <a:p>
            <a:r>
              <a:rPr lang="es-ES_tradnl" sz="2000" b="1" dirty="0"/>
              <a:t>V1 – </a:t>
            </a:r>
            <a:r>
              <a:rPr lang="es-ES_tradnl" dirty="0"/>
              <a:t>Autoayuda </a:t>
            </a:r>
            <a:r>
              <a:rPr lang="es-ES_tradnl" sz="2000" b="1" dirty="0"/>
              <a:t>– Afirmación 23 y 24</a:t>
            </a:r>
            <a:r>
              <a:rPr lang="es-ES_tradnl" dirty="0"/>
              <a:t>. </a:t>
            </a:r>
            <a:endParaRPr lang="es-ES" sz="1600" dirty="0"/>
          </a:p>
          <a:p>
            <a:r>
              <a:rPr lang="es-ES_tradnl" sz="2000" b="1" dirty="0"/>
              <a:t>V2 – </a:t>
            </a:r>
            <a:r>
              <a:rPr lang="es-ES_tradnl" dirty="0"/>
              <a:t>Autorresponsabilidad </a:t>
            </a:r>
            <a:r>
              <a:rPr lang="es-ES_tradnl" sz="2000" b="1" dirty="0"/>
              <a:t>– Afirmación 11, 26, 30 y 56</a:t>
            </a:r>
            <a:r>
              <a:rPr lang="es-ES_tradnl" dirty="0"/>
              <a:t>.</a:t>
            </a:r>
            <a:endParaRPr lang="es-ES" sz="1600" dirty="0"/>
          </a:p>
          <a:p>
            <a:r>
              <a:rPr lang="es-ES_tradnl" sz="2000" b="1" dirty="0"/>
              <a:t>V3 – </a:t>
            </a:r>
            <a:r>
              <a:rPr lang="es-ES_tradnl" dirty="0"/>
              <a:t>Democracia </a:t>
            </a:r>
            <a:r>
              <a:rPr lang="es-ES_tradnl" sz="2000" b="1" dirty="0"/>
              <a:t>– Afirmación 4</a:t>
            </a:r>
            <a:r>
              <a:rPr lang="es-ES_tradnl" dirty="0"/>
              <a:t>.</a:t>
            </a:r>
            <a:endParaRPr lang="es-ES" sz="1600" dirty="0"/>
          </a:p>
          <a:p>
            <a:r>
              <a:rPr lang="es-ES_tradnl" sz="2000" b="1" dirty="0"/>
              <a:t>V4 – </a:t>
            </a:r>
            <a:r>
              <a:rPr lang="es-ES_tradnl" dirty="0"/>
              <a:t>Igualdad </a:t>
            </a:r>
            <a:r>
              <a:rPr lang="es-ES_tradnl" sz="2000" b="1" dirty="0"/>
              <a:t>– Afirmación 20 y 21</a:t>
            </a:r>
            <a:r>
              <a:rPr lang="es-ES_tradnl" dirty="0"/>
              <a:t>.</a:t>
            </a:r>
            <a:endParaRPr lang="es-ES" sz="1600" dirty="0"/>
          </a:p>
          <a:p>
            <a:r>
              <a:rPr lang="es-ES_tradnl" sz="2000" b="1" dirty="0"/>
              <a:t>V5 – </a:t>
            </a:r>
            <a:r>
              <a:rPr lang="es-ES_tradnl" dirty="0"/>
              <a:t>Equidad </a:t>
            </a:r>
            <a:r>
              <a:rPr lang="es-ES_tradnl" sz="2000" b="1" dirty="0"/>
              <a:t>– Afirmación 57 y 58</a:t>
            </a:r>
            <a:r>
              <a:rPr lang="es-ES_tradnl" dirty="0"/>
              <a:t>. </a:t>
            </a:r>
            <a:endParaRPr lang="es-ES" sz="1600" dirty="0"/>
          </a:p>
          <a:p>
            <a:r>
              <a:rPr lang="es-ES_tradnl" sz="2000" b="1" dirty="0"/>
              <a:t>V6 –</a:t>
            </a:r>
            <a:r>
              <a:rPr lang="es-ES_tradnl" dirty="0"/>
              <a:t> Solidaridad </a:t>
            </a:r>
            <a:r>
              <a:rPr lang="es-ES_tradnl" sz="2000" b="1" dirty="0"/>
              <a:t>– Afirmación 5, 15 y 22</a:t>
            </a:r>
            <a:r>
              <a:rPr lang="es-ES_tradnl" dirty="0"/>
              <a:t>.</a:t>
            </a:r>
            <a:endParaRPr lang="es-ES" sz="1600" dirty="0"/>
          </a:p>
          <a:p>
            <a:r>
              <a:rPr lang="es-ES_tradnl" sz="2000" b="1" dirty="0">
                <a:solidFill>
                  <a:srgbClr val="C00000"/>
                </a:solidFill>
              </a:rPr>
              <a:t>V7 –</a:t>
            </a:r>
            <a:r>
              <a:rPr lang="es-ES_tradnl" sz="2000" b="1" dirty="0"/>
              <a:t> </a:t>
            </a:r>
            <a:r>
              <a:rPr lang="es-ES_tradnl" dirty="0"/>
              <a:t>Honestidad </a:t>
            </a:r>
            <a:r>
              <a:rPr lang="es-ES_tradnl" sz="2000" b="1" dirty="0"/>
              <a:t>– Afirmación 11 y 14</a:t>
            </a:r>
            <a:r>
              <a:rPr lang="es-ES_tradnl" dirty="0"/>
              <a:t>.</a:t>
            </a:r>
          </a:p>
          <a:p>
            <a:r>
              <a:rPr lang="es-ES_tradnl" sz="2000" b="1" dirty="0">
                <a:solidFill>
                  <a:srgbClr val="C00000"/>
                </a:solidFill>
              </a:rPr>
              <a:t>V8 –</a:t>
            </a:r>
            <a:r>
              <a:rPr lang="es-ES_tradnl" sz="1600" b="1" dirty="0">
                <a:solidFill>
                  <a:srgbClr val="C00000"/>
                </a:solidFill>
              </a:rPr>
              <a:t> </a:t>
            </a:r>
            <a:r>
              <a:rPr lang="es-ES_tradnl" sz="1600" dirty="0"/>
              <a:t>Transparencia </a:t>
            </a:r>
            <a:r>
              <a:rPr lang="es-ES_tradnl" sz="2000" b="1" dirty="0"/>
              <a:t>– Afirmación 3 y 56</a:t>
            </a:r>
            <a:r>
              <a:rPr lang="es-ES_tradnl" sz="2000" dirty="0"/>
              <a:t>. </a:t>
            </a:r>
            <a:endParaRPr lang="es-ES" sz="2000" dirty="0"/>
          </a:p>
          <a:p>
            <a:r>
              <a:rPr lang="es-ES_tradnl" sz="2000" b="1" dirty="0">
                <a:solidFill>
                  <a:srgbClr val="C00000"/>
                </a:solidFill>
              </a:rPr>
              <a:t>V9 –</a:t>
            </a:r>
            <a:r>
              <a:rPr lang="es-ES_tradnl" sz="2000" dirty="0"/>
              <a:t> </a:t>
            </a:r>
            <a:r>
              <a:rPr lang="es-ES_tradnl" sz="1600" dirty="0"/>
              <a:t>Responsabilidad Social </a:t>
            </a:r>
            <a:r>
              <a:rPr lang="es-ES_tradnl" sz="2000" b="1" dirty="0"/>
              <a:t>– Afirmación 30 y 58</a:t>
            </a:r>
            <a:r>
              <a:rPr lang="es-ES_tradnl" sz="2000" dirty="0"/>
              <a:t>.</a:t>
            </a:r>
            <a:endParaRPr lang="es-ES" sz="2000" dirty="0"/>
          </a:p>
          <a:p>
            <a:r>
              <a:rPr lang="es-ES_tradnl" sz="2000" b="1" dirty="0">
                <a:solidFill>
                  <a:srgbClr val="C00000"/>
                </a:solidFill>
              </a:rPr>
              <a:t>V10 –</a:t>
            </a:r>
            <a:r>
              <a:rPr lang="es-ES_tradnl" sz="1600" b="1" dirty="0"/>
              <a:t> </a:t>
            </a:r>
            <a:r>
              <a:rPr lang="es-ES_tradnl" sz="1600" dirty="0"/>
              <a:t>Vocación Social </a:t>
            </a:r>
            <a:r>
              <a:rPr lang="es-ES_tradnl" sz="2000" b="1" dirty="0"/>
              <a:t>– Afirmación 20, 21 y 22</a:t>
            </a:r>
            <a:r>
              <a:rPr lang="es-ES_tradnl" sz="2000" dirty="0"/>
              <a:t>.</a:t>
            </a:r>
            <a:endParaRPr lang="es-ES" sz="2000" dirty="0"/>
          </a:p>
          <a:p>
            <a:endParaRPr lang="es-ES" sz="1600" dirty="0"/>
          </a:p>
        </p:txBody>
      </p:sp>
      <p:sp>
        <p:nvSpPr>
          <p:cNvPr id="9" name="8 Rectángulo"/>
          <p:cNvSpPr/>
          <p:nvPr/>
        </p:nvSpPr>
        <p:spPr>
          <a:xfrm>
            <a:off x="460374" y="978529"/>
            <a:ext cx="5695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_tradnl" sz="2400" b="1" i="1" dirty="0"/>
              <a:t>Hipótesis 2. Valores cooperativos.</a:t>
            </a:r>
            <a:endParaRPr lang="es-ES" sz="2400" b="1" i="1" dirty="0"/>
          </a:p>
        </p:txBody>
      </p:sp>
      <p:pic>
        <p:nvPicPr>
          <p:cNvPr id="7" name="Audio 6">
            <a:extLst>
              <a:ext uri="{FF2B5EF4-FFF2-40B4-BE49-F238E27FC236}">
                <a16:creationId xmlns:a16="http://schemas.microsoft.com/office/drawing/2014/main" id="{640D9461-05B7-0D0E-AAF1-D66A56797F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09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93"/>
    </mc:Choice>
    <mc:Fallback>
      <p:transition spd="slow" advTm="32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21" name="20 Grupo"/>
          <p:cNvGrpSpPr/>
          <p:nvPr/>
        </p:nvGrpSpPr>
        <p:grpSpPr>
          <a:xfrm>
            <a:off x="7740352" y="597926"/>
            <a:ext cx="1208953" cy="1208953"/>
            <a:chOff x="2079877" y="3977674"/>
            <a:chExt cx="1208953" cy="1208953"/>
          </a:xfrm>
        </p:grpSpPr>
        <p:sp>
          <p:nvSpPr>
            <p:cNvPr id="22" name="21 Elipse"/>
            <p:cNvSpPr/>
            <p:nvPr/>
          </p:nvSpPr>
          <p:spPr>
            <a:xfrm>
              <a:off x="2079877" y="3977674"/>
              <a:ext cx="1208953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Elipse 4"/>
            <p:cNvSpPr/>
            <p:nvPr/>
          </p:nvSpPr>
          <p:spPr>
            <a:xfrm>
              <a:off x="2256924" y="4154721"/>
              <a:ext cx="854859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Resultados</a:t>
              </a:r>
            </a:p>
          </p:txBody>
        </p:sp>
      </p:grpSp>
      <p:sp>
        <p:nvSpPr>
          <p:cNvPr id="6" name="AutoShape 4" descr="Download the RStudio IDE - RStudi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612774" y="983500"/>
            <a:ext cx="56874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b="1" dirty="0">
                <a:ea typeface="Calibri" pitchFamily="34" charset="0"/>
                <a:cs typeface="Arial" pitchFamily="34" charset="0"/>
              </a:rPr>
              <a:t>Hipótesis 2. Valores operativos.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b="1" dirty="0"/>
              <a:t>Relaciones variables independientes con dependientes</a:t>
            </a:r>
            <a:r>
              <a:rPr lang="es-ES_tradnl" b="1" dirty="0">
                <a:ea typeface="Calibri" pitchFamily="34" charset="0"/>
                <a:cs typeface="Arial" pitchFamily="34" charset="0"/>
              </a:rPr>
              <a:t>.</a:t>
            </a:r>
            <a:endParaRPr lang="es-ES" dirty="0">
              <a:cs typeface="Arial" pitchFamily="34" charset="0"/>
            </a:endParaRPr>
          </a:p>
        </p:txBody>
      </p:sp>
      <p:graphicFrame>
        <p:nvGraphicFramePr>
          <p:cNvPr id="16" name="1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800911"/>
              </p:ext>
            </p:extLst>
          </p:nvPr>
        </p:nvGraphicFramePr>
        <p:xfrm>
          <a:off x="827584" y="2204864"/>
          <a:ext cx="4323755" cy="18359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6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0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3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77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Variable D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Variable I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 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bg1"/>
                          </a:solidFill>
                          <a:effectLst/>
                        </a:rPr>
                        <a:t>Variable D</a:t>
                      </a:r>
                      <a:endParaRPr lang="es-ES" sz="14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Variable I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4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V3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 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bg1"/>
                          </a:solidFill>
                          <a:effectLst/>
                        </a:rPr>
                        <a:t>23</a:t>
                      </a:r>
                      <a:endParaRPr lang="es-ES" sz="14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V1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5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V6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 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bg1"/>
                          </a:solidFill>
                          <a:effectLst/>
                        </a:rPr>
                        <a:t>24</a:t>
                      </a:r>
                      <a:endParaRPr lang="es-ES" sz="14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V1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>
                          <a:effectLst/>
                        </a:rPr>
                        <a:t>11</a:t>
                      </a:r>
                      <a:endParaRPr lang="es-ES" sz="1400" b="1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V2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 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bg1"/>
                          </a:solidFill>
                          <a:effectLst/>
                        </a:rPr>
                        <a:t>26</a:t>
                      </a:r>
                      <a:endParaRPr lang="es-ES" sz="14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V2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15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V6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 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es-ES" sz="14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V2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>
                          <a:effectLst/>
                        </a:rPr>
                        <a:t>20</a:t>
                      </a:r>
                      <a:endParaRPr lang="es-ES" sz="1400" b="1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V4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 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bg1"/>
                          </a:solidFill>
                          <a:effectLst/>
                        </a:rPr>
                        <a:t>56</a:t>
                      </a:r>
                      <a:endParaRPr lang="es-ES" sz="14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V2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>
                          <a:effectLst/>
                        </a:rPr>
                        <a:t>21</a:t>
                      </a:r>
                      <a:endParaRPr lang="es-ES" sz="1400" b="1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V4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 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bg1"/>
                          </a:solidFill>
                          <a:effectLst/>
                        </a:rPr>
                        <a:t>57</a:t>
                      </a:r>
                      <a:endParaRPr lang="es-ES" sz="14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V5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>
                          <a:effectLst/>
                        </a:rPr>
                        <a:t>22</a:t>
                      </a:r>
                      <a:endParaRPr lang="es-ES" sz="1400" b="1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V6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 </a:t>
                      </a:r>
                      <a:endParaRPr lang="es-ES" sz="14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bg1"/>
                          </a:solidFill>
                          <a:effectLst/>
                        </a:rPr>
                        <a:t>58</a:t>
                      </a:r>
                      <a:endParaRPr lang="es-ES" sz="14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V5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975056"/>
              </p:ext>
            </p:extLst>
          </p:nvPr>
        </p:nvGraphicFramePr>
        <p:xfrm>
          <a:off x="3635896" y="4653136"/>
          <a:ext cx="4466121" cy="16222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2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0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45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94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29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Variable D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Variable I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bg1"/>
                          </a:solidFill>
                          <a:effectLst/>
                        </a:rPr>
                        <a:t>Variable D</a:t>
                      </a:r>
                      <a:endParaRPr lang="es-ES" sz="14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Variable I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9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3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V8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bg1"/>
                          </a:solidFill>
                          <a:effectLst/>
                        </a:rPr>
                        <a:t>22</a:t>
                      </a:r>
                      <a:endParaRPr lang="es-ES" sz="14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V10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9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11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V7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es-ES" sz="14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V9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9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14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V7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bg1"/>
                          </a:solidFill>
                          <a:effectLst/>
                        </a:rPr>
                        <a:t>56</a:t>
                      </a:r>
                      <a:endParaRPr lang="es-ES" sz="14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V8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9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20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V10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bg1"/>
                          </a:solidFill>
                          <a:effectLst/>
                        </a:rPr>
                        <a:t>58</a:t>
                      </a:r>
                      <a:endParaRPr lang="es-ES" sz="14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V9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9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21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V10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S" sz="14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Audio 3">
            <a:extLst>
              <a:ext uri="{FF2B5EF4-FFF2-40B4-BE49-F238E27FC236}">
                <a16:creationId xmlns:a16="http://schemas.microsoft.com/office/drawing/2014/main" id="{2B982636-860A-40E5-96C4-0617E4F5C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41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06"/>
    </mc:Choice>
    <mc:Fallback>
      <p:transition spd="slow" advTm="22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21" name="20 Grupo"/>
          <p:cNvGrpSpPr/>
          <p:nvPr/>
        </p:nvGrpSpPr>
        <p:grpSpPr>
          <a:xfrm>
            <a:off x="7740352" y="597926"/>
            <a:ext cx="1208953" cy="1208953"/>
            <a:chOff x="2079877" y="3977674"/>
            <a:chExt cx="1208953" cy="1208953"/>
          </a:xfrm>
        </p:grpSpPr>
        <p:sp>
          <p:nvSpPr>
            <p:cNvPr id="22" name="21 Elipse"/>
            <p:cNvSpPr/>
            <p:nvPr/>
          </p:nvSpPr>
          <p:spPr>
            <a:xfrm>
              <a:off x="2079877" y="3977674"/>
              <a:ext cx="1208953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Elipse 4"/>
            <p:cNvSpPr/>
            <p:nvPr/>
          </p:nvSpPr>
          <p:spPr>
            <a:xfrm>
              <a:off x="2256924" y="4154721"/>
              <a:ext cx="854859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Resultados</a:t>
              </a:r>
            </a:p>
          </p:txBody>
        </p:sp>
      </p:grpSp>
      <p:sp>
        <p:nvSpPr>
          <p:cNvPr id="6" name="AutoShape 4" descr="Download the RStudio IDE - RStudi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7950" y="3810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46055" y="1556792"/>
            <a:ext cx="799167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800" dirty="0"/>
              <a:t> </a:t>
            </a:r>
            <a:r>
              <a:rPr lang="es-ES_tradnl" sz="1600" dirty="0"/>
              <a:t>1º. Calculo alfa de </a:t>
            </a:r>
            <a:r>
              <a:rPr lang="es-ES_tradnl" sz="1600" dirty="0" err="1"/>
              <a:t>Cronbach</a:t>
            </a:r>
            <a:r>
              <a:rPr lang="es-ES_tradnl" sz="1600" dirty="0"/>
              <a:t> ítems seleccionados. </a:t>
            </a:r>
            <a:endParaRPr lang="es-ES" sz="1600" dirty="0"/>
          </a:p>
          <a:p>
            <a:r>
              <a:rPr lang="es-ES_tradnl" sz="800" dirty="0"/>
              <a:t> </a:t>
            </a:r>
            <a:endParaRPr lang="es-ES" sz="800" dirty="0"/>
          </a:p>
          <a:p>
            <a:r>
              <a:rPr lang="es-ES_tradnl" sz="1600" dirty="0"/>
              <a:t>El coeficiente </a:t>
            </a:r>
            <a:r>
              <a:rPr lang="es-ES_tradnl" sz="1600" i="1" dirty="0"/>
              <a:t>alfa de </a:t>
            </a:r>
            <a:r>
              <a:rPr lang="es-ES_tradnl" sz="1600" i="1" dirty="0" err="1"/>
              <a:t>Cronbach</a:t>
            </a:r>
            <a:r>
              <a:rPr lang="es-ES_tradnl" sz="1600" dirty="0"/>
              <a:t> nos sirve para conocer la consistencia interna de un cuestionario, se basa en el promedio de las correlaciones entre los distintos ítems. Es un coeficiente que oscila entre 0 y 1, cuanto más próximo se encuentre a 1, más consistentes serán los ítems entre sí. </a:t>
            </a:r>
            <a:endParaRPr lang="es-ES" sz="1600" dirty="0"/>
          </a:p>
          <a:p>
            <a:r>
              <a:rPr lang="es-ES_tradnl" sz="800" dirty="0"/>
              <a:t> </a:t>
            </a:r>
            <a:endParaRPr lang="es-ES" sz="800" dirty="0"/>
          </a:p>
          <a:p>
            <a:r>
              <a:rPr lang="es-ES_tradnl" sz="1600" dirty="0"/>
              <a:t>Debemos de tener en cuenta que a mayor longitud -</a:t>
            </a:r>
            <a:r>
              <a:rPr lang="es-ES_tradnl" sz="1600" i="1" dirty="0"/>
              <a:t>número de elementos-</a:t>
            </a:r>
            <a:r>
              <a:rPr lang="es-ES_tradnl" sz="1600" dirty="0"/>
              <a:t> que posea el cuestionario, mayor será el alfa. </a:t>
            </a:r>
            <a:endParaRPr lang="es-ES" sz="1600" dirty="0"/>
          </a:p>
          <a:p>
            <a:r>
              <a:rPr lang="es-ES_tradnl" sz="800" dirty="0"/>
              <a:t> </a:t>
            </a:r>
            <a:endParaRPr lang="es-ES" sz="800" dirty="0"/>
          </a:p>
          <a:p>
            <a:r>
              <a:rPr lang="es-ES_tradnl" sz="1600" dirty="0"/>
              <a:t>Como se puede observar en la Tabla, la selección de ítems para la consecución del primer objetivo obtiene un valor de .866, lo que es un valor muy próximo a uno, por lo que podemos decir que </a:t>
            </a:r>
            <a:r>
              <a:rPr lang="es-ES_tradnl" sz="1600" b="1" dirty="0"/>
              <a:t>la selección de ítems presenta una consistencia interna óptima para el estudio factorial</a:t>
            </a:r>
            <a:r>
              <a:rPr lang="es-ES_tradnl" sz="1600" dirty="0"/>
              <a:t>. </a:t>
            </a:r>
            <a:r>
              <a:rPr lang="es-ES_tradnl" dirty="0"/>
              <a:t> 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2195736" y="4880779"/>
            <a:ext cx="46084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i="1" dirty="0"/>
              <a:t>Estadísticos de fiabilidad. Hipótesis 2. Valores cooperativos</a:t>
            </a:r>
            <a:endParaRPr lang="es-ES" sz="1400" dirty="0"/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076401"/>
              </p:ext>
            </p:extLst>
          </p:nvPr>
        </p:nvGraphicFramePr>
        <p:xfrm>
          <a:off x="1593618" y="5373216"/>
          <a:ext cx="5728033" cy="7594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29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0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2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2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170">
                <a:tc rowSpan="2">
                  <a:txBody>
                    <a:bodyPr/>
                    <a:lstStyle/>
                    <a:p>
                      <a:pPr marL="107950" marR="9017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s-ES_tradnl" sz="1400" dirty="0">
                          <a:effectLst/>
                        </a:rPr>
                        <a:t>Hipótesis 2</a:t>
                      </a:r>
                      <a:endParaRPr lang="es-ES" sz="1400" dirty="0">
                        <a:effectLst/>
                      </a:endParaRPr>
                    </a:p>
                    <a:p>
                      <a:pPr marL="107950" marR="901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s-ES_tradnl" sz="1400" dirty="0">
                          <a:effectLst/>
                        </a:rPr>
                        <a:t>Valores cooperativos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07950" marR="9017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s-ES_tradnl" sz="1400" dirty="0">
                          <a:effectLst/>
                        </a:rPr>
                        <a:t>Alfa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7950" marR="9017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s-ES_tradnl" sz="1400" dirty="0">
                          <a:effectLst/>
                        </a:rPr>
                        <a:t>Alfa </a:t>
                      </a:r>
                      <a:r>
                        <a:rPr lang="es-ES_tradnl" sz="1400" dirty="0" err="1">
                          <a:effectLst/>
                        </a:rPr>
                        <a:t>est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7950" marR="9017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s-ES_tradnl" sz="1400" dirty="0">
                          <a:effectLst/>
                        </a:rPr>
                        <a:t>Nº elementos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7950" marR="9017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s-ES_tradnl" sz="1400" dirty="0">
                          <a:effectLst/>
                        </a:rPr>
                        <a:t>.866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7950" marR="9017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s-ES_tradnl" sz="1400" dirty="0">
                          <a:effectLst/>
                        </a:rPr>
                        <a:t>.897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7950" marR="9017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s-ES_tradnl" sz="1400" dirty="0">
                          <a:effectLst/>
                        </a:rPr>
                        <a:t>23</a:t>
                      </a:r>
                      <a:endParaRPr lang="es-ES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6 Rectángulo"/>
          <p:cNvSpPr/>
          <p:nvPr/>
        </p:nvSpPr>
        <p:spPr>
          <a:xfrm>
            <a:off x="687446" y="784788"/>
            <a:ext cx="1868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/>
              <a:t>Análisis factorial. </a:t>
            </a:r>
            <a:endParaRPr lang="es-ES" b="1" dirty="0"/>
          </a:p>
        </p:txBody>
      </p:sp>
      <p:pic>
        <p:nvPicPr>
          <p:cNvPr id="10" name="Audio 9">
            <a:extLst>
              <a:ext uri="{FF2B5EF4-FFF2-40B4-BE49-F238E27FC236}">
                <a16:creationId xmlns:a16="http://schemas.microsoft.com/office/drawing/2014/main" id="{4D791BB8-8EE9-102C-3EB5-C8F59CA373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3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10"/>
    </mc:Choice>
    <mc:Fallback>
      <p:transition spd="slow" advTm="33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21" name="20 Grupo"/>
          <p:cNvGrpSpPr/>
          <p:nvPr/>
        </p:nvGrpSpPr>
        <p:grpSpPr>
          <a:xfrm>
            <a:off x="7740352" y="597926"/>
            <a:ext cx="1208953" cy="1208953"/>
            <a:chOff x="2079877" y="3977674"/>
            <a:chExt cx="1208953" cy="1208953"/>
          </a:xfrm>
        </p:grpSpPr>
        <p:sp>
          <p:nvSpPr>
            <p:cNvPr id="22" name="21 Elipse"/>
            <p:cNvSpPr/>
            <p:nvPr/>
          </p:nvSpPr>
          <p:spPr>
            <a:xfrm>
              <a:off x="2079877" y="3977674"/>
              <a:ext cx="1208953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Elipse 4"/>
            <p:cNvSpPr/>
            <p:nvPr/>
          </p:nvSpPr>
          <p:spPr>
            <a:xfrm>
              <a:off x="2256924" y="4154721"/>
              <a:ext cx="854859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Resultados</a:t>
              </a:r>
            </a:p>
          </p:txBody>
        </p:sp>
      </p:grpSp>
      <p:sp>
        <p:nvSpPr>
          <p:cNvPr id="6" name="AutoShape 4" descr="Download the RStudio IDE - RStudi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7950" y="3810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54315" y="1693082"/>
            <a:ext cx="78488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/>
              <a:t> </a:t>
            </a:r>
            <a:endParaRPr lang="es-ES" sz="1600" dirty="0"/>
          </a:p>
          <a:p>
            <a:r>
              <a:rPr lang="es-ES_tradnl" dirty="0"/>
              <a:t>Para dar respuesta a la </a:t>
            </a:r>
            <a:r>
              <a:rPr lang="es-ES_tradnl" i="1" dirty="0"/>
              <a:t>Hipótesis 3</a:t>
            </a:r>
            <a:r>
              <a:rPr lang="es-ES_tradnl" dirty="0"/>
              <a:t>, y para poder analizar el papel del socio y socia cooperativista en la empresa cooperativa, y su capital social, lo podemos resumir en la Variable Dependiente 16: “ser miembro de una Sociedad Cooperativa, es seña de identidad de lo que es ser socio cooperativista”.</a:t>
            </a:r>
          </a:p>
          <a:p>
            <a:endParaRPr lang="es-ES_tradnl" dirty="0"/>
          </a:p>
          <a:p>
            <a:pPr algn="ctr"/>
            <a:r>
              <a:rPr lang="es-ES_tradnl" sz="1600" b="1" i="1" dirty="0"/>
              <a:t>Más del 96% tiene un sentimiento de pertenencia muy arraigado en el espíritu cooperativista. </a:t>
            </a:r>
            <a:endParaRPr lang="es-ES" sz="1600" b="1" i="1" dirty="0"/>
          </a:p>
        </p:txBody>
      </p:sp>
      <p:sp>
        <p:nvSpPr>
          <p:cNvPr id="3" name="2 Rectángulo"/>
          <p:cNvSpPr/>
          <p:nvPr/>
        </p:nvSpPr>
        <p:spPr>
          <a:xfrm>
            <a:off x="689676" y="1017736"/>
            <a:ext cx="18660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b="1" i="1" dirty="0"/>
              <a:t>Hipótesis 3.</a:t>
            </a:r>
            <a:endParaRPr lang="es-ES" sz="2000" b="1" i="1" dirty="0"/>
          </a:p>
        </p:txBody>
      </p:sp>
      <p:sp>
        <p:nvSpPr>
          <p:cNvPr id="4" name="6 Rectángulo">
            <a:extLst>
              <a:ext uri="{FF2B5EF4-FFF2-40B4-BE49-F238E27FC236}">
                <a16:creationId xmlns:a16="http://schemas.microsoft.com/office/drawing/2014/main" id="{1D725201-D5CE-43CF-5B0E-8265B01217B6}"/>
              </a:ext>
            </a:extLst>
          </p:cNvPr>
          <p:cNvSpPr/>
          <p:nvPr/>
        </p:nvSpPr>
        <p:spPr>
          <a:xfrm>
            <a:off x="460376" y="4267200"/>
            <a:ext cx="83118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/>
              <a:t> </a:t>
            </a:r>
            <a:endParaRPr lang="es-ES" sz="1600" dirty="0"/>
          </a:p>
          <a:p>
            <a:r>
              <a:rPr lang="es-ES_tradnl" dirty="0"/>
              <a:t>Haciendo una </a:t>
            </a:r>
            <a:r>
              <a:rPr lang="es-ES_tradnl" b="1" dirty="0"/>
              <a:t>segunda radiografía</a:t>
            </a:r>
            <a:r>
              <a:rPr lang="es-ES_tradnl" dirty="0"/>
              <a:t>: El cooperativismo agroalimentario extremeño goza de muy buena salud, pero tiene que mejorar en innovación y en comercio exterior. El capital social y humano echa en falta transferencia del conocimiento e innovación por parte de la Universidad de Extremadura, </a:t>
            </a:r>
            <a:r>
              <a:rPr lang="es-ES_tradnl"/>
              <a:t>y un mayor </a:t>
            </a:r>
            <a:r>
              <a:rPr lang="es-ES_tradnl" dirty="0"/>
              <a:t>apoyo en internacionalización por parte de la Administración regional.</a:t>
            </a:r>
          </a:p>
        </p:txBody>
      </p:sp>
      <p:pic>
        <p:nvPicPr>
          <p:cNvPr id="9" name="Audio 8">
            <a:extLst>
              <a:ext uri="{FF2B5EF4-FFF2-40B4-BE49-F238E27FC236}">
                <a16:creationId xmlns:a16="http://schemas.microsoft.com/office/drawing/2014/main" id="{01591A3E-977B-515A-3D74-732B6F066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61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08"/>
    </mc:Choice>
    <mc:Fallback>
      <p:transition spd="slow" advTm="53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9" name="8 Grupo"/>
          <p:cNvGrpSpPr/>
          <p:nvPr/>
        </p:nvGrpSpPr>
        <p:grpSpPr>
          <a:xfrm>
            <a:off x="460375" y="2996883"/>
            <a:ext cx="1224004" cy="1208953"/>
            <a:chOff x="940440" y="2558302"/>
            <a:chExt cx="1224004" cy="1208953"/>
          </a:xfrm>
        </p:grpSpPr>
        <p:sp>
          <p:nvSpPr>
            <p:cNvPr id="10" name="9 Elipse"/>
            <p:cNvSpPr/>
            <p:nvPr/>
          </p:nvSpPr>
          <p:spPr>
            <a:xfrm>
              <a:off x="940440" y="2558302"/>
              <a:ext cx="1224004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Elipse 4"/>
            <p:cNvSpPr/>
            <p:nvPr/>
          </p:nvSpPr>
          <p:spPr>
            <a:xfrm>
              <a:off x="1119691" y="2735349"/>
              <a:ext cx="865502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Conclusiones</a:t>
              </a:r>
            </a:p>
          </p:txBody>
        </p:sp>
      </p:grpSp>
      <p:sp>
        <p:nvSpPr>
          <p:cNvPr id="4" name="3 Rectángulo"/>
          <p:cNvSpPr/>
          <p:nvPr/>
        </p:nvSpPr>
        <p:spPr>
          <a:xfrm>
            <a:off x="1907704" y="838923"/>
            <a:ext cx="66967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/>
              <a:t>Antes de detallar las conclusiones de los datos obtenidos en este estudio, tenemos que tener en cuenta los siguientes factores:</a:t>
            </a:r>
            <a:endParaRPr lang="es-ES" dirty="0"/>
          </a:p>
          <a:p>
            <a:r>
              <a:rPr lang="es-ES_tradnl" dirty="0"/>
              <a:t> </a:t>
            </a:r>
            <a:endParaRPr lang="es-ES" dirty="0"/>
          </a:p>
          <a:p>
            <a:pPr lvl="0"/>
            <a:r>
              <a:rPr lang="es-ES_tradnl" dirty="0"/>
              <a:t>• </a:t>
            </a:r>
            <a:r>
              <a:rPr lang="es-ES_tradnl" b="1" dirty="0"/>
              <a:t>Resultados de las variables del </a:t>
            </a:r>
            <a:r>
              <a:rPr lang="es-ES_tradnl" b="1" i="1" dirty="0" err="1"/>
              <a:t>Tetratkys</a:t>
            </a:r>
            <a:r>
              <a:rPr lang="es-ES_tradnl" b="1" dirty="0"/>
              <a:t> </a:t>
            </a:r>
            <a:r>
              <a:rPr lang="es-ES_tradnl" b="1" i="1" dirty="0"/>
              <a:t>del Capital Social</a:t>
            </a:r>
            <a:r>
              <a:rPr lang="es-ES_tradnl" b="1" dirty="0"/>
              <a:t>.</a:t>
            </a:r>
          </a:p>
          <a:p>
            <a:r>
              <a:rPr lang="es-ES_tradn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• Resultado de las Hipótesis planteadas.</a:t>
            </a:r>
            <a:endParaRPr lang="es-E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/>
            <a:r>
              <a:rPr lang="es-ES_tradn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• Resultado de la Comarca de Vegas Altas del Guadiana.</a:t>
            </a:r>
            <a:endParaRPr lang="es-E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4" name="13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878" y="3068960"/>
            <a:ext cx="5040000" cy="3463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extLst>
              <a:ext uri="{FF2B5EF4-FFF2-40B4-BE49-F238E27FC236}">
                <a16:creationId xmlns:a16="http://schemas.microsoft.com/office/drawing/2014/main" id="{04CD5660-81C0-BC69-092F-7DBFD68E5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68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57"/>
    </mc:Choice>
    <mc:Fallback>
      <p:transition spd="slow" advTm="21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1550566" y="801012"/>
            <a:ext cx="5611441" cy="45891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AutoShape 4" descr="Download the RStudio IDE - RStudi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1823861" y="948790"/>
            <a:ext cx="6552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_tradnl" sz="2000" b="1" i="1" dirty="0"/>
              <a:t>Descripción de la muestra – Variables </a:t>
            </a:r>
            <a:r>
              <a:rPr lang="es-ES_tradnl" sz="2000" b="1" i="1" u="sng" dirty="0"/>
              <a:t>Datos Censales</a:t>
            </a:r>
            <a:r>
              <a:rPr lang="es-ES_tradnl" sz="2000" b="1" i="1" dirty="0"/>
              <a:t>.</a:t>
            </a:r>
            <a:endParaRPr lang="es-ES" sz="2000" b="1" i="1" dirty="0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39717" y="1223220"/>
            <a:ext cx="16127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14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Análisis descriptivo. </a:t>
            </a:r>
            <a:endParaRPr kumimoji="0" lang="es-ES_trad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12 Grupo"/>
          <p:cNvGrpSpPr/>
          <p:nvPr/>
        </p:nvGrpSpPr>
        <p:grpSpPr>
          <a:xfrm>
            <a:off x="334087" y="2992360"/>
            <a:ext cx="1224004" cy="1208953"/>
            <a:chOff x="940440" y="2558302"/>
            <a:chExt cx="1224004" cy="1208953"/>
          </a:xfrm>
        </p:grpSpPr>
        <p:sp>
          <p:nvSpPr>
            <p:cNvPr id="14" name="13 Elipse"/>
            <p:cNvSpPr/>
            <p:nvPr/>
          </p:nvSpPr>
          <p:spPr>
            <a:xfrm>
              <a:off x="940440" y="2558302"/>
              <a:ext cx="1224004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Elipse 4"/>
            <p:cNvSpPr/>
            <p:nvPr/>
          </p:nvSpPr>
          <p:spPr>
            <a:xfrm>
              <a:off x="1119691" y="2735349"/>
              <a:ext cx="865502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Conclusiones</a:t>
              </a:r>
            </a:p>
          </p:txBody>
        </p:sp>
      </p:grp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708090"/>
              </p:ext>
            </p:extLst>
          </p:nvPr>
        </p:nvGraphicFramePr>
        <p:xfrm>
          <a:off x="1907704" y="1737064"/>
          <a:ext cx="6813550" cy="415557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169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9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0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30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99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04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effectLst/>
                        </a:rPr>
                        <a:t>MUESTRA TOTAL</a:t>
                      </a:r>
                      <a:endParaRPr lang="es-ES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effectLst/>
                        </a:rPr>
                        <a:t>(N=763)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 b="1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9525" marR="9525" marT="9525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effectLst/>
                        </a:rPr>
                        <a:t>MUESTRA TOTAL</a:t>
                      </a:r>
                      <a:endParaRPr lang="es-ES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effectLst/>
                        </a:rPr>
                        <a:t>(N=763)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4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b="1" dirty="0">
                          <a:effectLst/>
                        </a:rPr>
                        <a:t> </a:t>
                      </a:r>
                      <a:endParaRPr lang="es-E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4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VARIABLES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b="1" dirty="0">
                          <a:effectLst/>
                        </a:rPr>
                        <a:t>VARIABLES</a:t>
                      </a:r>
                      <a:endParaRPr lang="es-E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9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GÉNERO</a:t>
                      </a:r>
                      <a:endParaRPr lang="es-ES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CARGO DE RESPONSABILIDAD</a:t>
                      </a:r>
                      <a:endParaRPr lang="es-ES" sz="11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9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Hombre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effectLst/>
                        </a:rPr>
                        <a:t>95.7 %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effectLst/>
                        </a:rPr>
                        <a:t>(730)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b="1" dirty="0">
                          <a:effectLst/>
                        </a:rPr>
                        <a:t> </a:t>
                      </a:r>
                      <a:r>
                        <a:rPr lang="es-ES_tradnl" sz="1100" b="1" dirty="0">
                          <a:effectLst/>
                        </a:rPr>
                        <a:t>Socio común</a:t>
                      </a:r>
                      <a:endParaRPr lang="es-E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97.7%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(746)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04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b="1" dirty="0">
                          <a:effectLst/>
                        </a:rPr>
                        <a:t> </a:t>
                      </a:r>
                      <a:endParaRPr lang="es-E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9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EDAD (grupos)	</a:t>
                      </a:r>
                      <a:endParaRPr lang="es-ES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ANTIGÜEDAD (en años)</a:t>
                      </a:r>
                      <a:endParaRPr lang="es-ES" sz="11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9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Entre 45 y 59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>
                          <a:effectLst/>
                        </a:rPr>
                        <a:t>58.1%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effectLst/>
                        </a:rPr>
                        <a:t>(443)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b="1" dirty="0">
                          <a:effectLst/>
                        </a:rPr>
                        <a:t>  Más de 10 años y menos de 20 años</a:t>
                      </a:r>
                      <a:endParaRPr lang="es-E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67.8%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(517)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04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60 o más años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>
                          <a:effectLst/>
                        </a:rPr>
                        <a:t>39.5%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effectLst/>
                        </a:rPr>
                        <a:t>(302)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b="1" dirty="0">
                          <a:effectLst/>
                        </a:rPr>
                        <a:t>  Más de 20 años</a:t>
                      </a:r>
                      <a:endParaRPr lang="es-E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26.3%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(201)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9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b="1" dirty="0">
                          <a:effectLst/>
                        </a:rPr>
                        <a:t> </a:t>
                      </a:r>
                      <a:endParaRPr lang="es-E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09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FORMACIÓN</a:t>
                      </a:r>
                      <a:endParaRPr lang="es-ES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Pertenencia Comarca Vegas Altas</a:t>
                      </a:r>
                      <a:endParaRPr lang="es-ES" sz="11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09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Estudios primarios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>
                          <a:effectLst/>
                        </a:rPr>
                        <a:t>57.0%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effectLst/>
                        </a:rPr>
                        <a:t>(435)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b="1" dirty="0">
                          <a:effectLst/>
                        </a:rPr>
                        <a:t> Si</a:t>
                      </a:r>
                      <a:endParaRPr lang="es-E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34.6%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(264)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09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 Estudios secundarios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>
                          <a:effectLst/>
                        </a:rPr>
                        <a:t>20.8%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effectLst/>
                        </a:rPr>
                        <a:t>(159)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b="1" dirty="0">
                          <a:effectLst/>
                        </a:rPr>
                        <a:t> No</a:t>
                      </a:r>
                      <a:endParaRPr lang="es-E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65.4%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(499)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04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b="1" dirty="0">
                          <a:effectLst/>
                        </a:rPr>
                        <a:t> </a:t>
                      </a:r>
                      <a:endParaRPr lang="es-E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09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TIPO CARGO RESPONSABILIDAD</a:t>
                      </a:r>
                      <a:endParaRPr lang="es-ES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b="1" dirty="0">
                          <a:effectLst/>
                        </a:rPr>
                        <a:t> </a:t>
                      </a:r>
                      <a:endParaRPr lang="es-E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09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Interno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>
                          <a:solidFill>
                            <a:schemeClr val="tx1"/>
                          </a:solidFill>
                          <a:effectLst/>
                        </a:rPr>
                        <a:t>97.8%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100" dirty="0">
                          <a:solidFill>
                            <a:schemeClr val="tx1"/>
                          </a:solidFill>
                          <a:effectLst/>
                        </a:rPr>
                        <a:t>(746)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b="1" dirty="0">
                          <a:effectLst/>
                        </a:rPr>
                        <a:t> </a:t>
                      </a:r>
                      <a:endParaRPr lang="es-E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7" name="Audio 6">
            <a:extLst>
              <a:ext uri="{FF2B5EF4-FFF2-40B4-BE49-F238E27FC236}">
                <a16:creationId xmlns:a16="http://schemas.microsoft.com/office/drawing/2014/main" id="{FD055A2C-8C4B-7A50-56D3-CEC94D8BF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76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16"/>
    </mc:Choice>
    <mc:Fallback>
      <p:transition spd="slow" advTm="56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9" name="8 Grupo"/>
          <p:cNvGrpSpPr/>
          <p:nvPr/>
        </p:nvGrpSpPr>
        <p:grpSpPr>
          <a:xfrm>
            <a:off x="460375" y="2996883"/>
            <a:ext cx="1224004" cy="1208953"/>
            <a:chOff x="940440" y="2558302"/>
            <a:chExt cx="1224004" cy="1208953"/>
          </a:xfrm>
        </p:grpSpPr>
        <p:sp>
          <p:nvSpPr>
            <p:cNvPr id="10" name="9 Elipse"/>
            <p:cNvSpPr/>
            <p:nvPr/>
          </p:nvSpPr>
          <p:spPr>
            <a:xfrm>
              <a:off x="940440" y="2558302"/>
              <a:ext cx="1224004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Elipse 4"/>
            <p:cNvSpPr/>
            <p:nvPr/>
          </p:nvSpPr>
          <p:spPr>
            <a:xfrm>
              <a:off x="1119691" y="2735349"/>
              <a:ext cx="865502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Conclusiones</a:t>
              </a:r>
            </a:p>
          </p:txBody>
        </p:sp>
      </p:grpSp>
      <p:sp>
        <p:nvSpPr>
          <p:cNvPr id="3" name="2 Rectángulo"/>
          <p:cNvSpPr/>
          <p:nvPr/>
        </p:nvSpPr>
        <p:spPr>
          <a:xfrm>
            <a:off x="2128661" y="1478089"/>
            <a:ext cx="64619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dirty="0"/>
          </a:p>
          <a:p>
            <a:r>
              <a:rPr lang="es-ES_tradnl" dirty="0"/>
              <a:t>• El capital social de la empresa cooperativa agroalimentaria en Extremadura considera que, </a:t>
            </a:r>
            <a:r>
              <a:rPr lang="es-ES_tradnl" b="1" dirty="0"/>
              <a:t>existe una elevada participación en la toma de decisiones </a:t>
            </a:r>
            <a:r>
              <a:rPr lang="es-ES_tradnl" dirty="0"/>
              <a:t>del día a día de la cooperativa.</a:t>
            </a:r>
          </a:p>
          <a:p>
            <a:endParaRPr lang="es-ES_tradnl" dirty="0"/>
          </a:p>
          <a:p>
            <a:r>
              <a:rPr lang="es-ES_tradnl" dirty="0"/>
              <a:t>• Interviene de </a:t>
            </a:r>
            <a:r>
              <a:rPr lang="es-ES_tradnl" b="1" dirty="0"/>
              <a:t>forma activa </a:t>
            </a:r>
            <a:r>
              <a:rPr lang="es-ES_tradnl" dirty="0"/>
              <a:t>en el Órgano de la empresa cooperativa (Asamblea General de Socios). </a:t>
            </a:r>
          </a:p>
          <a:p>
            <a:endParaRPr lang="es-ES_tradnl" dirty="0"/>
          </a:p>
          <a:p>
            <a:r>
              <a:rPr lang="es-ES_tradnl" dirty="0"/>
              <a:t>• Se otorga </a:t>
            </a:r>
            <a:r>
              <a:rPr lang="es-ES_tradnl" b="1" dirty="0"/>
              <a:t>importancia a la voz</a:t>
            </a:r>
            <a:r>
              <a:rPr lang="es-ES_tradnl" dirty="0"/>
              <a:t> de los socios y socias cooperativistas (es importante y necesaria).</a:t>
            </a:r>
          </a:p>
          <a:p>
            <a:endParaRPr lang="es-ES_tradnl" dirty="0"/>
          </a:p>
          <a:p>
            <a:r>
              <a:rPr lang="es-ES_tradnl" dirty="0"/>
              <a:t>• Hay un interés en obtener información de la empresa cooperativa.</a:t>
            </a:r>
            <a:endParaRPr lang="es-ES" dirty="0"/>
          </a:p>
        </p:txBody>
      </p:sp>
      <p:grpSp>
        <p:nvGrpSpPr>
          <p:cNvPr id="8" name="7 Grupo"/>
          <p:cNvGrpSpPr/>
          <p:nvPr/>
        </p:nvGrpSpPr>
        <p:grpSpPr>
          <a:xfrm>
            <a:off x="1202783" y="548680"/>
            <a:ext cx="963192" cy="920289"/>
            <a:chOff x="2242059" y="-77433"/>
            <a:chExt cx="963192" cy="920289"/>
          </a:xfrm>
        </p:grpSpPr>
        <p:sp>
          <p:nvSpPr>
            <p:cNvPr id="12" name="11 Elipse"/>
            <p:cNvSpPr/>
            <p:nvPr/>
          </p:nvSpPr>
          <p:spPr>
            <a:xfrm>
              <a:off x="2242059" y="-77433"/>
              <a:ext cx="963192" cy="92028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Elipse 4"/>
            <p:cNvSpPr/>
            <p:nvPr/>
          </p:nvSpPr>
          <p:spPr>
            <a:xfrm>
              <a:off x="2383115" y="57340"/>
              <a:ext cx="681080" cy="6507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900" b="1" kern="1200" dirty="0"/>
                <a:t>1 Participación</a:t>
              </a:r>
            </a:p>
          </p:txBody>
        </p:sp>
      </p:grpSp>
      <p:sp>
        <p:nvSpPr>
          <p:cNvPr id="4" name="3 CuadroTexto"/>
          <p:cNvSpPr txBox="1"/>
          <p:nvPr/>
        </p:nvSpPr>
        <p:spPr>
          <a:xfrm>
            <a:off x="395536" y="198884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①</a:t>
            </a: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E25C590B-99A2-F3BA-9021-1CEC22F4F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43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13"/>
    </mc:Choice>
    <mc:Fallback>
      <p:transition spd="slow" advTm="50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9" name="8 Grupo"/>
          <p:cNvGrpSpPr/>
          <p:nvPr/>
        </p:nvGrpSpPr>
        <p:grpSpPr>
          <a:xfrm>
            <a:off x="460375" y="2996883"/>
            <a:ext cx="1224004" cy="1208953"/>
            <a:chOff x="940440" y="2558302"/>
            <a:chExt cx="1224004" cy="1208953"/>
          </a:xfrm>
        </p:grpSpPr>
        <p:sp>
          <p:nvSpPr>
            <p:cNvPr id="10" name="9 Elipse"/>
            <p:cNvSpPr/>
            <p:nvPr/>
          </p:nvSpPr>
          <p:spPr>
            <a:xfrm>
              <a:off x="940440" y="2558302"/>
              <a:ext cx="1224004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Elipse 4"/>
            <p:cNvSpPr/>
            <p:nvPr/>
          </p:nvSpPr>
          <p:spPr>
            <a:xfrm>
              <a:off x="1119691" y="2735349"/>
              <a:ext cx="865502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Conclusiones</a:t>
              </a:r>
            </a:p>
          </p:txBody>
        </p:sp>
      </p:grpSp>
      <p:sp>
        <p:nvSpPr>
          <p:cNvPr id="3" name="2 Rectángulo"/>
          <p:cNvSpPr/>
          <p:nvPr/>
        </p:nvSpPr>
        <p:spPr>
          <a:xfrm>
            <a:off x="1979712" y="2132856"/>
            <a:ext cx="66967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/>
              <a:t>• Confían en sus representantes, compañeros y miembros de la empresa cooperativa, no se duda del </a:t>
            </a:r>
            <a:r>
              <a:rPr lang="es-ES_tradnl" b="1" dirty="0"/>
              <a:t>compromiso del capital social</a:t>
            </a:r>
            <a:r>
              <a:rPr lang="es-ES_tradnl" dirty="0"/>
              <a:t> de la empresa cooperativa. </a:t>
            </a:r>
          </a:p>
          <a:p>
            <a:endParaRPr lang="es-ES_tradnl" dirty="0"/>
          </a:p>
          <a:p>
            <a:r>
              <a:rPr lang="es-ES_tradnl" dirty="0"/>
              <a:t>• En cuanto al Consejo Rector, </a:t>
            </a:r>
            <a:r>
              <a:rPr lang="es-ES_tradnl" b="1" dirty="0"/>
              <a:t>no hay dudas </a:t>
            </a:r>
            <a:r>
              <a:rPr lang="es-ES_tradnl" dirty="0"/>
              <a:t>con respecto al ejercicio de la labor de la Gerencia.</a:t>
            </a:r>
            <a:endParaRPr lang="es-ES" dirty="0"/>
          </a:p>
          <a:p>
            <a:r>
              <a:rPr lang="es-ES_tradnl" dirty="0"/>
              <a:t> </a:t>
            </a:r>
            <a:endParaRPr lang="es-ES" dirty="0"/>
          </a:p>
          <a:p>
            <a:r>
              <a:rPr lang="es-ES_tradnl" dirty="0"/>
              <a:t>• En definitiva, se </a:t>
            </a:r>
            <a:r>
              <a:rPr lang="es-ES_tradnl" b="1" dirty="0"/>
              <a:t>confía en el papel productivo </a:t>
            </a:r>
            <a:r>
              <a:rPr lang="es-ES_tradnl" dirty="0"/>
              <a:t>que se ejerce en la empresa cooperativa.</a:t>
            </a:r>
            <a:endParaRPr lang="es-ES" dirty="0"/>
          </a:p>
        </p:txBody>
      </p:sp>
      <p:grpSp>
        <p:nvGrpSpPr>
          <p:cNvPr id="8" name="7 Grupo"/>
          <p:cNvGrpSpPr/>
          <p:nvPr/>
        </p:nvGrpSpPr>
        <p:grpSpPr>
          <a:xfrm>
            <a:off x="1260703" y="620688"/>
            <a:ext cx="918644" cy="902763"/>
            <a:chOff x="3458180" y="283970"/>
            <a:chExt cx="918644" cy="973291"/>
          </a:xfrm>
        </p:grpSpPr>
        <p:sp>
          <p:nvSpPr>
            <p:cNvPr id="12" name="11 Elipse"/>
            <p:cNvSpPr/>
            <p:nvPr/>
          </p:nvSpPr>
          <p:spPr>
            <a:xfrm>
              <a:off x="3458180" y="283970"/>
              <a:ext cx="918644" cy="97329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Elipse 4"/>
            <p:cNvSpPr/>
            <p:nvPr/>
          </p:nvSpPr>
          <p:spPr>
            <a:xfrm>
              <a:off x="3592712" y="426505"/>
              <a:ext cx="649580" cy="6882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000" b="1" kern="1200" dirty="0"/>
                <a:t>2  Confianza</a:t>
              </a:r>
            </a:p>
          </p:txBody>
        </p:sp>
      </p:grpSp>
      <p:sp>
        <p:nvSpPr>
          <p:cNvPr id="14" name="13 CuadroTexto"/>
          <p:cNvSpPr txBox="1"/>
          <p:nvPr/>
        </p:nvSpPr>
        <p:spPr>
          <a:xfrm>
            <a:off x="395536" y="198884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②</a:t>
            </a: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68EB42B1-9140-2EDA-2A65-918672801F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40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53"/>
    </mc:Choice>
    <mc:Fallback>
      <p:transition spd="slow" advTm="3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11" name="10 Grupo"/>
          <p:cNvGrpSpPr/>
          <p:nvPr/>
        </p:nvGrpSpPr>
        <p:grpSpPr>
          <a:xfrm>
            <a:off x="365177" y="1027572"/>
            <a:ext cx="1224004" cy="1208953"/>
            <a:chOff x="4615734" y="788374"/>
            <a:chExt cx="1224004" cy="1208953"/>
          </a:xfrm>
        </p:grpSpPr>
        <p:sp>
          <p:nvSpPr>
            <p:cNvPr id="12" name="11 Elipse"/>
            <p:cNvSpPr/>
            <p:nvPr/>
          </p:nvSpPr>
          <p:spPr>
            <a:xfrm>
              <a:off x="4615734" y="788374"/>
              <a:ext cx="1224004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Elipse 4"/>
            <p:cNvSpPr/>
            <p:nvPr/>
          </p:nvSpPr>
          <p:spPr>
            <a:xfrm>
              <a:off x="4794985" y="965421"/>
              <a:ext cx="865502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Objeto de la </a:t>
              </a:r>
              <a:r>
                <a:rPr lang="es-ES" sz="1100" b="1" kern="1200" dirty="0"/>
                <a:t>Investigación</a:t>
              </a:r>
            </a:p>
          </p:txBody>
        </p:sp>
      </p:grpSp>
      <p:sp>
        <p:nvSpPr>
          <p:cNvPr id="3" name="AutoShape 2" descr="Qué son las hipótesis de investigació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AutoShape 5" descr="Qué son las hipótesis de investigació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977179" y="2420888"/>
            <a:ext cx="7775649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r>
              <a:rPr lang="es-ES" sz="2000" dirty="0"/>
              <a:t>Se formulan las siguientes </a:t>
            </a:r>
            <a:r>
              <a:rPr lang="es-ES" sz="2000" b="1" dirty="0"/>
              <a:t>preguntas de investigación</a:t>
            </a:r>
            <a:r>
              <a:rPr lang="es-ES" sz="2000" dirty="0"/>
              <a:t>: </a:t>
            </a:r>
          </a:p>
          <a:p>
            <a:endParaRPr lang="es-ES" sz="2000" dirty="0"/>
          </a:p>
          <a:p>
            <a:r>
              <a:rPr lang="es-ES" sz="2000" b="1" dirty="0"/>
              <a:t>1. </a:t>
            </a:r>
            <a:r>
              <a:rPr lang="es-ES" sz="2000" dirty="0"/>
              <a:t>¿Cómo se puede medir el capital social en las cooperativas agroalimentarias de Extremadura? </a:t>
            </a:r>
          </a:p>
          <a:p>
            <a:endParaRPr lang="es-ES" sz="2000" dirty="0"/>
          </a:p>
          <a:p>
            <a:r>
              <a:rPr lang="es-ES" sz="2000" b="1" dirty="0"/>
              <a:t>2. </a:t>
            </a:r>
            <a:r>
              <a:rPr lang="es-ES" sz="2000" dirty="0"/>
              <a:t>¿Contribuyen las cooperativas agroalimentarias de Extremadura al progreso de sus asociados en las dimensiones económica y social? </a:t>
            </a:r>
          </a:p>
          <a:p>
            <a:endParaRPr lang="es-ES" sz="2000" dirty="0"/>
          </a:p>
          <a:p>
            <a:r>
              <a:rPr lang="es-ES" sz="2000" b="1" dirty="0"/>
              <a:t>3. </a:t>
            </a:r>
            <a:r>
              <a:rPr lang="es-ES" sz="2000" dirty="0"/>
              <a:t>¿Qué valor genera el capital social de las cooperativas agroalimentarias de Extremadura en el entorno y desarrollo rural de la región? </a:t>
            </a:r>
          </a:p>
          <a:p>
            <a:endParaRPr lang="es-ES" sz="800" dirty="0"/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C9B52B75-94BE-867D-3490-D62888E98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82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17"/>
    </mc:Choice>
    <mc:Fallback>
      <p:transition spd="slow" advTm="35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9" name="8 Grupo"/>
          <p:cNvGrpSpPr/>
          <p:nvPr/>
        </p:nvGrpSpPr>
        <p:grpSpPr>
          <a:xfrm>
            <a:off x="460375" y="2996883"/>
            <a:ext cx="1224004" cy="1208953"/>
            <a:chOff x="940440" y="2558302"/>
            <a:chExt cx="1224004" cy="1208953"/>
          </a:xfrm>
        </p:grpSpPr>
        <p:sp>
          <p:nvSpPr>
            <p:cNvPr id="10" name="9 Elipse"/>
            <p:cNvSpPr/>
            <p:nvPr/>
          </p:nvSpPr>
          <p:spPr>
            <a:xfrm>
              <a:off x="940440" y="2558302"/>
              <a:ext cx="1224004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Elipse 4"/>
            <p:cNvSpPr/>
            <p:nvPr/>
          </p:nvSpPr>
          <p:spPr>
            <a:xfrm>
              <a:off x="1119691" y="2735349"/>
              <a:ext cx="865502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Conclusiones</a:t>
              </a:r>
            </a:p>
          </p:txBody>
        </p:sp>
      </p:grpSp>
      <p:sp>
        <p:nvSpPr>
          <p:cNvPr id="3" name="2 Rectángulo"/>
          <p:cNvSpPr/>
          <p:nvPr/>
        </p:nvSpPr>
        <p:spPr>
          <a:xfrm>
            <a:off x="2135564" y="2170198"/>
            <a:ext cx="64807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/>
              <a:t>• La empresa cooperativa se encuentra bastante </a:t>
            </a:r>
            <a:r>
              <a:rPr lang="es-ES_tradnl" b="1" dirty="0"/>
              <a:t>satisfecha</a:t>
            </a:r>
            <a:r>
              <a:rPr lang="es-ES_tradnl" dirty="0"/>
              <a:t> respecto a las actividades, la información y la relación personal que emana del capital social de la empresa cooperativa.</a:t>
            </a:r>
          </a:p>
          <a:p>
            <a:endParaRPr lang="es-ES_tradnl" dirty="0"/>
          </a:p>
          <a:p>
            <a:r>
              <a:rPr lang="es-ES_tradnl" dirty="0"/>
              <a:t>• En cuanto a los precios de la producción agroalimentaria de la cooperativa, simplemente están satisfechos.</a:t>
            </a:r>
          </a:p>
          <a:p>
            <a:endParaRPr lang="es-ES_tradnl" dirty="0"/>
          </a:p>
        </p:txBody>
      </p:sp>
      <p:grpSp>
        <p:nvGrpSpPr>
          <p:cNvPr id="8" name="7 Grupo"/>
          <p:cNvGrpSpPr/>
          <p:nvPr/>
        </p:nvGrpSpPr>
        <p:grpSpPr>
          <a:xfrm>
            <a:off x="1296889" y="620688"/>
            <a:ext cx="928870" cy="922322"/>
            <a:chOff x="4190906" y="1295888"/>
            <a:chExt cx="928870" cy="980549"/>
          </a:xfrm>
        </p:grpSpPr>
        <p:sp>
          <p:nvSpPr>
            <p:cNvPr id="12" name="11 Elipse"/>
            <p:cNvSpPr/>
            <p:nvPr/>
          </p:nvSpPr>
          <p:spPr>
            <a:xfrm>
              <a:off x="4190906" y="1295888"/>
              <a:ext cx="928870" cy="98054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Elipse 4"/>
            <p:cNvSpPr/>
            <p:nvPr/>
          </p:nvSpPr>
          <p:spPr>
            <a:xfrm>
              <a:off x="4326936" y="1439486"/>
              <a:ext cx="656810" cy="6933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000" b="1" kern="1200" dirty="0"/>
                <a:t>3 Satisfacción</a:t>
              </a:r>
            </a:p>
          </p:txBody>
        </p:sp>
      </p:grpSp>
      <p:sp>
        <p:nvSpPr>
          <p:cNvPr id="4" name="3 Rectángulo"/>
          <p:cNvSpPr/>
          <p:nvPr/>
        </p:nvSpPr>
        <p:spPr>
          <a:xfrm>
            <a:off x="3089924" y="448469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dirty="0"/>
              <a:t>Nos puede hacer pensar que se pueda producir lo que llamamos un </a:t>
            </a:r>
            <a:r>
              <a:rPr lang="es-ES_tradnl" b="1" i="1" dirty="0">
                <a:solidFill>
                  <a:srgbClr val="FF0000"/>
                </a:solidFill>
              </a:rPr>
              <a:t>dumping cooperativo</a:t>
            </a:r>
            <a:r>
              <a:rPr lang="es-ES_tradnl" dirty="0"/>
              <a:t>, (se vende la producción a bajo coste o a coste por debajo de precio fijado por lonja).</a:t>
            </a:r>
            <a:endParaRPr lang="es-ES" dirty="0"/>
          </a:p>
        </p:txBody>
      </p:sp>
      <p:sp>
        <p:nvSpPr>
          <p:cNvPr id="5" name="4 Flecha doblada"/>
          <p:cNvSpPr/>
          <p:nvPr/>
        </p:nvSpPr>
        <p:spPr>
          <a:xfrm rot="5400000">
            <a:off x="3610274" y="4008349"/>
            <a:ext cx="459565" cy="408323"/>
          </a:xfrm>
          <a:prstGeom prst="bentArrow">
            <a:avLst>
              <a:gd name="adj1" fmla="val 31718"/>
              <a:gd name="adj2" fmla="val 25000"/>
              <a:gd name="adj3" fmla="val 25000"/>
              <a:gd name="adj4" fmla="val 4375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95536" y="198884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③</a:t>
            </a:r>
          </a:p>
        </p:txBody>
      </p:sp>
      <p:pic>
        <p:nvPicPr>
          <p:cNvPr id="7" name="Audio 6">
            <a:extLst>
              <a:ext uri="{FF2B5EF4-FFF2-40B4-BE49-F238E27FC236}">
                <a16:creationId xmlns:a16="http://schemas.microsoft.com/office/drawing/2014/main" id="{3ED179D9-DCCD-B8D6-4CC7-E19CAFE4C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14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909"/>
    </mc:Choice>
    <mc:Fallback>
      <p:transition spd="slow" advTm="119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9" name="8 Grupo"/>
          <p:cNvGrpSpPr/>
          <p:nvPr/>
        </p:nvGrpSpPr>
        <p:grpSpPr>
          <a:xfrm>
            <a:off x="460375" y="2996883"/>
            <a:ext cx="1224004" cy="1208953"/>
            <a:chOff x="940440" y="2558302"/>
            <a:chExt cx="1224004" cy="1208953"/>
          </a:xfrm>
        </p:grpSpPr>
        <p:sp>
          <p:nvSpPr>
            <p:cNvPr id="10" name="9 Elipse"/>
            <p:cNvSpPr/>
            <p:nvPr/>
          </p:nvSpPr>
          <p:spPr>
            <a:xfrm>
              <a:off x="940440" y="2558302"/>
              <a:ext cx="1224004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Elipse 4"/>
            <p:cNvSpPr/>
            <p:nvPr/>
          </p:nvSpPr>
          <p:spPr>
            <a:xfrm>
              <a:off x="1119691" y="2735349"/>
              <a:ext cx="865502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Conclusiones</a:t>
              </a:r>
            </a:p>
          </p:txBody>
        </p:sp>
      </p:grpSp>
      <p:sp>
        <p:nvSpPr>
          <p:cNvPr id="4" name="3 Rectángulo"/>
          <p:cNvSpPr/>
          <p:nvPr/>
        </p:nvSpPr>
        <p:spPr>
          <a:xfrm>
            <a:off x="1652944" y="1804959"/>
            <a:ext cx="71675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/>
              <a:t>Existe un compromiso, respeto y </a:t>
            </a:r>
            <a:r>
              <a:rPr lang="es-ES_tradnl" b="1" dirty="0"/>
              <a:t>lealtad</a:t>
            </a:r>
            <a:r>
              <a:rPr lang="es-ES_tradnl" dirty="0"/>
              <a:t> elevado de las personas que forman parte de la empresa cooperativa agroalimentaria en Extremadura con los miembros de la misma.</a:t>
            </a:r>
            <a:endParaRPr lang="es-ES" dirty="0"/>
          </a:p>
        </p:txBody>
      </p:sp>
      <p:grpSp>
        <p:nvGrpSpPr>
          <p:cNvPr id="8" name="7 Grupo"/>
          <p:cNvGrpSpPr/>
          <p:nvPr/>
        </p:nvGrpSpPr>
        <p:grpSpPr>
          <a:xfrm>
            <a:off x="1213103" y="620688"/>
            <a:ext cx="942551" cy="924338"/>
            <a:chOff x="4184065" y="2549159"/>
            <a:chExt cx="942551" cy="984580"/>
          </a:xfrm>
        </p:grpSpPr>
        <p:sp>
          <p:nvSpPr>
            <p:cNvPr id="12" name="11 Elipse"/>
            <p:cNvSpPr/>
            <p:nvPr/>
          </p:nvSpPr>
          <p:spPr>
            <a:xfrm>
              <a:off x="4184065" y="2549159"/>
              <a:ext cx="942551" cy="98458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Elipse 4"/>
            <p:cNvSpPr/>
            <p:nvPr/>
          </p:nvSpPr>
          <p:spPr>
            <a:xfrm>
              <a:off x="4322098" y="2693347"/>
              <a:ext cx="666485" cy="6962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000" b="1" kern="1200" dirty="0"/>
                <a:t>4       Lealtad</a:t>
              </a:r>
            </a:p>
          </p:txBody>
        </p:sp>
      </p:grpSp>
      <p:sp>
        <p:nvSpPr>
          <p:cNvPr id="14" name="13 Rectángulo"/>
          <p:cNvSpPr/>
          <p:nvPr/>
        </p:nvSpPr>
        <p:spPr>
          <a:xfrm>
            <a:off x="2005128" y="2862695"/>
            <a:ext cx="6586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/>
              <a:t>El sentido de </a:t>
            </a:r>
            <a:r>
              <a:rPr lang="es-ES_tradnl" b="1" dirty="0"/>
              <a:t>pertenencia</a:t>
            </a:r>
            <a:r>
              <a:rPr lang="es-ES_tradnl" dirty="0"/>
              <a:t> al cooperativismo agroalimentario extremeño está muy presente. La Sociedad Cooperativa es una seña de identidad del mérito de ser socio y socia cooperativista, lo que hace fomentar el sentimiento de identidad de la clase trabajadora y el capital humano cooperativista. </a:t>
            </a:r>
            <a:endParaRPr lang="es-ES" dirty="0"/>
          </a:p>
        </p:txBody>
      </p:sp>
      <p:sp>
        <p:nvSpPr>
          <p:cNvPr id="15" name="14 CuadroTexto"/>
          <p:cNvSpPr txBox="1"/>
          <p:nvPr/>
        </p:nvSpPr>
        <p:spPr>
          <a:xfrm>
            <a:off x="395536" y="198884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④</a:t>
            </a:r>
          </a:p>
        </p:txBody>
      </p:sp>
      <p:grpSp>
        <p:nvGrpSpPr>
          <p:cNvPr id="16" name="15 Grupo"/>
          <p:cNvGrpSpPr/>
          <p:nvPr/>
        </p:nvGrpSpPr>
        <p:grpSpPr>
          <a:xfrm>
            <a:off x="2267744" y="635968"/>
            <a:ext cx="947421" cy="924338"/>
            <a:chOff x="3409815" y="3580132"/>
            <a:chExt cx="1015375" cy="953729"/>
          </a:xfrm>
        </p:grpSpPr>
        <p:sp>
          <p:nvSpPr>
            <p:cNvPr id="17" name="16 Elipse"/>
            <p:cNvSpPr/>
            <p:nvPr/>
          </p:nvSpPr>
          <p:spPr>
            <a:xfrm>
              <a:off x="3409815" y="3580132"/>
              <a:ext cx="1015375" cy="95372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Elipse 4"/>
            <p:cNvSpPr/>
            <p:nvPr/>
          </p:nvSpPr>
          <p:spPr>
            <a:xfrm>
              <a:off x="3558513" y="3719802"/>
              <a:ext cx="717979" cy="6743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900" b="1" kern="1200" dirty="0"/>
                <a:t>5 </a:t>
              </a:r>
              <a:r>
                <a:rPr lang="es-ES" sz="850" b="1" kern="1200" dirty="0"/>
                <a:t>Identificación</a:t>
              </a:r>
              <a:r>
                <a:rPr lang="es-ES" sz="1000" b="1" kern="1200" dirty="0"/>
                <a:t> Social</a:t>
              </a:r>
            </a:p>
          </p:txBody>
        </p:sp>
      </p:grpSp>
      <p:sp>
        <p:nvSpPr>
          <p:cNvPr id="19" name="18 Rectángulo"/>
          <p:cNvSpPr/>
          <p:nvPr/>
        </p:nvSpPr>
        <p:spPr>
          <a:xfrm>
            <a:off x="819778" y="4509120"/>
            <a:ext cx="7640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/>
              <a:t>El grado de orgullo y el valor de la </a:t>
            </a:r>
            <a:r>
              <a:rPr lang="es-ES_tradnl" b="1" dirty="0"/>
              <a:t>membresía </a:t>
            </a:r>
            <a:r>
              <a:rPr lang="es-ES_tradnl" dirty="0"/>
              <a:t>por ser parte integrante de la empresa y de la cultura emprendedora cooperativa, es muy alto.</a:t>
            </a:r>
            <a:endParaRPr lang="es-ES" dirty="0"/>
          </a:p>
        </p:txBody>
      </p:sp>
      <p:sp>
        <p:nvSpPr>
          <p:cNvPr id="20" name="19 Rectángulo"/>
          <p:cNvSpPr/>
          <p:nvPr/>
        </p:nvSpPr>
        <p:spPr>
          <a:xfrm>
            <a:off x="819778" y="5373216"/>
            <a:ext cx="77721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/>
              <a:t>El principio de solidaridad y </a:t>
            </a:r>
            <a:r>
              <a:rPr lang="es-ES_tradnl" b="1" dirty="0"/>
              <a:t>justicia distributiva</a:t>
            </a:r>
            <a:r>
              <a:rPr lang="es-ES_tradnl" dirty="0"/>
              <a:t> también está muy presente en la sociedad cooperativa extremeña, ya que se considera que hay demasiadas desigualdades en nuestro país, y se valora muy positivamente que la empresa cooperativa nazca como un aspecto de solidaridad y un valor del bien común.</a:t>
            </a:r>
            <a:endParaRPr lang="es-ES" dirty="0"/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6FB552FE-D5C0-A1F5-46D6-294D845110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24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028"/>
    </mc:Choice>
    <mc:Fallback>
      <p:transition spd="slow" advTm="87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9" name="8 Grupo"/>
          <p:cNvGrpSpPr/>
          <p:nvPr/>
        </p:nvGrpSpPr>
        <p:grpSpPr>
          <a:xfrm>
            <a:off x="460375" y="2996883"/>
            <a:ext cx="1224004" cy="1208953"/>
            <a:chOff x="940440" y="2558302"/>
            <a:chExt cx="1224004" cy="1208953"/>
          </a:xfrm>
        </p:grpSpPr>
        <p:sp>
          <p:nvSpPr>
            <p:cNvPr id="10" name="9 Elipse"/>
            <p:cNvSpPr/>
            <p:nvPr/>
          </p:nvSpPr>
          <p:spPr>
            <a:xfrm>
              <a:off x="940440" y="2558302"/>
              <a:ext cx="1224004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Elipse 4"/>
            <p:cNvSpPr/>
            <p:nvPr/>
          </p:nvSpPr>
          <p:spPr>
            <a:xfrm>
              <a:off x="1119691" y="2735349"/>
              <a:ext cx="865502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Conclusiones</a:t>
              </a:r>
            </a:p>
          </p:txBody>
        </p:sp>
      </p:grpSp>
      <p:sp>
        <p:nvSpPr>
          <p:cNvPr id="3" name="2 Rectángulo"/>
          <p:cNvSpPr/>
          <p:nvPr/>
        </p:nvSpPr>
        <p:spPr>
          <a:xfrm>
            <a:off x="2087983" y="2862695"/>
            <a:ext cx="63367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/>
              <a:t>Todos los miembros de la empresa cooperativa, objeto de este estudio, saben y conocen muy bien el </a:t>
            </a:r>
            <a:r>
              <a:rPr lang="es-ES_tradnl" sz="2000" b="1" dirty="0"/>
              <a:t>objetivo </a:t>
            </a:r>
            <a:r>
              <a:rPr lang="es-ES_tradnl" sz="2000" dirty="0"/>
              <a:t>común de la misma. Estos objetivos hacen que la cooperativa brinde asistencia técnica, </a:t>
            </a:r>
            <a:r>
              <a:rPr lang="es-ES_tradnl" sz="2000" b="1" dirty="0"/>
              <a:t>información compartida</a:t>
            </a:r>
            <a:r>
              <a:rPr lang="es-ES_tradnl" sz="2000" dirty="0"/>
              <a:t> para trabajar de una manera eficaz y con un elevado grado de calidad.</a:t>
            </a:r>
            <a:endParaRPr lang="es-ES" sz="2000" dirty="0"/>
          </a:p>
        </p:txBody>
      </p:sp>
      <p:grpSp>
        <p:nvGrpSpPr>
          <p:cNvPr id="8" name="7 Grupo"/>
          <p:cNvGrpSpPr/>
          <p:nvPr/>
        </p:nvGrpSpPr>
        <p:grpSpPr>
          <a:xfrm>
            <a:off x="1192522" y="548680"/>
            <a:ext cx="983714" cy="978022"/>
            <a:chOff x="2231798" y="3955890"/>
            <a:chExt cx="983714" cy="978022"/>
          </a:xfrm>
        </p:grpSpPr>
        <p:sp>
          <p:nvSpPr>
            <p:cNvPr id="12" name="11 Elipse"/>
            <p:cNvSpPr/>
            <p:nvPr/>
          </p:nvSpPr>
          <p:spPr>
            <a:xfrm>
              <a:off x="2231798" y="3955890"/>
              <a:ext cx="983714" cy="97802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Elipse 4"/>
            <p:cNvSpPr/>
            <p:nvPr/>
          </p:nvSpPr>
          <p:spPr>
            <a:xfrm>
              <a:off x="2375860" y="4099118"/>
              <a:ext cx="695590" cy="6915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000" b="1" kern="1200" dirty="0"/>
                <a:t>6    Objetivos y Metas</a:t>
              </a: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2555776" y="548680"/>
            <a:ext cx="934050" cy="972937"/>
            <a:chOff x="1062782" y="3570528"/>
            <a:chExt cx="934050" cy="972937"/>
          </a:xfrm>
        </p:grpSpPr>
        <p:sp>
          <p:nvSpPr>
            <p:cNvPr id="15" name="14 Elipse"/>
            <p:cNvSpPr/>
            <p:nvPr/>
          </p:nvSpPr>
          <p:spPr>
            <a:xfrm>
              <a:off x="1062782" y="3570528"/>
              <a:ext cx="934050" cy="97293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Elipse 4"/>
            <p:cNvSpPr/>
            <p:nvPr/>
          </p:nvSpPr>
          <p:spPr>
            <a:xfrm>
              <a:off x="1199570" y="3713011"/>
              <a:ext cx="660474" cy="6879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900" b="1" kern="1200" dirty="0"/>
                <a:t>7 Información</a:t>
              </a:r>
            </a:p>
          </p:txBody>
        </p:sp>
      </p:grpSp>
      <p:sp>
        <p:nvSpPr>
          <p:cNvPr id="17" name="16 CuadroTexto"/>
          <p:cNvSpPr txBox="1"/>
          <p:nvPr/>
        </p:nvSpPr>
        <p:spPr>
          <a:xfrm>
            <a:off x="395536" y="198884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⑤</a:t>
            </a: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DCDB0DD5-74F9-A544-D080-012210B41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41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46"/>
    </mc:Choice>
    <mc:Fallback>
      <p:transition spd="slow" advTm="20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9" name="8 Grupo"/>
          <p:cNvGrpSpPr/>
          <p:nvPr/>
        </p:nvGrpSpPr>
        <p:grpSpPr>
          <a:xfrm>
            <a:off x="460375" y="2996883"/>
            <a:ext cx="1224004" cy="1208953"/>
            <a:chOff x="940440" y="2558302"/>
            <a:chExt cx="1224004" cy="1208953"/>
          </a:xfrm>
        </p:grpSpPr>
        <p:sp>
          <p:nvSpPr>
            <p:cNvPr id="10" name="9 Elipse"/>
            <p:cNvSpPr/>
            <p:nvPr/>
          </p:nvSpPr>
          <p:spPr>
            <a:xfrm>
              <a:off x="940440" y="2558302"/>
              <a:ext cx="1224004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Elipse 4"/>
            <p:cNvSpPr/>
            <p:nvPr/>
          </p:nvSpPr>
          <p:spPr>
            <a:xfrm>
              <a:off x="1119691" y="2735349"/>
              <a:ext cx="865502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Conclusiones</a:t>
              </a:r>
            </a:p>
          </p:txBody>
        </p:sp>
      </p:grpSp>
      <p:sp>
        <p:nvSpPr>
          <p:cNvPr id="3" name="2 Rectángulo"/>
          <p:cNvSpPr/>
          <p:nvPr/>
        </p:nvSpPr>
        <p:spPr>
          <a:xfrm>
            <a:off x="2483768" y="1843657"/>
            <a:ext cx="61744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/>
              <a:t>Hasta ahora, todo ha sido valorado positivamente, salvo la satisfacción por parte de la sociedad cooperativa por los precios de sus productos agroalimentarios. En el caso de la </a:t>
            </a:r>
            <a:r>
              <a:rPr lang="es-ES_tradnl" b="1" dirty="0"/>
              <a:t>innovación</a:t>
            </a:r>
            <a:r>
              <a:rPr lang="es-ES_tradnl" dirty="0"/>
              <a:t>, no se valora en positivo; todo lo contrario, lo que nos hace apreciar percepciones y opiniones interesantes. </a:t>
            </a:r>
            <a:endParaRPr lang="es-ES" dirty="0"/>
          </a:p>
        </p:txBody>
      </p:sp>
      <p:grpSp>
        <p:nvGrpSpPr>
          <p:cNvPr id="14" name="13 Grupo"/>
          <p:cNvGrpSpPr/>
          <p:nvPr/>
        </p:nvGrpSpPr>
        <p:grpSpPr>
          <a:xfrm>
            <a:off x="1072377" y="836712"/>
            <a:ext cx="1037094" cy="996632"/>
            <a:chOff x="273422" y="2543133"/>
            <a:chExt cx="1037094" cy="996632"/>
          </a:xfrm>
        </p:grpSpPr>
        <p:sp>
          <p:nvSpPr>
            <p:cNvPr id="15" name="14 Elipse"/>
            <p:cNvSpPr/>
            <p:nvPr/>
          </p:nvSpPr>
          <p:spPr>
            <a:xfrm>
              <a:off x="273422" y="2543133"/>
              <a:ext cx="1037094" cy="99663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Elipse 4"/>
            <p:cNvSpPr/>
            <p:nvPr/>
          </p:nvSpPr>
          <p:spPr>
            <a:xfrm>
              <a:off x="425301" y="2689086"/>
              <a:ext cx="733336" cy="7047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000" b="1" kern="1200" dirty="0"/>
                <a:t>8   Innovación</a:t>
              </a:r>
            </a:p>
          </p:txBody>
        </p:sp>
      </p:grpSp>
      <p:sp>
        <p:nvSpPr>
          <p:cNvPr id="17" name="16 Rectángulo"/>
          <p:cNvSpPr/>
          <p:nvPr/>
        </p:nvSpPr>
        <p:spPr>
          <a:xfrm>
            <a:off x="2109471" y="3717032"/>
            <a:ext cx="64087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/>
              <a:t>Otro factor que observamos es la baja valoración al principio de </a:t>
            </a:r>
            <a:r>
              <a:rPr lang="es-ES_tradnl" b="1" dirty="0"/>
              <a:t>Intercooperación cooperativa</a:t>
            </a:r>
            <a:r>
              <a:rPr lang="es-ES_tradnl" dirty="0"/>
              <a:t>, es decir, a la alianza o fusión de cooperativas. Este principio es fundamental para fortalecer la innovación, la cooperación y la competitividad empresarial; así, en vez de competir entre empresas cooperativas de la misma localidad, comarca o entorno rural, con la unión de cooperativas se fija precio de producción, se ahorra en gastos y bienes, y se crece a nivel empresarial.</a:t>
            </a:r>
            <a:endParaRPr lang="es-ES" dirty="0"/>
          </a:p>
        </p:txBody>
      </p:sp>
      <p:sp>
        <p:nvSpPr>
          <p:cNvPr id="12" name="11 CuadroTexto"/>
          <p:cNvSpPr txBox="1"/>
          <p:nvPr/>
        </p:nvSpPr>
        <p:spPr>
          <a:xfrm>
            <a:off x="395536" y="198884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⑥</a:t>
            </a: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C824321E-9441-626C-BF01-03AC22C1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85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401"/>
    </mc:Choice>
    <mc:Fallback>
      <p:transition spd="slow" advTm="159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9" name="8 Grupo"/>
          <p:cNvGrpSpPr/>
          <p:nvPr/>
        </p:nvGrpSpPr>
        <p:grpSpPr>
          <a:xfrm>
            <a:off x="460375" y="2996883"/>
            <a:ext cx="1224004" cy="1208953"/>
            <a:chOff x="940440" y="2558302"/>
            <a:chExt cx="1224004" cy="1208953"/>
          </a:xfrm>
        </p:grpSpPr>
        <p:sp>
          <p:nvSpPr>
            <p:cNvPr id="10" name="9 Elipse"/>
            <p:cNvSpPr/>
            <p:nvPr/>
          </p:nvSpPr>
          <p:spPr>
            <a:xfrm>
              <a:off x="940440" y="2558302"/>
              <a:ext cx="1224004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Elipse 4"/>
            <p:cNvSpPr/>
            <p:nvPr/>
          </p:nvSpPr>
          <p:spPr>
            <a:xfrm>
              <a:off x="1119691" y="2735349"/>
              <a:ext cx="865502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Conclusiones</a:t>
              </a:r>
            </a:p>
          </p:txBody>
        </p:sp>
      </p:grpSp>
      <p:sp>
        <p:nvSpPr>
          <p:cNvPr id="3" name="2 Rectángulo"/>
          <p:cNvSpPr/>
          <p:nvPr/>
        </p:nvSpPr>
        <p:spPr>
          <a:xfrm>
            <a:off x="2047776" y="4581128"/>
            <a:ext cx="64807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/>
              <a:t>El </a:t>
            </a:r>
            <a:r>
              <a:rPr lang="es-ES_tradnl" b="1" dirty="0"/>
              <a:t>éxito competitivo</a:t>
            </a:r>
            <a:r>
              <a:rPr lang="es-ES_tradnl" dirty="0"/>
              <a:t> está muy presente en el cooperativismo agroalimentario de la región; tal es así, que la gran mayoría de la población encuestada opina de manera </a:t>
            </a:r>
            <a:r>
              <a:rPr lang="es-ES_tradnl" b="1" dirty="0"/>
              <a:t>muy favorable que la calidad en la gestión de recursos humanos es vital para la gestión cooperativa</a:t>
            </a:r>
            <a:r>
              <a:rPr lang="es-ES_tradnl" dirty="0"/>
              <a:t>. Esto hace que los niveles de gestión y organización de la cooperativa sean altos.</a:t>
            </a:r>
            <a:endParaRPr lang="es-ES" dirty="0"/>
          </a:p>
        </p:txBody>
      </p:sp>
      <p:grpSp>
        <p:nvGrpSpPr>
          <p:cNvPr id="8" name="7 Grupo"/>
          <p:cNvGrpSpPr/>
          <p:nvPr/>
        </p:nvGrpSpPr>
        <p:grpSpPr>
          <a:xfrm>
            <a:off x="899592" y="764704"/>
            <a:ext cx="941418" cy="938425"/>
            <a:chOff x="1059098" y="283891"/>
            <a:chExt cx="941418" cy="973449"/>
          </a:xfrm>
        </p:grpSpPr>
        <p:sp>
          <p:nvSpPr>
            <p:cNvPr id="12" name="11 Elipse"/>
            <p:cNvSpPr/>
            <p:nvPr/>
          </p:nvSpPr>
          <p:spPr>
            <a:xfrm>
              <a:off x="1059098" y="283891"/>
              <a:ext cx="941418" cy="97344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Elipse 4"/>
            <p:cNvSpPr/>
            <p:nvPr/>
          </p:nvSpPr>
          <p:spPr>
            <a:xfrm>
              <a:off x="1196965" y="426449"/>
              <a:ext cx="665684" cy="6883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000" b="1" kern="1200" dirty="0"/>
                <a:t>10         Éxito </a:t>
              </a:r>
              <a:r>
                <a:rPr lang="es-ES" sz="900" b="1" kern="1200" dirty="0"/>
                <a:t>Competitivo</a:t>
              </a:r>
              <a:endParaRPr lang="es-ES" sz="900" b="1" kern="1200" normalizeH="1" baseline="0" dirty="0"/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2047776" y="764704"/>
            <a:ext cx="969300" cy="938425"/>
            <a:chOff x="307319" y="1276760"/>
            <a:chExt cx="969300" cy="1018807"/>
          </a:xfrm>
        </p:grpSpPr>
        <p:sp>
          <p:nvSpPr>
            <p:cNvPr id="15" name="14 Elipse"/>
            <p:cNvSpPr/>
            <p:nvPr/>
          </p:nvSpPr>
          <p:spPr>
            <a:xfrm>
              <a:off x="307319" y="1276760"/>
              <a:ext cx="969300" cy="101880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Elipse 4"/>
            <p:cNvSpPr/>
            <p:nvPr/>
          </p:nvSpPr>
          <p:spPr>
            <a:xfrm>
              <a:off x="449270" y="1425961"/>
              <a:ext cx="685398" cy="7204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900" b="1" kern="1200" dirty="0"/>
                <a:t>9 Internacional</a:t>
              </a:r>
            </a:p>
          </p:txBody>
        </p:sp>
      </p:grpSp>
      <p:sp>
        <p:nvSpPr>
          <p:cNvPr id="17" name="16 Rectángulo"/>
          <p:cNvSpPr/>
          <p:nvPr/>
        </p:nvSpPr>
        <p:spPr>
          <a:xfrm>
            <a:off x="2051720" y="1844824"/>
            <a:ext cx="6624736" cy="2585323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_tradnl" dirty="0"/>
              <a:t>El sector cooperativo agroalimentario extremeño considera que es </a:t>
            </a:r>
            <a:r>
              <a:rPr lang="es-ES_tradnl" b="1" dirty="0"/>
              <a:t>muy importante la internacionalización para ejercer el comercio exterior</a:t>
            </a:r>
            <a:r>
              <a:rPr lang="es-ES_tradnl" dirty="0"/>
              <a:t>, y así seguir creciendo a nivel empresarial; opinan que en el Consejo Rector de la cooperativa </a:t>
            </a:r>
            <a:r>
              <a:rPr lang="es-ES_tradnl" b="1" dirty="0"/>
              <a:t>existe un gran interés por la internacionalización.</a:t>
            </a:r>
          </a:p>
          <a:p>
            <a:r>
              <a:rPr lang="es-ES_tradnl" dirty="0"/>
              <a:t>Sin embargo, </a:t>
            </a:r>
            <a:r>
              <a:rPr lang="es-ES_tradn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 se desarrollan alianzas, redes, ni relaciones con socios extranjeros</a:t>
            </a:r>
            <a:r>
              <a:rPr lang="es-ES_tradnl" dirty="0"/>
              <a:t>; por ello, el capital humano opina de manera negativa, dado que </a:t>
            </a:r>
            <a:r>
              <a:rPr lang="es-ES_tradn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apenas se incorporan tecnologías avanzadas </a:t>
            </a:r>
            <a:r>
              <a:rPr lang="es-ES_tradnl" dirty="0"/>
              <a:t>(en línea con la innovación).</a:t>
            </a:r>
            <a:endParaRPr lang="es-ES" dirty="0"/>
          </a:p>
        </p:txBody>
      </p:sp>
      <p:sp>
        <p:nvSpPr>
          <p:cNvPr id="18" name="17 CuadroTexto"/>
          <p:cNvSpPr txBox="1"/>
          <p:nvPr/>
        </p:nvSpPr>
        <p:spPr>
          <a:xfrm>
            <a:off x="395536" y="198884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⑦</a:t>
            </a: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67DF1892-5F95-B4CC-42CC-74BD60733D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35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855"/>
    </mc:Choice>
    <mc:Fallback>
      <p:transition spd="slow" advTm="101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38554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600" b="1" dirty="0">
                <a:latin typeface="+mn-lt"/>
              </a:rPr>
              <a:t>Vegas Altas: una nueva oportunidad para el fomento del cooperativismo agroalimentario en Extremadura</a:t>
            </a:r>
            <a:endParaRPr lang="es-ES" altLang="es-ES" sz="15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9" name="8 Grupo"/>
          <p:cNvGrpSpPr/>
          <p:nvPr/>
        </p:nvGrpSpPr>
        <p:grpSpPr>
          <a:xfrm>
            <a:off x="460375" y="2996883"/>
            <a:ext cx="1224004" cy="1208953"/>
            <a:chOff x="940440" y="2558302"/>
            <a:chExt cx="1224004" cy="1208953"/>
          </a:xfrm>
        </p:grpSpPr>
        <p:sp>
          <p:nvSpPr>
            <p:cNvPr id="10" name="9 Elipse"/>
            <p:cNvSpPr/>
            <p:nvPr/>
          </p:nvSpPr>
          <p:spPr>
            <a:xfrm>
              <a:off x="940440" y="2558302"/>
              <a:ext cx="1224004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Elipse 4"/>
            <p:cNvSpPr/>
            <p:nvPr/>
          </p:nvSpPr>
          <p:spPr>
            <a:xfrm>
              <a:off x="1119691" y="2735349"/>
              <a:ext cx="865502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Conclusiones</a:t>
              </a:r>
            </a:p>
          </p:txBody>
        </p:sp>
      </p:grpSp>
      <p:sp>
        <p:nvSpPr>
          <p:cNvPr id="3" name="2 Rectángulo"/>
          <p:cNvSpPr/>
          <p:nvPr/>
        </p:nvSpPr>
        <p:spPr>
          <a:xfrm>
            <a:off x="734861" y="980728"/>
            <a:ext cx="50040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/>
              <a:t>La </a:t>
            </a:r>
            <a:r>
              <a:rPr lang="es-ES_tradnl" sz="1600" b="1" dirty="0"/>
              <a:t>Comarca de Vegas Altas del Guadiana</a:t>
            </a:r>
            <a:r>
              <a:rPr lang="es-ES_tradnl" sz="1600" dirty="0"/>
              <a:t>, es una Comarca conformada por los siguientes municipios: Acedera, Cristina, Don Álvaro, Don Benito, </a:t>
            </a:r>
            <a:r>
              <a:rPr lang="es-ES_tradnl" sz="1600" dirty="0" err="1"/>
              <a:t>Guareña</a:t>
            </a:r>
            <a:r>
              <a:rPr lang="es-ES_tradnl" sz="1600" dirty="0"/>
              <a:t>, Manchita, Medellín, </a:t>
            </a:r>
            <a:r>
              <a:rPr lang="es-ES_tradnl" sz="1600" dirty="0" err="1"/>
              <a:t>Mengabril</a:t>
            </a:r>
            <a:r>
              <a:rPr lang="es-ES_tradnl" sz="1600" dirty="0"/>
              <a:t>, </a:t>
            </a:r>
            <a:r>
              <a:rPr lang="es-ES_tradnl" sz="1600" dirty="0" err="1"/>
              <a:t>Rena</a:t>
            </a:r>
            <a:r>
              <a:rPr lang="es-ES_tradnl" sz="1600" dirty="0"/>
              <a:t>, San Pedro de Mérida, Santa Amalia, </a:t>
            </a:r>
            <a:r>
              <a:rPr lang="es-ES_tradnl" sz="1600" dirty="0" err="1"/>
              <a:t>Valdetorres</a:t>
            </a:r>
            <a:r>
              <a:rPr lang="es-ES_tradnl" sz="1600" dirty="0"/>
              <a:t>, Valverde de Mérida, </a:t>
            </a:r>
            <a:r>
              <a:rPr lang="es-ES_tradnl" sz="1600" dirty="0" err="1"/>
              <a:t>Villagonzalo</a:t>
            </a:r>
            <a:r>
              <a:rPr lang="es-ES_tradnl" sz="1600" dirty="0"/>
              <a:t>, Villanueva de la Serena, Villar de </a:t>
            </a:r>
            <a:r>
              <a:rPr lang="es-ES_tradnl" sz="1600" dirty="0" err="1"/>
              <a:t>Rena</a:t>
            </a:r>
            <a:r>
              <a:rPr lang="es-ES_tradnl" sz="1600" dirty="0"/>
              <a:t> y </a:t>
            </a:r>
            <a:r>
              <a:rPr lang="es-ES_tradnl" sz="1600" dirty="0" err="1"/>
              <a:t>Madrigalejo</a:t>
            </a:r>
            <a:r>
              <a:rPr lang="es-ES_tradnl" sz="1600" dirty="0"/>
              <a:t>.</a:t>
            </a:r>
            <a:endParaRPr lang="es-ES" sz="1600" dirty="0"/>
          </a:p>
        </p:txBody>
      </p:sp>
      <p:pic>
        <p:nvPicPr>
          <p:cNvPr id="8" name="7 Imagen" descr="C:\Users\Usuario\Desktop\Tesis Km 0\Seguimiento\Complemento\Figura-1-Municipios-de-Extremadura-por-Grupo-de-Accion-Local-Periodo-de-Programacion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909" y="2047153"/>
            <a:ext cx="3042285" cy="431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11 Imagen" descr="C:\Users\Usuario\Desktop\Tesis Km 0\Seguimiento\Complemento\comarca.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5" t="10690" r="13912" b="10706"/>
          <a:stretch/>
        </p:blipFill>
        <p:spPr bwMode="auto">
          <a:xfrm>
            <a:off x="2987824" y="3717032"/>
            <a:ext cx="2443480" cy="1970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3" name="251 Conector recto de flecha"/>
          <p:cNvCxnSpPr/>
          <p:nvPr/>
        </p:nvCxnSpPr>
        <p:spPr>
          <a:xfrm flipH="1">
            <a:off x="4788024" y="4509120"/>
            <a:ext cx="2383298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extLst>
              <a:ext uri="{FF2B5EF4-FFF2-40B4-BE49-F238E27FC236}">
                <a16:creationId xmlns:a16="http://schemas.microsoft.com/office/drawing/2014/main" id="{37473D4F-18F6-4D77-2825-741B3D37FA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74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40"/>
    </mc:Choice>
    <mc:Fallback>
      <p:transition spd="slow" advTm="14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38554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600" b="1" dirty="0">
                <a:latin typeface="+mn-lt"/>
              </a:rPr>
              <a:t>Vegas Altas: una nueva oportunidad para el fomento del cooperativismo agroalimentario en Extremadura</a:t>
            </a:r>
            <a:endParaRPr lang="es-ES" altLang="es-ES" sz="15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9" name="8 Grupo"/>
          <p:cNvGrpSpPr/>
          <p:nvPr/>
        </p:nvGrpSpPr>
        <p:grpSpPr>
          <a:xfrm>
            <a:off x="460375" y="2996883"/>
            <a:ext cx="1224004" cy="1208953"/>
            <a:chOff x="940440" y="2558302"/>
            <a:chExt cx="1224004" cy="1208953"/>
          </a:xfrm>
        </p:grpSpPr>
        <p:sp>
          <p:nvSpPr>
            <p:cNvPr id="10" name="9 Elipse"/>
            <p:cNvSpPr/>
            <p:nvPr/>
          </p:nvSpPr>
          <p:spPr>
            <a:xfrm>
              <a:off x="940440" y="2558302"/>
              <a:ext cx="1224004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Elipse 4"/>
            <p:cNvSpPr/>
            <p:nvPr/>
          </p:nvSpPr>
          <p:spPr>
            <a:xfrm>
              <a:off x="1119691" y="2735349"/>
              <a:ext cx="865502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Conclusiones</a:t>
              </a:r>
            </a:p>
          </p:txBody>
        </p:sp>
      </p:grp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2195736" y="1769004"/>
          <a:ext cx="5688633" cy="36647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37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29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9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94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Empresa Cooperativa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Municipio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Código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9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Coop. Agraria San Juan Puebla de Alcollarín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Puebla de Alcollarín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BA4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9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Coop. Agrícola San Valentín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Hernán Cortés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BA5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9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Agrocam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Don Benito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BA6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9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Comercial Agropecuaria S.A.T.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Don Benito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BA7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9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Comercial de Ovinos S.C.L.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Villanueva de la Serena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BA9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9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Coop. Del campo San Pedro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Guareña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BA10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19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Coop. Del campo Sagrada Familia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Zurbarán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BA11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19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Didaymaz Sdad. Coop.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El Torviscal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BA12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19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Coop. Guadachel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Guareña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BA14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19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Coop. La Encina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Palazuelo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BA16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19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EA. Group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Villanueva de la Serena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BA21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19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Pronat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Don Benito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BA22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19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Coop. Sindical de Regantes 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Don Benito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BA28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19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Sumifrut S.L.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Don Benito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BA29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19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Tomalia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Santa Amalia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BA30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19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Coop. Tomates del Guadiana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Santa Amalia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BA31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19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Coop. Troil Vegas Altas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Guareña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BA32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19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Coop. Campo en Marcha 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Gargáligas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BA35</a:t>
                      </a:r>
                      <a:endParaRPr lang="es-ES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5" name="Audio 4">
            <a:extLst>
              <a:ext uri="{FF2B5EF4-FFF2-40B4-BE49-F238E27FC236}">
                <a16:creationId xmlns:a16="http://schemas.microsoft.com/office/drawing/2014/main" id="{35370073-B9BC-FA9D-CA36-CF3783FBAB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72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86"/>
    </mc:Choice>
    <mc:Fallback>
      <p:transition spd="slow" advTm="17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38554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600" b="1" dirty="0">
                <a:latin typeface="+mn-lt"/>
              </a:rPr>
              <a:t>Vegas Altas: una nueva oportunidad para el fomento del cooperativismo agroalimentario en Extremadura</a:t>
            </a:r>
            <a:endParaRPr lang="es-ES" altLang="es-ES" sz="15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9" name="8 Grupo"/>
          <p:cNvGrpSpPr/>
          <p:nvPr/>
        </p:nvGrpSpPr>
        <p:grpSpPr>
          <a:xfrm>
            <a:off x="460375" y="2996883"/>
            <a:ext cx="1224004" cy="1208953"/>
            <a:chOff x="940440" y="2558302"/>
            <a:chExt cx="1224004" cy="1208953"/>
          </a:xfrm>
        </p:grpSpPr>
        <p:sp>
          <p:nvSpPr>
            <p:cNvPr id="10" name="9 Elipse"/>
            <p:cNvSpPr/>
            <p:nvPr/>
          </p:nvSpPr>
          <p:spPr>
            <a:xfrm>
              <a:off x="940440" y="2558302"/>
              <a:ext cx="1224004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Elipse 4"/>
            <p:cNvSpPr/>
            <p:nvPr/>
          </p:nvSpPr>
          <p:spPr>
            <a:xfrm>
              <a:off x="1119691" y="2735349"/>
              <a:ext cx="865502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Conclusiones</a:t>
              </a: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2531998"/>
            <a:ext cx="2016224" cy="287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32" y="851279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 descr="Centro Tecnológico de FEVAL - Hom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08720"/>
            <a:ext cx="351472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El Centro de Formación del Medio Rural de Don Benito oferta tres ciclos de  F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059" y="2979949"/>
            <a:ext cx="2752725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9" descr="Cuando 2+2 no es igual a 4 | Compartir Palabra maestr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2" b="6068"/>
          <a:stretch/>
        </p:blipFill>
        <p:spPr bwMode="auto">
          <a:xfrm>
            <a:off x="510294" y="4509120"/>
            <a:ext cx="289560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383" y="5220320"/>
            <a:ext cx="2805113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4530C553-BC30-F336-6617-4B5167283E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0909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681"/>
    </mc:Choice>
    <mc:Fallback>
      <p:transition spd="slow" advTm="105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7">
            <a:extLst>
              <a:ext uri="{FF2B5EF4-FFF2-40B4-BE49-F238E27FC236}">
                <a16:creationId xmlns:a16="http://schemas.microsoft.com/office/drawing/2014/main" id="{37D16033-F99C-51FD-5B4F-18142E307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024" y="5707578"/>
            <a:ext cx="38160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s-ES" altLang="es-ES" sz="800" b="1" dirty="0"/>
          </a:p>
          <a:p>
            <a:r>
              <a:rPr lang="es-ES" altLang="es-ES" b="1" dirty="0"/>
              <a:t>Manuel Aguilar Yuste</a:t>
            </a:r>
          </a:p>
          <a:p>
            <a:endParaRPr lang="es-ES" altLang="es-ES" sz="1400" b="1" dirty="0"/>
          </a:p>
        </p:txBody>
      </p:sp>
      <p:pic>
        <p:nvPicPr>
          <p:cNvPr id="2059" name="Picture 11">
            <a:extLst>
              <a:ext uri="{FF2B5EF4-FFF2-40B4-BE49-F238E27FC236}">
                <a16:creationId xmlns:a16="http://schemas.microsoft.com/office/drawing/2014/main" id="{338CAE12-6989-4336-3989-397B6B802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89240"/>
            <a:ext cx="1258888" cy="94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La UEx prohíbe la práctica de novatadas — Portal de la UEX - Bienvenido a  la Universidad de Extremadu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7" descr="Universidad Rey Juan Carlos - Wikipedia, la enciclopedia lib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1383526" y="1484784"/>
            <a:ext cx="637694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0" b="1" dirty="0">
                <a:latin typeface="Freestyle Script" pitchFamily="66" charset="0"/>
              </a:rPr>
              <a:t>Gracias por su atención!</a:t>
            </a: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2FECE458-C264-3462-648A-881A28974B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2929347"/>
      </p:ext>
    </p:extLst>
  </p:cSld>
  <p:clrMapOvr>
    <a:masterClrMapping/>
  </p:clrMapOvr>
  <p:transition advTm="803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11" name="10 Grupo"/>
          <p:cNvGrpSpPr/>
          <p:nvPr/>
        </p:nvGrpSpPr>
        <p:grpSpPr>
          <a:xfrm>
            <a:off x="365177" y="1027572"/>
            <a:ext cx="1224004" cy="1208953"/>
            <a:chOff x="4615734" y="788374"/>
            <a:chExt cx="1224004" cy="1208953"/>
          </a:xfrm>
        </p:grpSpPr>
        <p:sp>
          <p:nvSpPr>
            <p:cNvPr id="12" name="11 Elipse"/>
            <p:cNvSpPr/>
            <p:nvPr/>
          </p:nvSpPr>
          <p:spPr>
            <a:xfrm>
              <a:off x="4615734" y="788374"/>
              <a:ext cx="1224004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Elipse 4"/>
            <p:cNvSpPr/>
            <p:nvPr/>
          </p:nvSpPr>
          <p:spPr>
            <a:xfrm>
              <a:off x="4794985" y="965421"/>
              <a:ext cx="865502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Objeto de la </a:t>
              </a:r>
              <a:r>
                <a:rPr lang="es-ES" sz="1100" b="1" kern="1200" dirty="0"/>
                <a:t>Investigación</a:t>
              </a:r>
            </a:p>
          </p:txBody>
        </p:sp>
      </p:grpSp>
      <p:sp>
        <p:nvSpPr>
          <p:cNvPr id="3" name="AutoShape 2" descr="Qué son las hipótesis de investigació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AutoShape 5" descr="Qué son las hipótesis de investigació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1043608" y="2348880"/>
            <a:ext cx="777564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r>
              <a:rPr lang="es-ES" b="1" dirty="0"/>
              <a:t>    </a:t>
            </a:r>
            <a:r>
              <a:rPr lang="es-ES" sz="2000" b="1" dirty="0"/>
              <a:t>Hipótesis 1. </a:t>
            </a:r>
            <a:endParaRPr lang="es-ES" sz="2000" dirty="0"/>
          </a:p>
          <a:p>
            <a:r>
              <a:rPr lang="es-ES" sz="2000" dirty="0"/>
              <a:t>Existe una relación positiva entre el capital social de las cooperativas agroalimentarias de Extremadura y los principios cooperativos. </a:t>
            </a:r>
          </a:p>
          <a:p>
            <a:endParaRPr lang="es-ES" sz="2000" dirty="0"/>
          </a:p>
          <a:p>
            <a:r>
              <a:rPr lang="es-ES" sz="2000" b="1" dirty="0"/>
              <a:t>    Hipótesis 2. </a:t>
            </a:r>
            <a:endParaRPr lang="es-ES" sz="2000" dirty="0"/>
          </a:p>
          <a:p>
            <a:r>
              <a:rPr lang="es-ES" sz="2000" dirty="0"/>
              <a:t>Existe una relación positiva entre el capital social de las cooperativas agroalimentarias de Extremadura y los valores cooperativos. </a:t>
            </a:r>
          </a:p>
          <a:p>
            <a:endParaRPr lang="es-ES" sz="2000" dirty="0"/>
          </a:p>
          <a:p>
            <a:r>
              <a:rPr lang="es-ES" sz="2000" b="1" dirty="0"/>
              <a:t>    Hipótesis 3. </a:t>
            </a:r>
            <a:endParaRPr lang="es-ES" sz="2000" dirty="0"/>
          </a:p>
          <a:p>
            <a:r>
              <a:rPr lang="es-ES" sz="2000" dirty="0"/>
              <a:t>El dinamismo y comportamiento de una cooperativa es medible partiendo del conocimiento de su capital social.</a:t>
            </a: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B2C47C6F-B680-0010-2A32-A40656A3B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85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73"/>
    </mc:Choice>
    <mc:Fallback>
      <p:transition spd="slow" advTm="39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11" name="10 Grupo"/>
          <p:cNvGrpSpPr/>
          <p:nvPr/>
        </p:nvGrpSpPr>
        <p:grpSpPr>
          <a:xfrm>
            <a:off x="399699" y="850525"/>
            <a:ext cx="1224004" cy="1208953"/>
            <a:chOff x="4615734" y="788374"/>
            <a:chExt cx="1224004" cy="1208953"/>
          </a:xfrm>
        </p:grpSpPr>
        <p:sp>
          <p:nvSpPr>
            <p:cNvPr id="12" name="11 Elipse"/>
            <p:cNvSpPr/>
            <p:nvPr/>
          </p:nvSpPr>
          <p:spPr>
            <a:xfrm>
              <a:off x="4615734" y="788374"/>
              <a:ext cx="1224004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Elipse 4"/>
            <p:cNvSpPr/>
            <p:nvPr/>
          </p:nvSpPr>
          <p:spPr>
            <a:xfrm>
              <a:off x="4794985" y="965421"/>
              <a:ext cx="865502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Objeto de la </a:t>
              </a:r>
              <a:r>
                <a:rPr lang="es-ES" sz="1100" b="1" kern="1200" dirty="0"/>
                <a:t>Investigación</a:t>
              </a:r>
            </a:p>
          </p:txBody>
        </p:sp>
      </p:grpSp>
      <p:sp>
        <p:nvSpPr>
          <p:cNvPr id="3" name="AutoShape 2" descr="Qué son las hipótesis de investigació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AutoShape 5" descr="Qué son las hipótesis de investigació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765175" y="2852936"/>
            <a:ext cx="777564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/>
              <a:t>Objetivo General: </a:t>
            </a:r>
          </a:p>
          <a:p>
            <a:endParaRPr lang="es-ES" dirty="0"/>
          </a:p>
          <a:p>
            <a:r>
              <a:rPr lang="es-ES" sz="2000" dirty="0"/>
              <a:t>Analizar la relevancia que tiene para las cooperativas agroalimentarias en Extremadura el concepto de capital social y cómo afecta en la gestión integral organizacional, aportando para ello un modelo propio de medición. </a:t>
            </a: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0612A733-4903-9427-BAB6-2766531C0E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44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21"/>
    </mc:Choice>
    <mc:Fallback>
      <p:transition spd="slow" advTm="39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11" name="10 Grupo"/>
          <p:cNvGrpSpPr/>
          <p:nvPr/>
        </p:nvGrpSpPr>
        <p:grpSpPr>
          <a:xfrm>
            <a:off x="399699" y="850525"/>
            <a:ext cx="1224004" cy="1208953"/>
            <a:chOff x="4615734" y="788374"/>
            <a:chExt cx="1224004" cy="1208953"/>
          </a:xfrm>
        </p:grpSpPr>
        <p:sp>
          <p:nvSpPr>
            <p:cNvPr id="12" name="11 Elipse"/>
            <p:cNvSpPr/>
            <p:nvPr/>
          </p:nvSpPr>
          <p:spPr>
            <a:xfrm>
              <a:off x="4615734" y="788374"/>
              <a:ext cx="1224004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Elipse 4"/>
            <p:cNvSpPr/>
            <p:nvPr/>
          </p:nvSpPr>
          <p:spPr>
            <a:xfrm>
              <a:off x="4794985" y="965421"/>
              <a:ext cx="865502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Objeto de la </a:t>
              </a:r>
              <a:r>
                <a:rPr lang="es-ES" sz="1100" b="1" kern="1200" dirty="0"/>
                <a:t>Investigación</a:t>
              </a:r>
            </a:p>
          </p:txBody>
        </p:sp>
      </p:grpSp>
      <p:sp>
        <p:nvSpPr>
          <p:cNvPr id="3" name="AutoShape 2" descr="Qué son las hipótesis de investigació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AutoShape 5" descr="Qué son las hipótesis de investigació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797511" y="2564904"/>
            <a:ext cx="7775649" cy="344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/>
              <a:t>Objetivos Específicos: </a:t>
            </a:r>
          </a:p>
          <a:p>
            <a:endParaRPr lang="es-ES" sz="800" b="1" i="1" dirty="0"/>
          </a:p>
          <a:p>
            <a:endParaRPr lang="es-ES" sz="800" dirty="0"/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Comprender y analizar el sistema cooperativo agroalimentario en la región de Extremadura.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Examinar 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razones por las que las cooperativas agroalimentarias en Extremadura deben basar su desarrollo en la noción de capital social.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Describir 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analizar las áreas en las que las cooperativas agroalimentarias en Extremadura pueden focalizar sus acciones para desarrollar el capital social.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6BF83BCE-FFCD-76FD-82B1-4FF21FCB4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57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310"/>
    </mc:Choice>
    <mc:Fallback>
      <p:transition spd="slow" advTm="81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2" descr="Qué son las hipótesis de investigació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AutoShape 5" descr="Qué son las hipótesis de investigació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aphicFrame>
        <p:nvGraphicFramePr>
          <p:cNvPr id="4" name="3 Diagrama"/>
          <p:cNvGraphicFramePr/>
          <p:nvPr/>
        </p:nvGraphicFramePr>
        <p:xfrm>
          <a:off x="843653" y="908720"/>
          <a:ext cx="747019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7 CuadroTexto"/>
          <p:cNvSpPr txBox="1"/>
          <p:nvPr/>
        </p:nvSpPr>
        <p:spPr>
          <a:xfrm rot="18268179">
            <a:off x="-979008" y="2740865"/>
            <a:ext cx="582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/>
              <a:t>Estructura de la Investigación</a:t>
            </a: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632C733C-DF66-AE53-1CE3-A1DC749120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7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057"/>
    </mc:Choice>
    <mc:Fallback>
      <p:transition spd="slow" advTm="102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5">
            <a:extLst>
              <a:ext uri="{FF2B5EF4-FFF2-40B4-BE49-F238E27FC236}">
                <a16:creationId xmlns:a16="http://schemas.microsoft.com/office/drawing/2014/main" id="{04AE73DB-09E9-6D7D-2148-7D914261E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564"/>
            <a:ext cx="9157502" cy="323165"/>
          </a:xfrm>
          <a:prstGeom prst="rect">
            <a:avLst/>
          </a:prstGeom>
          <a:solidFill>
            <a:schemeClr val="accent6">
              <a:lumMod val="75000"/>
              <a:alpha val="57707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s-ES" sz="15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Medición del Capital Social en las Cooperativas Agroalimentarias de Extremadura</a:t>
            </a:r>
          </a:p>
        </p:txBody>
      </p:sp>
      <p:sp>
        <p:nvSpPr>
          <p:cNvPr id="2" name="AutoShape 4" descr="Escuela Politécnica Superior de Mondragón Unibertsitatea - Mondragon  Unibertsitat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8" name="7 Grupo"/>
          <p:cNvGrpSpPr/>
          <p:nvPr/>
        </p:nvGrpSpPr>
        <p:grpSpPr>
          <a:xfrm>
            <a:off x="1469941" y="692532"/>
            <a:ext cx="3299895" cy="761999"/>
            <a:chOff x="2500457" y="308033"/>
            <a:chExt cx="3299895" cy="761999"/>
          </a:xfrm>
        </p:grpSpPr>
        <p:sp>
          <p:nvSpPr>
            <p:cNvPr id="9" name="8 Rectángulo"/>
            <p:cNvSpPr/>
            <p:nvPr/>
          </p:nvSpPr>
          <p:spPr>
            <a:xfrm>
              <a:off x="2500457" y="308033"/>
              <a:ext cx="2895447" cy="76199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9 Rectángulo"/>
            <p:cNvSpPr/>
            <p:nvPr/>
          </p:nvSpPr>
          <p:spPr>
            <a:xfrm>
              <a:off x="2500457" y="308033"/>
              <a:ext cx="3299895" cy="761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kern="1200" dirty="0"/>
                <a:t>Cooperativa y Capital Social</a:t>
              </a:r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7812360" y="533774"/>
            <a:ext cx="1208953" cy="1208953"/>
            <a:chOff x="5027234" y="2558302"/>
            <a:chExt cx="1208953" cy="1208953"/>
          </a:xfrm>
        </p:grpSpPr>
        <p:sp>
          <p:nvSpPr>
            <p:cNvPr id="14" name="13 Elipse"/>
            <p:cNvSpPr/>
            <p:nvPr/>
          </p:nvSpPr>
          <p:spPr>
            <a:xfrm>
              <a:off x="5027234" y="2558302"/>
              <a:ext cx="1208953" cy="12089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Elipse 4"/>
            <p:cNvSpPr/>
            <p:nvPr/>
          </p:nvSpPr>
          <p:spPr>
            <a:xfrm>
              <a:off x="5204281" y="2735349"/>
              <a:ext cx="854859" cy="8548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/>
                <a:t>Marco Teórico</a:t>
              </a:r>
            </a:p>
          </p:txBody>
        </p:sp>
      </p:grpSp>
      <p:sp>
        <p:nvSpPr>
          <p:cNvPr id="18" name="17 Rectángulo"/>
          <p:cNvSpPr/>
          <p:nvPr/>
        </p:nvSpPr>
        <p:spPr>
          <a:xfrm>
            <a:off x="4283968" y="2211364"/>
            <a:ext cx="1278769" cy="76199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20 Rectángulo"/>
          <p:cNvSpPr/>
          <p:nvPr/>
        </p:nvSpPr>
        <p:spPr>
          <a:xfrm>
            <a:off x="2051720" y="1677218"/>
            <a:ext cx="3087656" cy="53414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200" b="1" kern="1200" dirty="0"/>
              <a:t>Perspectiva histórica</a:t>
            </a:r>
          </a:p>
        </p:txBody>
      </p:sp>
      <p:sp>
        <p:nvSpPr>
          <p:cNvPr id="3" name="AutoShape 2" descr="Prácticas de verano 2021 en el Banco Mundial – Blog del CIP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4" name="AutoShape 2" descr="El Banco Interamericano de Desarrollo adjudica el contrato &quot;Consultoría  para el fomento y la implementación de programas de Generación Distribuida  y Eficiencia Energética bajo modelos de Asociación Público Privada&quot; a  Bettergy -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17" name="16 Elipse"/>
          <p:cNvSpPr/>
          <p:nvPr/>
        </p:nvSpPr>
        <p:spPr>
          <a:xfrm>
            <a:off x="589845" y="620689"/>
            <a:ext cx="898283" cy="865388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18 Elipse"/>
          <p:cNvSpPr/>
          <p:nvPr/>
        </p:nvSpPr>
        <p:spPr>
          <a:xfrm>
            <a:off x="1388536" y="1565680"/>
            <a:ext cx="649365" cy="649365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000" r="-3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12" name="11 Diagrama"/>
          <p:cNvGraphicFramePr/>
          <p:nvPr>
            <p:extLst>
              <p:ext uri="{D42A27DB-BD31-4B8C-83A1-F6EECF244321}">
                <p14:modId xmlns:p14="http://schemas.microsoft.com/office/powerpoint/2010/main" val="1662440593"/>
              </p:ext>
            </p:extLst>
          </p:nvPr>
        </p:nvGraphicFramePr>
        <p:xfrm>
          <a:off x="589845" y="2492896"/>
          <a:ext cx="8014603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Audio 5">
            <a:extLst>
              <a:ext uri="{FF2B5EF4-FFF2-40B4-BE49-F238E27FC236}">
                <a16:creationId xmlns:a16="http://schemas.microsoft.com/office/drawing/2014/main" id="{26FB982A-0BD2-5C74-6EDB-CBEFE413C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00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69"/>
    </mc:Choice>
    <mc:Fallback>
      <p:transition spd="slow" advTm="35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8|29.5|18.5|8.4|3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13138</TotalTime>
  <Words>6464</Words>
  <Application>Microsoft Macintosh PowerPoint</Application>
  <PresentationFormat>Presentación en pantalla (4:3)</PresentationFormat>
  <Paragraphs>1356</Paragraphs>
  <Slides>48</Slides>
  <Notes>28</Notes>
  <HiddenSlides>0</HiddenSlides>
  <MMClips>48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55" baseType="lpstr">
      <vt:lpstr>Agency FB</vt:lpstr>
      <vt:lpstr>Arial</vt:lpstr>
      <vt:lpstr>Calibri</vt:lpstr>
      <vt:lpstr>Calibri Light</vt:lpstr>
      <vt:lpstr>Freestyle Script</vt:lpstr>
      <vt:lpstr>Verdana</vt:lpstr>
      <vt:lpstr>Tema de Office</vt:lpstr>
      <vt:lpstr>Presentación de PowerPoint</vt:lpstr>
      <vt:lpstr>“Medición del Capital Social en las Cooperativas Agroalimentarias de Extremadura”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Employer branding as a strategic factor in Human Resources Management</dc:title>
  <dc:creator>PC</dc:creator>
  <cp:lastModifiedBy>CARLOS MANUEL AGUILAR YUSTE</cp:lastModifiedBy>
  <cp:revision>620</cp:revision>
  <dcterms:created xsi:type="dcterms:W3CDTF">2007-04-19T14:42:28Z</dcterms:created>
  <dcterms:modified xsi:type="dcterms:W3CDTF">2024-05-02T10:03:08Z</dcterms:modified>
</cp:coreProperties>
</file>