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57"/>
  </p:notesMasterIdLst>
  <p:sldIdLst>
    <p:sldId id="346" r:id="rId4"/>
    <p:sldId id="259" r:id="rId5"/>
    <p:sldId id="263" r:id="rId6"/>
    <p:sldId id="273" r:id="rId7"/>
    <p:sldId id="275" r:id="rId8"/>
    <p:sldId id="276" r:id="rId9"/>
    <p:sldId id="277" r:id="rId10"/>
    <p:sldId id="278" r:id="rId11"/>
    <p:sldId id="279" r:id="rId12"/>
    <p:sldId id="280" r:id="rId13"/>
    <p:sldId id="281" r:id="rId14"/>
    <p:sldId id="302" r:id="rId15"/>
    <p:sldId id="303" r:id="rId16"/>
    <p:sldId id="304" r:id="rId17"/>
    <p:sldId id="1176" r:id="rId18"/>
    <p:sldId id="1175" r:id="rId19"/>
    <p:sldId id="307" r:id="rId20"/>
    <p:sldId id="308" r:id="rId21"/>
    <p:sldId id="347" r:id="rId22"/>
    <p:sldId id="1178" r:id="rId23"/>
    <p:sldId id="1179" r:id="rId24"/>
    <p:sldId id="1159" r:id="rId25"/>
    <p:sldId id="311" r:id="rId26"/>
    <p:sldId id="1183" r:id="rId27"/>
    <p:sldId id="1186" r:id="rId28"/>
    <p:sldId id="1182" r:id="rId29"/>
    <p:sldId id="294" r:id="rId30"/>
    <p:sldId id="297" r:id="rId31"/>
    <p:sldId id="298" r:id="rId32"/>
    <p:sldId id="299" r:id="rId33"/>
    <p:sldId id="301" r:id="rId34"/>
    <p:sldId id="335" r:id="rId35"/>
    <p:sldId id="336" r:id="rId36"/>
    <p:sldId id="338" r:id="rId37"/>
    <p:sldId id="339" r:id="rId38"/>
    <p:sldId id="340" r:id="rId39"/>
    <p:sldId id="341" r:id="rId40"/>
    <p:sldId id="342" r:id="rId41"/>
    <p:sldId id="343" r:id="rId42"/>
    <p:sldId id="345" r:id="rId43"/>
    <p:sldId id="316" r:id="rId44"/>
    <p:sldId id="317" r:id="rId45"/>
    <p:sldId id="318" r:id="rId46"/>
    <p:sldId id="320" r:id="rId47"/>
    <p:sldId id="348" r:id="rId48"/>
    <p:sldId id="322" r:id="rId49"/>
    <p:sldId id="319" r:id="rId50"/>
    <p:sldId id="349" r:id="rId51"/>
    <p:sldId id="323" r:id="rId52"/>
    <p:sldId id="350" r:id="rId53"/>
    <p:sldId id="351" r:id="rId54"/>
    <p:sldId id="352" r:id="rId55"/>
    <p:sldId id="1187" r:id="rId56"/>
  </p:sldIdLst>
  <p:sldSz cx="9144000" cy="6858000" type="screen4x3"/>
  <p:notesSz cx="6881813" cy="92964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vin José Morera Salas" userId="93073113-f5d1-435f-adf5-eb3161fdf151" providerId="ADAL" clId="{BFAB8DE8-6054-495B-9EA4-9F96EFE77E2C}"/>
    <pc:docChg chg="undo custSel modSld">
      <pc:chgData name="Melvin José Morera Salas" userId="93073113-f5d1-435f-adf5-eb3161fdf151" providerId="ADAL" clId="{BFAB8DE8-6054-495B-9EA4-9F96EFE77E2C}" dt="2022-12-31T00:11:02.221" v="16" actId="20577"/>
      <pc:docMkLst>
        <pc:docMk/>
      </pc:docMkLst>
      <pc:sldChg chg="modSp mod">
        <pc:chgData name="Melvin José Morera Salas" userId="93073113-f5d1-435f-adf5-eb3161fdf151" providerId="ADAL" clId="{BFAB8DE8-6054-495B-9EA4-9F96EFE77E2C}" dt="2022-12-31T00:09:35.397" v="7" actId="20577"/>
        <pc:sldMkLst>
          <pc:docMk/>
          <pc:sldMk cId="2576164956" sldId="346"/>
        </pc:sldMkLst>
        <pc:spChg chg="mod">
          <ac:chgData name="Melvin José Morera Salas" userId="93073113-f5d1-435f-adf5-eb3161fdf151" providerId="ADAL" clId="{BFAB8DE8-6054-495B-9EA4-9F96EFE77E2C}" dt="2022-12-31T00:09:35.397" v="7" actId="20577"/>
          <ac:spMkLst>
            <pc:docMk/>
            <pc:sldMk cId="2576164956" sldId="346"/>
            <ac:spMk id="9" creationId="{A59A373E-9EB5-4CD8-B2EE-7C2A13FB5E5F}"/>
          </ac:spMkLst>
        </pc:spChg>
        <pc:spChg chg="mod">
          <ac:chgData name="Melvin José Morera Salas" userId="93073113-f5d1-435f-adf5-eb3161fdf151" providerId="ADAL" clId="{BFAB8DE8-6054-495B-9EA4-9F96EFE77E2C}" dt="2022-12-31T00:09:21.923" v="1" actId="20577"/>
          <ac:spMkLst>
            <pc:docMk/>
            <pc:sldMk cId="2576164956" sldId="346"/>
            <ac:spMk id="10" creationId="{00000000-0000-0000-0000-000000000000}"/>
          </ac:spMkLst>
        </pc:spChg>
      </pc:sldChg>
      <pc:sldChg chg="addSp delSp modSp mod">
        <pc:chgData name="Melvin José Morera Salas" userId="93073113-f5d1-435f-adf5-eb3161fdf151" providerId="ADAL" clId="{BFAB8DE8-6054-495B-9EA4-9F96EFE77E2C}" dt="2022-12-31T00:11:02.221" v="16" actId="20577"/>
        <pc:sldMkLst>
          <pc:docMk/>
          <pc:sldMk cId="423122128" sldId="1187"/>
        </pc:sldMkLst>
        <pc:spChg chg="add del mod">
          <ac:chgData name="Melvin José Morera Salas" userId="93073113-f5d1-435f-adf5-eb3161fdf151" providerId="ADAL" clId="{BFAB8DE8-6054-495B-9EA4-9F96EFE77E2C}" dt="2022-12-31T00:11:02.221" v="16" actId="20577"/>
          <ac:spMkLst>
            <pc:docMk/>
            <pc:sldMk cId="423122128" sldId="1187"/>
            <ac:spMk id="2" creationId="{00000000-0000-0000-0000-000000000000}"/>
          </ac:spMkLst>
        </pc:spChg>
        <pc:spChg chg="mod">
          <ac:chgData name="Melvin José Morera Salas" userId="93073113-f5d1-435f-adf5-eb3161fdf151" providerId="ADAL" clId="{BFAB8DE8-6054-495B-9EA4-9F96EFE77E2C}" dt="2022-12-31T00:10:33.353" v="8" actId="20577"/>
          <ac:spMkLst>
            <pc:docMk/>
            <pc:sldMk cId="423122128" sldId="1187"/>
            <ac:spMk id="5" creationId="{00000000-0000-0000-0000-000000000000}"/>
          </ac:spMkLst>
        </pc:spChg>
      </pc:sldChg>
    </pc:docChg>
  </pc:docChgLst>
  <pc:docChgLst>
    <pc:chgData name="Melvin José Morera Salas" userId="93073113-f5d1-435f-adf5-eb3161fdf151" providerId="ADAL" clId="{17F365FC-6322-4B51-A61C-65E3F9F1E2FC}"/>
    <pc:docChg chg="modSld">
      <pc:chgData name="Melvin José Morera Salas" userId="93073113-f5d1-435f-adf5-eb3161fdf151" providerId="ADAL" clId="{17F365FC-6322-4B51-A61C-65E3F9F1E2FC}" dt="2023-05-12T01:01:48.401" v="11" actId="20577"/>
      <pc:docMkLst>
        <pc:docMk/>
      </pc:docMkLst>
      <pc:sldChg chg="modSp mod">
        <pc:chgData name="Melvin José Morera Salas" userId="93073113-f5d1-435f-adf5-eb3161fdf151" providerId="ADAL" clId="{17F365FC-6322-4B51-A61C-65E3F9F1E2FC}" dt="2023-05-12T01:01:30.739" v="6" actId="20577"/>
        <pc:sldMkLst>
          <pc:docMk/>
          <pc:sldMk cId="2576164956" sldId="346"/>
        </pc:sldMkLst>
        <pc:spChg chg="mod">
          <ac:chgData name="Melvin José Morera Salas" userId="93073113-f5d1-435f-adf5-eb3161fdf151" providerId="ADAL" clId="{17F365FC-6322-4B51-A61C-65E3F9F1E2FC}" dt="2023-05-12T01:01:30.739" v="6" actId="20577"/>
          <ac:spMkLst>
            <pc:docMk/>
            <pc:sldMk cId="2576164956" sldId="346"/>
            <ac:spMk id="9" creationId="{A59A373E-9EB5-4CD8-B2EE-7C2A13FB5E5F}"/>
          </ac:spMkLst>
        </pc:spChg>
        <pc:spChg chg="mod">
          <ac:chgData name="Melvin José Morera Salas" userId="93073113-f5d1-435f-adf5-eb3161fdf151" providerId="ADAL" clId="{17F365FC-6322-4B51-A61C-65E3F9F1E2FC}" dt="2023-05-12T01:01:21.376" v="2" actId="20577"/>
          <ac:spMkLst>
            <pc:docMk/>
            <pc:sldMk cId="2576164956" sldId="346"/>
            <ac:spMk id="10" creationId="{00000000-0000-0000-0000-000000000000}"/>
          </ac:spMkLst>
        </pc:spChg>
      </pc:sldChg>
      <pc:sldChg chg="modSp mod">
        <pc:chgData name="Melvin José Morera Salas" userId="93073113-f5d1-435f-adf5-eb3161fdf151" providerId="ADAL" clId="{17F365FC-6322-4B51-A61C-65E3F9F1E2FC}" dt="2023-05-12T01:01:48.401" v="11" actId="20577"/>
        <pc:sldMkLst>
          <pc:docMk/>
          <pc:sldMk cId="423122128" sldId="1187"/>
        </pc:sldMkLst>
        <pc:spChg chg="mod">
          <ac:chgData name="Melvin José Morera Salas" userId="93073113-f5d1-435f-adf5-eb3161fdf151" providerId="ADAL" clId="{17F365FC-6322-4B51-A61C-65E3F9F1E2FC}" dt="2023-05-12T01:01:44.219" v="10" actId="20577"/>
          <ac:spMkLst>
            <pc:docMk/>
            <pc:sldMk cId="423122128" sldId="1187"/>
            <ac:spMk id="2" creationId="{00000000-0000-0000-0000-000000000000}"/>
          </ac:spMkLst>
        </pc:spChg>
        <pc:spChg chg="mod">
          <ac:chgData name="Melvin José Morera Salas" userId="93073113-f5d1-435f-adf5-eb3161fdf151" providerId="ADAL" clId="{17F365FC-6322-4B51-A61C-65E3F9F1E2FC}" dt="2023-05-12T01:01:48.401" v="11" actId="20577"/>
          <ac:spMkLst>
            <pc:docMk/>
            <pc:sldMk cId="423122128" sldId="1187"/>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moreras\Desktop\Informe%20evaluaci&#243;n%202013\Pav&#243;n%20Lasso%20diagram-2012\Grafico%20Pabon-Lasso%202012-UHAC-ocupaci&#243;n-Total-IO%2010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8.2450025500367036E-2"/>
          <c:y val="2.6720870731756788E-2"/>
          <c:w val="0.84234466544762476"/>
          <c:h val="0.86195132739254088"/>
        </c:manualLayout>
      </c:layout>
      <c:scatterChart>
        <c:scatterStyle val="lineMarker"/>
        <c:ser>
          <c:idx val="0"/>
          <c:order val="0"/>
          <c:spPr>
            <a:ln w="28575">
              <a:noFill/>
            </a:ln>
          </c:spPr>
          <c:marker>
            <c:symbol val="circle"/>
            <c:size val="7"/>
            <c:spPr>
              <a:solidFill>
                <a:srgbClr val="00B050"/>
              </a:solidFill>
              <a:ln>
                <a:noFill/>
              </a:ln>
            </c:spPr>
          </c:marker>
          <c:dPt>
            <c:idx val="1"/>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0-D3F2-4B2D-9FF1-1019B2A59BAC}"/>
              </c:ext>
            </c:extLst>
          </c:dPt>
          <c:dPt>
            <c:idx val="3"/>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1-D3F2-4B2D-9FF1-1019B2A59BAC}"/>
              </c:ext>
            </c:extLst>
          </c:dPt>
          <c:dPt>
            <c:idx val="6"/>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2-D3F2-4B2D-9FF1-1019B2A59BAC}"/>
              </c:ext>
            </c:extLst>
          </c:dPt>
          <c:dPt>
            <c:idx val="7"/>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3-D3F2-4B2D-9FF1-1019B2A59BAC}"/>
              </c:ext>
            </c:extLst>
          </c:dPt>
          <c:dPt>
            <c:idx val="12"/>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4-D3F2-4B2D-9FF1-1019B2A59BAC}"/>
              </c:ext>
            </c:extLst>
          </c:dPt>
          <c:dPt>
            <c:idx val="18"/>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5-D3F2-4B2D-9FF1-1019B2A59BAC}"/>
              </c:ext>
            </c:extLst>
          </c:dPt>
          <c:dLbls>
            <c:dLbl>
              <c:idx val="0"/>
              <c:layout>
                <c:manualLayout>
                  <c:x val="0"/>
                  <c:y val="2.7866529199103342E-2"/>
                </c:manualLayout>
              </c:layout>
              <c:tx>
                <c:rich>
                  <a:bodyPr/>
                  <a:lstStyle/>
                  <a:p>
                    <a:pPr>
                      <a:defRPr/>
                    </a:pPr>
                    <a:r>
                      <a:rPr lang="en-US"/>
                      <a:t>Calderón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D3F2-4B2D-9FF1-1019B2A59BAC}"/>
                </c:ext>
              </c:extLst>
            </c:dLbl>
            <c:dLbl>
              <c:idx val="1"/>
              <c:layout/>
              <c:tx>
                <c:rich>
                  <a:bodyPr/>
                  <a:lstStyle/>
                  <a:p>
                    <a:pPr>
                      <a:defRPr/>
                    </a:pPr>
                    <a:r>
                      <a:rPr lang="en-US"/>
                      <a:t>San Juan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D3F2-4B2D-9FF1-1019B2A59BAC}"/>
                </c:ext>
              </c:extLst>
            </c:dLbl>
            <c:dLbl>
              <c:idx val="2"/>
              <c:layout/>
              <c:tx>
                <c:rich>
                  <a:bodyPr/>
                  <a:lstStyle/>
                  <a:p>
                    <a:pPr>
                      <a:defRPr/>
                    </a:pPr>
                    <a:r>
                      <a:rPr lang="en-US"/>
                      <a:t>México</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D3F2-4B2D-9FF1-1019B2A59BAC}"/>
                </c:ext>
              </c:extLst>
            </c:dLbl>
            <c:dLbl>
              <c:idx val="3"/>
              <c:layout/>
              <c:tx>
                <c:rich>
                  <a:bodyPr/>
                  <a:lstStyle/>
                  <a:p>
                    <a:pPr>
                      <a:defRPr/>
                    </a:pPr>
                    <a:r>
                      <a:rPr lang="en-US"/>
                      <a:t>Alajuela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D3F2-4B2D-9FF1-1019B2A59BAC}"/>
                </c:ext>
              </c:extLst>
            </c:dLbl>
            <c:dLbl>
              <c:idx val="4"/>
              <c:layout>
                <c:manualLayout>
                  <c:x val="-4.7393364928910026E-3"/>
                  <c:y val="-1.9253914599413401E-2"/>
                </c:manualLayout>
              </c:layout>
              <c:tx>
                <c:rich>
                  <a:bodyPr/>
                  <a:lstStyle/>
                  <a:p>
                    <a:pPr>
                      <a:defRPr/>
                    </a:pPr>
                    <a:r>
                      <a:rPr lang="en-US"/>
                      <a:t>Grecia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D3F2-4B2D-9FF1-1019B2A59BAC}"/>
                </c:ext>
              </c:extLst>
            </c:dLbl>
            <c:dLbl>
              <c:idx val="5"/>
              <c:layout/>
              <c:tx>
                <c:rich>
                  <a:bodyPr/>
                  <a:lstStyle/>
                  <a:p>
                    <a:pPr>
                      <a:defRPr/>
                    </a:pPr>
                    <a:r>
                      <a:rPr lang="en-US"/>
                      <a:t>San Ramón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D3F2-4B2D-9FF1-1019B2A59BAC}"/>
                </c:ext>
              </c:extLst>
            </c:dLbl>
            <c:dLbl>
              <c:idx val="6"/>
              <c:layout/>
              <c:tx>
                <c:rich>
                  <a:bodyPr/>
                  <a:lstStyle/>
                  <a:p>
                    <a:pPr>
                      <a:defRPr/>
                    </a:pPr>
                    <a:r>
                      <a:rPr lang="en-US"/>
                      <a:t>Heredia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D3F2-4B2D-9FF1-1019B2A59BAC}"/>
                </c:ext>
              </c:extLst>
            </c:dLbl>
            <c:dLbl>
              <c:idx val="7"/>
              <c:layout/>
              <c:tx>
                <c:rich>
                  <a:bodyPr/>
                  <a:lstStyle/>
                  <a:p>
                    <a:pPr>
                      <a:defRPr/>
                    </a:pPr>
                    <a:r>
                      <a:rPr lang="en-US"/>
                      <a:t>Cartago</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D3F2-4B2D-9FF1-1019B2A59BAC}"/>
                </c:ext>
              </c:extLst>
            </c:dLbl>
            <c:dLbl>
              <c:idx val="8"/>
              <c:layout/>
              <c:tx>
                <c:rich>
                  <a:bodyPr/>
                  <a:lstStyle/>
                  <a:p>
                    <a:pPr>
                      <a:defRPr/>
                    </a:pPr>
                    <a:r>
                      <a:rPr lang="en-US"/>
                      <a:t>Turrialba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D3F2-4B2D-9FF1-1019B2A59BAC}"/>
                </c:ext>
              </c:extLst>
            </c:dLbl>
            <c:dLbl>
              <c:idx val="9"/>
              <c:layout>
                <c:manualLayout>
                  <c:x val="-3.1595576619273345E-3"/>
                  <c:y val="-7.2202179747800311E-3"/>
                </c:manualLayout>
              </c:layout>
              <c:tx>
                <c:rich>
                  <a:bodyPr/>
                  <a:lstStyle/>
                  <a:p>
                    <a:pPr>
                      <a:defRPr/>
                    </a:pPr>
                    <a:r>
                      <a:rPr lang="en-US"/>
                      <a:t>Quepos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B-D3F2-4B2D-9FF1-1019B2A59BAC}"/>
                </c:ext>
              </c:extLst>
            </c:dLbl>
            <c:dLbl>
              <c:idx val="10"/>
              <c:layout>
                <c:manualLayout>
                  <c:x val="-4.7393364928910026E-3"/>
                  <c:y val="-1.2033696624633375E-2"/>
                </c:manualLayout>
              </c:layout>
              <c:tx>
                <c:rich>
                  <a:bodyPr/>
                  <a:lstStyle/>
                  <a:p>
                    <a:pPr>
                      <a:defRPr/>
                    </a:pPr>
                    <a:r>
                      <a:rPr lang="en-US"/>
                      <a:t>San Carlos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C-D3F2-4B2D-9FF1-1019B2A59BAC}"/>
                </c:ext>
              </c:extLst>
            </c:dLbl>
            <c:dLbl>
              <c:idx val="11"/>
              <c:layout/>
              <c:tx>
                <c:rich>
                  <a:bodyPr/>
                  <a:lstStyle/>
                  <a:p>
                    <a:pPr>
                      <a:defRPr/>
                    </a:pPr>
                    <a:r>
                      <a:rPr lang="en-US"/>
                      <a:t>Los Chiles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D-D3F2-4B2D-9FF1-1019B2A59BAC}"/>
                </c:ext>
              </c:extLst>
            </c:dLbl>
            <c:dLbl>
              <c:idx val="12"/>
              <c:layout/>
              <c:tx>
                <c:rich>
                  <a:bodyPr/>
                  <a:lstStyle/>
                  <a:p>
                    <a:pPr>
                      <a:defRPr/>
                    </a:pPr>
                    <a:r>
                      <a:rPr lang="en-US"/>
                      <a:t>Puntarenas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D3F2-4B2D-9FF1-1019B2A59BAC}"/>
                </c:ext>
              </c:extLst>
            </c:dLbl>
            <c:dLbl>
              <c:idx val="13"/>
              <c:layout/>
              <c:tx>
                <c:rich>
                  <a:bodyPr/>
                  <a:lstStyle/>
                  <a:p>
                    <a:pPr>
                      <a:defRPr/>
                    </a:pPr>
                    <a:r>
                      <a:rPr lang="en-US"/>
                      <a:t>Liberia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E-D3F2-4B2D-9FF1-1019B2A59BAC}"/>
                </c:ext>
              </c:extLst>
            </c:dLbl>
            <c:dLbl>
              <c:idx val="14"/>
              <c:layout/>
              <c:tx>
                <c:rich>
                  <a:bodyPr/>
                  <a:lstStyle/>
                  <a:p>
                    <a:pPr>
                      <a:defRPr/>
                    </a:pPr>
                    <a:r>
                      <a:rPr lang="en-US"/>
                      <a:t>Nicoya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F-D3F2-4B2D-9FF1-1019B2A59BAC}"/>
                </c:ext>
              </c:extLst>
            </c:dLbl>
            <c:dLbl>
              <c:idx val="15"/>
              <c:layout>
                <c:manualLayout>
                  <c:x val="-9.6490170063924709E-3"/>
                  <c:y val="0"/>
                </c:manualLayout>
              </c:layout>
              <c:tx>
                <c:rich>
                  <a:bodyPr/>
                  <a:lstStyle/>
                  <a:p>
                    <a:pPr>
                      <a:defRPr/>
                    </a:pPr>
                    <a:r>
                      <a:rPr lang="en-US"/>
                      <a:t>Upala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0-D3F2-4B2D-9FF1-1019B2A59BAC}"/>
                </c:ext>
              </c:extLst>
            </c:dLbl>
            <c:dLbl>
              <c:idx val="16"/>
              <c:layout/>
              <c:tx>
                <c:rich>
                  <a:bodyPr/>
                  <a:lstStyle/>
                  <a:p>
                    <a:pPr>
                      <a:defRPr/>
                    </a:pPr>
                    <a:r>
                      <a:rPr lang="en-US"/>
                      <a:t>Limón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1-D3F2-4B2D-9FF1-1019B2A59BAC}"/>
                </c:ext>
              </c:extLst>
            </c:dLbl>
            <c:dLbl>
              <c:idx val="17"/>
              <c:layout>
                <c:manualLayout>
                  <c:x val="-1.609644093005554E-2"/>
                  <c:y val="-1.0703928824057162E-2"/>
                </c:manualLayout>
              </c:layout>
              <c:tx>
                <c:rich>
                  <a:bodyPr/>
                  <a:lstStyle/>
                  <a:p>
                    <a:pPr>
                      <a:defRPr/>
                    </a:pPr>
                    <a:r>
                      <a:rPr lang="en-US"/>
                      <a:t>Guápiles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2-D3F2-4B2D-9FF1-1019B2A59BAC}"/>
                </c:ext>
              </c:extLst>
            </c:dLbl>
            <c:dLbl>
              <c:idx val="18"/>
              <c:layout>
                <c:manualLayout>
                  <c:x val="0"/>
                  <c:y val="-1.3933264599551605E-2"/>
                </c:manualLayout>
              </c:layout>
              <c:tx>
                <c:rich>
                  <a:bodyPr/>
                  <a:lstStyle/>
                  <a:p>
                    <a:pPr>
                      <a:defRPr/>
                    </a:pPr>
                    <a:r>
                      <a:rPr lang="en-US"/>
                      <a:t>Pérez Zeledón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D3F2-4B2D-9FF1-1019B2A59BAC}"/>
                </c:ext>
              </c:extLst>
            </c:dLbl>
            <c:dLbl>
              <c:idx val="19"/>
              <c:layout/>
              <c:tx>
                <c:rich>
                  <a:bodyPr/>
                  <a:lstStyle/>
                  <a:p>
                    <a:pPr>
                      <a:defRPr/>
                    </a:pPr>
                    <a:r>
                      <a:rPr lang="en-US"/>
                      <a:t>Golfito</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3-D3F2-4B2D-9FF1-1019B2A59BAC}"/>
                </c:ext>
              </c:extLst>
            </c:dLbl>
            <c:dLbl>
              <c:idx val="20"/>
              <c:layout/>
              <c:tx>
                <c:rich>
                  <a:bodyPr/>
                  <a:lstStyle/>
                  <a:p>
                    <a:pPr>
                      <a:defRPr/>
                    </a:pPr>
                    <a:r>
                      <a:rPr lang="en-US"/>
                      <a:t>Osa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4-D3F2-4B2D-9FF1-1019B2A59BAC}"/>
                </c:ext>
              </c:extLst>
            </c:dLbl>
            <c:dLbl>
              <c:idx val="21"/>
              <c:layout>
                <c:manualLayout>
                  <c:x val="0"/>
                  <c:y val="7.2202179747800311E-3"/>
                </c:manualLayout>
              </c:layout>
              <c:tx>
                <c:rich>
                  <a:bodyPr/>
                  <a:lstStyle/>
                  <a:p>
                    <a:pPr>
                      <a:defRPr/>
                    </a:pPr>
                    <a:r>
                      <a:rPr lang="en-US"/>
                      <a:t>Neilly</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5-D3F2-4B2D-9FF1-1019B2A59BAC}"/>
                </c:ext>
              </c:extLst>
            </c:dLbl>
            <c:dLbl>
              <c:idx val="22"/>
              <c:layout/>
              <c:tx>
                <c:rich>
                  <a:bodyPr/>
                  <a:lstStyle/>
                  <a:p>
                    <a:pPr>
                      <a:defRPr/>
                    </a:pPr>
                    <a:r>
                      <a:rPr lang="en-US"/>
                      <a:t>San Vito </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6-D3F2-4B2D-9FF1-1019B2A59BAC}"/>
                </c:ext>
              </c:extLst>
            </c:dLbl>
            <c:dLbl>
              <c:idx val="23"/>
              <c:tx>
                <c:rich>
                  <a:bodyPr/>
                  <a:lstStyle/>
                  <a:p>
                    <a:pPr>
                      <a:defRPr/>
                    </a:pPr>
                    <a:endParaRPr lang="en-US"/>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7-D3F2-4B2D-9FF1-1019B2A59BAC}"/>
                </c:ext>
              </c:extLst>
            </c:dLbl>
            <c:delete val="1"/>
            <c:extLst xmlns:c16r2="http://schemas.microsoft.com/office/drawing/2015/06/chart">
              <c:ext xmlns:c15="http://schemas.microsoft.com/office/drawing/2012/chart" uri="{CE6537A1-D6FC-4f65-9D91-7224C49458BB}">
                <c15:showLeaderLines val="0"/>
              </c:ext>
            </c:extLst>
          </c:dLbls>
          <c:xVal>
            <c:numRef>
              <c:f>Hoja1!$B$2:$B$25</c:f>
              <c:numCache>
                <c:formatCode>0</c:formatCode>
                <c:ptCount val="24"/>
                <c:pt idx="0">
                  <c:v>100</c:v>
                </c:pt>
                <c:pt idx="1">
                  <c:v>87.53209930516941</c:v>
                </c:pt>
                <c:pt idx="2">
                  <c:v>85.984052611673746</c:v>
                </c:pt>
                <c:pt idx="3">
                  <c:v>93.006849315068479</c:v>
                </c:pt>
                <c:pt idx="4">
                  <c:v>71.388127853881187</c:v>
                </c:pt>
                <c:pt idx="5">
                  <c:v>71.386301369862977</c:v>
                </c:pt>
                <c:pt idx="6">
                  <c:v>78.485266581255601</c:v>
                </c:pt>
                <c:pt idx="7">
                  <c:v>91.170410958904071</c:v>
                </c:pt>
                <c:pt idx="8">
                  <c:v>72.627646326276448</c:v>
                </c:pt>
                <c:pt idx="9">
                  <c:v>85.593176531403458</c:v>
                </c:pt>
                <c:pt idx="10">
                  <c:v>86.114097451014402</c:v>
                </c:pt>
                <c:pt idx="11">
                  <c:v>61.627302049734681</c:v>
                </c:pt>
                <c:pt idx="12">
                  <c:v>90.311688311688272</c:v>
                </c:pt>
                <c:pt idx="13">
                  <c:v>99.794520547945297</c:v>
                </c:pt>
                <c:pt idx="14">
                  <c:v>91.264966969446775</c:v>
                </c:pt>
                <c:pt idx="15">
                  <c:v>84.647387113140468</c:v>
                </c:pt>
                <c:pt idx="16">
                  <c:v>100</c:v>
                </c:pt>
                <c:pt idx="17">
                  <c:v>86.05713072103643</c:v>
                </c:pt>
                <c:pt idx="18">
                  <c:v>97.055446836268672</c:v>
                </c:pt>
                <c:pt idx="19">
                  <c:v>75.431231555758757</c:v>
                </c:pt>
                <c:pt idx="20">
                  <c:v>70.816438356164284</c:v>
                </c:pt>
                <c:pt idx="21">
                  <c:v>88.930202217873457</c:v>
                </c:pt>
                <c:pt idx="22">
                  <c:v>78.339559983395645</c:v>
                </c:pt>
              </c:numCache>
            </c:numRef>
          </c:xVal>
          <c:yVal>
            <c:numRef>
              <c:f>Hoja1!$C$2:$C$25</c:f>
              <c:numCache>
                <c:formatCode>0</c:formatCode>
                <c:ptCount val="24"/>
                <c:pt idx="0">
                  <c:v>93.64351089588375</c:v>
                </c:pt>
                <c:pt idx="1">
                  <c:v>54.508575851393175</c:v>
                </c:pt>
                <c:pt idx="2">
                  <c:v>76.383007662835254</c:v>
                </c:pt>
                <c:pt idx="3">
                  <c:v>51.165678571428572</c:v>
                </c:pt>
                <c:pt idx="4">
                  <c:v>53.489700000000006</c:v>
                </c:pt>
                <c:pt idx="5">
                  <c:v>59.996260000000007</c:v>
                </c:pt>
                <c:pt idx="6">
                  <c:v>52.176474820143881</c:v>
                </c:pt>
                <c:pt idx="7">
                  <c:v>73.072079999999957</c:v>
                </c:pt>
                <c:pt idx="8">
                  <c:v>53.244010101010105</c:v>
                </c:pt>
                <c:pt idx="9">
                  <c:v>59.813377358490534</c:v>
                </c:pt>
                <c:pt idx="10">
                  <c:v>68.358544303797458</c:v>
                </c:pt>
                <c:pt idx="11">
                  <c:v>52.000923076923073</c:v>
                </c:pt>
                <c:pt idx="12">
                  <c:v>67.659068376068305</c:v>
                </c:pt>
                <c:pt idx="13">
                  <c:v>68.480892857142848</c:v>
                </c:pt>
                <c:pt idx="14">
                  <c:v>62.589216981132076</c:v>
                </c:pt>
                <c:pt idx="15">
                  <c:v>56.122925925925983</c:v>
                </c:pt>
                <c:pt idx="16">
                  <c:v>60.099795918367363</c:v>
                </c:pt>
                <c:pt idx="17">
                  <c:v>62.787232558139536</c:v>
                </c:pt>
                <c:pt idx="18">
                  <c:v>63.209190476190479</c:v>
                </c:pt>
                <c:pt idx="19">
                  <c:v>47.877712121212092</c:v>
                </c:pt>
                <c:pt idx="20">
                  <c:v>48.474879999999999</c:v>
                </c:pt>
                <c:pt idx="21">
                  <c:v>59.106880952380955</c:v>
                </c:pt>
                <c:pt idx="22">
                  <c:v>58.648333333333333</c:v>
                </c:pt>
              </c:numCache>
            </c:numRef>
          </c:yVal>
          <c:extLst xmlns:c16r2="http://schemas.microsoft.com/office/drawing/2015/06/chart">
            <c:ext xmlns:c16="http://schemas.microsoft.com/office/drawing/2014/chart" uri="{C3380CC4-5D6E-409C-BE32-E72D297353CC}">
              <c16:uniqueId val="{00000018-D3F2-4B2D-9FF1-1019B2A59BAC}"/>
            </c:ext>
          </c:extLst>
        </c:ser>
        <c:axId val="128548224"/>
        <c:axId val="129115648"/>
      </c:scatterChart>
      <c:valAx>
        <c:axId val="128548224"/>
        <c:scaling>
          <c:orientation val="minMax"/>
          <c:max val="100"/>
          <c:min val="45"/>
        </c:scaling>
        <c:axPos val="b"/>
        <c:title>
          <c:tx>
            <c:rich>
              <a:bodyPr/>
              <a:lstStyle/>
              <a:p>
                <a:pPr>
                  <a:defRPr/>
                </a:pPr>
                <a:r>
                  <a:rPr lang="en-US"/>
                  <a:t>Índice de Ocupación (%)</a:t>
                </a:r>
              </a:p>
            </c:rich>
          </c:tx>
          <c:layout/>
        </c:title>
        <c:numFmt formatCode="0" sourceLinked="1"/>
        <c:tickLblPos val="nextTo"/>
        <c:crossAx val="129115648"/>
        <c:crosses val="autoZero"/>
        <c:crossBetween val="midCat"/>
        <c:majorUnit val="5"/>
      </c:valAx>
      <c:valAx>
        <c:axId val="129115648"/>
        <c:scaling>
          <c:orientation val="minMax"/>
          <c:max val="100"/>
          <c:min val="45"/>
        </c:scaling>
        <c:axPos val="l"/>
        <c:title>
          <c:tx>
            <c:rich>
              <a:bodyPr rot="-5400000" vert="horz"/>
              <a:lstStyle/>
              <a:p>
                <a:pPr>
                  <a:defRPr/>
                </a:pPr>
                <a:r>
                  <a:rPr lang="en-US"/>
                  <a:t>Productividad (UHAC/camas)</a:t>
                </a:r>
              </a:p>
            </c:rich>
          </c:tx>
          <c:layout/>
        </c:title>
        <c:numFmt formatCode="0" sourceLinked="1"/>
        <c:tickLblPos val="nextTo"/>
        <c:crossAx val="128548224"/>
        <c:crosses val="autoZero"/>
        <c:crossBetween val="midCat"/>
        <c:majorUnit val="5"/>
      </c:valAx>
    </c:plotArea>
    <c:plotVisOnly val="1"/>
    <c:dispBlanksAs val="gap"/>
  </c:chart>
  <c:spPr>
    <a:ln>
      <a:solidFill>
        <a:schemeClr val="bg1">
          <a:lumMod val="50000"/>
        </a:schemeClr>
      </a:solidFill>
    </a:ln>
  </c:spPr>
  <c:txPr>
    <a:bodyPr/>
    <a:lstStyle/>
    <a:p>
      <a:pPr>
        <a:defRPr sz="1600"/>
      </a:pPr>
      <a:endParaRPr lang="es-E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6472F-448F-425C-84D6-4F8937A32824}"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78766CC8-042D-45A8-BE42-FFC2979FC9BA}">
      <dgm:prSet phldrT="[Texto]" custT="1"/>
      <dgm:spPr/>
      <dgm:t>
        <a:bodyPr/>
        <a:lstStyle/>
        <a:p>
          <a:r>
            <a:rPr lang="es-ES" sz="4400" dirty="0"/>
            <a:t>Gestión cama hospitalaria</a:t>
          </a:r>
          <a:endParaRPr lang="en-US" sz="4400" dirty="0"/>
        </a:p>
      </dgm:t>
    </dgm:pt>
    <dgm:pt modelId="{5A8FB1E7-6824-4DB0-8A7A-ABBDC6C72C38}" type="parTrans" cxnId="{A3A68130-6703-49AB-BD78-9E643E69EC16}">
      <dgm:prSet/>
      <dgm:spPr/>
      <dgm:t>
        <a:bodyPr/>
        <a:lstStyle/>
        <a:p>
          <a:endParaRPr lang="en-US"/>
        </a:p>
      </dgm:t>
    </dgm:pt>
    <dgm:pt modelId="{B143DA7D-E4C2-4419-827F-7973A68DA913}" type="sibTrans" cxnId="{A3A68130-6703-49AB-BD78-9E643E69EC16}">
      <dgm:prSet/>
      <dgm:spPr/>
      <dgm:t>
        <a:bodyPr/>
        <a:lstStyle/>
        <a:p>
          <a:endParaRPr lang="en-US"/>
        </a:p>
      </dgm:t>
    </dgm:pt>
    <dgm:pt modelId="{3202E13C-2F7E-44AC-8F40-42B893A3919B}">
      <dgm:prSet phldrT="[Texto]" custT="1"/>
      <dgm:spPr/>
      <dgm:t>
        <a:bodyPr/>
        <a:lstStyle/>
        <a:p>
          <a:pPr algn="l"/>
          <a:r>
            <a:rPr lang="es-ES" sz="1700" u="sng" dirty="0"/>
            <a:t>Porcentaje de ocupación</a:t>
          </a:r>
          <a:r>
            <a:rPr lang="es-ES" sz="1700" dirty="0"/>
            <a:t>: </a:t>
          </a:r>
        </a:p>
        <a:p>
          <a:pPr algn="l"/>
          <a:r>
            <a:rPr lang="es-ES" sz="1700" dirty="0"/>
            <a:t>Es la proporción media en período de tiempo en el que las camas han estado realmente ocupadas por algún paciente respecto a su capacidad máxima de ocupación, expresada en un tanto por ciento.  El rango que se considera óptimo está comprendido entre el 75% y el 85%.</a:t>
          </a:r>
          <a:endParaRPr lang="en-US" sz="1700" dirty="0"/>
        </a:p>
      </dgm:t>
    </dgm:pt>
    <dgm:pt modelId="{D26C19BD-0D07-4090-A817-103404B810BF}" type="parTrans" cxnId="{5A7D0CAE-6873-405A-AA2D-91BB7AC3E697}">
      <dgm:prSet/>
      <dgm:spPr/>
      <dgm:t>
        <a:bodyPr/>
        <a:lstStyle/>
        <a:p>
          <a:endParaRPr lang="en-US"/>
        </a:p>
      </dgm:t>
    </dgm:pt>
    <dgm:pt modelId="{EF2A02BC-B08C-4723-B388-DA4645B4B163}" type="sibTrans" cxnId="{5A7D0CAE-6873-405A-AA2D-91BB7AC3E697}">
      <dgm:prSet/>
      <dgm:spPr/>
      <dgm:t>
        <a:bodyPr/>
        <a:lstStyle/>
        <a:p>
          <a:endParaRPr lang="en-US"/>
        </a:p>
      </dgm:t>
    </dgm:pt>
    <dgm:pt modelId="{2F3AAEFF-6EA2-4998-850F-FEBF08069C33}">
      <dgm:prSet phldrT="[Texto]" custT="1"/>
      <dgm:spPr/>
      <dgm:t>
        <a:bodyPr/>
        <a:lstStyle/>
        <a:p>
          <a:pPr algn="l"/>
          <a:r>
            <a:rPr lang="es-ES" sz="1700" u="sng" dirty="0"/>
            <a:t>Días de estancia media</a:t>
          </a:r>
          <a:r>
            <a:rPr lang="es-ES" sz="1700" dirty="0"/>
            <a:t>: </a:t>
          </a:r>
        </a:p>
        <a:p>
          <a:pPr algn="l"/>
          <a:r>
            <a:rPr lang="es-ES" sz="1700" dirty="0"/>
            <a:t>Es la suma total de estancias en un período, divididas por el total de episodios de hospitalización en el mismo período. </a:t>
          </a:r>
          <a:endParaRPr lang="en-US" sz="1700" dirty="0"/>
        </a:p>
      </dgm:t>
    </dgm:pt>
    <dgm:pt modelId="{F0299437-B479-4456-879B-CD95850F3139}" type="parTrans" cxnId="{BD2519B8-A7C8-47F2-BB86-1F411511FE1E}">
      <dgm:prSet/>
      <dgm:spPr/>
      <dgm:t>
        <a:bodyPr/>
        <a:lstStyle/>
        <a:p>
          <a:endParaRPr lang="en-US"/>
        </a:p>
      </dgm:t>
    </dgm:pt>
    <dgm:pt modelId="{EA009BA5-F584-438A-8730-E5D081C84EE4}" type="sibTrans" cxnId="{BD2519B8-A7C8-47F2-BB86-1F411511FE1E}">
      <dgm:prSet/>
      <dgm:spPr/>
      <dgm:t>
        <a:bodyPr/>
        <a:lstStyle/>
        <a:p>
          <a:endParaRPr lang="en-US"/>
        </a:p>
      </dgm:t>
    </dgm:pt>
    <dgm:pt modelId="{6371EE46-0F2A-4884-8178-6CFDBDA4B119}">
      <dgm:prSet phldrT="[Texto]" custT="1"/>
      <dgm:spPr/>
      <dgm:t>
        <a:bodyPr/>
        <a:lstStyle/>
        <a:p>
          <a:pPr algn="l"/>
          <a:r>
            <a:rPr lang="es-ES" sz="1700" u="sng" dirty="0"/>
            <a:t>Actividad</a:t>
          </a:r>
          <a:r>
            <a:rPr lang="es-ES" sz="1700" dirty="0"/>
            <a:t>: </a:t>
          </a:r>
        </a:p>
        <a:p>
          <a:pPr algn="l"/>
          <a:r>
            <a:rPr lang="es-ES" sz="1700" dirty="0"/>
            <a:t>Promedio de egresos por cama en un período determinado de tiempo. </a:t>
          </a:r>
          <a:endParaRPr lang="en-US" sz="1700" dirty="0"/>
        </a:p>
      </dgm:t>
    </dgm:pt>
    <dgm:pt modelId="{A6FB0DA4-29A3-4EAD-BA5C-A3C0C5EB878A}" type="parTrans" cxnId="{031BBDBD-E2D0-4527-A1B4-AFB704358369}">
      <dgm:prSet/>
      <dgm:spPr/>
      <dgm:t>
        <a:bodyPr/>
        <a:lstStyle/>
        <a:p>
          <a:endParaRPr lang="en-US"/>
        </a:p>
      </dgm:t>
    </dgm:pt>
    <dgm:pt modelId="{719E995C-F571-442A-A5C6-454ADBF5631B}" type="sibTrans" cxnId="{031BBDBD-E2D0-4527-A1B4-AFB704358369}">
      <dgm:prSet/>
      <dgm:spPr/>
      <dgm:t>
        <a:bodyPr/>
        <a:lstStyle/>
        <a:p>
          <a:endParaRPr lang="en-US"/>
        </a:p>
      </dgm:t>
    </dgm:pt>
    <dgm:pt modelId="{E5DE4F69-018D-4087-BCB5-14969EE125A2}">
      <dgm:prSet phldrT="[Texto]" custT="1"/>
      <dgm:spPr/>
      <dgm:t>
        <a:bodyPr/>
        <a:lstStyle/>
        <a:p>
          <a:pPr algn="l"/>
          <a:r>
            <a:rPr lang="es-ES" sz="1700" u="sng" dirty="0"/>
            <a:t>Intervalo de sustitución</a:t>
          </a:r>
          <a:r>
            <a:rPr lang="es-ES" sz="1700" dirty="0"/>
            <a:t>: </a:t>
          </a:r>
        </a:p>
        <a:p>
          <a:pPr algn="l"/>
          <a:r>
            <a:rPr lang="es-ES" sz="1700" dirty="0"/>
            <a:t>Promedio de tiempo en que las camas permanecen desocupadas entre un egreso y el ingreso siguiente. En teoría su duración idónea es la suficiente para preparar la cama y el entorno para un nuevo paciente y no debería superar el día o día y medio. Este indicador es de responsabilidad administrativa. </a:t>
          </a:r>
          <a:endParaRPr lang="en-US" sz="1700" dirty="0"/>
        </a:p>
      </dgm:t>
    </dgm:pt>
    <dgm:pt modelId="{8A6B5B38-DD22-4114-9E21-629C469C86EB}" type="parTrans" cxnId="{EEE44E59-6980-4194-8274-3CD24F0C9B3F}">
      <dgm:prSet/>
      <dgm:spPr/>
      <dgm:t>
        <a:bodyPr/>
        <a:lstStyle/>
        <a:p>
          <a:endParaRPr lang="en-US"/>
        </a:p>
      </dgm:t>
    </dgm:pt>
    <dgm:pt modelId="{70FB67E9-EDDE-4659-AECD-92A819E6CB3C}" type="sibTrans" cxnId="{EEE44E59-6980-4194-8274-3CD24F0C9B3F}">
      <dgm:prSet/>
      <dgm:spPr/>
      <dgm:t>
        <a:bodyPr/>
        <a:lstStyle/>
        <a:p>
          <a:endParaRPr lang="en-US"/>
        </a:p>
      </dgm:t>
    </dgm:pt>
    <dgm:pt modelId="{9D5D8FC0-8F81-4820-B48B-6816D2B4B845}" type="pres">
      <dgm:prSet presAssocID="{CDE6472F-448F-425C-84D6-4F8937A32824}" presName="composite" presStyleCnt="0">
        <dgm:presLayoutVars>
          <dgm:chMax val="1"/>
          <dgm:dir/>
          <dgm:resizeHandles val="exact"/>
        </dgm:presLayoutVars>
      </dgm:prSet>
      <dgm:spPr/>
      <dgm:t>
        <a:bodyPr/>
        <a:lstStyle/>
        <a:p>
          <a:endParaRPr lang="es-ES"/>
        </a:p>
      </dgm:t>
    </dgm:pt>
    <dgm:pt modelId="{9B862C35-82D4-4F44-9A56-F08FBDD5DDC7}" type="pres">
      <dgm:prSet presAssocID="{78766CC8-042D-45A8-BE42-FFC2979FC9BA}" presName="roof" presStyleLbl="dkBgShp" presStyleIdx="0" presStyleCnt="2" custScaleY="48016"/>
      <dgm:spPr/>
      <dgm:t>
        <a:bodyPr/>
        <a:lstStyle/>
        <a:p>
          <a:endParaRPr lang="es-ES"/>
        </a:p>
      </dgm:t>
    </dgm:pt>
    <dgm:pt modelId="{1E5F63DA-301F-4616-9214-938C2411D3F0}" type="pres">
      <dgm:prSet presAssocID="{78766CC8-042D-45A8-BE42-FFC2979FC9BA}" presName="pillars" presStyleCnt="0"/>
      <dgm:spPr/>
    </dgm:pt>
    <dgm:pt modelId="{3F845225-900B-4024-B34E-056B838AAD1E}" type="pres">
      <dgm:prSet presAssocID="{78766CC8-042D-45A8-BE42-FFC2979FC9BA}" presName="pillar1" presStyleLbl="node1" presStyleIdx="0" presStyleCnt="4" custScaleY="128789" custLinFactNeighborY="29">
        <dgm:presLayoutVars>
          <dgm:bulletEnabled val="1"/>
        </dgm:presLayoutVars>
      </dgm:prSet>
      <dgm:spPr/>
      <dgm:t>
        <a:bodyPr/>
        <a:lstStyle/>
        <a:p>
          <a:endParaRPr lang="es-ES"/>
        </a:p>
      </dgm:t>
    </dgm:pt>
    <dgm:pt modelId="{2B9F455C-6C9A-40BC-9A10-967364FFF531}" type="pres">
      <dgm:prSet presAssocID="{2F3AAEFF-6EA2-4998-850F-FEBF08069C33}" presName="pillarX" presStyleLbl="node1" presStyleIdx="1" presStyleCnt="4" custScaleY="131992" custLinFactNeighborX="-581" custLinFactNeighborY="1828">
        <dgm:presLayoutVars>
          <dgm:bulletEnabled val="1"/>
        </dgm:presLayoutVars>
      </dgm:prSet>
      <dgm:spPr/>
      <dgm:t>
        <a:bodyPr/>
        <a:lstStyle/>
        <a:p>
          <a:endParaRPr lang="es-ES"/>
        </a:p>
      </dgm:t>
    </dgm:pt>
    <dgm:pt modelId="{9664DA7C-1D6F-47F2-A964-820F063D7495}" type="pres">
      <dgm:prSet presAssocID="{6371EE46-0F2A-4884-8178-6CFDBDA4B119}" presName="pillarX" presStyleLbl="node1" presStyleIdx="2" presStyleCnt="4" custScaleY="130390" custLinFactNeighborX="-581" custLinFactNeighborY="491">
        <dgm:presLayoutVars>
          <dgm:bulletEnabled val="1"/>
        </dgm:presLayoutVars>
      </dgm:prSet>
      <dgm:spPr/>
      <dgm:t>
        <a:bodyPr/>
        <a:lstStyle/>
        <a:p>
          <a:endParaRPr lang="es-ES"/>
        </a:p>
      </dgm:t>
    </dgm:pt>
    <dgm:pt modelId="{990A38F6-74FB-4EDE-9543-F7E9AA43EC7E}" type="pres">
      <dgm:prSet presAssocID="{E5DE4F69-018D-4087-BCB5-14969EE125A2}" presName="pillarX" presStyleLbl="node1" presStyleIdx="3" presStyleCnt="4" custScaleX="109523" custScaleY="132684" custLinFactNeighborX="39" custLinFactNeighborY="2100">
        <dgm:presLayoutVars>
          <dgm:bulletEnabled val="1"/>
        </dgm:presLayoutVars>
      </dgm:prSet>
      <dgm:spPr/>
      <dgm:t>
        <a:bodyPr/>
        <a:lstStyle/>
        <a:p>
          <a:endParaRPr lang="es-ES"/>
        </a:p>
      </dgm:t>
    </dgm:pt>
    <dgm:pt modelId="{83AE85A6-C4E6-4AA4-AEEF-069220406C3E}" type="pres">
      <dgm:prSet presAssocID="{78766CC8-042D-45A8-BE42-FFC2979FC9BA}" presName="base" presStyleLbl="dkBgShp" presStyleIdx="1" presStyleCnt="2" custFlipVert="0" custScaleY="58636" custLinFactY="9133" custLinFactNeighborX="870" custLinFactNeighborY="100000"/>
      <dgm:spPr/>
    </dgm:pt>
  </dgm:ptLst>
  <dgm:cxnLst>
    <dgm:cxn modelId="{FFFB6563-DD67-4F23-8487-D8F2F2C82373}" type="presOf" srcId="{6371EE46-0F2A-4884-8178-6CFDBDA4B119}" destId="{9664DA7C-1D6F-47F2-A964-820F063D7495}" srcOrd="0" destOrd="0" presId="urn:microsoft.com/office/officeart/2005/8/layout/hList3"/>
    <dgm:cxn modelId="{48B0DC30-8BF5-42E6-B6C5-395756E8730D}" type="presOf" srcId="{3202E13C-2F7E-44AC-8F40-42B893A3919B}" destId="{3F845225-900B-4024-B34E-056B838AAD1E}" srcOrd="0" destOrd="0" presId="urn:microsoft.com/office/officeart/2005/8/layout/hList3"/>
    <dgm:cxn modelId="{A3A68130-6703-49AB-BD78-9E643E69EC16}" srcId="{CDE6472F-448F-425C-84D6-4F8937A32824}" destId="{78766CC8-042D-45A8-BE42-FFC2979FC9BA}" srcOrd="0" destOrd="0" parTransId="{5A8FB1E7-6824-4DB0-8A7A-ABBDC6C72C38}" sibTransId="{B143DA7D-E4C2-4419-827F-7973A68DA913}"/>
    <dgm:cxn modelId="{B07AB282-11A4-48A8-9155-BC96E98C67BC}" type="presOf" srcId="{E5DE4F69-018D-4087-BCB5-14969EE125A2}" destId="{990A38F6-74FB-4EDE-9543-F7E9AA43EC7E}" srcOrd="0" destOrd="0" presId="urn:microsoft.com/office/officeart/2005/8/layout/hList3"/>
    <dgm:cxn modelId="{287FFB5F-D85B-44FD-BB2C-C2138FFBA796}" type="presOf" srcId="{CDE6472F-448F-425C-84D6-4F8937A32824}" destId="{9D5D8FC0-8F81-4820-B48B-6816D2B4B845}" srcOrd="0" destOrd="0" presId="urn:microsoft.com/office/officeart/2005/8/layout/hList3"/>
    <dgm:cxn modelId="{BD2519B8-A7C8-47F2-BB86-1F411511FE1E}" srcId="{78766CC8-042D-45A8-BE42-FFC2979FC9BA}" destId="{2F3AAEFF-6EA2-4998-850F-FEBF08069C33}" srcOrd="1" destOrd="0" parTransId="{F0299437-B479-4456-879B-CD95850F3139}" sibTransId="{EA009BA5-F584-438A-8730-E5D081C84EE4}"/>
    <dgm:cxn modelId="{EEE44E59-6980-4194-8274-3CD24F0C9B3F}" srcId="{78766CC8-042D-45A8-BE42-FFC2979FC9BA}" destId="{E5DE4F69-018D-4087-BCB5-14969EE125A2}" srcOrd="3" destOrd="0" parTransId="{8A6B5B38-DD22-4114-9E21-629C469C86EB}" sibTransId="{70FB67E9-EDDE-4659-AECD-92A819E6CB3C}"/>
    <dgm:cxn modelId="{5A7D0CAE-6873-405A-AA2D-91BB7AC3E697}" srcId="{78766CC8-042D-45A8-BE42-FFC2979FC9BA}" destId="{3202E13C-2F7E-44AC-8F40-42B893A3919B}" srcOrd="0" destOrd="0" parTransId="{D26C19BD-0D07-4090-A817-103404B810BF}" sibTransId="{EF2A02BC-B08C-4723-B388-DA4645B4B163}"/>
    <dgm:cxn modelId="{585E0785-91AA-40D5-9C26-BDB368525D81}" type="presOf" srcId="{78766CC8-042D-45A8-BE42-FFC2979FC9BA}" destId="{9B862C35-82D4-4F44-9A56-F08FBDD5DDC7}" srcOrd="0" destOrd="0" presId="urn:microsoft.com/office/officeart/2005/8/layout/hList3"/>
    <dgm:cxn modelId="{DFD895B9-010C-4689-AABD-2E3E84E74F87}" type="presOf" srcId="{2F3AAEFF-6EA2-4998-850F-FEBF08069C33}" destId="{2B9F455C-6C9A-40BC-9A10-967364FFF531}" srcOrd="0" destOrd="0" presId="urn:microsoft.com/office/officeart/2005/8/layout/hList3"/>
    <dgm:cxn modelId="{031BBDBD-E2D0-4527-A1B4-AFB704358369}" srcId="{78766CC8-042D-45A8-BE42-FFC2979FC9BA}" destId="{6371EE46-0F2A-4884-8178-6CFDBDA4B119}" srcOrd="2" destOrd="0" parTransId="{A6FB0DA4-29A3-4EAD-BA5C-A3C0C5EB878A}" sibTransId="{719E995C-F571-442A-A5C6-454ADBF5631B}"/>
    <dgm:cxn modelId="{9FCB2E2E-9E54-4375-B2B7-1BD0CF3247D6}" type="presParOf" srcId="{9D5D8FC0-8F81-4820-B48B-6816D2B4B845}" destId="{9B862C35-82D4-4F44-9A56-F08FBDD5DDC7}" srcOrd="0" destOrd="0" presId="urn:microsoft.com/office/officeart/2005/8/layout/hList3"/>
    <dgm:cxn modelId="{D92E17F7-9301-4C11-B56E-426DC76889EF}" type="presParOf" srcId="{9D5D8FC0-8F81-4820-B48B-6816D2B4B845}" destId="{1E5F63DA-301F-4616-9214-938C2411D3F0}" srcOrd="1" destOrd="0" presId="urn:microsoft.com/office/officeart/2005/8/layout/hList3"/>
    <dgm:cxn modelId="{532D4BDC-266A-4C0D-AC82-D32214495D18}" type="presParOf" srcId="{1E5F63DA-301F-4616-9214-938C2411D3F0}" destId="{3F845225-900B-4024-B34E-056B838AAD1E}" srcOrd="0" destOrd="0" presId="urn:microsoft.com/office/officeart/2005/8/layout/hList3"/>
    <dgm:cxn modelId="{68DF3D94-78AC-4DA8-8DC4-4CA995028DAA}" type="presParOf" srcId="{1E5F63DA-301F-4616-9214-938C2411D3F0}" destId="{2B9F455C-6C9A-40BC-9A10-967364FFF531}" srcOrd="1" destOrd="0" presId="urn:microsoft.com/office/officeart/2005/8/layout/hList3"/>
    <dgm:cxn modelId="{32FC9A23-99A0-4097-92E5-FBAEEE81D499}" type="presParOf" srcId="{1E5F63DA-301F-4616-9214-938C2411D3F0}" destId="{9664DA7C-1D6F-47F2-A964-820F063D7495}" srcOrd="2" destOrd="0" presId="urn:microsoft.com/office/officeart/2005/8/layout/hList3"/>
    <dgm:cxn modelId="{E63B9165-05A8-4783-82BC-1312C9A920A8}" type="presParOf" srcId="{1E5F63DA-301F-4616-9214-938C2411D3F0}" destId="{990A38F6-74FB-4EDE-9543-F7E9AA43EC7E}" srcOrd="3" destOrd="0" presId="urn:microsoft.com/office/officeart/2005/8/layout/hList3"/>
    <dgm:cxn modelId="{837ACF69-60C1-4491-BF42-AFB9259D6E86}" type="presParOf" srcId="{9D5D8FC0-8F81-4820-B48B-6816D2B4B845}" destId="{83AE85A6-C4E6-4AA4-AEEF-069220406C3E}"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62C35-82D4-4F44-9A56-F08FBDD5DDC7}">
      <dsp:nvSpPr>
        <dsp:cNvPr id="0" name=""/>
        <dsp:cNvSpPr/>
      </dsp:nvSpPr>
      <dsp:spPr>
        <a:xfrm>
          <a:off x="0" y="128055"/>
          <a:ext cx="8280920" cy="819436"/>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dirty="0"/>
            <a:t>Gestión cama hospitalaria</a:t>
          </a:r>
          <a:endParaRPr lang="en-US" sz="4400" kern="1200" dirty="0"/>
        </a:p>
      </dsp:txBody>
      <dsp:txXfrm>
        <a:off x="0" y="128055"/>
        <a:ext cx="8280920" cy="819436"/>
      </dsp:txXfrm>
    </dsp:sp>
    <dsp:sp modelId="{3F845225-900B-4024-B34E-056B838AAD1E}">
      <dsp:nvSpPr>
        <dsp:cNvPr id="0" name=""/>
        <dsp:cNvSpPr/>
      </dsp:nvSpPr>
      <dsp:spPr>
        <a:xfrm>
          <a:off x="778" y="876231"/>
          <a:ext cx="2021708" cy="46155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Porcentaje de ocupación</a:t>
          </a:r>
          <a:r>
            <a:rPr lang="es-ES" sz="1700" kern="1200" dirty="0"/>
            <a:t>: </a:t>
          </a:r>
        </a:p>
        <a:p>
          <a:pPr marL="0" lvl="0" indent="0" algn="l" defTabSz="755650">
            <a:lnSpc>
              <a:spcPct val="90000"/>
            </a:lnSpc>
            <a:spcBef>
              <a:spcPct val="0"/>
            </a:spcBef>
            <a:spcAft>
              <a:spcPct val="35000"/>
            </a:spcAft>
            <a:buNone/>
          </a:pPr>
          <a:r>
            <a:rPr lang="es-ES" sz="1700" kern="1200" dirty="0"/>
            <a:t>Es la proporción media en período de tiempo en el que las camas han estado realmente ocupadas por algún paciente respecto a su capacidad máxima de ocupación, expresada en un tanto por ciento.  El rango que se considera óptimo está comprendido entre el 75% y el 85%.</a:t>
          </a:r>
          <a:endParaRPr lang="en-US" sz="1700" kern="1200" dirty="0"/>
        </a:p>
      </dsp:txBody>
      <dsp:txXfrm>
        <a:off x="778" y="876231"/>
        <a:ext cx="2021708" cy="4615589"/>
      </dsp:txXfrm>
    </dsp:sp>
    <dsp:sp modelId="{2B9F455C-6C9A-40BC-9A10-967364FFF531}">
      <dsp:nvSpPr>
        <dsp:cNvPr id="0" name=""/>
        <dsp:cNvSpPr/>
      </dsp:nvSpPr>
      <dsp:spPr>
        <a:xfrm>
          <a:off x="2010741" y="883309"/>
          <a:ext cx="2021708" cy="47303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Días de estancia media</a:t>
          </a:r>
          <a:r>
            <a:rPr lang="es-ES" sz="1700" kern="1200" dirty="0"/>
            <a:t>: </a:t>
          </a:r>
        </a:p>
        <a:p>
          <a:pPr marL="0" lvl="0" indent="0" algn="l" defTabSz="755650">
            <a:lnSpc>
              <a:spcPct val="90000"/>
            </a:lnSpc>
            <a:spcBef>
              <a:spcPct val="0"/>
            </a:spcBef>
            <a:spcAft>
              <a:spcPct val="35000"/>
            </a:spcAft>
            <a:buNone/>
          </a:pPr>
          <a:r>
            <a:rPr lang="es-ES" sz="1700" kern="1200" dirty="0"/>
            <a:t>Es la suma total de estancias en un período, divididas por el total de episodios de hospitalización en el mismo período. </a:t>
          </a:r>
          <a:endParaRPr lang="en-US" sz="1700" kern="1200" dirty="0"/>
        </a:p>
      </dsp:txBody>
      <dsp:txXfrm>
        <a:off x="2010741" y="883309"/>
        <a:ext cx="2021708" cy="4730379"/>
      </dsp:txXfrm>
    </dsp:sp>
    <dsp:sp modelId="{9664DA7C-1D6F-47F2-A964-820F063D7495}">
      <dsp:nvSpPr>
        <dsp:cNvPr id="0" name=""/>
        <dsp:cNvSpPr/>
      </dsp:nvSpPr>
      <dsp:spPr>
        <a:xfrm>
          <a:off x="4032450" y="864100"/>
          <a:ext cx="2021708" cy="467296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Actividad</a:t>
          </a:r>
          <a:r>
            <a:rPr lang="es-ES" sz="1700" kern="1200" dirty="0"/>
            <a:t>: </a:t>
          </a:r>
        </a:p>
        <a:p>
          <a:pPr marL="0" lvl="0" indent="0" algn="l" defTabSz="755650">
            <a:lnSpc>
              <a:spcPct val="90000"/>
            </a:lnSpc>
            <a:spcBef>
              <a:spcPct val="0"/>
            </a:spcBef>
            <a:spcAft>
              <a:spcPct val="35000"/>
            </a:spcAft>
            <a:buNone/>
          </a:pPr>
          <a:r>
            <a:rPr lang="es-ES" sz="1700" kern="1200" dirty="0"/>
            <a:t>Promedio de egresos por cama en un período determinado de tiempo. </a:t>
          </a:r>
          <a:endParaRPr lang="en-US" sz="1700" kern="1200" dirty="0"/>
        </a:p>
      </dsp:txBody>
      <dsp:txXfrm>
        <a:off x="4032450" y="864100"/>
        <a:ext cx="2021708" cy="4672966"/>
      </dsp:txXfrm>
    </dsp:sp>
    <dsp:sp modelId="{990A38F6-74FB-4EDE-9543-F7E9AA43EC7E}">
      <dsp:nvSpPr>
        <dsp:cNvPr id="0" name=""/>
        <dsp:cNvSpPr/>
      </dsp:nvSpPr>
      <dsp:spPr>
        <a:xfrm>
          <a:off x="6066683" y="880657"/>
          <a:ext cx="2214236" cy="47551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Intervalo de sustitución</a:t>
          </a:r>
          <a:r>
            <a:rPr lang="es-ES" sz="1700" kern="1200" dirty="0"/>
            <a:t>: </a:t>
          </a:r>
        </a:p>
        <a:p>
          <a:pPr marL="0" lvl="0" indent="0" algn="l" defTabSz="755650">
            <a:lnSpc>
              <a:spcPct val="90000"/>
            </a:lnSpc>
            <a:spcBef>
              <a:spcPct val="0"/>
            </a:spcBef>
            <a:spcAft>
              <a:spcPct val="35000"/>
            </a:spcAft>
            <a:buNone/>
          </a:pPr>
          <a:r>
            <a:rPr lang="es-ES" sz="1700" kern="1200" dirty="0"/>
            <a:t>Promedio de tiempo en que las camas permanecen desocupadas entre un egreso y el ingreso siguiente. En teoría su duración idónea es la suficiente para preparar la cama y el entorno para un nuevo paciente y no debería superar el día o día y medio. Este indicador es de responsabilidad administrativa. </a:t>
          </a:r>
          <a:endParaRPr lang="en-US" sz="1700" kern="1200" dirty="0"/>
        </a:p>
      </dsp:txBody>
      <dsp:txXfrm>
        <a:off x="6066683" y="880657"/>
        <a:ext cx="2214236" cy="4755179"/>
      </dsp:txXfrm>
    </dsp:sp>
    <dsp:sp modelId="{83AE85A6-C4E6-4AA4-AEEF-069220406C3E}">
      <dsp:nvSpPr>
        <dsp:cNvPr id="0" name=""/>
        <dsp:cNvSpPr/>
      </dsp:nvSpPr>
      <dsp:spPr>
        <a:xfrm>
          <a:off x="0" y="5455140"/>
          <a:ext cx="8280920" cy="233491"/>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0.14517</cdr:x>
      <cdr:y>0.07142</cdr:y>
    </cdr:from>
    <cdr:to>
      <cdr:x>0.46876</cdr:x>
      <cdr:y>0.24444</cdr:y>
    </cdr:to>
    <cdr:grpSp>
      <cdr:nvGrpSpPr>
        <cdr:cNvPr id="2" name="1 Grupo">
          <a:extLst xmlns:a="http://schemas.openxmlformats.org/drawingml/2006/main">
            <a:ext uri="{FF2B5EF4-FFF2-40B4-BE49-F238E27FC236}">
              <a16:creationId xmlns="" xmlns:a16="http://schemas.microsoft.com/office/drawing/2014/main" id="{292186EC-CDBE-4062-825A-E5EC1C5A16C4}"/>
            </a:ext>
          </a:extLst>
        </cdr:cNvPr>
        <cdr:cNvGrpSpPr/>
      </cdr:nvGrpSpPr>
      <cdr:grpSpPr>
        <a:xfrm xmlns:a="http://schemas.openxmlformats.org/drawingml/2006/main">
          <a:off x="1174622" y="379222"/>
          <a:ext cx="2618280" cy="918694"/>
          <a:chOff x="-201138" y="-28577"/>
          <a:chExt cx="2286990" cy="831011"/>
        </a:xfrm>
      </cdr:grpSpPr>
      <cdr:grpSp>
        <cdr:nvGrpSpPr>
          <cdr:cNvPr id="3" name="1 Grupo">
            <a:extLst xmlns:a="http://schemas.openxmlformats.org/drawingml/2006/main">
              <a:ext uri="{FF2B5EF4-FFF2-40B4-BE49-F238E27FC236}">
                <a16:creationId xmlns="" xmlns:a16="http://schemas.microsoft.com/office/drawing/2014/main" id="{5E7FD601-40C9-4C5E-AF51-2F9F460099A2}"/>
              </a:ext>
            </a:extLst>
          </cdr:cNvPr>
          <cdr:cNvGrpSpPr/>
        </cdr:nvGrpSpPr>
        <cdr:grpSpPr>
          <a:xfrm xmlns:a="http://schemas.openxmlformats.org/drawingml/2006/main">
            <a:off x="-201138" y="-28577"/>
            <a:ext cx="2286990" cy="831011"/>
            <a:chOff x="-201136" y="-28576"/>
            <a:chExt cx="2286970" cy="830983"/>
          </a:xfrm>
        </cdr:grpSpPr>
        <cdr:grpSp>
          <cdr:nvGrpSpPr>
            <cdr:cNvPr id="5" name="3 Grupo">
              <a:extLst xmlns:a="http://schemas.openxmlformats.org/drawingml/2006/main">
                <a:ext uri="{FF2B5EF4-FFF2-40B4-BE49-F238E27FC236}">
                  <a16:creationId xmlns="" xmlns:a16="http://schemas.microsoft.com/office/drawing/2014/main" id="{8ECA6920-57AA-4D84-8514-0779035539BC}"/>
                </a:ext>
              </a:extLst>
            </cdr:cNvPr>
            <cdr:cNvGrpSpPr/>
          </cdr:nvGrpSpPr>
          <cdr:grpSpPr>
            <a:xfrm xmlns:a="http://schemas.openxmlformats.org/drawingml/2006/main">
              <a:off x="-201136" y="-28576"/>
              <a:ext cx="2286970" cy="830983"/>
              <a:chOff x="-201136" y="-28576"/>
              <a:chExt cx="2286970" cy="830983"/>
            </a:xfrm>
          </cdr:grpSpPr>
          <cdr:grpSp>
            <cdr:nvGrpSpPr>
              <cdr:cNvPr id="6" name="15 Grupo">
                <a:extLst xmlns:a="http://schemas.openxmlformats.org/drawingml/2006/main">
                  <a:ext uri="{FF2B5EF4-FFF2-40B4-BE49-F238E27FC236}">
                    <a16:creationId xmlns="" xmlns:a16="http://schemas.microsoft.com/office/drawing/2014/main" id="{C7390AE2-E83E-4652-B59C-42E785D3AD13}"/>
                  </a:ext>
                </a:extLst>
              </cdr:cNvPr>
              <cdr:cNvGrpSpPr/>
            </cdr:nvGrpSpPr>
            <cdr:grpSpPr>
              <a:xfrm xmlns:a="http://schemas.openxmlformats.org/drawingml/2006/main">
                <a:off x="-201136" y="-28576"/>
                <a:ext cx="2286970" cy="447707"/>
                <a:chOff x="-137994" y="-28576"/>
                <a:chExt cx="1569024" cy="447701"/>
              </a:xfrm>
            </cdr:grpSpPr>
            <cdr:grpSp>
              <cdr:nvGrpSpPr>
                <cdr:cNvPr id="12" name="13 Grupo">
                  <a:extLst xmlns:a="http://schemas.openxmlformats.org/drawingml/2006/main">
                    <a:ext uri="{FF2B5EF4-FFF2-40B4-BE49-F238E27FC236}">
                      <a16:creationId xmlns="" xmlns:a16="http://schemas.microsoft.com/office/drawing/2014/main" id="{47FE5AFA-C40F-4734-91E8-F664B8C7AC43}"/>
                    </a:ext>
                  </a:extLst>
                </cdr:cNvPr>
                <cdr:cNvGrpSpPr/>
              </cdr:nvGrpSpPr>
              <cdr:grpSpPr>
                <a:xfrm xmlns:a="http://schemas.openxmlformats.org/drawingml/2006/main">
                  <a:off x="-137994" y="2653"/>
                  <a:ext cx="727250" cy="337082"/>
                  <a:chOff x="-549908" y="2652"/>
                  <a:chExt cx="2898099" cy="337104"/>
                </a:xfrm>
              </cdr:grpSpPr>
              <cdr:grpSp>
                <cdr:nvGrpSpPr>
                  <cdr:cNvPr id="16" name="11 Grupo">
                    <a:extLst xmlns:a="http://schemas.openxmlformats.org/drawingml/2006/main">
                      <a:ext uri="{FF2B5EF4-FFF2-40B4-BE49-F238E27FC236}">
                        <a16:creationId xmlns="" xmlns:a16="http://schemas.microsoft.com/office/drawing/2014/main" id="{5E41CF76-BD3B-43BE-9962-9FC5FD98E4AC}"/>
                      </a:ext>
                    </a:extLst>
                  </cdr:cNvPr>
                  <cdr:cNvGrpSpPr/>
                </cdr:nvGrpSpPr>
                <cdr:grpSpPr>
                  <a:xfrm xmlns:a="http://schemas.openxmlformats.org/drawingml/2006/main">
                    <a:off x="1994741" y="2652"/>
                    <a:ext cx="353450" cy="151683"/>
                    <a:chOff x="1139500" y="2655"/>
                    <a:chExt cx="53557" cy="151664"/>
                  </a:xfrm>
                </cdr:grpSpPr>
                <cdr:sp macro="" textlink="">
                  <cdr:nvSpPr>
                    <cdr:cNvPr id="18" name="1 Rombo"/>
                    <cdr:cNvSpPr/>
                  </cdr:nvSpPr>
                  <cdr:spPr>
                    <a:xfrm xmlns:a="http://schemas.openxmlformats.org/drawingml/2006/main">
                      <a:off x="1139500" y="2655"/>
                      <a:ext cx="53557" cy="151664"/>
                    </a:xfrm>
                    <a:prstGeom xmlns:a="http://schemas.openxmlformats.org/drawingml/2006/main" prst="diamond">
                      <a:avLst/>
                    </a:prstGeom>
                    <a:solidFill xmlns:a="http://schemas.openxmlformats.org/drawingml/2006/main">
                      <a:srgbClr val="C000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s-CR" sz="1400"/>
                    </a:p>
                  </cdr:txBody>
                </cdr:sp>
              </cdr:grpSp>
              <cdr:sp macro="" textlink="">
                <cdr:nvSpPr>
                  <cdr:cNvPr id="17" name="2 CuadroTexto"/>
                  <cdr:cNvSpPr txBox="1"/>
                </cdr:nvSpPr>
                <cdr:spPr>
                  <a:xfrm xmlns:a="http://schemas.openxmlformats.org/drawingml/2006/main">
                    <a:off x="-549908" y="19043"/>
                    <a:ext cx="2106139" cy="32071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400" dirty="0">
                        <a:solidFill>
                          <a:schemeClr val="dk1"/>
                        </a:solidFill>
                        <a:effectLst/>
                        <a:latin typeface="+mn-lt"/>
                        <a:ea typeface="+mn-ea"/>
                        <a:cs typeface="+mn-cs"/>
                      </a:rPr>
                      <a:t>Estancia</a:t>
                    </a:r>
                    <a:endParaRPr lang="es-CR" sz="1400" dirty="0"/>
                  </a:p>
                </cdr:txBody>
              </cdr:sp>
            </cdr:grpSp>
            <cdr:grpSp>
              <cdr:nvGrpSpPr>
                <cdr:cNvPr id="13" name="14 Grupo">
                  <a:extLst xmlns:a="http://schemas.openxmlformats.org/drawingml/2006/main">
                    <a:ext uri="{FF2B5EF4-FFF2-40B4-BE49-F238E27FC236}">
                      <a16:creationId xmlns="" xmlns:a16="http://schemas.microsoft.com/office/drawing/2014/main" id="{BAC434F4-B81F-428F-9B34-CE2CC84BA629}"/>
                    </a:ext>
                  </a:extLst>
                </cdr:cNvPr>
                <cdr:cNvGrpSpPr/>
              </cdr:nvGrpSpPr>
              <cdr:grpSpPr>
                <a:xfrm xmlns:a="http://schemas.openxmlformats.org/drawingml/2006/main">
                  <a:off x="308199" y="-28576"/>
                  <a:ext cx="1122831" cy="447701"/>
                  <a:chOff x="576886" y="-28578"/>
                  <a:chExt cx="4474464" cy="447732"/>
                </a:xfrm>
              </cdr:grpSpPr>
              <cdr:sp macro="" textlink="">
                <cdr:nvSpPr>
                  <cdr:cNvPr id="14" name="10 CuadroTexto"/>
                  <cdr:cNvSpPr txBox="1"/>
                </cdr:nvSpPr>
                <cdr:spPr>
                  <a:xfrm xmlns:a="http://schemas.openxmlformats.org/drawingml/2006/main">
                    <a:off x="1656102" y="-28578"/>
                    <a:ext cx="3395248" cy="44773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solidFill>
                          <a:schemeClr val="dk1"/>
                        </a:solidFill>
                        <a:effectLst/>
                        <a:latin typeface="+mn-lt"/>
                        <a:ea typeface="+mn-ea"/>
                        <a:cs typeface="+mn-cs"/>
                      </a:rPr>
                      <a:t>Alta</a:t>
                    </a:r>
                  </a:p>
                  <a:p xmlns:a="http://schemas.openxmlformats.org/drawingml/2006/main">
                    <a:r>
                      <a:rPr lang="en-US" sz="1400" dirty="0">
                        <a:solidFill>
                          <a:schemeClr val="dk1"/>
                        </a:solidFill>
                        <a:effectLst/>
                        <a:latin typeface="+mn-lt"/>
                        <a:ea typeface="+mn-ea"/>
                        <a:cs typeface="+mn-cs"/>
                      </a:rPr>
                      <a:t>Óptima</a:t>
                    </a:r>
                    <a:endParaRPr lang="es-CR" sz="1400" dirty="0"/>
                  </a:p>
                </cdr:txBody>
              </cdr:sp>
              <cdr:sp macro="" textlink="">
                <cdr:nvSpPr>
                  <cdr:cNvPr id="15" name="12 Abrir llave"/>
                  <cdr:cNvSpPr/>
                </cdr:nvSpPr>
                <cdr:spPr>
                  <a:xfrm xmlns:a="http://schemas.openxmlformats.org/drawingml/2006/main" flipH="1">
                    <a:off x="576886" y="15875"/>
                    <a:ext cx="639736" cy="355645"/>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s-CR" sz="1400"/>
                  </a:p>
                </cdr:txBody>
              </cdr:sp>
            </cdr:grpSp>
          </cdr:grpSp>
          <cdr:grpSp>
            <cdr:nvGrpSpPr>
              <cdr:cNvPr id="7" name="1 Grupo">
                <a:extLst xmlns:a="http://schemas.openxmlformats.org/drawingml/2006/main">
                  <a:ext uri="{FF2B5EF4-FFF2-40B4-BE49-F238E27FC236}">
                    <a16:creationId xmlns="" xmlns:a16="http://schemas.microsoft.com/office/drawing/2014/main" id="{2095DD50-F6DD-4F71-B9B0-CF43ED762784}"/>
                  </a:ext>
                </a:extLst>
              </cdr:cNvPr>
              <cdr:cNvGrpSpPr/>
            </cdr:nvGrpSpPr>
            <cdr:grpSpPr>
              <a:xfrm xmlns:a="http://schemas.openxmlformats.org/drawingml/2006/main">
                <a:off x="12700" y="413253"/>
                <a:ext cx="2055479" cy="389154"/>
                <a:chOff x="12700" y="413465"/>
                <a:chExt cx="2213452" cy="374983"/>
              </a:xfrm>
            </cdr:grpSpPr>
            <cdr:sp macro="" textlink="">
              <cdr:nvSpPr>
                <cdr:cNvPr id="8" name="2 CuadroTexto"/>
                <cdr:cNvSpPr txBox="1"/>
              </cdr:nvSpPr>
              <cdr:spPr>
                <a:xfrm xmlns:a="http://schemas.openxmlformats.org/drawingml/2006/main">
                  <a:off x="430750" y="413465"/>
                  <a:ext cx="1795402" cy="3749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1400" dirty="0"/>
                    <a:t>Productividad promedio</a:t>
                  </a:r>
                </a:p>
                <a:p xmlns:a="http://schemas.openxmlformats.org/drawingml/2006/main">
                  <a:r>
                    <a:rPr lang="es-CR" sz="1400" dirty="0"/>
                    <a:t>% Ocupación óptima</a:t>
                  </a:r>
                </a:p>
              </cdr:txBody>
            </cdr:sp>
            <cdr:grpSp>
              <cdr:nvGrpSpPr>
                <cdr:cNvPr id="9" name="3 Grupo">
                  <a:extLst xmlns:a="http://schemas.openxmlformats.org/drawingml/2006/main">
                    <a:ext uri="{FF2B5EF4-FFF2-40B4-BE49-F238E27FC236}">
                      <a16:creationId xmlns="" xmlns:a16="http://schemas.microsoft.com/office/drawing/2014/main" id="{6529785D-4595-4B9B-BA48-2CCA8AA38893}"/>
                    </a:ext>
                  </a:extLst>
                </cdr:cNvPr>
                <cdr:cNvGrpSpPr/>
              </cdr:nvGrpSpPr>
              <cdr:grpSpPr>
                <a:xfrm xmlns:a="http://schemas.openxmlformats.org/drawingml/2006/main">
                  <a:off x="12700" y="529888"/>
                  <a:ext cx="365163" cy="177420"/>
                  <a:chOff x="12700" y="514627"/>
                  <a:chExt cx="292426" cy="184125"/>
                </a:xfrm>
              </cdr:grpSpPr>
              <cdr:cxnSp macro="">
                <cdr:nvCxnSpPr>
                  <cdr:cNvPr id="10" name="4 Conector recto">
                    <a:extLst xmlns:a="http://schemas.openxmlformats.org/drawingml/2006/main">
                      <a:ext uri="{FF2B5EF4-FFF2-40B4-BE49-F238E27FC236}">
                        <a16:creationId xmlns="" xmlns:a16="http://schemas.microsoft.com/office/drawing/2014/main" id="{219618FB-6622-4978-9FDC-C1C565432309}"/>
                      </a:ext>
                    </a:extLst>
                  </cdr:cNvPr>
                  <cdr:cNvCxnSpPr/>
                </cdr:nvCxnSpPr>
                <cdr:spPr>
                  <a:xfrm xmlns:a="http://schemas.openxmlformats.org/drawingml/2006/main">
                    <a:off x="12700" y="514627"/>
                    <a:ext cx="267007" cy="0"/>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1" name="1 Conector recto">
                    <a:extLst xmlns:a="http://schemas.openxmlformats.org/drawingml/2006/main">
                      <a:ext uri="{FF2B5EF4-FFF2-40B4-BE49-F238E27FC236}">
                        <a16:creationId xmlns="" xmlns:a16="http://schemas.microsoft.com/office/drawing/2014/main" id="{4F45E659-2EF4-45C8-9AF2-1EC965985323}"/>
                      </a:ext>
                    </a:extLst>
                  </cdr:cNvPr>
                  <cdr:cNvCxnSpPr/>
                </cdr:nvCxnSpPr>
                <cdr:spPr>
                  <a:xfrm xmlns:a="http://schemas.openxmlformats.org/drawingml/2006/main">
                    <a:off x="38165" y="698752"/>
                    <a:ext cx="266961"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grpSp>
        </cdr:grpSp>
      </cdr:grpSp>
    </cdr:grpSp>
  </cdr:relSizeAnchor>
  <cdr:relSizeAnchor xmlns:cdr="http://schemas.openxmlformats.org/drawingml/2006/chartDrawing">
    <cdr:from>
      <cdr:x>0.69584</cdr:x>
      <cdr:y>0</cdr:y>
    </cdr:from>
    <cdr:to>
      <cdr:x>0.69792</cdr:x>
      <cdr:y>0.88828</cdr:y>
    </cdr:to>
    <cdr:cxnSp macro="">
      <cdr:nvCxnSpPr>
        <cdr:cNvPr id="20" name="19 Conector recto">
          <a:extLst xmlns:a="http://schemas.openxmlformats.org/drawingml/2006/main">
            <a:ext uri="{FF2B5EF4-FFF2-40B4-BE49-F238E27FC236}">
              <a16:creationId xmlns="" xmlns:a16="http://schemas.microsoft.com/office/drawing/2014/main" id="{1A28EF03-165D-4632-BD33-75B24F614527}"/>
            </a:ext>
          </a:extLst>
        </cdr:cNvPr>
        <cdr:cNvCxnSpPr/>
      </cdr:nvCxnSpPr>
      <cdr:spPr>
        <a:xfrm xmlns:a="http://schemas.openxmlformats.org/drawingml/2006/main" flipV="1">
          <a:off x="3890569" y="0"/>
          <a:ext cx="11648" cy="3238257"/>
        </a:xfrm>
        <a:prstGeom xmlns:a="http://schemas.openxmlformats.org/drawingml/2006/main" prst="line">
          <a:avLst/>
        </a:prstGeom>
        <a:ln xmlns:a="http://schemas.openxmlformats.org/drawingml/2006/main" w="7620">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0.08331</cdr:x>
      <cdr:y>0.64384</cdr:y>
    </cdr:from>
    <cdr:to>
      <cdr:x>1</cdr:x>
      <cdr:y>0.64544</cdr:y>
    </cdr:to>
    <cdr:cxnSp macro="">
      <cdr:nvCxnSpPr>
        <cdr:cNvPr id="22" name="21 Conector recto">
          <a:extLst xmlns:a="http://schemas.openxmlformats.org/drawingml/2006/main">
            <a:ext uri="{FF2B5EF4-FFF2-40B4-BE49-F238E27FC236}">
              <a16:creationId xmlns="" xmlns:a16="http://schemas.microsoft.com/office/drawing/2014/main" id="{797BD136-256E-441C-9252-C9F8D342351D}"/>
            </a:ext>
          </a:extLst>
        </cdr:cNvPr>
        <cdr:cNvCxnSpPr/>
      </cdr:nvCxnSpPr>
      <cdr:spPr>
        <a:xfrm xmlns:a="http://schemas.openxmlformats.org/drawingml/2006/main">
          <a:off x="465875" y="2347153"/>
          <a:ext cx="5125361" cy="5824"/>
        </a:xfrm>
        <a:prstGeom xmlns:a="http://schemas.openxmlformats.org/drawingml/2006/main" prst="line">
          <a:avLst/>
        </a:prstGeom>
        <a:ln xmlns:a="http://schemas.openxmlformats.org/drawingml/2006/main" w="889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0.27686</cdr:x>
      <cdr:y>0.12987</cdr:y>
    </cdr:from>
    <cdr:to>
      <cdr:x>0.29397</cdr:x>
      <cdr:y>0.15584</cdr:y>
    </cdr:to>
    <cdr:sp macro="" textlink="">
      <cdr:nvSpPr>
        <cdr:cNvPr id="21" name="20 Elipse"/>
        <cdr:cNvSpPr/>
      </cdr:nvSpPr>
      <cdr:spPr>
        <a:xfrm xmlns:a="http://schemas.openxmlformats.org/drawingml/2006/main">
          <a:off x="2330390" y="720080"/>
          <a:ext cx="144016" cy="144016"/>
        </a:xfrm>
        <a:prstGeom xmlns:a="http://schemas.openxmlformats.org/drawingml/2006/main" prst="ellipse">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R"/>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F5E0B75-4D48-422B-9DBE-CF816F956BAC}" type="datetimeFigureOut">
              <a:rPr lang="es-CR" smtClean="0"/>
              <a:pPr/>
              <a:t>21/5/2024</a:t>
            </a:fld>
            <a:endParaRPr lang="es-CR"/>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R"/>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181BADA-4003-4924-A742-1593CA321AFC}" type="slidenum">
              <a:rPr lang="es-CR" smtClean="0"/>
              <a:pPr/>
              <a:t>‹Nº›</a:t>
            </a:fld>
            <a:endParaRPr lang="es-CR"/>
          </a:p>
        </p:txBody>
      </p:sp>
    </p:spTree>
    <p:extLst>
      <p:ext uri="{BB962C8B-B14F-4D97-AF65-F5344CB8AC3E}">
        <p14:creationId xmlns="" xmlns:p14="http://schemas.microsoft.com/office/powerpoint/2010/main" val="19316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06286-9A26-45F5-9D76-1EC4651E98D2}" type="slidenum">
              <a:rPr lang="es-ES">
                <a:solidFill>
                  <a:prstClr val="black"/>
                </a:solidFill>
              </a:rPr>
              <a:pPr/>
              <a:t>1</a:t>
            </a:fld>
            <a:endParaRPr lang="es-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s-ES"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7DFB0A1F-E9A6-4DCC-87F6-ECA15F306F9F}"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15</a:t>
            </a:fld>
            <a:endParaRPr lang="es-CR"/>
          </a:p>
        </p:txBody>
      </p:sp>
    </p:spTree>
    <p:extLst>
      <p:ext uri="{BB962C8B-B14F-4D97-AF65-F5344CB8AC3E}">
        <p14:creationId xmlns="" xmlns:p14="http://schemas.microsoft.com/office/powerpoint/2010/main" val="373945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16</a:t>
            </a:fld>
            <a:endParaRPr lang="es-CR"/>
          </a:p>
        </p:txBody>
      </p:sp>
    </p:spTree>
    <p:extLst>
      <p:ext uri="{BB962C8B-B14F-4D97-AF65-F5344CB8AC3E}">
        <p14:creationId xmlns="" xmlns:p14="http://schemas.microsoft.com/office/powerpoint/2010/main" val="37394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20</a:t>
            </a:fld>
            <a:endParaRPr lang="es-CR"/>
          </a:p>
        </p:txBody>
      </p:sp>
    </p:spTree>
    <p:extLst>
      <p:ext uri="{BB962C8B-B14F-4D97-AF65-F5344CB8AC3E}">
        <p14:creationId xmlns="" xmlns:p14="http://schemas.microsoft.com/office/powerpoint/2010/main" val="400901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21</a:t>
            </a:fld>
            <a:endParaRPr lang="es-CR"/>
          </a:p>
        </p:txBody>
      </p:sp>
    </p:spTree>
    <p:extLst>
      <p:ext uri="{BB962C8B-B14F-4D97-AF65-F5344CB8AC3E}">
        <p14:creationId xmlns="" xmlns:p14="http://schemas.microsoft.com/office/powerpoint/2010/main" val="373945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24</a:t>
            </a:fld>
            <a:endParaRPr lang="es-CR"/>
          </a:p>
        </p:txBody>
      </p:sp>
    </p:spTree>
    <p:extLst>
      <p:ext uri="{BB962C8B-B14F-4D97-AF65-F5344CB8AC3E}">
        <p14:creationId xmlns="" xmlns:p14="http://schemas.microsoft.com/office/powerpoint/2010/main" val="373945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25</a:t>
            </a:fld>
            <a:endParaRPr lang="es-CR"/>
          </a:p>
        </p:txBody>
      </p:sp>
    </p:spTree>
    <p:extLst>
      <p:ext uri="{BB962C8B-B14F-4D97-AF65-F5344CB8AC3E}">
        <p14:creationId xmlns="" xmlns:p14="http://schemas.microsoft.com/office/powerpoint/2010/main" val="373945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26</a:t>
            </a:fld>
            <a:endParaRPr lang="es-CR"/>
          </a:p>
        </p:txBody>
      </p:sp>
    </p:spTree>
    <p:extLst>
      <p:ext uri="{BB962C8B-B14F-4D97-AF65-F5344CB8AC3E}">
        <p14:creationId xmlns="" xmlns:p14="http://schemas.microsoft.com/office/powerpoint/2010/main" val="373945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425453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235466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400891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676400" y="274638"/>
            <a:ext cx="6629400" cy="868362"/>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447800"/>
            <a:ext cx="8229600" cy="4949825"/>
          </a:xfrm>
        </p:spPr>
        <p:txBody>
          <a:bodyPr/>
          <a:lstStyle/>
          <a:p>
            <a:r>
              <a:rPr lang="es-ES"/>
              <a:t>Haga clic en el icono para agregar una tabla</a:t>
            </a:r>
          </a:p>
        </p:txBody>
      </p:sp>
      <p:sp>
        <p:nvSpPr>
          <p:cNvPr id="4" name="3 Marcador de fecha"/>
          <p:cNvSpPr>
            <a:spLocks noGrp="1"/>
          </p:cNvSpPr>
          <p:nvPr>
            <p:ph type="dt" sz="half" idx="10"/>
          </p:nvPr>
        </p:nvSpPr>
        <p:spPr>
          <a:xfrm>
            <a:off x="457200" y="6477000"/>
            <a:ext cx="2133600" cy="244475"/>
          </a:xfrm>
        </p:spPr>
        <p:txBody>
          <a:bodyPr/>
          <a:lstStyle>
            <a:lvl1pPr>
              <a:defRPr/>
            </a:lvl1pPr>
          </a:lstStyle>
          <a:p>
            <a:fld id="{1E581BA2-154D-4F36-99EE-C98143C3191C}" type="datetime1">
              <a:rPr lang="es-CR" smtClean="0"/>
              <a:pPr/>
              <a:t>21/5/2024</a:t>
            </a:fld>
            <a:endParaRPr lang="es-ES"/>
          </a:p>
        </p:txBody>
      </p:sp>
      <p:sp>
        <p:nvSpPr>
          <p:cNvPr id="5" name="4 Marcador de pie de página"/>
          <p:cNvSpPr>
            <a:spLocks noGrp="1"/>
          </p:cNvSpPr>
          <p:nvPr>
            <p:ph type="ftr" sz="quarter" idx="11"/>
          </p:nvPr>
        </p:nvSpPr>
        <p:spPr>
          <a:xfrm>
            <a:off x="3124200" y="6477000"/>
            <a:ext cx="2895600" cy="244475"/>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477000"/>
            <a:ext cx="2133600" cy="244475"/>
          </a:xfrm>
        </p:spPr>
        <p:txBody>
          <a:bodyPr/>
          <a:lstStyle>
            <a:lvl1pPr>
              <a:defRPr/>
            </a:lvl1pPr>
          </a:lstStyle>
          <a:p>
            <a:fld id="{A6FC4A85-E722-4226-8E2B-E35CD51757C1}" type="slidenum">
              <a:rPr lang="es-ES" smtClean="0"/>
              <a:pPr/>
              <a:t>‹Nº›</a:t>
            </a:fld>
            <a:endParaRPr lang="es-ES"/>
          </a:p>
        </p:txBody>
      </p:sp>
    </p:spTree>
    <p:extLst>
      <p:ext uri="{BB962C8B-B14F-4D97-AF65-F5344CB8AC3E}">
        <p14:creationId xmlns="" xmlns:p14="http://schemas.microsoft.com/office/powerpoint/2010/main" val="45355050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ES">
                <a:solidFill>
                  <a:srgbClr val="1D528D"/>
                </a:solidFill>
              </a:rPr>
              <a:pPr>
                <a:defRPr/>
              </a:pPr>
              <a:t>21/05/2024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252078784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lvl1pPr>
            <a:lvl2pPr marL="457048" indent="0">
              <a:buNone/>
              <a:defRPr sz="1800"/>
            </a:lvl2pPr>
            <a:lvl3pPr marL="914096" indent="0">
              <a:buNone/>
              <a:defRPr sz="1600"/>
            </a:lvl3pPr>
            <a:lvl4pPr marL="1371143" indent="0">
              <a:buNone/>
              <a:defRPr sz="1400"/>
            </a:lvl4pPr>
            <a:lvl5pPr marL="1828192" indent="0">
              <a:buNone/>
              <a:defRPr sz="1400"/>
            </a:lvl5pPr>
            <a:lvl6pPr marL="2285240" indent="0">
              <a:buNone/>
              <a:defRPr sz="1400"/>
            </a:lvl6pPr>
            <a:lvl7pPr marL="2742288" indent="0">
              <a:buNone/>
              <a:defRPr sz="1400"/>
            </a:lvl7pPr>
            <a:lvl8pPr marL="3199335" indent="0">
              <a:buNone/>
              <a:defRPr sz="1400"/>
            </a:lvl8pPr>
            <a:lvl9pPr marL="3656384"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ECB2C17A-8B33-44B2-8D16-BE219BEC64F6}" type="datetime1">
              <a:rPr lang="es-ES">
                <a:solidFill>
                  <a:srgbClr val="1D528D"/>
                </a:solidFill>
              </a:rPr>
              <a:pPr>
                <a:defRPr/>
              </a:pPr>
              <a:t>21/05/2024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4F3781-6779-41EC-BB9A-D1E5B0C03C43}"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11993924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59025" y="620688"/>
            <a:ext cx="6629400" cy="288032"/>
          </a:xfrm>
        </p:spPr>
        <p:txBody>
          <a:bodyPr/>
          <a:lstStyle>
            <a:lvl1pPr>
              <a:defRPr sz="3600" b="1"/>
            </a:lvl1pPr>
          </a:lstStyle>
          <a:p>
            <a:r>
              <a:rPr lang="es-ES" dirty="0"/>
              <a:t>Haga clic para modificar el estilo de título del patrón</a:t>
            </a:r>
          </a:p>
        </p:txBody>
      </p:sp>
      <p:sp>
        <p:nvSpPr>
          <p:cNvPr id="3" name="2 Marcador de contenido"/>
          <p:cNvSpPr>
            <a:spLocks noGrp="1"/>
          </p:cNvSpPr>
          <p:nvPr>
            <p:ph sz="half" idx="1"/>
          </p:nvPr>
        </p:nvSpPr>
        <p:spPr>
          <a:xfrm>
            <a:off x="457200" y="1447804"/>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447804"/>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fld id="{52B73C62-9282-4D10-B251-F3BB64DB4D46}" type="datetime1">
              <a:rPr lang="es-ES">
                <a:solidFill>
                  <a:srgbClr val="1D528D"/>
                </a:solidFill>
              </a:rPr>
              <a:pPr>
                <a:defRPr/>
              </a:pPr>
              <a:t>21/05/2024</a:t>
            </a:fld>
            <a:endParaRPr lang="es-E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BE5552-299E-4A80-8E1C-4E61792B8D82}"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134232221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03652" y="188642"/>
            <a:ext cx="7283152" cy="1008112"/>
          </a:xfrm>
        </p:spPr>
        <p:txBody>
          <a:bodyPr/>
          <a:lstStyle>
            <a:lvl1pPr>
              <a:defRPr sz="3600" b="1"/>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048" indent="0">
              <a:buNone/>
              <a:defRPr sz="2000" b="1"/>
            </a:lvl2pPr>
            <a:lvl3pPr marL="914096" indent="0">
              <a:buNone/>
              <a:defRPr sz="1800" b="1"/>
            </a:lvl3pPr>
            <a:lvl4pPr marL="1371143" indent="0">
              <a:buNone/>
              <a:defRPr sz="1600" b="1"/>
            </a:lvl4pPr>
            <a:lvl5pPr marL="1828192" indent="0">
              <a:buNone/>
              <a:defRPr sz="1600" b="1"/>
            </a:lvl5pPr>
            <a:lvl6pPr marL="2285240" indent="0">
              <a:buNone/>
              <a:defRPr sz="1600" b="1"/>
            </a:lvl6pPr>
            <a:lvl7pPr marL="2742288" indent="0">
              <a:buNone/>
              <a:defRPr sz="1600" b="1"/>
            </a:lvl7pPr>
            <a:lvl8pPr marL="3199335" indent="0">
              <a:buNone/>
              <a:defRPr sz="1600" b="1"/>
            </a:lvl8pPr>
            <a:lvl9pPr marL="365638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048" indent="0">
              <a:buNone/>
              <a:defRPr sz="2000" b="1"/>
            </a:lvl2pPr>
            <a:lvl3pPr marL="914096" indent="0">
              <a:buNone/>
              <a:defRPr sz="1800" b="1"/>
            </a:lvl3pPr>
            <a:lvl4pPr marL="1371143" indent="0">
              <a:buNone/>
              <a:defRPr sz="1600" b="1"/>
            </a:lvl4pPr>
            <a:lvl5pPr marL="1828192" indent="0">
              <a:buNone/>
              <a:defRPr sz="1600" b="1"/>
            </a:lvl5pPr>
            <a:lvl6pPr marL="2285240" indent="0">
              <a:buNone/>
              <a:defRPr sz="1600" b="1"/>
            </a:lvl6pPr>
            <a:lvl7pPr marL="2742288" indent="0">
              <a:buNone/>
              <a:defRPr sz="1600" b="1"/>
            </a:lvl7pPr>
            <a:lvl8pPr marL="3199335" indent="0">
              <a:buNone/>
              <a:defRPr sz="1600" b="1"/>
            </a:lvl8pPr>
            <a:lvl9pPr marL="365638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fld id="{C6914948-90D9-43C3-B6AD-C60F07682929}" type="datetime1">
              <a:rPr lang="es-ES">
                <a:solidFill>
                  <a:srgbClr val="1D528D"/>
                </a:solidFill>
              </a:rPr>
              <a:pPr>
                <a:defRPr/>
              </a:pPr>
              <a:t>21/05/2024</a:t>
            </a:fld>
            <a:endParaRPr lang="es-ES">
              <a:solidFill>
                <a:srgbClr val="1D528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6B20D0-26DB-4387-B234-A0E8E8C630F8}"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15786196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fld id="{61257C2B-6159-40F8-8C4F-17310E92FF0D}" type="datetime1">
              <a:rPr lang="es-ES">
                <a:solidFill>
                  <a:srgbClr val="1D528D"/>
                </a:solidFill>
              </a:rPr>
              <a:pPr>
                <a:defRPr/>
              </a:pPr>
              <a:t>21/05/2024</a:t>
            </a:fld>
            <a:endParaRPr lang="es-ES">
              <a:solidFill>
                <a:srgbClr val="1D528D"/>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B0FCB-B751-40B8-971C-978DD75F27AC}"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228143303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460554-6652-42C6-AF08-2A7437DE5E6A}" type="datetime1">
              <a:rPr lang="es-ES">
                <a:solidFill>
                  <a:srgbClr val="1D528D"/>
                </a:solidFill>
              </a:rPr>
              <a:pPr>
                <a:defRPr/>
              </a:pPr>
              <a:t>21/05/2024</a:t>
            </a:fld>
            <a:endParaRPr lang="es-ES">
              <a:solidFill>
                <a:srgbClr val="1D528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1A554E-BE8A-4DB8-BA2C-983E96B7F7B3}"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227950890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249677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1"/>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0"/>
            <a:ext cx="3008313" cy="4691063"/>
          </a:xfrm>
        </p:spPr>
        <p:txBody>
          <a:bodyPr/>
          <a:lstStyle>
            <a:lvl1pPr marL="0" indent="0">
              <a:buNone/>
              <a:defRPr sz="1400"/>
            </a:lvl1pPr>
            <a:lvl2pPr marL="457048" indent="0">
              <a:buNone/>
              <a:defRPr sz="1200"/>
            </a:lvl2pPr>
            <a:lvl3pPr marL="914096" indent="0">
              <a:buNone/>
              <a:defRPr sz="1000"/>
            </a:lvl3pPr>
            <a:lvl4pPr marL="1371143" indent="0">
              <a:buNone/>
              <a:defRPr sz="900"/>
            </a:lvl4pPr>
            <a:lvl5pPr marL="1828192" indent="0">
              <a:buNone/>
              <a:defRPr sz="900"/>
            </a:lvl5pPr>
            <a:lvl6pPr marL="2285240" indent="0">
              <a:buNone/>
              <a:defRPr sz="900"/>
            </a:lvl6pPr>
            <a:lvl7pPr marL="2742288" indent="0">
              <a:buNone/>
              <a:defRPr sz="900"/>
            </a:lvl7pPr>
            <a:lvl8pPr marL="3199335" indent="0">
              <a:buNone/>
              <a:defRPr sz="900"/>
            </a:lvl8pPr>
            <a:lvl9pPr marL="3656384"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8F3BC3-01B4-47A6-8E0A-6535A9E84796}" type="datetime1">
              <a:rPr lang="es-ES">
                <a:solidFill>
                  <a:srgbClr val="1D528D"/>
                </a:solidFill>
              </a:rPr>
              <a:pPr>
                <a:defRPr/>
              </a:pPr>
              <a:t>21/05/2024</a:t>
            </a:fld>
            <a:endParaRPr lang="es-E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2E7D3-7C3B-4D25-BDF7-3F9EBE723A36}"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152940876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3"/>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48" indent="0">
              <a:buNone/>
              <a:defRPr sz="2800"/>
            </a:lvl2pPr>
            <a:lvl3pPr marL="914096" indent="0">
              <a:buNone/>
              <a:defRPr sz="2400"/>
            </a:lvl3pPr>
            <a:lvl4pPr marL="1371143" indent="0">
              <a:buNone/>
              <a:defRPr sz="2000"/>
            </a:lvl4pPr>
            <a:lvl5pPr marL="1828192" indent="0">
              <a:buNone/>
              <a:defRPr sz="2000"/>
            </a:lvl5pPr>
            <a:lvl6pPr marL="2285240" indent="0">
              <a:buNone/>
              <a:defRPr sz="2000"/>
            </a:lvl6pPr>
            <a:lvl7pPr marL="2742288" indent="0">
              <a:buNone/>
              <a:defRPr sz="2000"/>
            </a:lvl7pPr>
            <a:lvl8pPr marL="3199335" indent="0">
              <a:buNone/>
              <a:defRPr sz="2000"/>
            </a:lvl8pPr>
            <a:lvl9pPr marL="3656384"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048" indent="0">
              <a:buNone/>
              <a:defRPr sz="1200"/>
            </a:lvl2pPr>
            <a:lvl3pPr marL="914096" indent="0">
              <a:buNone/>
              <a:defRPr sz="1000"/>
            </a:lvl3pPr>
            <a:lvl4pPr marL="1371143" indent="0">
              <a:buNone/>
              <a:defRPr sz="900"/>
            </a:lvl4pPr>
            <a:lvl5pPr marL="1828192" indent="0">
              <a:buNone/>
              <a:defRPr sz="900"/>
            </a:lvl5pPr>
            <a:lvl6pPr marL="2285240" indent="0">
              <a:buNone/>
              <a:defRPr sz="900"/>
            </a:lvl6pPr>
            <a:lvl7pPr marL="2742288" indent="0">
              <a:buNone/>
              <a:defRPr sz="900"/>
            </a:lvl7pPr>
            <a:lvl8pPr marL="3199335" indent="0">
              <a:buNone/>
              <a:defRPr sz="900"/>
            </a:lvl8pPr>
            <a:lvl9pPr marL="3656384"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F37853D-7F32-445F-80F3-7024A0E0457D}" type="datetime1">
              <a:rPr lang="es-ES">
                <a:solidFill>
                  <a:srgbClr val="1D528D"/>
                </a:solidFill>
              </a:rPr>
              <a:pPr>
                <a:defRPr/>
              </a:pPr>
              <a:t>21/05/2024</a:t>
            </a:fld>
            <a:endParaRPr lang="es-E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320D79-5F5C-44BE-91CA-0763F983AE6D}"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360117143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732E8DCF-DFCE-4F03-992F-4FAEF7F176DC}" type="datetime1">
              <a:rPr lang="es-ES">
                <a:solidFill>
                  <a:srgbClr val="1D528D"/>
                </a:solidFill>
              </a:rPr>
              <a:pPr>
                <a:defRPr/>
              </a:pPr>
              <a:t>21/05/2024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34F1-6D2D-444F-92C9-90A7F1AC86B5}"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122332431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38"/>
            <a:ext cx="2057400" cy="612298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61229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FA5329A7-DBB5-469E-BEF0-ECD57A132667}" type="datetime1">
              <a:rPr lang="es-ES">
                <a:solidFill>
                  <a:srgbClr val="1D528D"/>
                </a:solidFill>
              </a:rPr>
              <a:pPr>
                <a:defRPr/>
              </a:pPr>
              <a:t>21/05/2024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D922-243C-4467-9A26-F2B4C9F6EC5F}"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307678270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676403" y="274640"/>
            <a:ext cx="6629400" cy="868362"/>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447804"/>
            <a:ext cx="8229600" cy="4949825"/>
          </a:xfrm>
        </p:spPr>
        <p:txBody>
          <a:bodyPr/>
          <a:lstStyle/>
          <a:p>
            <a:pPr lvl="0"/>
            <a:r>
              <a:rPr lang="es-ES" noProof="0"/>
              <a:t>Haga clic en el icono para agregar una tabla</a:t>
            </a:r>
          </a:p>
        </p:txBody>
      </p:sp>
      <p:sp>
        <p:nvSpPr>
          <p:cNvPr id="4" name="Rectangle 4"/>
          <p:cNvSpPr>
            <a:spLocks noGrp="1" noChangeArrowheads="1"/>
          </p:cNvSpPr>
          <p:nvPr>
            <p:ph type="dt" sz="half" idx="10"/>
          </p:nvPr>
        </p:nvSpPr>
        <p:spPr>
          <a:ln/>
        </p:spPr>
        <p:txBody>
          <a:bodyPr/>
          <a:lstStyle>
            <a:lvl1pPr>
              <a:defRPr/>
            </a:lvl1pPr>
          </a:lstStyle>
          <a:p>
            <a:pPr>
              <a:defRPr/>
            </a:pPr>
            <a:fld id="{DA50409D-0682-472E-AF08-DBD34F4EBD2B}" type="datetime1">
              <a:rPr lang="es-ES">
                <a:solidFill>
                  <a:srgbClr val="1D528D"/>
                </a:solidFill>
              </a:rPr>
              <a:pPr>
                <a:defRPr/>
              </a:pPr>
              <a:t>21/05/2024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307F80-F4DD-4A39-9361-F8348084AEF7}"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146337665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es-ES" sz="2000">
                <a:solidFill>
                  <a:srgbClr val="FFFFFF"/>
                </a:solidFill>
              </a:defRPr>
            </a:lvl1pPr>
            <a:extLst/>
          </a:lstStyle>
          <a:p>
            <a:pPr algn="ctr"/>
            <a:fld id="{047E157E-8DCB-4F70-A0AF-5EB586A91DD4}" type="datetime1">
              <a:rPr kumimoji="0" lang="es-ES">
                <a:solidFill>
                  <a:srgbClr val="FFFFFF"/>
                </a:solidFill>
              </a:rPr>
              <a:pPr algn="ctr"/>
              <a:t>21/05/2024</a:t>
            </a:fld>
            <a:endParaRPr kumimoji="0" lang="es-ES" sz="2000">
              <a:solidFill>
                <a:srgbClr val="FFFFFF"/>
              </a:solidFill>
            </a:endParaRP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es-ES" cap="all" baseline="0"/>
            </a:lvl1pPr>
            <a:extLst/>
          </a:lstStyle>
          <a:p>
            <a:pPr eaLnBrk="1" latinLnBrk="0" hangingPunct="1"/>
            <a:r>
              <a:rPr lang="es-ES"/>
              <a:t>Haga clic para modificar el estilo de título del patrón</a:t>
            </a:r>
            <a:endParaRPr/>
          </a:p>
        </p:txBody>
      </p:sp>
    </p:spTree>
    <p:extLst>
      <p:ext uri="{BB962C8B-B14F-4D97-AF65-F5344CB8AC3E}">
        <p14:creationId xmlns="" xmlns:p14="http://schemas.microsoft.com/office/powerpoint/2010/main" val="416285442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E4606EA6-EFEA-4C30-9264-4F9291A5780D}" type="datetime1">
              <a:rPr lang="es-CR"/>
              <a:pPr/>
              <a:t>21/5/2024</a:t>
            </a:fld>
            <a:endParaRPr kumimoji="0" lang="es-ES"/>
          </a:p>
        </p:txBody>
      </p:sp>
      <p:sp>
        <p:nvSpPr>
          <p:cNvPr id="4" name="Rectangle 3"/>
          <p:cNvSpPr>
            <a:spLocks noGrp="1"/>
          </p:cNvSpPr>
          <p:nvPr>
            <p:ph type="ftr" sz="quarter" idx="11"/>
          </p:nvPr>
        </p:nvSpPr>
        <p:spPr/>
        <p:txBody>
          <a:bodyPr/>
          <a:lstStyle/>
          <a:p>
            <a:endParaRPr kumimoji="0" lang="es-ES"/>
          </a:p>
        </p:txBody>
      </p:sp>
      <p:sp>
        <p:nvSpPr>
          <p:cNvPr id="5" name="Rectangle 4"/>
          <p:cNvSpPr>
            <a:spLocks noGrp="1"/>
          </p:cNvSpPr>
          <p:nvPr>
            <p:ph type="sldNum" sz="quarter" idx="12"/>
          </p:nvPr>
        </p:nvSpPr>
        <p:spPr/>
        <p:txBody>
          <a:bodyPr/>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 xmlns:p14="http://schemas.microsoft.com/office/powerpoint/2010/main" val="313259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a:t>Haga clic para modificar el estilo de texto del patrón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6FCF9F07-3BC7-4570-B054-79111B0A380C}" type="datetime1">
              <a:rPr lang="es-CR"/>
              <a:pPr/>
              <a:t>21/5/2024</a:t>
            </a:fld>
            <a:endParaRPr kumimoji="0" lang="es-ES"/>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p>
            <a:endParaRPr kumimoji="0" lang="es-ES"/>
          </a:p>
        </p:txBody>
      </p:sp>
    </p:spTree>
    <p:extLst>
      <p:ext uri="{BB962C8B-B14F-4D97-AF65-F5344CB8AC3E}">
        <p14:creationId xmlns="" xmlns:p14="http://schemas.microsoft.com/office/powerpoint/2010/main" val="403167376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pPr/>
              <a:t>21/5/2024</a:t>
            </a:fld>
            <a:endParaRPr kumimoji="0" lang="es-ES"/>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p>
            <a:endParaRPr kumimoji="0" lang="es-ES"/>
          </a:p>
        </p:txBody>
      </p:sp>
    </p:spTree>
    <p:extLst>
      <p:ext uri="{BB962C8B-B14F-4D97-AF65-F5344CB8AC3E}">
        <p14:creationId xmlns="" xmlns:p14="http://schemas.microsoft.com/office/powerpoint/2010/main" val="2621395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es-ES"/>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E4606EA6-EFEA-4C30-9264-4F9291A5780D}" type="datetime1">
              <a:rPr lang="es-CR"/>
              <a:pPr/>
              <a:t>21/5/2024</a:t>
            </a:fld>
            <a:endParaRPr kumimoji="0" lang="es-E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p>
            <a:endParaRPr kumimoji="0" lang="es-ES"/>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Tree>
    <p:extLst>
      <p:ext uri="{BB962C8B-B14F-4D97-AF65-F5344CB8AC3E}">
        <p14:creationId xmlns="" xmlns:p14="http://schemas.microsoft.com/office/powerpoint/2010/main" val="144444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168203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6DFADB5D-B7A0-47E3-AD2D-B1A6F8614213}" type="datetime1">
              <a:rPr lang="es-CR"/>
              <a:pPr/>
              <a:t>21/5/2024</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extLst>
      <p:ext uri="{BB962C8B-B14F-4D97-AF65-F5344CB8AC3E}">
        <p14:creationId xmlns="" xmlns:p14="http://schemas.microsoft.com/office/powerpoint/2010/main" val="235734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s-CR"/>
              <a:pPr/>
              <a:t>21/5/2024</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extLst>
      <p:ext uri="{BB962C8B-B14F-4D97-AF65-F5344CB8AC3E}">
        <p14:creationId xmlns="" xmlns:p14="http://schemas.microsoft.com/office/powerpoint/2010/main" val="4069595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es-ES" sz="4200" b="0"/>
            </a:lvl1pPr>
            <a:extLst/>
          </a:lstStyle>
          <a:p>
            <a:pPr eaLnBrk="1" latinLnBrk="0" hangingPunct="1"/>
            <a:r>
              <a:rPr lang="es-ES"/>
              <a:t>Haga clic para modificar el estilo de título del patrón</a:t>
            </a:r>
            <a:endParaRPr/>
          </a:p>
        </p:txBody>
      </p:sp>
      <p:sp>
        <p:nvSpPr>
          <p:cNvPr id="5" name="Date Placeholder 4"/>
          <p:cNvSpPr>
            <a:spLocks noGrp="1"/>
          </p:cNvSpPr>
          <p:nvPr>
            <p:ph type="dt" sz="half" idx="10"/>
          </p:nvPr>
        </p:nvSpPr>
        <p:spPr/>
        <p:txBody>
          <a:bodyPr/>
          <a:lstStyle/>
          <a:p>
            <a:fld id="{F49A8198-4617-485E-9585-4840B69DBBA6}" type="datetime1">
              <a:rPr lang="es-CR"/>
              <a:pPr/>
              <a:t>21/5/2024</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a:t>Haga clic para modificar el estilo de texto del patrón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 xmlns:p14="http://schemas.microsoft.com/office/powerpoint/2010/main" val="1771965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es-ES" sz="3200"/>
            </a:lvl1pPr>
            <a:extLst/>
          </a:lstStyle>
          <a:p>
            <a:r>
              <a:rPr kumimoji="0" lang="es-ES"/>
              <a:t>Haga clic en el icono para agregar una imagen</a:t>
            </a: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a:t>Haga clic para modificar el estilo de texto del patrón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2" name="Date Placeholder 11"/>
          <p:cNvSpPr>
            <a:spLocks noGrp="1"/>
          </p:cNvSpPr>
          <p:nvPr>
            <p:ph type="dt" sz="half" idx="10"/>
          </p:nvPr>
        </p:nvSpPr>
        <p:spPr>
          <a:xfrm>
            <a:off x="6248400" y="6248400"/>
            <a:ext cx="2667000" cy="365125"/>
          </a:xfrm>
        </p:spPr>
        <p:txBody>
          <a:bodyPr rtlCol="0"/>
          <a:lstStyle/>
          <a:p>
            <a:fld id="{E4606EA6-EFEA-4C30-9264-4F9291A5780D}" type="datetime1">
              <a:rPr lang="es-CR"/>
              <a:pPr/>
              <a:t>21/5/2024</a:t>
            </a:fld>
            <a:endParaRPr kumimoji="0" lang="es-ES"/>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6248207"/>
            <a:ext cx="4572000" cy="365125"/>
          </a:xfrm>
        </p:spPr>
        <p:txBody>
          <a:bodyPr rtlCol="0"/>
          <a:lstStyle/>
          <a:p>
            <a:endParaRPr kumimoji="0" lang="es-ES"/>
          </a:p>
        </p:txBody>
      </p:sp>
    </p:spTree>
    <p:extLst>
      <p:ext uri="{BB962C8B-B14F-4D97-AF65-F5344CB8AC3E}">
        <p14:creationId xmlns="" xmlns:p14="http://schemas.microsoft.com/office/powerpoint/2010/main" val="7354611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ES"/>
              <a:pPr>
                <a:defRPr/>
              </a:pPr>
              <a:t>21/05/2024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lang="es-ES"/>
              <a:pPr>
                <a:defRPr/>
              </a:pPr>
              <a:t>‹Nº›</a:t>
            </a:fld>
            <a:endParaRPr lang="es-ES"/>
          </a:p>
        </p:txBody>
      </p:sp>
    </p:spTree>
    <p:extLst>
      <p:ext uri="{BB962C8B-B14F-4D97-AF65-F5344CB8AC3E}">
        <p14:creationId xmlns="" xmlns:p14="http://schemas.microsoft.com/office/powerpoint/2010/main" val="17238689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16662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6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42860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294088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116113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348964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B7CD24-C2D0-4560-8BEE-F2970D43EDEB}" type="datetimeFigureOut">
              <a:rPr lang="es-CR" smtClean="0"/>
              <a:pPr/>
              <a:t>21/5/2024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252186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7CD24-C2D0-4560-8BEE-F2970D43EDEB}" type="datetimeFigureOut">
              <a:rPr lang="es-CR" smtClean="0"/>
              <a:pPr/>
              <a:t>21/5/2024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C1565-57D0-44DF-9040-9313ABEC097F}" type="slidenum">
              <a:rPr lang="es-CR" smtClean="0"/>
              <a:pPr/>
              <a:t>‹Nº›</a:t>
            </a:fld>
            <a:endParaRPr lang="es-CR"/>
          </a:p>
        </p:txBody>
      </p:sp>
    </p:spTree>
    <p:extLst>
      <p:ext uri="{BB962C8B-B14F-4D97-AF65-F5344CB8AC3E}">
        <p14:creationId xmlns="" xmlns:p14="http://schemas.microsoft.com/office/powerpoint/2010/main" val="409781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3074" name="Group 11"/>
          <p:cNvGrpSpPr>
            <a:grpSpLocks/>
          </p:cNvGrpSpPr>
          <p:nvPr/>
        </p:nvGrpSpPr>
        <p:grpSpPr bwMode="auto">
          <a:xfrm>
            <a:off x="0" y="285754"/>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pPr>
                <a:defRPr/>
              </a:pPr>
              <a:endParaRPr lang="es-ES">
                <a:solidFill>
                  <a:srgbClr val="1D528D"/>
                </a:solidFill>
                <a:cs typeface="Arial" charset="0"/>
              </a:endParaRPr>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es-ES">
                <a:solidFill>
                  <a:srgbClr val="1D528D"/>
                </a:solidFill>
                <a:cs typeface="Arial" charset="0"/>
              </a:endParaRPr>
            </a:p>
          </p:txBody>
        </p:sp>
        <p:sp>
          <p:nvSpPr>
            <p:cNvPr id="1038" name="Freeform 14"/>
            <p:cNvSpPr>
              <a:spLocks/>
            </p:cNvSpPr>
            <p:nvPr userDrawn="1"/>
          </p:nvSpPr>
          <p:spPr bwMode="gray">
            <a:xfrm>
              <a:off x="-1" y="514"/>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es-ES">
                <a:solidFill>
                  <a:srgbClr val="1D528D"/>
                </a:solidFill>
                <a:cs typeface="Arial" charset="0"/>
              </a:endParaRPr>
            </a:p>
          </p:txBody>
        </p:sp>
      </p:grpSp>
      <p:sp>
        <p:nvSpPr>
          <p:cNvPr id="1039" name="Rectangle 15"/>
          <p:cNvSpPr>
            <a:spLocks noChangeArrowheads="1"/>
          </p:cNvSpPr>
          <p:nvPr/>
        </p:nvSpPr>
        <p:spPr bwMode="gray">
          <a:xfrm>
            <a:off x="1591"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lIns="91408" tIns="45705" rIns="91408" bIns="45705" anchor="ctr"/>
          <a:lstStyle/>
          <a:p>
            <a:pPr>
              <a:defRPr/>
            </a:pPr>
            <a:endParaRPr lang="es-ES">
              <a:solidFill>
                <a:srgbClr val="1D528D"/>
              </a:solidFill>
              <a:cs typeface="Arial" charset="0"/>
            </a:endParaRPr>
          </a:p>
        </p:txBody>
      </p:sp>
      <p:sp>
        <p:nvSpPr>
          <p:cNvPr id="1040" name="Rectangle 16"/>
          <p:cNvSpPr>
            <a:spLocks noChangeArrowheads="1"/>
          </p:cNvSpPr>
          <p:nvPr/>
        </p:nvSpPr>
        <p:spPr bwMode="gray">
          <a:xfrm>
            <a:off x="12702"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lIns="91408" tIns="45705" rIns="91408" bIns="45705" anchor="ctr"/>
          <a:lstStyle/>
          <a:p>
            <a:pPr>
              <a:defRPr/>
            </a:pPr>
            <a:endParaRPr lang="es-ES">
              <a:solidFill>
                <a:srgbClr val="1D528D"/>
              </a:solidFill>
              <a:cs typeface="Arial" charset="0"/>
            </a:endParaRPr>
          </a:p>
        </p:txBody>
      </p:sp>
      <p:pic>
        <p:nvPicPr>
          <p:cNvPr id="3077" name="Picture 17" descr="Untitled-1 copy"/>
          <p:cNvPicPr>
            <a:picLocks noChangeAspect="1" noChangeArrowheads="1"/>
          </p:cNvPicPr>
          <p:nvPr/>
        </p:nvPicPr>
        <p:blipFill>
          <a:blip r:embed="rId14" cstate="print"/>
          <a:srcRect/>
          <a:stretch>
            <a:fillRect/>
          </a:stretch>
        </p:blipFill>
        <p:spPr bwMode="gray">
          <a:xfrm>
            <a:off x="252417" y="382592"/>
            <a:ext cx="720725" cy="720725"/>
          </a:xfrm>
          <a:prstGeom prst="rect">
            <a:avLst/>
          </a:prstGeom>
          <a:noFill/>
          <a:ln w="9525">
            <a:noFill/>
            <a:miter lim="800000"/>
            <a:headEnd/>
            <a:tailEnd/>
          </a:ln>
        </p:spPr>
      </p:pic>
      <p:pic>
        <p:nvPicPr>
          <p:cNvPr id="3078" name="Picture 18" descr="Untitled-1 copy"/>
          <p:cNvPicPr>
            <a:picLocks noChangeAspect="1" noChangeArrowheads="1"/>
          </p:cNvPicPr>
          <p:nvPr/>
        </p:nvPicPr>
        <p:blipFill>
          <a:blip r:embed="rId15" cstate="print"/>
          <a:srcRect/>
          <a:stretch>
            <a:fillRect/>
          </a:stretch>
        </p:blipFill>
        <p:spPr bwMode="gray">
          <a:xfrm>
            <a:off x="973142" y="765175"/>
            <a:ext cx="358775" cy="358775"/>
          </a:xfrm>
          <a:prstGeom prst="rect">
            <a:avLst/>
          </a:prstGeom>
          <a:noFill/>
          <a:ln w="9525">
            <a:noFill/>
            <a:miter lim="800000"/>
            <a:headEnd/>
            <a:tailEnd/>
          </a:ln>
        </p:spPr>
      </p:pic>
      <p:sp>
        <p:nvSpPr>
          <p:cNvPr id="3079" name="Rectangle 2"/>
          <p:cNvSpPr>
            <a:spLocks noGrp="1" noChangeArrowheads="1"/>
          </p:cNvSpPr>
          <p:nvPr>
            <p:ph type="title"/>
          </p:nvPr>
        </p:nvSpPr>
        <p:spPr bwMode="gray">
          <a:xfrm>
            <a:off x="1676403" y="274640"/>
            <a:ext cx="6629400" cy="868362"/>
          </a:xfrm>
          <a:prstGeom prst="rect">
            <a:avLst/>
          </a:prstGeom>
          <a:noFill/>
          <a:ln w="9525">
            <a:noFill/>
            <a:miter lim="800000"/>
            <a:headEnd/>
            <a:tailEnd/>
          </a:ln>
        </p:spPr>
        <p:txBody>
          <a:bodyPr vert="horz" wrap="square" lIns="91408" tIns="45705" rIns="91408" bIns="45705" numCol="1" anchor="ctr" anchorCtr="0" compatLnSpc="1">
            <a:prstTxWarp prst="textNoShape">
              <a:avLst/>
            </a:prstTxWarp>
          </a:bodyPr>
          <a:lstStyle/>
          <a:p>
            <a:pPr lvl="0"/>
            <a:r>
              <a:rPr lang="en-US"/>
              <a:t>Haga clic para cambiar el estilo de título	</a:t>
            </a:r>
          </a:p>
        </p:txBody>
      </p:sp>
      <p:sp>
        <p:nvSpPr>
          <p:cNvPr id="3080" name="Rectangle 3"/>
          <p:cNvSpPr>
            <a:spLocks noGrp="1" noChangeArrowheads="1"/>
          </p:cNvSpPr>
          <p:nvPr>
            <p:ph type="body" idx="1"/>
          </p:nvPr>
        </p:nvSpPr>
        <p:spPr bwMode="auto">
          <a:xfrm>
            <a:off x="457200" y="1447804"/>
            <a:ext cx="8229600" cy="4949825"/>
          </a:xfrm>
          <a:prstGeom prst="rect">
            <a:avLst/>
          </a:prstGeom>
          <a:noFill/>
          <a:ln w="9525">
            <a:noFill/>
            <a:miter lim="800000"/>
            <a:headEnd/>
            <a:tailEnd/>
          </a:ln>
        </p:spPr>
        <p:txBody>
          <a:bodyPr vert="horz" wrap="square" lIns="91408" tIns="45705" rIns="91408" bIns="45705"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1028" name="Rectangle 4"/>
          <p:cNvSpPr>
            <a:spLocks noGrp="1" noChangeArrowheads="1"/>
          </p:cNvSpPr>
          <p:nvPr>
            <p:ph type="dt" sz="half" idx="2"/>
          </p:nvPr>
        </p:nvSpPr>
        <p:spPr bwMode="auto">
          <a:xfrm>
            <a:off x="457200" y="6477001"/>
            <a:ext cx="2133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BD8334E4-FE43-473A-8F10-BD6DAF825512}" type="datetime1">
              <a:rPr lang="es-ES">
                <a:solidFill>
                  <a:srgbClr val="1D528D"/>
                </a:solidFill>
              </a:rPr>
              <a:pPr>
                <a:defRPr/>
              </a:pPr>
              <a:t>21/05/2024</a:t>
            </a:fld>
            <a:endParaRPr lang="es-ES">
              <a:solidFill>
                <a:srgbClr val="1D528D"/>
              </a:solidFill>
            </a:endParaRPr>
          </a:p>
        </p:txBody>
      </p:sp>
      <p:sp>
        <p:nvSpPr>
          <p:cNvPr id="1029" name="Rectangle 5"/>
          <p:cNvSpPr>
            <a:spLocks noGrp="1" noChangeArrowheads="1"/>
          </p:cNvSpPr>
          <p:nvPr>
            <p:ph type="ftr" sz="quarter" idx="3"/>
          </p:nvPr>
        </p:nvSpPr>
        <p:spPr bwMode="auto">
          <a:xfrm>
            <a:off x="3124200" y="6477001"/>
            <a:ext cx="2895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s-ES">
              <a:solidFill>
                <a:srgbClr val="1D528D"/>
              </a:solidFill>
            </a:endParaRPr>
          </a:p>
        </p:txBody>
      </p:sp>
      <p:sp>
        <p:nvSpPr>
          <p:cNvPr id="1030" name="Rectangle 6"/>
          <p:cNvSpPr>
            <a:spLocks noGrp="1" noChangeArrowheads="1"/>
          </p:cNvSpPr>
          <p:nvPr>
            <p:ph type="sldNum" sz="quarter" idx="4"/>
          </p:nvPr>
        </p:nvSpPr>
        <p:spPr bwMode="auto">
          <a:xfrm>
            <a:off x="6553200" y="6477001"/>
            <a:ext cx="2133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5084B27C-616D-481F-9493-3F33335521FA}" type="slidenum">
              <a:rPr lang="es-ES">
                <a:solidFill>
                  <a:srgbClr val="1D528D"/>
                </a:solidFill>
              </a:rPr>
              <a:pPr>
                <a:defRPr/>
              </a:pPr>
              <a:t>‹Nº›</a:t>
            </a:fld>
            <a:endParaRPr lang="es-ES">
              <a:solidFill>
                <a:srgbClr val="1D528D"/>
              </a:solidFill>
            </a:endParaRPr>
          </a:p>
        </p:txBody>
      </p:sp>
    </p:spTree>
    <p:extLst>
      <p:ext uri="{BB962C8B-B14F-4D97-AF65-F5344CB8AC3E}">
        <p14:creationId xmlns="" xmlns:p14="http://schemas.microsoft.com/office/powerpoint/2010/main" val="4270354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wipe dir="r"/>
  </p:transition>
  <p:hf hdr="0" ftr="0" dt="0"/>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048" algn="l" rtl="0" eaLnBrk="1" fontAlgn="base" hangingPunct="1">
        <a:spcBef>
          <a:spcPct val="0"/>
        </a:spcBef>
        <a:spcAft>
          <a:spcPct val="0"/>
        </a:spcAft>
        <a:defRPr sz="4000">
          <a:solidFill>
            <a:schemeClr val="bg1"/>
          </a:solidFill>
          <a:latin typeface="Arial" charset="0"/>
        </a:defRPr>
      </a:lvl6pPr>
      <a:lvl7pPr marL="914096" algn="l" rtl="0" eaLnBrk="1" fontAlgn="base" hangingPunct="1">
        <a:spcBef>
          <a:spcPct val="0"/>
        </a:spcBef>
        <a:spcAft>
          <a:spcPct val="0"/>
        </a:spcAft>
        <a:defRPr sz="4000">
          <a:solidFill>
            <a:schemeClr val="bg1"/>
          </a:solidFill>
          <a:latin typeface="Arial" charset="0"/>
        </a:defRPr>
      </a:lvl7pPr>
      <a:lvl8pPr marL="1371143" algn="l" rtl="0" eaLnBrk="1" fontAlgn="base" hangingPunct="1">
        <a:spcBef>
          <a:spcPct val="0"/>
        </a:spcBef>
        <a:spcAft>
          <a:spcPct val="0"/>
        </a:spcAft>
        <a:defRPr sz="4000">
          <a:solidFill>
            <a:schemeClr val="bg1"/>
          </a:solidFill>
          <a:latin typeface="Arial" charset="0"/>
        </a:defRPr>
      </a:lvl8pPr>
      <a:lvl9pPr marL="1828192" algn="l" rtl="0" eaLnBrk="1" fontAlgn="base" hangingPunct="1">
        <a:spcBef>
          <a:spcPct val="0"/>
        </a:spcBef>
        <a:spcAft>
          <a:spcPct val="0"/>
        </a:spcAft>
        <a:defRPr sz="4000">
          <a:solidFill>
            <a:schemeClr val="bg1"/>
          </a:solidFill>
          <a:latin typeface="Arial" charset="0"/>
        </a:defRPr>
      </a:lvl9pPr>
    </p:titleStyle>
    <p:bodyStyle>
      <a:lvl1pPr marL="342785" indent="-342785" algn="l" rtl="0" fontAlgn="base">
        <a:spcBef>
          <a:spcPct val="20000"/>
        </a:spcBef>
        <a:spcAft>
          <a:spcPct val="0"/>
        </a:spcAft>
        <a:buChar char="•"/>
        <a:defRPr sz="3200">
          <a:solidFill>
            <a:schemeClr val="tx1"/>
          </a:solidFill>
          <a:latin typeface="+mn-lt"/>
          <a:ea typeface="+mn-ea"/>
          <a:cs typeface="+mn-cs"/>
        </a:defRPr>
      </a:lvl1pPr>
      <a:lvl2pPr marL="742702" indent="-285655" algn="l" rtl="0" fontAlgn="base">
        <a:spcBef>
          <a:spcPct val="20000"/>
        </a:spcBef>
        <a:spcAft>
          <a:spcPct val="0"/>
        </a:spcAft>
        <a:buChar char="–"/>
        <a:defRPr sz="2800">
          <a:solidFill>
            <a:schemeClr val="tx1"/>
          </a:solidFill>
          <a:latin typeface="+mn-lt"/>
        </a:defRPr>
      </a:lvl2pPr>
      <a:lvl3pPr marL="1142620" indent="-228524" algn="l" rtl="0" fontAlgn="base">
        <a:spcBef>
          <a:spcPct val="20000"/>
        </a:spcBef>
        <a:spcAft>
          <a:spcPct val="0"/>
        </a:spcAft>
        <a:buChar char="•"/>
        <a:defRPr sz="2400">
          <a:solidFill>
            <a:schemeClr val="tx1"/>
          </a:solidFill>
          <a:latin typeface="+mn-lt"/>
        </a:defRPr>
      </a:lvl3pPr>
      <a:lvl4pPr marL="1599667" indent="-228524" algn="l" rtl="0" fontAlgn="base">
        <a:spcBef>
          <a:spcPct val="20000"/>
        </a:spcBef>
        <a:spcAft>
          <a:spcPct val="0"/>
        </a:spcAft>
        <a:buChar char="–"/>
        <a:defRPr sz="2000">
          <a:solidFill>
            <a:schemeClr val="tx1"/>
          </a:solidFill>
          <a:latin typeface="+mn-lt"/>
        </a:defRPr>
      </a:lvl4pPr>
      <a:lvl5pPr marL="2056716" indent="-228524" algn="l" rtl="0" fontAlgn="base">
        <a:spcBef>
          <a:spcPct val="20000"/>
        </a:spcBef>
        <a:spcAft>
          <a:spcPct val="0"/>
        </a:spcAft>
        <a:buChar char="»"/>
        <a:defRPr sz="2000">
          <a:solidFill>
            <a:schemeClr val="tx1"/>
          </a:solidFill>
          <a:latin typeface="+mn-lt"/>
        </a:defRPr>
      </a:lvl5pPr>
      <a:lvl6pPr marL="2513764" indent="-228524" algn="l" rtl="0" eaLnBrk="1" fontAlgn="base" hangingPunct="1">
        <a:spcBef>
          <a:spcPct val="20000"/>
        </a:spcBef>
        <a:spcAft>
          <a:spcPct val="0"/>
        </a:spcAft>
        <a:buChar char="»"/>
        <a:defRPr sz="2000">
          <a:solidFill>
            <a:schemeClr val="tx1"/>
          </a:solidFill>
          <a:latin typeface="+mn-lt"/>
        </a:defRPr>
      </a:lvl6pPr>
      <a:lvl7pPr marL="2970811" indent="-228524" algn="l" rtl="0" eaLnBrk="1" fontAlgn="base" hangingPunct="1">
        <a:spcBef>
          <a:spcPct val="20000"/>
        </a:spcBef>
        <a:spcAft>
          <a:spcPct val="0"/>
        </a:spcAft>
        <a:buChar char="»"/>
        <a:defRPr sz="2000">
          <a:solidFill>
            <a:schemeClr val="tx1"/>
          </a:solidFill>
          <a:latin typeface="+mn-lt"/>
        </a:defRPr>
      </a:lvl7pPr>
      <a:lvl8pPr marL="3427860" indent="-228524" algn="l" rtl="0" eaLnBrk="1" fontAlgn="base" hangingPunct="1">
        <a:spcBef>
          <a:spcPct val="20000"/>
        </a:spcBef>
        <a:spcAft>
          <a:spcPct val="0"/>
        </a:spcAft>
        <a:buChar char="»"/>
        <a:defRPr sz="2000">
          <a:solidFill>
            <a:schemeClr val="tx1"/>
          </a:solidFill>
          <a:latin typeface="+mn-lt"/>
        </a:defRPr>
      </a:lvl8pPr>
      <a:lvl9pPr marL="3884908" indent="-228524"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096" rtl="0" eaLnBrk="1" latinLnBrk="0" hangingPunct="1">
        <a:defRPr sz="1800" kern="1200">
          <a:solidFill>
            <a:schemeClr val="tx1"/>
          </a:solidFill>
          <a:latin typeface="+mn-lt"/>
          <a:ea typeface="+mn-ea"/>
          <a:cs typeface="+mn-cs"/>
        </a:defRPr>
      </a:lvl1pPr>
      <a:lvl2pPr marL="457048" algn="l" defTabSz="914096" rtl="0" eaLnBrk="1" latinLnBrk="0" hangingPunct="1">
        <a:defRPr sz="1800" kern="1200">
          <a:solidFill>
            <a:schemeClr val="tx1"/>
          </a:solidFill>
          <a:latin typeface="+mn-lt"/>
          <a:ea typeface="+mn-ea"/>
          <a:cs typeface="+mn-cs"/>
        </a:defRPr>
      </a:lvl2pPr>
      <a:lvl3pPr marL="914096" algn="l" defTabSz="914096" rtl="0" eaLnBrk="1" latinLnBrk="0" hangingPunct="1">
        <a:defRPr sz="1800" kern="1200">
          <a:solidFill>
            <a:schemeClr val="tx1"/>
          </a:solidFill>
          <a:latin typeface="+mn-lt"/>
          <a:ea typeface="+mn-ea"/>
          <a:cs typeface="+mn-cs"/>
        </a:defRPr>
      </a:lvl3pPr>
      <a:lvl4pPr marL="1371143" algn="l" defTabSz="914096" rtl="0" eaLnBrk="1" latinLnBrk="0" hangingPunct="1">
        <a:defRPr sz="1800" kern="1200">
          <a:solidFill>
            <a:schemeClr val="tx1"/>
          </a:solidFill>
          <a:latin typeface="+mn-lt"/>
          <a:ea typeface="+mn-ea"/>
          <a:cs typeface="+mn-cs"/>
        </a:defRPr>
      </a:lvl4pPr>
      <a:lvl5pPr marL="1828192" algn="l" defTabSz="914096" rtl="0" eaLnBrk="1" latinLnBrk="0" hangingPunct="1">
        <a:defRPr sz="1800" kern="1200">
          <a:solidFill>
            <a:schemeClr val="tx1"/>
          </a:solidFill>
          <a:latin typeface="+mn-lt"/>
          <a:ea typeface="+mn-ea"/>
          <a:cs typeface="+mn-cs"/>
        </a:defRPr>
      </a:lvl5pPr>
      <a:lvl6pPr marL="2285240" algn="l" defTabSz="914096" rtl="0" eaLnBrk="1" latinLnBrk="0" hangingPunct="1">
        <a:defRPr sz="1800" kern="1200">
          <a:solidFill>
            <a:schemeClr val="tx1"/>
          </a:solidFill>
          <a:latin typeface="+mn-lt"/>
          <a:ea typeface="+mn-ea"/>
          <a:cs typeface="+mn-cs"/>
        </a:defRPr>
      </a:lvl6pPr>
      <a:lvl7pPr marL="2742288" algn="l" defTabSz="914096" rtl="0" eaLnBrk="1" latinLnBrk="0" hangingPunct="1">
        <a:defRPr sz="1800" kern="1200">
          <a:solidFill>
            <a:schemeClr val="tx1"/>
          </a:solidFill>
          <a:latin typeface="+mn-lt"/>
          <a:ea typeface="+mn-ea"/>
          <a:cs typeface="+mn-cs"/>
        </a:defRPr>
      </a:lvl7pPr>
      <a:lvl8pPr marL="3199335" algn="l" defTabSz="914096" rtl="0" eaLnBrk="1" latinLnBrk="0" hangingPunct="1">
        <a:defRPr sz="1800" kern="1200">
          <a:solidFill>
            <a:schemeClr val="tx1"/>
          </a:solidFill>
          <a:latin typeface="+mn-lt"/>
          <a:ea typeface="+mn-ea"/>
          <a:cs typeface="+mn-cs"/>
        </a:defRPr>
      </a:lvl8pPr>
      <a:lvl9pPr marL="3656384" algn="l" defTabSz="9140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es-ES" sz="1400">
                <a:solidFill>
                  <a:schemeClr val="tx2"/>
                </a:solidFill>
              </a:defRPr>
            </a:lvl1pPr>
            <a:extLst/>
          </a:lstStyle>
          <a:p>
            <a:fld id="{E4606EA6-EFEA-4C30-9264-4F9291A5780D}" type="datetime1">
              <a:rPr lang="es-CR"/>
              <a:pPr/>
              <a:t>21/5/2024</a:t>
            </a:fld>
            <a:endParaRPr kumimoji="0" lang="es-ES" sz="1400">
              <a:solidFill>
                <a:schemeClr val="tx2"/>
              </a:solidFill>
            </a:endParaRP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es-ES"/>
              <a:t>Haga clic para modificar el estilo de título del patrón</a:t>
            </a:r>
            <a:endParaRPr kumimoji="0" lang="en-US"/>
          </a:p>
        </p:txBody>
      </p:sp>
    </p:spTree>
    <p:extLst>
      <p:ext uri="{BB962C8B-B14F-4D97-AF65-F5344CB8AC3E}">
        <p14:creationId xmlns="" xmlns:p14="http://schemas.microsoft.com/office/powerpoint/2010/main" val="1123016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dondear rectángulo de esquina del mismo lado"/>
          <p:cNvSpPr/>
          <p:nvPr/>
        </p:nvSpPr>
        <p:spPr bwMode="gray">
          <a:xfrm rot="10800000">
            <a:off x="142843" y="4869160"/>
            <a:ext cx="8857141" cy="1988840"/>
          </a:xfrm>
          <a:prstGeom prst="round2SameRect">
            <a:avLst/>
          </a:prstGeom>
          <a:gradFill flip="none" rotWithShape="1">
            <a:gsLst>
              <a:gs pos="41000">
                <a:schemeClr val="bg1">
                  <a:lumMod val="65000"/>
                </a:schemeClr>
              </a:gs>
              <a:gs pos="100000">
                <a:srgbClr val="E5E5FF"/>
              </a:gs>
            </a:gsLst>
            <a:path path="circle">
              <a:fillToRect l="100000" b="100000"/>
            </a:path>
            <a:tileRect t="-100000" r="-100000"/>
          </a:gradFill>
          <a:ln w="76200" algn="ctr">
            <a:solidFill>
              <a:schemeClr val="bg1"/>
            </a:solidFill>
            <a:miter lim="800000"/>
            <a:headEnd/>
            <a:tailEnd/>
          </a:ln>
          <a:effectLst/>
        </p:spPr>
        <p:txBody>
          <a:bodyPr wrap="none" lIns="91408" tIns="45705" rIns="91408" bIns="45705" anchor="ctr"/>
          <a:lstStyle/>
          <a:p>
            <a:pPr algn="ctr" eaLnBrk="0" fontAlgn="base" hangingPunct="0">
              <a:spcBef>
                <a:spcPct val="0"/>
              </a:spcBef>
              <a:spcAft>
                <a:spcPct val="0"/>
              </a:spcAft>
              <a:defRPr/>
            </a:pPr>
            <a:endParaRPr lang="es-ES">
              <a:solidFill>
                <a:srgbClr val="FFFFFF"/>
              </a:solidFill>
              <a:cs typeface="Arial" charset="0"/>
            </a:endParaRPr>
          </a:p>
        </p:txBody>
      </p:sp>
      <p:pic>
        <p:nvPicPr>
          <p:cNvPr id="4101" name="Picture 2"/>
          <p:cNvPicPr>
            <a:picLocks noChangeAspect="1" noChangeArrowheads="1"/>
          </p:cNvPicPr>
          <p:nvPr/>
        </p:nvPicPr>
        <p:blipFill>
          <a:blip r:embed="rId3" cstate="print"/>
          <a:srcRect/>
          <a:stretch>
            <a:fillRect/>
          </a:stretch>
        </p:blipFill>
        <p:spPr bwMode="auto">
          <a:xfrm>
            <a:off x="214282" y="3429000"/>
            <a:ext cx="8643998" cy="1462088"/>
          </a:xfrm>
          <a:prstGeom prst="rect">
            <a:avLst/>
          </a:prstGeom>
          <a:noFill/>
          <a:ln w="9525">
            <a:noFill/>
            <a:miter lim="800000"/>
            <a:headEnd/>
            <a:tailEnd/>
          </a:ln>
        </p:spPr>
      </p:pic>
      <p:sp>
        <p:nvSpPr>
          <p:cNvPr id="4102" name="6 CuadroTexto"/>
          <p:cNvSpPr txBox="1">
            <a:spLocks noChangeArrowheads="1"/>
          </p:cNvSpPr>
          <p:nvPr/>
        </p:nvSpPr>
        <p:spPr bwMode="auto">
          <a:xfrm>
            <a:off x="1597029" y="5445129"/>
            <a:ext cx="7223125" cy="1015632"/>
          </a:xfrm>
          <a:prstGeom prst="rect">
            <a:avLst/>
          </a:prstGeom>
          <a:noFill/>
          <a:ln w="9525">
            <a:noFill/>
            <a:miter lim="800000"/>
            <a:headEnd/>
            <a:tailEnd/>
          </a:ln>
        </p:spPr>
        <p:txBody>
          <a:bodyPr lIns="91408" tIns="45705" rIns="91408" bIns="45705">
            <a:spAutoFit/>
          </a:bodyPr>
          <a:lstStyle/>
          <a:p>
            <a:pPr fontAlgn="base">
              <a:spcBef>
                <a:spcPct val="0"/>
              </a:spcBef>
              <a:spcAft>
                <a:spcPct val="0"/>
              </a:spcAft>
            </a:pPr>
            <a:r>
              <a:rPr lang="es-ES" sz="2000" b="1" dirty="0">
                <a:solidFill>
                  <a:srgbClr val="1D528D"/>
                </a:solidFill>
                <a:cs typeface="Arial" charset="0"/>
              </a:rPr>
              <a:t>Profesor:</a:t>
            </a:r>
          </a:p>
          <a:p>
            <a:pPr fontAlgn="base">
              <a:spcBef>
                <a:spcPct val="0"/>
              </a:spcBef>
              <a:spcAft>
                <a:spcPct val="0"/>
              </a:spcAft>
            </a:pPr>
            <a:r>
              <a:rPr lang="es-ES" sz="2000" dirty="0" err="1">
                <a:solidFill>
                  <a:srgbClr val="1D528D"/>
                </a:solidFill>
                <a:cs typeface="Arial" charset="0"/>
              </a:rPr>
              <a:t>Ph.D.</a:t>
            </a:r>
            <a:r>
              <a:rPr lang="es-ES" sz="2000" dirty="0">
                <a:solidFill>
                  <a:srgbClr val="1D528D"/>
                </a:solidFill>
                <a:cs typeface="Arial" charset="0"/>
              </a:rPr>
              <a:t> Melvin Morera Salas </a:t>
            </a:r>
            <a:r>
              <a:rPr lang="es-ES" dirty="0">
                <a:solidFill>
                  <a:srgbClr val="1D528D"/>
                </a:solidFill>
                <a:cs typeface="Arial" charset="0"/>
              </a:rPr>
              <a:t>(mmoreras@gmail.com</a:t>
            </a:r>
            <a:r>
              <a:rPr lang="es-ES" sz="2000" dirty="0">
                <a:solidFill>
                  <a:srgbClr val="1D528D"/>
                </a:solidFill>
                <a:cs typeface="Arial" charset="0"/>
              </a:rPr>
              <a:t>)		</a:t>
            </a:r>
          </a:p>
        </p:txBody>
      </p:sp>
      <p:sp>
        <p:nvSpPr>
          <p:cNvPr id="10" name="9 Redondear rectángulo de esquina del mismo lado"/>
          <p:cNvSpPr/>
          <p:nvPr/>
        </p:nvSpPr>
        <p:spPr bwMode="gray">
          <a:xfrm>
            <a:off x="107504" y="72008"/>
            <a:ext cx="8928992" cy="3499868"/>
          </a:xfrm>
          <a:prstGeom prst="round2SameRect">
            <a:avLst/>
          </a:prstGeom>
          <a:gradFill flip="none" rotWithShape="1">
            <a:gsLst>
              <a:gs pos="26000">
                <a:srgbClr val="0070C0"/>
              </a:gs>
              <a:gs pos="100000">
                <a:schemeClr val="tx1">
                  <a:lumMod val="50000"/>
                </a:schemeClr>
              </a:gs>
            </a:gsLst>
            <a:lin ang="5400000" scaled="0"/>
            <a:tileRect/>
          </a:gradFill>
          <a:ln w="76200" algn="ctr">
            <a:solidFill>
              <a:schemeClr val="bg1"/>
            </a:solidFill>
            <a:miter lim="800000"/>
            <a:headEnd/>
            <a:tailEnd/>
          </a:ln>
          <a:effectLst/>
        </p:spPr>
        <p:txBody>
          <a:bodyPr wrap="none" lIns="91408" tIns="45705" rIns="91408" bIns="45705" anchor="ctr"/>
          <a:lstStyle/>
          <a:p>
            <a:pPr algn="ctr" eaLnBrk="0" fontAlgn="base" hangingPunct="0">
              <a:spcBef>
                <a:spcPct val="0"/>
              </a:spcBef>
              <a:spcAft>
                <a:spcPct val="0"/>
              </a:spcAft>
              <a:defRPr/>
            </a:pPr>
            <a:endParaRPr lang="es-ES" sz="2800" dirty="0">
              <a:solidFill>
                <a:srgbClr val="FFFFFF">
                  <a:lumMod val="95000"/>
                </a:srgbClr>
              </a:solidFill>
              <a:cs typeface="Arial" charset="0"/>
            </a:endParaRPr>
          </a:p>
          <a:p>
            <a:pPr algn="ctr" eaLnBrk="0" fontAlgn="base" hangingPunct="0">
              <a:spcBef>
                <a:spcPct val="0"/>
              </a:spcBef>
              <a:spcAft>
                <a:spcPct val="0"/>
              </a:spcAft>
              <a:defRPr/>
            </a:pPr>
            <a:endParaRPr lang="es-ES" sz="2800" dirty="0">
              <a:solidFill>
                <a:srgbClr val="FFFFFF">
                  <a:lumMod val="95000"/>
                </a:srgbClr>
              </a:solidFill>
              <a:cs typeface="Arial" charset="0"/>
            </a:endParaRPr>
          </a:p>
          <a:p>
            <a:pPr algn="ctr" eaLnBrk="0" hangingPunct="0">
              <a:defRPr/>
            </a:pPr>
            <a:r>
              <a:rPr lang="es-ES" sz="2800" dirty="0">
                <a:solidFill>
                  <a:srgbClr val="FFFFFF">
                    <a:lumMod val="95000"/>
                  </a:srgbClr>
                </a:solidFill>
                <a:cs typeface="Arial" charset="0"/>
              </a:rPr>
              <a:t/>
            </a:r>
            <a:br>
              <a:rPr lang="es-ES" sz="2800" dirty="0">
                <a:solidFill>
                  <a:srgbClr val="FFFFFF">
                    <a:lumMod val="95000"/>
                  </a:srgbClr>
                </a:solidFill>
                <a:cs typeface="Arial" charset="0"/>
              </a:rPr>
            </a:br>
            <a:r>
              <a:rPr lang="es-ES" sz="2800" dirty="0">
                <a:solidFill>
                  <a:srgbClr val="FFFFFF">
                    <a:lumMod val="95000"/>
                  </a:srgbClr>
                </a:solidFill>
                <a:cs typeface="Arial" charset="0"/>
              </a:rPr>
              <a:t/>
            </a:r>
            <a:br>
              <a:rPr lang="es-ES" sz="2800" dirty="0">
                <a:solidFill>
                  <a:srgbClr val="FFFFFF">
                    <a:lumMod val="95000"/>
                  </a:srgbClr>
                </a:solidFill>
                <a:cs typeface="Arial" charset="0"/>
              </a:rPr>
            </a:br>
            <a:r>
              <a:rPr lang="es-ES" sz="2800" dirty="0">
                <a:solidFill>
                  <a:schemeClr val="bg1">
                    <a:lumMod val="95000"/>
                  </a:schemeClr>
                </a:solidFill>
              </a:rPr>
              <a:t>Curso  Economía de la Salud</a:t>
            </a:r>
          </a:p>
          <a:p>
            <a:pPr algn="ctr" eaLnBrk="0" hangingPunct="0">
              <a:defRPr/>
            </a:pPr>
            <a:r>
              <a:rPr lang="es-CR" sz="2400" dirty="0" smtClean="0">
                <a:solidFill>
                  <a:schemeClr val="bg1">
                    <a:lumMod val="95000"/>
                  </a:schemeClr>
                </a:solidFill>
              </a:rPr>
              <a:t>XLV </a:t>
            </a:r>
            <a:r>
              <a:rPr lang="es-CR" sz="2400" dirty="0">
                <a:solidFill>
                  <a:schemeClr val="bg1">
                    <a:lumMod val="95000"/>
                  </a:schemeClr>
                </a:solidFill>
              </a:rPr>
              <a:t>Promoción Maestría en Gerencia de la Salud </a:t>
            </a:r>
            <a:r>
              <a:rPr lang="es-CR" sz="2400" dirty="0" smtClean="0">
                <a:solidFill>
                  <a:schemeClr val="bg1">
                    <a:lumMod val="95000"/>
                  </a:schemeClr>
                </a:solidFill>
              </a:rPr>
              <a:t>2023-2025</a:t>
            </a:r>
            <a:endParaRPr lang="es-CR" sz="2400" dirty="0">
              <a:solidFill>
                <a:schemeClr val="bg1">
                  <a:lumMod val="95000"/>
                </a:schemeClr>
              </a:solidFill>
            </a:endParaRPr>
          </a:p>
          <a:p>
            <a:pPr algn="ctr" eaLnBrk="0" hangingPunct="0">
              <a:defRPr/>
            </a:pPr>
            <a:r>
              <a:rPr lang="es-ES" sz="2400" b="1" dirty="0">
                <a:solidFill>
                  <a:schemeClr val="bg1"/>
                </a:solidFill>
              </a:rPr>
              <a:t>Herramientas de Gestión en Salud</a:t>
            </a:r>
            <a:r>
              <a:rPr lang="es-ES" sz="2000" spc="50" dirty="0">
                <a:ln w="13500">
                  <a:solidFill>
                    <a:srgbClr val="0099CC">
                      <a:shade val="2500"/>
                      <a:alpha val="6500"/>
                    </a:srgbClr>
                  </a:solidFill>
                  <a:prstDash val="solid"/>
                </a:ln>
                <a:solidFill>
                  <a:srgbClr val="0099CC">
                    <a:tint val="3000"/>
                    <a:alpha val="95000"/>
                  </a:srgbClr>
                </a:solidFill>
                <a:effectLst>
                  <a:innerShdw blurRad="50900" dist="38500" dir="13500000">
                    <a:srgbClr val="000000">
                      <a:alpha val="60000"/>
                    </a:srgbClr>
                  </a:innerShdw>
                </a:effectLst>
                <a:cs typeface="Arial" charset="0"/>
              </a:rPr>
              <a:t/>
            </a:r>
            <a:br>
              <a:rPr lang="es-ES" sz="2000" spc="50" dirty="0">
                <a:ln w="13500">
                  <a:solidFill>
                    <a:srgbClr val="0099CC">
                      <a:shade val="2500"/>
                      <a:alpha val="6500"/>
                    </a:srgbClr>
                  </a:solidFill>
                  <a:prstDash val="solid"/>
                </a:ln>
                <a:solidFill>
                  <a:srgbClr val="0099CC">
                    <a:tint val="3000"/>
                    <a:alpha val="95000"/>
                  </a:srgbClr>
                </a:solidFill>
                <a:effectLst>
                  <a:innerShdw blurRad="50900" dist="38500" dir="13500000">
                    <a:srgbClr val="000000">
                      <a:alpha val="60000"/>
                    </a:srgbClr>
                  </a:innerShdw>
                </a:effectLst>
                <a:cs typeface="Arial" charset="0"/>
              </a:rPr>
            </a:br>
            <a:endParaRPr lang="es-ES" dirty="0">
              <a:solidFill>
                <a:srgbClr val="FFFFFF"/>
              </a:solidFill>
              <a:cs typeface="Arial" charset="0"/>
            </a:endParaRPr>
          </a:p>
        </p:txBody>
      </p:sp>
      <p:pic>
        <p:nvPicPr>
          <p:cNvPr id="7" name="Picture 2"/>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1212" t="26255" r="70541" b="55345"/>
          <a:stretch/>
        </p:blipFill>
        <p:spPr bwMode="auto">
          <a:xfrm>
            <a:off x="3635896" y="438381"/>
            <a:ext cx="2224725" cy="12618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srcRect/>
          <a:stretch>
            <a:fillRect/>
          </a:stretch>
        </p:blipFill>
        <p:spPr bwMode="auto">
          <a:xfrm>
            <a:off x="142844" y="3357562"/>
            <a:ext cx="8857554" cy="1800200"/>
          </a:xfrm>
          <a:prstGeom prst="rect">
            <a:avLst/>
          </a:prstGeom>
          <a:noFill/>
          <a:ln w="9525">
            <a:noFill/>
            <a:miter lim="800000"/>
            <a:headEnd/>
            <a:tailEnd/>
          </a:ln>
        </p:spPr>
      </p:pic>
      <p:sp>
        <p:nvSpPr>
          <p:cNvPr id="9" name="CuadroTexto 8">
            <a:extLst>
              <a:ext uri="{FF2B5EF4-FFF2-40B4-BE49-F238E27FC236}">
                <a16:creationId xmlns="" xmlns:a16="http://schemas.microsoft.com/office/drawing/2014/main" id="{A59A373E-9EB5-4CD8-B2EE-7C2A13FB5E5F}"/>
              </a:ext>
            </a:extLst>
          </p:cNvPr>
          <p:cNvSpPr txBox="1"/>
          <p:nvPr/>
        </p:nvSpPr>
        <p:spPr>
          <a:xfrm>
            <a:off x="323845" y="6165067"/>
            <a:ext cx="2519963" cy="646331"/>
          </a:xfrm>
          <a:prstGeom prst="rect">
            <a:avLst/>
          </a:prstGeom>
          <a:noFill/>
        </p:spPr>
        <p:txBody>
          <a:bodyPr wrap="square">
            <a:spAutoFit/>
          </a:bodyPr>
          <a:lstStyle/>
          <a:p>
            <a:pPr fontAlgn="auto">
              <a:spcBef>
                <a:spcPts val="0"/>
              </a:spcBef>
              <a:spcAft>
                <a:spcPts val="0"/>
              </a:spcAft>
            </a:pPr>
            <a:r>
              <a:rPr lang="es-CR" sz="1800" dirty="0">
                <a:solidFill>
                  <a:prstClr val="white"/>
                </a:solidFill>
                <a:latin typeface="Tw Cen MT"/>
                <a:cs typeface="+mn-cs"/>
              </a:rPr>
              <a:t>Sesión virtual sincrónica1</a:t>
            </a:r>
          </a:p>
          <a:p>
            <a:pPr algn="ctr" fontAlgn="auto">
              <a:spcBef>
                <a:spcPts val="0"/>
              </a:spcBef>
              <a:spcAft>
                <a:spcPts val="0"/>
              </a:spcAft>
            </a:pPr>
            <a:r>
              <a:rPr lang="es-CR" dirty="0" smtClean="0">
                <a:solidFill>
                  <a:prstClr val="white"/>
                </a:solidFill>
                <a:latin typeface="Tw Cen MT"/>
              </a:rPr>
              <a:t>’01’06’2024</a:t>
            </a:r>
            <a:endParaRPr lang="es-CR" dirty="0">
              <a:solidFill>
                <a:prstClr val="white"/>
              </a:solidFill>
              <a:latin typeface="Tw Cen MT"/>
            </a:endParaRPr>
          </a:p>
        </p:txBody>
      </p:sp>
    </p:spTree>
    <p:extLst>
      <p:ext uri="{BB962C8B-B14F-4D97-AF65-F5344CB8AC3E}">
        <p14:creationId xmlns="" xmlns:p14="http://schemas.microsoft.com/office/powerpoint/2010/main" val="257616495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Indicadores</a:t>
            </a:r>
            <a:endParaRPr lang="es-CR" sz="2000" b="1" dirty="0"/>
          </a:p>
        </p:txBody>
      </p:sp>
      <p:pic>
        <p:nvPicPr>
          <p:cNvPr id="4" name="3 Imagen" descr="Manuscrito Revisión sistemática indicadores desempeño hospitalario - Melvin Morera [Modo de compatibilidad] - Microsoft Word"/>
          <p:cNvPicPr>
            <a:picLocks noChangeAspect="1"/>
          </p:cNvPicPr>
          <p:nvPr/>
        </p:nvPicPr>
        <p:blipFill rotWithShape="1">
          <a:blip r:embed="rId2">
            <a:extLst>
              <a:ext uri="{28A0092B-C50C-407E-A947-70E740481C1C}">
                <a14:useLocalDpi xmlns="" xmlns:a14="http://schemas.microsoft.com/office/drawing/2010/main" val="0"/>
              </a:ext>
            </a:extLst>
          </a:blip>
          <a:srcRect l="14762" t="18309" r="17381" b="5003"/>
          <a:stretch/>
        </p:blipFill>
        <p:spPr>
          <a:xfrm>
            <a:off x="122441" y="332656"/>
            <a:ext cx="8842047" cy="6080720"/>
          </a:xfrm>
          <a:prstGeom prst="rect">
            <a:avLst/>
          </a:prstGeom>
        </p:spPr>
      </p:pic>
      <p:sp>
        <p:nvSpPr>
          <p:cNvPr id="3" name="2 Marcador de número de diapositiva"/>
          <p:cNvSpPr>
            <a:spLocks noGrp="1"/>
          </p:cNvSpPr>
          <p:nvPr>
            <p:ph type="sldNum" sz="quarter" idx="12"/>
          </p:nvPr>
        </p:nvSpPr>
        <p:spPr>
          <a:xfrm>
            <a:off x="6588224" y="6582327"/>
            <a:ext cx="2267272" cy="185098"/>
          </a:xfrm>
        </p:spPr>
        <p:txBody>
          <a:bodyPr/>
          <a:lstStyle/>
          <a:p>
            <a:fld id="{9AA05C4F-3689-4251-A7ED-437205841276}" type="slidenum">
              <a:rPr lang="es-CR" smtClean="0"/>
              <a:pPr/>
              <a:t>10</a:t>
            </a:fld>
            <a:endParaRPr lang="es-CR"/>
          </a:p>
        </p:txBody>
      </p:sp>
      <p:sp>
        <p:nvSpPr>
          <p:cNvPr id="6" name="5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83450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Indicadores</a:t>
            </a:r>
            <a:endParaRPr lang="es-CR" sz="2000" b="1" dirty="0"/>
          </a:p>
        </p:txBody>
      </p:sp>
      <p:pic>
        <p:nvPicPr>
          <p:cNvPr id="3" name="2 Imagen" descr="Manuscrito Revisión sistemática indicadores desempeño hospitalario - Melvin Morera [Modo de compatibilidad] - Microsoft Word"/>
          <p:cNvPicPr>
            <a:picLocks noChangeAspect="1"/>
          </p:cNvPicPr>
          <p:nvPr/>
        </p:nvPicPr>
        <p:blipFill rotWithShape="1">
          <a:blip r:embed="rId2">
            <a:extLst>
              <a:ext uri="{28A0092B-C50C-407E-A947-70E740481C1C}">
                <a14:useLocalDpi xmlns="" xmlns:a14="http://schemas.microsoft.com/office/drawing/2010/main" val="0"/>
              </a:ext>
            </a:extLst>
          </a:blip>
          <a:srcRect l="19763" t="17916" r="20714" b="13612"/>
          <a:stretch/>
        </p:blipFill>
        <p:spPr>
          <a:xfrm>
            <a:off x="395535" y="404664"/>
            <a:ext cx="8424937" cy="5897455"/>
          </a:xfrm>
          <a:prstGeom prst="rect">
            <a:avLst/>
          </a:prstGeom>
        </p:spPr>
      </p:pic>
      <p:sp>
        <p:nvSpPr>
          <p:cNvPr id="4" name="3 Marcador de número de diapositiva"/>
          <p:cNvSpPr>
            <a:spLocks noGrp="1"/>
          </p:cNvSpPr>
          <p:nvPr>
            <p:ph type="sldNum" sz="quarter" idx="12"/>
          </p:nvPr>
        </p:nvSpPr>
        <p:spPr>
          <a:xfrm>
            <a:off x="6674026" y="6448251"/>
            <a:ext cx="2133600" cy="365125"/>
          </a:xfrm>
        </p:spPr>
        <p:txBody>
          <a:bodyPr/>
          <a:lstStyle/>
          <a:p>
            <a:fld id="{9AA05C4F-3689-4251-A7ED-437205841276}" type="slidenum">
              <a:rPr lang="es-CR" smtClean="0"/>
              <a:pPr/>
              <a:t>11</a:t>
            </a:fld>
            <a:endParaRPr lang="es-CR" dirty="0"/>
          </a:p>
        </p:txBody>
      </p:sp>
      <p:sp>
        <p:nvSpPr>
          <p:cNvPr id="6" name="5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282225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1769" y="116632"/>
            <a:ext cx="7848872" cy="864096"/>
          </a:xfrm>
        </p:spPr>
        <p:txBody>
          <a:bodyPr>
            <a:noAutofit/>
          </a:bodyPr>
          <a:lstStyle/>
          <a:p>
            <a:r>
              <a:rPr lang="es-MX" sz="2400" b="1" dirty="0"/>
              <a:t>Eficiencia en el manejo de las camas y las estancias hospitalarias </a:t>
            </a:r>
            <a:endParaRPr lang="es-CR" sz="2400" b="1" dirty="0"/>
          </a:p>
        </p:txBody>
      </p:sp>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12</a:t>
            </a:fld>
            <a:endParaRPr lang="es-CR" dirty="0"/>
          </a:p>
        </p:txBody>
      </p:sp>
      <p:sp>
        <p:nvSpPr>
          <p:cNvPr id="5" name="4 CuadroTexto"/>
          <p:cNvSpPr txBox="1"/>
          <p:nvPr/>
        </p:nvSpPr>
        <p:spPr>
          <a:xfrm>
            <a:off x="621769"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11" name="Imagen 10">
            <a:extLst>
              <a:ext uri="{FF2B5EF4-FFF2-40B4-BE49-F238E27FC236}">
                <a16:creationId xmlns="" xmlns:a16="http://schemas.microsoft.com/office/drawing/2014/main" id="{068E7691-C8CA-40C8-A504-212AD3976BDE}"/>
              </a:ext>
            </a:extLst>
          </p:cNvPr>
          <p:cNvPicPr>
            <a:picLocks noChangeAspect="1"/>
          </p:cNvPicPr>
          <p:nvPr/>
        </p:nvPicPr>
        <p:blipFill>
          <a:blip r:embed="rId2"/>
          <a:stretch>
            <a:fillRect/>
          </a:stretch>
        </p:blipFill>
        <p:spPr>
          <a:xfrm>
            <a:off x="843299" y="836712"/>
            <a:ext cx="6901755" cy="5445224"/>
          </a:xfrm>
          <a:prstGeom prst="rect">
            <a:avLst/>
          </a:prstGeom>
        </p:spPr>
      </p:pic>
    </p:spTree>
    <p:extLst>
      <p:ext uri="{BB962C8B-B14F-4D97-AF65-F5344CB8AC3E}">
        <p14:creationId xmlns="" xmlns:p14="http://schemas.microsoft.com/office/powerpoint/2010/main" val="78992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780197686"/>
              </p:ext>
            </p:extLst>
          </p:nvPr>
        </p:nvGraphicFramePr>
        <p:xfrm>
          <a:off x="467544" y="476672"/>
          <a:ext cx="828092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467544" y="6536377"/>
            <a:ext cx="7848871"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
        <p:nvSpPr>
          <p:cNvPr id="4" name="3 Marcador de número de diapositiva"/>
          <p:cNvSpPr>
            <a:spLocks noGrp="1"/>
          </p:cNvSpPr>
          <p:nvPr>
            <p:ph type="sldNum" sz="quarter" idx="12"/>
          </p:nvPr>
        </p:nvSpPr>
        <p:spPr/>
        <p:txBody>
          <a:bodyPr/>
          <a:lstStyle/>
          <a:p>
            <a:fld id="{9AA05C4F-3689-4251-A7ED-437205841276}" type="slidenum">
              <a:rPr lang="es-CR" smtClean="0"/>
              <a:pPr/>
              <a:t>13</a:t>
            </a:fld>
            <a:endParaRPr lang="es-CR"/>
          </a:p>
        </p:txBody>
      </p:sp>
    </p:spTree>
    <p:extLst>
      <p:ext uri="{BB962C8B-B14F-4D97-AF65-F5344CB8AC3E}">
        <p14:creationId xmlns="" xmlns:p14="http://schemas.microsoft.com/office/powerpoint/2010/main" val="47223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485359"/>
            <a:ext cx="8352928"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3200" dirty="0"/>
              <a:t>El diagrama de </a:t>
            </a:r>
            <a:r>
              <a:rPr lang="es-ES" sz="3200" dirty="0" err="1"/>
              <a:t>Barber</a:t>
            </a:r>
            <a:r>
              <a:rPr lang="es-ES" sz="3200" dirty="0"/>
              <a:t> y Johnson representa la estancia media (en el eje vertical), el intervalo de sustitución (en el eje horizontal), el índice de rotación (en sentido diagonal) y el porcentaje de ocupación (en rectas con vértice en el eje vertical). Las relaciones matemáticas entre estos indicadores permiten que cada punto del diagrama represente cuatro valores.</a:t>
            </a:r>
            <a:endParaRPr lang="en-US" sz="3200" dirty="0"/>
          </a:p>
        </p:txBody>
      </p:sp>
      <p:sp>
        <p:nvSpPr>
          <p:cNvPr id="3" name="2 Rectángulo"/>
          <p:cNvSpPr/>
          <p:nvPr/>
        </p:nvSpPr>
        <p:spPr>
          <a:xfrm>
            <a:off x="2123728" y="260648"/>
            <a:ext cx="468052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3200" dirty="0"/>
              <a:t>Representación</a:t>
            </a:r>
            <a:r>
              <a:rPr lang="es-ES" sz="2800" dirty="0"/>
              <a:t> Gráfica </a:t>
            </a:r>
          </a:p>
          <a:p>
            <a:pPr algn="ctr"/>
            <a:r>
              <a:rPr lang="es-ES" sz="2800" dirty="0"/>
              <a:t>Diagrama de </a:t>
            </a:r>
            <a:r>
              <a:rPr lang="es-ES" sz="2800" dirty="0" err="1"/>
              <a:t>Barber</a:t>
            </a:r>
            <a:r>
              <a:rPr lang="es-ES" sz="2800" dirty="0"/>
              <a:t> y Johnson</a:t>
            </a:r>
            <a:endParaRPr lang="en-US" sz="2800" dirty="0"/>
          </a:p>
        </p:txBody>
      </p:sp>
      <p:sp>
        <p:nvSpPr>
          <p:cNvPr id="5" name="4 Marcador de número de diapositiva"/>
          <p:cNvSpPr>
            <a:spLocks noGrp="1"/>
          </p:cNvSpPr>
          <p:nvPr>
            <p:ph type="sldNum" sz="quarter" idx="12"/>
          </p:nvPr>
        </p:nvSpPr>
        <p:spPr/>
        <p:txBody>
          <a:bodyPr/>
          <a:lstStyle/>
          <a:p>
            <a:fld id="{9AA05C4F-3689-4251-A7ED-437205841276}" type="slidenum">
              <a:rPr lang="es-CR" smtClean="0"/>
              <a:pPr/>
              <a:t>14</a:t>
            </a:fld>
            <a:endParaRPr lang="es-CR"/>
          </a:p>
        </p:txBody>
      </p:sp>
      <p:sp>
        <p:nvSpPr>
          <p:cNvPr id="6" name="5 CuadroTexto"/>
          <p:cNvSpPr txBox="1"/>
          <p:nvPr/>
        </p:nvSpPr>
        <p:spPr>
          <a:xfrm>
            <a:off x="467544" y="6536377"/>
            <a:ext cx="7848871"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425311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15</a:t>
            </a:fld>
            <a:endParaRPr lang="es-CR" dirty="0"/>
          </a:p>
        </p:txBody>
      </p:sp>
      <p:sp>
        <p:nvSpPr>
          <p:cNvPr id="7" name="6 CuadroTexto"/>
          <p:cNvSpPr txBox="1"/>
          <p:nvPr/>
        </p:nvSpPr>
        <p:spPr>
          <a:xfrm>
            <a:off x="1664170" y="141888"/>
            <a:ext cx="5689232" cy="522928"/>
          </a:xfrm>
          <a:prstGeom prst="rect">
            <a:avLst/>
          </a:prstGeom>
          <a:noFill/>
        </p:spPr>
        <p:txBody>
          <a:bodyPr wrap="square" lIns="89753" tIns="44877" rIns="89753" bIns="44877" rtlCol="0">
            <a:spAutoFit/>
          </a:bodyPr>
          <a:lstStyle/>
          <a:p>
            <a:pPr algn="ctr"/>
            <a:r>
              <a:rPr lang="es-MX" sz="2809" b="1" dirty="0" err="1"/>
              <a:t>Barber</a:t>
            </a:r>
            <a:r>
              <a:rPr lang="es-MX" sz="2809" b="1" dirty="0"/>
              <a:t> y Johnson: interpretación</a:t>
            </a:r>
            <a:endParaRPr lang="en-US" sz="2809" b="1" dirty="0">
              <a:solidFill>
                <a:schemeClr val="accent3">
                  <a:lumMod val="75000"/>
                </a:schemeClr>
              </a:solidFill>
            </a:endParaRPr>
          </a:p>
        </p:txBody>
      </p:sp>
      <p:sp>
        <p:nvSpPr>
          <p:cNvPr id="6" name="5 Rectángulo redondeado"/>
          <p:cNvSpPr/>
          <p:nvPr/>
        </p:nvSpPr>
        <p:spPr>
          <a:xfrm>
            <a:off x="361411" y="774025"/>
            <a:ext cx="8382692" cy="5798439"/>
          </a:xfrm>
          <a:prstGeom prst="roundRect">
            <a:avLst/>
          </a:prstGeom>
          <a:ln/>
        </p:spPr>
        <p:style>
          <a:lnRef idx="2">
            <a:schemeClr val="accent1"/>
          </a:lnRef>
          <a:fillRef idx="1">
            <a:schemeClr val="lt1"/>
          </a:fillRef>
          <a:effectRef idx="0">
            <a:schemeClr val="accent1"/>
          </a:effectRef>
          <a:fontRef idx="minor">
            <a:schemeClr val="dk1"/>
          </a:fontRef>
        </p:style>
        <p:txBody>
          <a:bodyPr lIns="80006" tIns="40003" rIns="80006" bIns="40003" rtlCol="0" anchor="ctr"/>
          <a:lstStyle/>
          <a:p>
            <a:pPr algn="just"/>
            <a:r>
              <a:rPr lang="es-ES" sz="2809" dirty="0"/>
              <a:t>Partiendo del punto de origen del gráfico, </a:t>
            </a:r>
            <a:r>
              <a:rPr lang="es-ES" sz="2809" b="1" i="1" dirty="0"/>
              <a:t>entre más se aleje un hospital hacia la derecha y hacia arriba, menos eficiente </a:t>
            </a:r>
            <a:r>
              <a:rPr lang="es-ES" sz="2809" dirty="0"/>
              <a:t>es en el manejo de la cama. Esto implica una mayor estancia media, menor ocupación, menor cantidad de egresos por cama al año y un mayor tiempo para sustituir una cama. </a:t>
            </a:r>
          </a:p>
          <a:p>
            <a:pPr algn="just"/>
            <a:endParaRPr lang="es-ES" sz="2809" dirty="0"/>
          </a:p>
          <a:p>
            <a:pPr algn="just"/>
            <a:r>
              <a:rPr lang="es-ES" sz="2809" dirty="0"/>
              <a:t>Se define la </a:t>
            </a:r>
            <a:r>
              <a:rPr lang="es-ES" sz="2809" b="1" i="1" dirty="0"/>
              <a:t>zona de eficiencia </a:t>
            </a:r>
            <a:r>
              <a:rPr lang="es-ES" sz="2809" dirty="0"/>
              <a:t>por los hospitales con un índice de </a:t>
            </a:r>
            <a:r>
              <a:rPr lang="es-ES" sz="2809" b="1" i="1" dirty="0"/>
              <a:t>ocupación</a:t>
            </a:r>
            <a:r>
              <a:rPr lang="es-ES" sz="2809" dirty="0"/>
              <a:t> igual o superior al </a:t>
            </a:r>
            <a:r>
              <a:rPr lang="es-ES" sz="2809" b="1" i="1" dirty="0"/>
              <a:t>85%</a:t>
            </a:r>
            <a:r>
              <a:rPr lang="es-ES" sz="2809" dirty="0"/>
              <a:t>, una </a:t>
            </a:r>
            <a:r>
              <a:rPr lang="es-ES" sz="2809" b="1" i="1" dirty="0"/>
              <a:t>actividad</a:t>
            </a:r>
            <a:r>
              <a:rPr lang="es-ES" sz="2809" dirty="0"/>
              <a:t> comprendida entre el </a:t>
            </a:r>
            <a:r>
              <a:rPr lang="es-ES" sz="2809" b="1" i="1" dirty="0"/>
              <a:t>promedio más o menos una desviación estándar </a:t>
            </a:r>
            <a:r>
              <a:rPr lang="es-ES" sz="2809" dirty="0"/>
              <a:t>y un </a:t>
            </a:r>
            <a:r>
              <a:rPr lang="es-ES" sz="2809" b="1" i="1" dirty="0"/>
              <a:t>intervalo de sustitución menor a un día y medio</a:t>
            </a:r>
            <a:r>
              <a:rPr lang="es-ES" sz="2809" dirty="0"/>
              <a:t>.</a:t>
            </a:r>
            <a:endParaRPr lang="es-MX" sz="2458" dirty="0"/>
          </a:p>
        </p:txBody>
      </p:sp>
    </p:spTree>
    <p:extLst>
      <p:ext uri="{BB962C8B-B14F-4D97-AF65-F5344CB8AC3E}">
        <p14:creationId xmlns="" xmlns:p14="http://schemas.microsoft.com/office/powerpoint/2010/main" val="288659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16</a:t>
            </a:fld>
            <a:endParaRPr lang="es-CR" dirty="0"/>
          </a:p>
        </p:txBody>
      </p:sp>
      <p:sp>
        <p:nvSpPr>
          <p:cNvPr id="7" name="6 CuadroTexto"/>
          <p:cNvSpPr txBox="1"/>
          <p:nvPr/>
        </p:nvSpPr>
        <p:spPr>
          <a:xfrm>
            <a:off x="1664170" y="141888"/>
            <a:ext cx="5689232" cy="468876"/>
          </a:xfrm>
          <a:prstGeom prst="rect">
            <a:avLst/>
          </a:prstGeom>
          <a:noFill/>
        </p:spPr>
        <p:txBody>
          <a:bodyPr wrap="square" lIns="89753" tIns="44877" rIns="89753" bIns="44877" rtlCol="0">
            <a:spAutoFit/>
          </a:bodyPr>
          <a:lstStyle/>
          <a:p>
            <a:pPr algn="ctr"/>
            <a:r>
              <a:rPr lang="es-MX" sz="2458" b="1" dirty="0" err="1"/>
              <a:t>Barber</a:t>
            </a:r>
            <a:r>
              <a:rPr lang="es-MX" sz="2458" b="1" dirty="0"/>
              <a:t> y Johnson: resultados</a:t>
            </a:r>
            <a:endParaRPr lang="en-US" sz="2458" b="1" dirty="0">
              <a:solidFill>
                <a:schemeClr val="accent3">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2751" y="664819"/>
            <a:ext cx="7522429" cy="5887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976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17</a:t>
            </a:fld>
            <a:endParaRPr lang="es-CR"/>
          </a:p>
        </p:txBody>
      </p:sp>
      <p:pic>
        <p:nvPicPr>
          <p:cNvPr id="2061" name="Picture 1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3775" t="16320" r="23936" b="10169"/>
          <a:stretch/>
        </p:blipFill>
        <p:spPr bwMode="auto">
          <a:xfrm>
            <a:off x="755576" y="332656"/>
            <a:ext cx="7344816" cy="6453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17 Rectángulo"/>
          <p:cNvSpPr/>
          <p:nvPr/>
        </p:nvSpPr>
        <p:spPr>
          <a:xfrm>
            <a:off x="179512" y="44623"/>
            <a:ext cx="7344816" cy="276999"/>
          </a:xfrm>
          <a:prstGeom prst="rect">
            <a:avLst/>
          </a:prstGeom>
        </p:spPr>
        <p:txBody>
          <a:bodyPr wrap="square">
            <a:spAutoFit/>
          </a:bodyPr>
          <a:lstStyle/>
          <a:p>
            <a:r>
              <a:rPr lang="es-ES" sz="1200" b="1" dirty="0"/>
              <a:t>Diagrama de </a:t>
            </a:r>
            <a:r>
              <a:rPr lang="es-ES" sz="1200" b="1" dirty="0" err="1"/>
              <a:t>Barber</a:t>
            </a:r>
            <a:r>
              <a:rPr lang="es-ES" sz="1200" b="1" dirty="0"/>
              <a:t> por servicio, hospitales CCSS, 2011</a:t>
            </a:r>
            <a:endParaRPr lang="en-US" sz="1200" dirty="0"/>
          </a:p>
        </p:txBody>
      </p:sp>
    </p:spTree>
    <p:extLst>
      <p:ext uri="{BB962C8B-B14F-4D97-AF65-F5344CB8AC3E}">
        <p14:creationId xmlns="" xmlns:p14="http://schemas.microsoft.com/office/powerpoint/2010/main" val="72678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18</a:t>
            </a:fld>
            <a:endParaRPr lang="es-CR"/>
          </a:p>
        </p:txBody>
      </p:sp>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546" t="17092" r="11567" b="32016"/>
          <a:stretch/>
        </p:blipFill>
        <p:spPr bwMode="auto">
          <a:xfrm>
            <a:off x="668838" y="1268760"/>
            <a:ext cx="8137267"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79512" y="44623"/>
            <a:ext cx="3744416" cy="276999"/>
          </a:xfrm>
          <a:prstGeom prst="rect">
            <a:avLst/>
          </a:prstGeom>
        </p:spPr>
        <p:txBody>
          <a:bodyPr wrap="square">
            <a:spAutoFit/>
          </a:bodyPr>
          <a:lstStyle/>
          <a:p>
            <a:r>
              <a:rPr lang="es-ES" sz="1200" b="1" dirty="0"/>
              <a:t>Diagrama de </a:t>
            </a:r>
            <a:r>
              <a:rPr lang="es-ES" sz="1200" b="1" dirty="0" err="1"/>
              <a:t>Barber</a:t>
            </a:r>
            <a:r>
              <a:rPr lang="es-ES" sz="1200" b="1" dirty="0"/>
              <a:t> por servicio, hospitales CCSS, 2011</a:t>
            </a:r>
            <a:endParaRPr lang="en-US" sz="1200" dirty="0"/>
          </a:p>
        </p:txBody>
      </p:sp>
    </p:spTree>
    <p:extLst>
      <p:ext uri="{BB962C8B-B14F-4D97-AF65-F5344CB8AC3E}">
        <p14:creationId xmlns="" xmlns:p14="http://schemas.microsoft.com/office/powerpoint/2010/main" val="35527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99D99B77-7542-4F97-9ED4-FC37D1A20ECD}"/>
              </a:ext>
            </a:extLst>
          </p:cNvPr>
          <p:cNvPicPr>
            <a:picLocks noChangeAspect="1"/>
          </p:cNvPicPr>
          <p:nvPr/>
        </p:nvPicPr>
        <p:blipFill>
          <a:blip r:embed="rId2"/>
          <a:stretch>
            <a:fillRect/>
          </a:stretch>
        </p:blipFill>
        <p:spPr>
          <a:xfrm>
            <a:off x="0" y="591030"/>
            <a:ext cx="9144000" cy="5675940"/>
          </a:xfrm>
          <a:prstGeom prst="rect">
            <a:avLst/>
          </a:prstGeom>
        </p:spPr>
      </p:pic>
    </p:spTree>
    <p:extLst>
      <p:ext uri="{BB962C8B-B14F-4D97-AF65-F5344CB8AC3E}">
        <p14:creationId xmlns="" xmlns:p14="http://schemas.microsoft.com/office/powerpoint/2010/main" val="238485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642918"/>
            <a:ext cx="8572560" cy="5509200"/>
          </a:xfrm>
          <a:prstGeom prst="rect">
            <a:avLst/>
          </a:prstGeom>
        </p:spPr>
        <p:txBody>
          <a:bodyPr wrap="square">
            <a:spAutoFit/>
          </a:bodyPr>
          <a:lstStyle/>
          <a:p>
            <a:r>
              <a:rPr lang="es-ES" sz="3200" b="1" dirty="0">
                <a:ln w="11430"/>
                <a:solidFill>
                  <a:schemeClr val="accent3">
                    <a:lumMod val="50000"/>
                  </a:schemeClr>
                </a:solidFill>
                <a:effectLst>
                  <a:outerShdw blurRad="50800" dist="39000" dir="5460000" algn="tl">
                    <a:srgbClr val="000000">
                      <a:alpha val="38000"/>
                    </a:srgbClr>
                  </a:outerShdw>
                </a:effectLst>
              </a:rPr>
              <a:t>Sin instrumentos de medición de los resultados de una actividad, no es posible conocer los efectos de las decisiones que se toman y por ende tampoco puede existir un ejercicio real de responsabilidades sobre dichas decisiones. </a:t>
            </a:r>
            <a:endParaRPr lang="es-CR" sz="3200" b="1" dirty="0">
              <a:ln w="11430"/>
              <a:solidFill>
                <a:schemeClr val="accent3">
                  <a:lumMod val="50000"/>
                </a:schemeClr>
              </a:solidFill>
              <a:effectLst>
                <a:outerShdw blurRad="50800" dist="39000" dir="5460000" algn="tl">
                  <a:srgbClr val="000000">
                    <a:alpha val="38000"/>
                  </a:srgbClr>
                </a:outerShdw>
              </a:effectLst>
            </a:endParaRPr>
          </a:p>
          <a:p>
            <a:r>
              <a:rPr lang="es-ES" sz="3200" b="1" dirty="0">
                <a:ln w="11430"/>
                <a:solidFill>
                  <a:schemeClr val="accent3">
                    <a:lumMod val="50000"/>
                  </a:schemeClr>
                </a:solidFill>
                <a:effectLst>
                  <a:outerShdw blurRad="50800" dist="39000" dir="5460000" algn="tl">
                    <a:srgbClr val="000000">
                      <a:alpha val="38000"/>
                    </a:srgbClr>
                  </a:outerShdw>
                </a:effectLst>
              </a:rPr>
              <a:t> </a:t>
            </a:r>
            <a:endParaRPr lang="es-CR" sz="3200" b="1" dirty="0">
              <a:ln w="11430"/>
              <a:solidFill>
                <a:schemeClr val="accent3">
                  <a:lumMod val="50000"/>
                </a:schemeClr>
              </a:solidFill>
              <a:effectLst>
                <a:outerShdw blurRad="50800" dist="39000" dir="5460000" algn="tl">
                  <a:srgbClr val="000000">
                    <a:alpha val="38000"/>
                  </a:srgbClr>
                </a:outerShdw>
              </a:effectLst>
            </a:endParaRPr>
          </a:p>
          <a:p>
            <a:r>
              <a:rPr lang="es-ES" sz="3200" b="1" dirty="0">
                <a:ln w="11430"/>
                <a:solidFill>
                  <a:schemeClr val="accent3">
                    <a:lumMod val="50000"/>
                  </a:schemeClr>
                </a:solidFill>
                <a:effectLst>
                  <a:outerShdw blurRad="50800" dist="39000" dir="5460000" algn="tl">
                    <a:srgbClr val="000000">
                      <a:alpha val="38000"/>
                    </a:srgbClr>
                  </a:outerShdw>
                </a:effectLst>
              </a:rPr>
              <a:t>Es imprescindible para ello utilizar instrumentos específicos existentes, ya probados, sistematizados y utilizados con gran éxito en otros países, para medir el desempeño de los servicios de salud.  </a:t>
            </a:r>
            <a:endParaRPr lang="es-CR" sz="3200" b="1" dirty="0">
              <a:ln w="11430"/>
              <a:solidFill>
                <a:schemeClr val="accent3">
                  <a:lumMod val="50000"/>
                </a:schemeClr>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75478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20</a:t>
            </a:fld>
            <a:endParaRPr lang="es-CR" dirty="0"/>
          </a:p>
        </p:txBody>
      </p:sp>
      <p:sp>
        <p:nvSpPr>
          <p:cNvPr id="7" name="6 CuadroTexto"/>
          <p:cNvSpPr txBox="1"/>
          <p:nvPr/>
        </p:nvSpPr>
        <p:spPr>
          <a:xfrm>
            <a:off x="1664170" y="141888"/>
            <a:ext cx="5689232" cy="576917"/>
          </a:xfrm>
          <a:prstGeom prst="rect">
            <a:avLst/>
          </a:prstGeom>
          <a:noFill/>
        </p:spPr>
        <p:txBody>
          <a:bodyPr wrap="square" lIns="89753" tIns="44877" rIns="89753" bIns="44877" rtlCol="0">
            <a:spAutoFit/>
          </a:bodyPr>
          <a:lstStyle/>
          <a:p>
            <a:pPr algn="ctr"/>
            <a:r>
              <a:rPr lang="es-MX" sz="3160" b="1" dirty="0"/>
              <a:t>Diagrama </a:t>
            </a:r>
            <a:r>
              <a:rPr lang="es-MX" sz="3160" b="1" dirty="0" err="1"/>
              <a:t>Pabon</a:t>
            </a:r>
            <a:r>
              <a:rPr lang="es-MX" sz="3160" b="1" dirty="0"/>
              <a:t>-Lasso</a:t>
            </a:r>
            <a:endParaRPr lang="en-US" sz="3160" b="1" dirty="0">
              <a:solidFill>
                <a:schemeClr val="accent3">
                  <a:lumMod val="75000"/>
                </a:schemeClr>
              </a:solidFill>
            </a:endParaRPr>
          </a:p>
        </p:txBody>
      </p:sp>
      <p:sp>
        <p:nvSpPr>
          <p:cNvPr id="6" name="5 Rectángulo redondeado"/>
          <p:cNvSpPr/>
          <p:nvPr/>
        </p:nvSpPr>
        <p:spPr>
          <a:xfrm>
            <a:off x="361411" y="774025"/>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3512" dirty="0"/>
              <a:t>El modelo Pabón Lasso compara la productividad de la cama, medida como los egresos hospitalarios ajustados por casuística respecto a las camas disponibles, el índice de ocupación, que mide la eficiencia en el manejo de las camas, y el índice de funcionamiento, que mide la eficiencia en el manejo de las estancias.</a:t>
            </a:r>
            <a:endParaRPr lang="es-MX" sz="3160" dirty="0"/>
          </a:p>
        </p:txBody>
      </p:sp>
    </p:spTree>
    <p:extLst>
      <p:ext uri="{BB962C8B-B14F-4D97-AF65-F5344CB8AC3E}">
        <p14:creationId xmlns="" xmlns:p14="http://schemas.microsoft.com/office/powerpoint/2010/main" val="56922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21</a:t>
            </a:fld>
            <a:endParaRPr lang="es-CR" dirty="0"/>
          </a:p>
        </p:txBody>
      </p:sp>
      <p:sp>
        <p:nvSpPr>
          <p:cNvPr id="7" name="6 CuadroTexto"/>
          <p:cNvSpPr txBox="1"/>
          <p:nvPr/>
        </p:nvSpPr>
        <p:spPr>
          <a:xfrm>
            <a:off x="1664170" y="141888"/>
            <a:ext cx="5689232" cy="522928"/>
          </a:xfrm>
          <a:prstGeom prst="rect">
            <a:avLst/>
          </a:prstGeom>
          <a:noFill/>
        </p:spPr>
        <p:txBody>
          <a:bodyPr wrap="square" lIns="89753" tIns="44877" rIns="89753" bIns="44877" rtlCol="0">
            <a:spAutoFit/>
          </a:bodyPr>
          <a:lstStyle/>
          <a:p>
            <a:pPr algn="ctr"/>
            <a:r>
              <a:rPr lang="es-MX" sz="2809" b="1" dirty="0" err="1"/>
              <a:t>Pabon</a:t>
            </a:r>
            <a:r>
              <a:rPr lang="es-MX" sz="2809" b="1" dirty="0"/>
              <a:t>-Lasso: interpretación</a:t>
            </a:r>
            <a:endParaRPr lang="en-US" sz="2809" b="1" dirty="0">
              <a:solidFill>
                <a:schemeClr val="accent3">
                  <a:lumMod val="75000"/>
                </a:schemeClr>
              </a:solidFill>
            </a:endParaRPr>
          </a:p>
        </p:txBody>
      </p:sp>
      <mc:AlternateContent xmlns:mc="http://schemas.openxmlformats.org/markup-compatibility/2006">
        <mc:Choice xmlns="" xmlns:a14="http://schemas.microsoft.com/office/drawing/2010/main" Requires="a14">
          <p:sp>
            <p:nvSpPr>
              <p:cNvPr id="6" name="5 Rectángulo redondeado"/>
              <p:cNvSpPr/>
              <p:nvPr/>
            </p:nvSpPr>
            <p:spPr>
              <a:xfrm>
                <a:off x="361410" y="774025"/>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195" dirty="0"/>
                  <a:t>El gráfico de </a:t>
                </a:r>
                <a:r>
                  <a:rPr lang="es-ES" sz="2195" dirty="0" err="1"/>
                  <a:t>Pabon</a:t>
                </a:r>
                <a:r>
                  <a:rPr lang="es-ES" sz="2195" dirty="0"/>
                  <a:t> Lasso se divide en </a:t>
                </a:r>
                <a:r>
                  <a:rPr lang="es-ES" sz="2195" b="1" i="1" dirty="0"/>
                  <a:t>cuatro zonas</a:t>
                </a:r>
                <a:r>
                  <a:rPr lang="es-ES" sz="2195" dirty="0"/>
                  <a:t>, donde las </a:t>
                </a:r>
                <a:r>
                  <a:rPr lang="es-ES" sz="2195" b="1" i="1" dirty="0"/>
                  <a:t>fronteras</a:t>
                </a:r>
                <a:r>
                  <a:rPr lang="es-ES" sz="2195" dirty="0"/>
                  <a:t> están definidas por el </a:t>
                </a:r>
                <a:r>
                  <a:rPr lang="es-ES" sz="2195" b="1" i="1" dirty="0"/>
                  <a:t>índice de ocupacional</a:t>
                </a:r>
                <a:r>
                  <a:rPr lang="es-ES" sz="2195" dirty="0"/>
                  <a:t> que se considera óptima (</a:t>
                </a:r>
                <a:r>
                  <a:rPr lang="es-ES" sz="2195" b="1" i="1" dirty="0"/>
                  <a:t>85%</a:t>
                </a:r>
                <a:r>
                  <a:rPr lang="es-ES" sz="2195" dirty="0"/>
                  <a:t>) </a:t>
                </a:r>
                <a:r>
                  <a:rPr lang="es-ES" sz="2195" b="1" i="1" dirty="0"/>
                  <a:t>y la productividad promedio</a:t>
                </a:r>
                <a:r>
                  <a:rPr lang="es-ES" sz="2195" dirty="0"/>
                  <a:t>=</a:t>
                </a:r>
              </a:p>
              <a:p>
                <a:pPr algn="just"/>
                <a:r>
                  <a:rPr lang="es-ES" sz="2195" dirty="0"/>
                  <a:t>-Zona 1 (inferior izquierda) indica un nivel relativamente bajo de ocupación de camas y de productividad - situación menos deseable.</a:t>
                </a:r>
              </a:p>
              <a:p>
                <a:pPr algn="just"/>
                <a:r>
                  <a:rPr lang="es-ES" sz="2195" dirty="0"/>
                  <a:t>-Zona 2 (parte superior izquierda): niveles relativamente bajos de ocupación de camas y de alta productividad.</a:t>
                </a:r>
              </a:p>
              <a:p>
                <a:pPr algn="just"/>
                <a:r>
                  <a:rPr lang="es-ES" sz="2195" dirty="0"/>
                  <a:t>-</a:t>
                </a:r>
                <a:r>
                  <a:rPr lang="es-ES" sz="2195" b="1" i="1" dirty="0"/>
                  <a:t>Zona 3 (superior derecha): niveles relativamente altos de ocupación de las camas y la productividad - situación más deseable</a:t>
                </a:r>
                <a:r>
                  <a:rPr lang="es-ES" sz="2195" dirty="0"/>
                  <a:t>.</a:t>
                </a:r>
              </a:p>
              <a:p>
                <a:pPr algn="just"/>
                <a:r>
                  <a:rPr lang="es-ES" sz="2195" dirty="0"/>
                  <a:t>-Zona 4 (parte inferior derecha): niveles relativamente altos de ocupación de las camas y de baja productividad.</a:t>
                </a:r>
              </a:p>
              <a:p>
                <a:pPr algn="just"/>
                <a:endParaRPr lang="es-ES" sz="1053" dirty="0"/>
              </a:p>
              <a:p>
                <a:pPr algn="just"/>
                <a:r>
                  <a:rPr lang="es-ES" sz="2195" dirty="0"/>
                  <a:t>Para identificar los hospitales con buena o mala gestión en la duración de la estancia, cada punto en el gráfico de dispersión se pinta de color rojo si el IF&gt;1 y con verde si el </a:t>
                </a:r>
                <a14:m>
                  <m:oMath xmlns:m="http://schemas.openxmlformats.org/officeDocument/2006/math">
                    <m:r>
                      <m:rPr>
                        <m:sty m:val="p"/>
                      </m:rPr>
                      <a:rPr lang="es-ES" sz="2195">
                        <a:latin typeface="Cambria Math"/>
                      </a:rPr>
                      <m:t>IF</m:t>
                    </m:r>
                    <m:r>
                      <a:rPr lang="es-ES" sz="2195">
                        <a:latin typeface="Cambria Math"/>
                      </a:rPr>
                      <m:t>≤1</m:t>
                    </m:r>
                  </m:oMath>
                </a14:m>
                <a:r>
                  <a:rPr lang="es-ES" sz="2195" dirty="0"/>
                  <a:t>.</a:t>
                </a:r>
              </a:p>
            </p:txBody>
          </p:sp>
        </mc:Choice>
        <mc:Fallback>
          <p:sp>
            <p:nvSpPr>
              <p:cNvPr id="6" name="5 Rectángulo redondeado"/>
              <p:cNvSpPr>
                <a:spLocks noRot="1" noChangeAspect="1" noMove="1" noResize="1" noEditPoints="1" noAdjustHandles="1" noChangeArrowheads="1" noChangeShapeType="1" noTextEdit="1"/>
              </p:cNvSpPr>
              <p:nvPr/>
            </p:nvSpPr>
            <p:spPr>
              <a:xfrm>
                <a:off x="361410" y="774025"/>
                <a:ext cx="8382692" cy="5798439"/>
              </a:xfrm>
              <a:prstGeom prst="roundRect">
                <a:avLst/>
              </a:prstGeom>
              <a:blipFill>
                <a:blip r:embed="rId3"/>
                <a:stretch>
                  <a:fillRect b="-209"/>
                </a:stretch>
              </a:blipFill>
              <a:ln/>
            </p:spPr>
            <p:txBody>
              <a:bodyPr/>
              <a:lstStyle/>
              <a:p>
                <a:r>
                  <a:rPr lang="es-CR">
                    <a:noFill/>
                  </a:rPr>
                  <a:t> </a:t>
                </a:r>
              </a:p>
            </p:txBody>
          </p:sp>
        </mc:Fallback>
      </mc:AlternateContent>
    </p:spTree>
    <p:extLst>
      <p:ext uri="{BB962C8B-B14F-4D97-AF65-F5344CB8AC3E}">
        <p14:creationId xmlns="" xmlns:p14="http://schemas.microsoft.com/office/powerpoint/2010/main" val="231273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206110" y="6273616"/>
            <a:ext cx="474050" cy="303036"/>
          </a:xfrm>
        </p:spPr>
        <p:txBody>
          <a:bodyPr/>
          <a:lstStyle/>
          <a:p>
            <a:fld id="{9AA05C4F-3689-4251-A7ED-437205841276}" type="slidenum">
              <a:rPr lang="es-CR" smtClean="0"/>
              <a:pPr/>
              <a:t>22</a:t>
            </a:fld>
            <a:endParaRPr lang="es-CR" dirty="0"/>
          </a:p>
        </p:txBody>
      </p:sp>
      <p:sp>
        <p:nvSpPr>
          <p:cNvPr id="4" name="3 Rectángulo"/>
          <p:cNvSpPr/>
          <p:nvPr/>
        </p:nvSpPr>
        <p:spPr>
          <a:xfrm>
            <a:off x="830630" y="223344"/>
            <a:ext cx="6786807" cy="333774"/>
          </a:xfrm>
          <a:prstGeom prst="rect">
            <a:avLst/>
          </a:prstGeom>
        </p:spPr>
        <p:txBody>
          <a:bodyPr wrap="square" lIns="89753" tIns="44877" rIns="89753" bIns="44877">
            <a:spAutoFit/>
          </a:bodyPr>
          <a:lstStyle/>
          <a:p>
            <a:pPr algn="ctr"/>
            <a:r>
              <a:rPr lang="es-CR" sz="1580" b="1" dirty="0"/>
              <a:t>Gestión de la cama. Diagrama de Pabón Lasso , 2013.</a:t>
            </a:r>
            <a:endParaRPr lang="es-CR" sz="1580" dirty="0"/>
          </a:p>
        </p:txBody>
      </p:sp>
      <p:graphicFrame>
        <p:nvGraphicFramePr>
          <p:cNvPr id="8" name="7 Gráfico"/>
          <p:cNvGraphicFramePr/>
          <p:nvPr/>
        </p:nvGraphicFramePr>
        <p:xfrm>
          <a:off x="399897" y="584384"/>
          <a:ext cx="8091352" cy="5309751"/>
        </p:xfrm>
        <a:graphic>
          <a:graphicData uri="http://schemas.openxmlformats.org/drawingml/2006/chart">
            <c:chart xmlns:c="http://schemas.openxmlformats.org/drawingml/2006/chart" xmlns:r="http://schemas.openxmlformats.org/officeDocument/2006/relationships" r:id="rId2"/>
          </a:graphicData>
        </a:graphic>
      </p:graphicFrame>
      <p:sp>
        <p:nvSpPr>
          <p:cNvPr id="10" name="9 CuadroTexto"/>
          <p:cNvSpPr txBox="1"/>
          <p:nvPr/>
        </p:nvSpPr>
        <p:spPr>
          <a:xfrm>
            <a:off x="1095247" y="740583"/>
            <a:ext cx="907441" cy="308546"/>
          </a:xfrm>
          <a:prstGeom prst="rect">
            <a:avLst/>
          </a:prstGeom>
          <a:noFill/>
        </p:spPr>
        <p:txBody>
          <a:bodyPr wrap="square" rtlCol="0">
            <a:spAutoFit/>
          </a:bodyPr>
          <a:lstStyle/>
          <a:p>
            <a:r>
              <a:rPr lang="es-ES" sz="1405" b="1" dirty="0">
                <a:solidFill>
                  <a:srgbClr val="0000FF"/>
                </a:solidFill>
              </a:rPr>
              <a:t>Zona2</a:t>
            </a:r>
          </a:p>
        </p:txBody>
      </p:sp>
      <p:sp>
        <p:nvSpPr>
          <p:cNvPr id="11" name="10 CuadroTexto"/>
          <p:cNvSpPr txBox="1"/>
          <p:nvPr/>
        </p:nvSpPr>
        <p:spPr>
          <a:xfrm>
            <a:off x="1095247" y="4912686"/>
            <a:ext cx="907441" cy="308546"/>
          </a:xfrm>
          <a:prstGeom prst="rect">
            <a:avLst/>
          </a:prstGeom>
          <a:noFill/>
        </p:spPr>
        <p:txBody>
          <a:bodyPr wrap="square" rtlCol="0">
            <a:spAutoFit/>
          </a:bodyPr>
          <a:lstStyle/>
          <a:p>
            <a:r>
              <a:rPr lang="es-ES" sz="1405" b="1" dirty="0">
                <a:solidFill>
                  <a:srgbClr val="0000FF"/>
                </a:solidFill>
              </a:rPr>
              <a:t>Zona1</a:t>
            </a:r>
          </a:p>
        </p:txBody>
      </p:sp>
      <p:sp>
        <p:nvSpPr>
          <p:cNvPr id="12" name="11 CuadroTexto"/>
          <p:cNvSpPr txBox="1"/>
          <p:nvPr/>
        </p:nvSpPr>
        <p:spPr>
          <a:xfrm>
            <a:off x="6152342" y="710812"/>
            <a:ext cx="907441" cy="308546"/>
          </a:xfrm>
          <a:prstGeom prst="rect">
            <a:avLst/>
          </a:prstGeom>
          <a:noFill/>
        </p:spPr>
        <p:txBody>
          <a:bodyPr wrap="square" rtlCol="0">
            <a:spAutoFit/>
          </a:bodyPr>
          <a:lstStyle/>
          <a:p>
            <a:r>
              <a:rPr lang="es-ES" sz="1405" b="1" dirty="0">
                <a:solidFill>
                  <a:srgbClr val="0000FF"/>
                </a:solidFill>
              </a:rPr>
              <a:t>Zona3</a:t>
            </a:r>
          </a:p>
        </p:txBody>
      </p:sp>
      <p:sp>
        <p:nvSpPr>
          <p:cNvPr id="13" name="12 CuadroTexto"/>
          <p:cNvSpPr txBox="1"/>
          <p:nvPr/>
        </p:nvSpPr>
        <p:spPr>
          <a:xfrm>
            <a:off x="6100561" y="4838563"/>
            <a:ext cx="907441" cy="308546"/>
          </a:xfrm>
          <a:prstGeom prst="rect">
            <a:avLst/>
          </a:prstGeom>
          <a:noFill/>
        </p:spPr>
        <p:txBody>
          <a:bodyPr wrap="square" rtlCol="0">
            <a:spAutoFit/>
          </a:bodyPr>
          <a:lstStyle/>
          <a:p>
            <a:r>
              <a:rPr lang="es-ES" sz="1405" b="1" dirty="0">
                <a:solidFill>
                  <a:srgbClr val="0000FF"/>
                </a:solidFill>
              </a:rPr>
              <a:t>Zona 4</a:t>
            </a:r>
          </a:p>
        </p:txBody>
      </p:sp>
    </p:spTree>
    <p:extLst>
      <p:ext uri="{BB962C8B-B14F-4D97-AF65-F5344CB8AC3E}">
        <p14:creationId xmlns="" xmlns:p14="http://schemas.microsoft.com/office/powerpoint/2010/main" val="202578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258840" y="131270"/>
            <a:ext cx="6264696" cy="584775"/>
          </a:xfrm>
          <a:prstGeom prst="rect">
            <a:avLst/>
          </a:prstGeom>
          <a:noFill/>
          <a:ln w="9525">
            <a:noFill/>
            <a:miter lim="800000"/>
            <a:headEnd/>
            <a:tailEnd/>
          </a:ln>
        </p:spPr>
        <p:txBody>
          <a:bodyPr wrap="square">
            <a:spAutoFit/>
          </a:bodyPr>
          <a:lstStyle/>
          <a:p>
            <a:pPr algn="ctr"/>
            <a:r>
              <a:rPr lang="es-MX" sz="1600" b="1" dirty="0"/>
              <a:t>Eficiencia en el uso de la cama y el manejo de las estancias, </a:t>
            </a:r>
            <a:r>
              <a:rPr lang="es-CR" sz="1600" b="1" dirty="0"/>
              <a:t>Hospitales Nacionales</a:t>
            </a:r>
            <a:endParaRPr lang="es-ES" sz="1600" b="1" dirty="0"/>
          </a:p>
        </p:txBody>
      </p:sp>
      <p:sp>
        <p:nvSpPr>
          <p:cNvPr id="8" name="3 Marcador de número de diapositiva"/>
          <p:cNvSpPr>
            <a:spLocks noGrp="1"/>
          </p:cNvSpPr>
          <p:nvPr>
            <p:ph type="sldNum" sz="quarter" idx="12"/>
          </p:nvPr>
        </p:nvSpPr>
        <p:spPr>
          <a:xfrm>
            <a:off x="6822641" y="6513133"/>
            <a:ext cx="2133600" cy="244475"/>
          </a:xfrm>
        </p:spPr>
        <p:txBody>
          <a:bodyPr/>
          <a:lstStyle/>
          <a:p>
            <a:fld id="{A6FC4A85-E722-4226-8E2B-E35CD51757C1}" type="slidenum">
              <a:rPr lang="es-ES" smtClean="0"/>
              <a:pPr/>
              <a:t>23</a:t>
            </a:fld>
            <a:endParaRPr lang="es-ES" dirty="0"/>
          </a:p>
        </p:txBody>
      </p:sp>
      <p:pic>
        <p:nvPicPr>
          <p:cNvPr id="6144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670209"/>
            <a:ext cx="6604809" cy="4558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738953" y="555218"/>
            <a:ext cx="2376264" cy="3108543"/>
          </a:xfrm>
          <a:prstGeom prst="rect">
            <a:avLst/>
          </a:prstGeom>
        </p:spPr>
        <p:txBody>
          <a:bodyPr wrap="square">
            <a:spAutoFit/>
          </a:bodyPr>
          <a:lstStyle/>
          <a:p>
            <a:r>
              <a:rPr lang="es-ES" sz="1400" dirty="0"/>
              <a:t>El </a:t>
            </a:r>
            <a:r>
              <a:rPr lang="es-ES" sz="1400" b="1" dirty="0"/>
              <a:t>San Juan </a:t>
            </a:r>
            <a:r>
              <a:rPr lang="es-ES" sz="1400" dirty="0"/>
              <a:t>es ineficiente en el manejo de las estancias en todos los servicios, dado que consume más estancias que la norma para resolver casos de una complejidad dada.  Además, presenta una mala distribución interna de sus camas, ya que tiene alta ocupación en los servicios de Medicina y Neonatología y baja ocupación en Ginecología.</a:t>
            </a:r>
            <a:endParaRPr lang="es-CR" sz="1400" dirty="0"/>
          </a:p>
        </p:txBody>
      </p:sp>
      <p:sp>
        <p:nvSpPr>
          <p:cNvPr id="3" name="2 Rectángulo"/>
          <p:cNvSpPr/>
          <p:nvPr/>
        </p:nvSpPr>
        <p:spPr>
          <a:xfrm>
            <a:off x="6815406" y="3861048"/>
            <a:ext cx="2232248" cy="2462213"/>
          </a:xfrm>
          <a:prstGeom prst="rect">
            <a:avLst/>
          </a:prstGeom>
        </p:spPr>
        <p:txBody>
          <a:bodyPr wrap="square">
            <a:spAutoFit/>
          </a:bodyPr>
          <a:lstStyle/>
          <a:p>
            <a:r>
              <a:rPr lang="es-ES" sz="1400" dirty="0"/>
              <a:t>El </a:t>
            </a:r>
            <a:r>
              <a:rPr lang="es-ES" sz="1400" b="1" dirty="0"/>
              <a:t>México</a:t>
            </a:r>
            <a:r>
              <a:rPr lang="es-ES" sz="1400" dirty="0"/>
              <a:t> tiene mala distribución interna de las camas, con una alta ocupación en el servicio de Medicina y baja en Ginecología y Neonatología.  Además tiene un mal manejo de sus estancias en medicina y obstetricia (IF&gt;1).</a:t>
            </a:r>
            <a:endParaRPr lang="es-CR" sz="1400" dirty="0"/>
          </a:p>
        </p:txBody>
      </p:sp>
      <p:sp>
        <p:nvSpPr>
          <p:cNvPr id="4" name="3 Rectángulo"/>
          <p:cNvSpPr/>
          <p:nvPr/>
        </p:nvSpPr>
        <p:spPr>
          <a:xfrm>
            <a:off x="256152" y="5373216"/>
            <a:ext cx="6307512" cy="738664"/>
          </a:xfrm>
          <a:prstGeom prst="rect">
            <a:avLst/>
          </a:prstGeom>
        </p:spPr>
        <p:txBody>
          <a:bodyPr wrap="square">
            <a:spAutoFit/>
          </a:bodyPr>
          <a:lstStyle/>
          <a:p>
            <a:r>
              <a:rPr lang="es-ES" sz="1400" dirty="0"/>
              <a:t>El </a:t>
            </a:r>
            <a:r>
              <a:rPr lang="es-ES" sz="1400" b="1" dirty="0"/>
              <a:t>Calderón</a:t>
            </a:r>
            <a:r>
              <a:rPr lang="es-ES" sz="1400" dirty="0"/>
              <a:t> presenta alta ocupación en todos sus servicios menos en Ginecología donde está por debajo del óptimo (0.85 de ocupación).  Además, tiene un mal manejo de las estancias en Neonatología y Obstetricia. </a:t>
            </a:r>
            <a:endParaRPr lang="es-CR" sz="1400" dirty="0"/>
          </a:p>
        </p:txBody>
      </p:sp>
      <p:sp>
        <p:nvSpPr>
          <p:cNvPr id="10" name="9 CuadroTexto"/>
          <p:cNvSpPr txBox="1"/>
          <p:nvPr/>
        </p:nvSpPr>
        <p:spPr>
          <a:xfrm>
            <a:off x="467544" y="6536377"/>
            <a:ext cx="7848871"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350472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24</a:t>
            </a:fld>
            <a:endParaRPr lang="es-CR" dirty="0"/>
          </a:p>
        </p:txBody>
      </p:sp>
      <p:sp>
        <p:nvSpPr>
          <p:cNvPr id="7" name="6 CuadroTexto"/>
          <p:cNvSpPr txBox="1"/>
          <p:nvPr/>
        </p:nvSpPr>
        <p:spPr>
          <a:xfrm>
            <a:off x="1664170" y="160668"/>
            <a:ext cx="5689232" cy="522928"/>
          </a:xfrm>
          <a:prstGeom prst="rect">
            <a:avLst/>
          </a:prstGeom>
          <a:noFill/>
        </p:spPr>
        <p:txBody>
          <a:bodyPr wrap="square" lIns="89753" tIns="44877" rIns="89753" bIns="44877" rtlCol="0">
            <a:spAutoFit/>
          </a:bodyPr>
          <a:lstStyle/>
          <a:p>
            <a:pPr algn="ctr"/>
            <a:r>
              <a:rPr lang="es-MX" sz="2809" b="1" dirty="0"/>
              <a:t>Discusión</a:t>
            </a:r>
            <a:endParaRPr lang="en-US" sz="2809" b="1" dirty="0">
              <a:solidFill>
                <a:schemeClr val="accent3">
                  <a:lumMod val="75000"/>
                </a:schemeClr>
              </a:solidFill>
            </a:endParaRPr>
          </a:p>
        </p:txBody>
      </p:sp>
      <p:sp>
        <p:nvSpPr>
          <p:cNvPr id="6" name="5 Rectángulo redondeado"/>
          <p:cNvSpPr/>
          <p:nvPr/>
        </p:nvSpPr>
        <p:spPr>
          <a:xfrm>
            <a:off x="317440" y="683598"/>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458" dirty="0">
                <a:latin typeface="Arial" pitchFamily="34" charset="0"/>
                <a:cs typeface="Arial" pitchFamily="34" charset="0"/>
              </a:rPr>
              <a:t>-Existen diferencias </a:t>
            </a:r>
            <a:r>
              <a:rPr lang="es-ES" sz="2458">
                <a:latin typeface="Arial" pitchFamily="34" charset="0"/>
                <a:cs typeface="Arial" pitchFamily="34" charset="0"/>
              </a:rPr>
              <a:t>no justificadas en </a:t>
            </a:r>
            <a:r>
              <a:rPr lang="es-ES" sz="2458" dirty="0">
                <a:latin typeface="Arial" pitchFamily="34" charset="0"/>
                <a:cs typeface="Arial" pitchFamily="34" charset="0"/>
              </a:rPr>
              <a:t>la adecuación de las estancias entre hospitales.</a:t>
            </a:r>
          </a:p>
          <a:p>
            <a:pPr algn="just"/>
            <a:r>
              <a:rPr lang="es-ES" sz="2458" dirty="0">
                <a:latin typeface="Arial" pitchFamily="34" charset="0"/>
                <a:cs typeface="Arial" pitchFamily="34" charset="0"/>
              </a:rPr>
              <a:t>-Se presentan problemas de distribución interna de la cama hospitalaria.</a:t>
            </a:r>
          </a:p>
          <a:p>
            <a:pPr algn="just"/>
            <a:r>
              <a:rPr lang="es-ES" sz="2458" dirty="0">
                <a:latin typeface="Arial" pitchFamily="34" charset="0"/>
                <a:cs typeface="Arial" pitchFamily="34" charset="0"/>
              </a:rPr>
              <a:t>-Existen servicios con baja ocupación en todos los niveles de complejidad.</a:t>
            </a:r>
          </a:p>
          <a:p>
            <a:pPr algn="just"/>
            <a:r>
              <a:rPr lang="es-ES" sz="2458" dirty="0">
                <a:latin typeface="Arial" pitchFamily="34" charset="0"/>
                <a:cs typeface="Arial" pitchFamily="34" charset="0"/>
              </a:rPr>
              <a:t>-Se presentan problemas en la calidad de la información.</a:t>
            </a:r>
          </a:p>
          <a:p>
            <a:pPr algn="just"/>
            <a:endParaRPr lang="es-ES" sz="2458" dirty="0">
              <a:latin typeface="Arial" pitchFamily="34" charset="0"/>
              <a:cs typeface="Arial" pitchFamily="34" charset="0"/>
            </a:endParaRPr>
          </a:p>
        </p:txBody>
      </p:sp>
    </p:spTree>
    <p:extLst>
      <p:ext uri="{BB962C8B-B14F-4D97-AF65-F5344CB8AC3E}">
        <p14:creationId xmlns="" xmlns:p14="http://schemas.microsoft.com/office/powerpoint/2010/main" val="190326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25</a:t>
            </a:fld>
            <a:endParaRPr lang="es-CR" dirty="0"/>
          </a:p>
        </p:txBody>
      </p:sp>
      <p:sp>
        <p:nvSpPr>
          <p:cNvPr id="7" name="6 CuadroTexto"/>
          <p:cNvSpPr txBox="1"/>
          <p:nvPr/>
        </p:nvSpPr>
        <p:spPr>
          <a:xfrm>
            <a:off x="1664170" y="160668"/>
            <a:ext cx="5689232" cy="522928"/>
          </a:xfrm>
          <a:prstGeom prst="rect">
            <a:avLst/>
          </a:prstGeom>
          <a:noFill/>
        </p:spPr>
        <p:txBody>
          <a:bodyPr wrap="square" lIns="89753" tIns="44877" rIns="89753" bIns="44877" rtlCol="0">
            <a:spAutoFit/>
          </a:bodyPr>
          <a:lstStyle/>
          <a:p>
            <a:pPr algn="ctr"/>
            <a:r>
              <a:rPr lang="es-MX" sz="2809" b="1" dirty="0"/>
              <a:t>Recomendaciones</a:t>
            </a:r>
            <a:endParaRPr lang="en-US" sz="2809" b="1" dirty="0">
              <a:solidFill>
                <a:schemeClr val="accent3">
                  <a:lumMod val="75000"/>
                </a:schemeClr>
              </a:solidFill>
            </a:endParaRPr>
          </a:p>
        </p:txBody>
      </p:sp>
      <p:sp>
        <p:nvSpPr>
          <p:cNvPr id="6" name="5 Rectángulo redondeado"/>
          <p:cNvSpPr/>
          <p:nvPr/>
        </p:nvSpPr>
        <p:spPr>
          <a:xfrm>
            <a:off x="317440" y="683598"/>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458" dirty="0">
                <a:latin typeface="Arial" pitchFamily="34" charset="0"/>
                <a:cs typeface="Arial" pitchFamily="34" charset="0"/>
              </a:rPr>
              <a:t>Es necesario elaborar el perfil de eficiencia para identificar en qué categoría diagnóstica mayor el hospital es más eficiente, y en cuáles menos.</a:t>
            </a:r>
          </a:p>
          <a:p>
            <a:pPr algn="just"/>
            <a:endParaRPr lang="es-ES" sz="790" dirty="0">
              <a:latin typeface="Arial" pitchFamily="34" charset="0"/>
              <a:cs typeface="Arial" pitchFamily="34" charset="0"/>
            </a:endParaRPr>
          </a:p>
          <a:p>
            <a:pPr algn="just"/>
            <a:r>
              <a:rPr lang="es-ES" sz="2458" dirty="0">
                <a:latin typeface="Arial" pitchFamily="34" charset="0"/>
                <a:cs typeface="Arial" pitchFamily="34" charset="0"/>
              </a:rPr>
              <a:t>A partir de estos resultados se podría desarrollar  protocolos con el fin de estandarizar la prestación de servicios en los GRD con mayor variabilidad en la estancia media.</a:t>
            </a:r>
          </a:p>
          <a:p>
            <a:pPr algn="just"/>
            <a:endParaRPr lang="es-ES" sz="790" dirty="0">
              <a:latin typeface="Arial" pitchFamily="34" charset="0"/>
              <a:cs typeface="Arial" pitchFamily="34" charset="0"/>
            </a:endParaRPr>
          </a:p>
          <a:p>
            <a:pPr algn="just"/>
            <a:r>
              <a:rPr lang="es-ES" sz="2458" dirty="0">
                <a:latin typeface="Arial" pitchFamily="34" charset="0"/>
                <a:cs typeface="Arial" pitchFamily="34" charset="0"/>
              </a:rPr>
              <a:t>Para mejorar la distribución interna de las casas se deben considerar una serie de limitaciones, que para Costa Rica incluye entre otras, el tipo de cama (cunas vs. camas normales), la relación de personal enfermería y asistente de pacientes por cama, y la división en salones para hombres y mujeres.</a:t>
            </a:r>
          </a:p>
        </p:txBody>
      </p:sp>
    </p:spTree>
    <p:extLst>
      <p:ext uri="{BB962C8B-B14F-4D97-AF65-F5344CB8AC3E}">
        <p14:creationId xmlns="" xmlns:p14="http://schemas.microsoft.com/office/powerpoint/2010/main" val="33844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26</a:t>
            </a:fld>
            <a:endParaRPr lang="es-CR" dirty="0"/>
          </a:p>
        </p:txBody>
      </p:sp>
      <p:sp>
        <p:nvSpPr>
          <p:cNvPr id="7" name="6 CuadroTexto"/>
          <p:cNvSpPr txBox="1"/>
          <p:nvPr/>
        </p:nvSpPr>
        <p:spPr>
          <a:xfrm>
            <a:off x="1664170" y="160668"/>
            <a:ext cx="5689232" cy="522928"/>
          </a:xfrm>
          <a:prstGeom prst="rect">
            <a:avLst/>
          </a:prstGeom>
          <a:noFill/>
        </p:spPr>
        <p:txBody>
          <a:bodyPr wrap="square" lIns="89753" tIns="44877" rIns="89753" bIns="44877" rtlCol="0">
            <a:spAutoFit/>
          </a:bodyPr>
          <a:lstStyle/>
          <a:p>
            <a:pPr algn="ctr"/>
            <a:r>
              <a:rPr lang="es-MX" sz="2809" b="1" dirty="0"/>
              <a:t>Consideraciones y limitaciones</a:t>
            </a:r>
            <a:endParaRPr lang="en-US" sz="2809" b="1" dirty="0">
              <a:solidFill>
                <a:schemeClr val="accent3">
                  <a:lumMod val="75000"/>
                </a:schemeClr>
              </a:solidFill>
            </a:endParaRPr>
          </a:p>
        </p:txBody>
      </p:sp>
      <p:sp>
        <p:nvSpPr>
          <p:cNvPr id="6" name="5 Rectángulo redondeado"/>
          <p:cNvSpPr/>
          <p:nvPr/>
        </p:nvSpPr>
        <p:spPr>
          <a:xfrm>
            <a:off x="317440" y="692811"/>
            <a:ext cx="8553091"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019" dirty="0">
                <a:latin typeface="Arial" pitchFamily="34" charset="0"/>
                <a:cs typeface="Arial" pitchFamily="34" charset="0"/>
              </a:rPr>
              <a:t>Quedan por fuera del análisis anterior elementos centrales, si se intenta medir la capacidad productiva del recurso cama, tales como :</a:t>
            </a:r>
          </a:p>
          <a:p>
            <a:pPr algn="just"/>
            <a:r>
              <a:rPr lang="es-ES" sz="2019" dirty="0">
                <a:latin typeface="Arial" pitchFamily="34" charset="0"/>
                <a:cs typeface="Arial" pitchFamily="34" charset="0"/>
              </a:rPr>
              <a:t>-La utilización inapropiada que implica hospitalizar a quién requiere hospitalizarse.</a:t>
            </a:r>
          </a:p>
          <a:p>
            <a:pPr algn="just"/>
            <a:r>
              <a:rPr lang="es-ES" sz="2019" dirty="0">
                <a:latin typeface="Arial" pitchFamily="34" charset="0"/>
                <a:cs typeface="Arial" pitchFamily="34" charset="0"/>
              </a:rPr>
              <a:t>-Mantener una la reserva de camas para cubrir variaciones en la demanda.</a:t>
            </a:r>
          </a:p>
          <a:p>
            <a:pPr algn="just"/>
            <a:r>
              <a:rPr lang="es-ES" sz="2019" dirty="0">
                <a:latin typeface="Arial" pitchFamily="34" charset="0"/>
                <a:cs typeface="Arial" pitchFamily="34" charset="0"/>
              </a:rPr>
              <a:t>-Hábitos de los médicos y diferencias en el estilo de administración de los centros.</a:t>
            </a:r>
          </a:p>
          <a:p>
            <a:pPr algn="just"/>
            <a:r>
              <a:rPr lang="es-ES" sz="2019" dirty="0">
                <a:latin typeface="Arial" pitchFamily="34" charset="0"/>
                <a:cs typeface="Arial" pitchFamily="34" charset="0"/>
              </a:rPr>
              <a:t>-Política de admisión.</a:t>
            </a:r>
          </a:p>
          <a:p>
            <a:pPr algn="just"/>
            <a:r>
              <a:rPr lang="es-ES" sz="2019" dirty="0">
                <a:latin typeface="Arial" pitchFamily="34" charset="0"/>
                <a:cs typeface="Arial" pitchFamily="34" charset="0"/>
              </a:rPr>
              <a:t>-Acceso a servicios de comunicación.</a:t>
            </a:r>
          </a:p>
          <a:p>
            <a:pPr algn="just"/>
            <a:r>
              <a:rPr lang="es-ES" sz="2019" dirty="0">
                <a:latin typeface="Arial" pitchFamily="34" charset="0"/>
                <a:cs typeface="Arial" pitchFamily="34" charset="0"/>
              </a:rPr>
              <a:t>-Disponibilidad de cuidado en el hogar.</a:t>
            </a:r>
          </a:p>
          <a:p>
            <a:pPr algn="just"/>
            <a:r>
              <a:rPr lang="es-ES" sz="2019" dirty="0">
                <a:latin typeface="Arial" pitchFamily="34" charset="0"/>
                <a:cs typeface="Arial" pitchFamily="34" charset="0"/>
              </a:rPr>
              <a:t>-Ubicación geográfica.</a:t>
            </a:r>
          </a:p>
          <a:p>
            <a:pPr algn="just"/>
            <a:endParaRPr lang="es-ES" sz="2019" dirty="0">
              <a:latin typeface="Arial" pitchFamily="34" charset="0"/>
              <a:cs typeface="Arial" pitchFamily="34" charset="0"/>
            </a:endParaRPr>
          </a:p>
          <a:p>
            <a:pPr algn="just"/>
            <a:r>
              <a:rPr lang="es-ES" sz="2019" dirty="0">
                <a:latin typeface="Arial" pitchFamily="34" charset="0"/>
                <a:cs typeface="Arial" pitchFamily="34" charset="0"/>
              </a:rPr>
              <a:t>También se debe tener presente que se deben planificar los ingresos hospitalarios teniendo en cuenta no solo el número de camas disponibles sino también los otros recursos del hospital (humanos, equipo, medicinas, </a:t>
            </a:r>
            <a:r>
              <a:rPr lang="es-ES" sz="2019" dirty="0" err="1">
                <a:latin typeface="Arial" pitchFamily="34" charset="0"/>
                <a:cs typeface="Arial" pitchFamily="34" charset="0"/>
              </a:rPr>
              <a:t>etc</a:t>
            </a:r>
            <a:r>
              <a:rPr lang="es-ES" sz="2019" dirty="0">
                <a:latin typeface="Arial" pitchFamily="34" charset="0"/>
                <a:cs typeface="Arial" pitchFamily="34" charset="0"/>
              </a:rPr>
              <a:t>).</a:t>
            </a:r>
          </a:p>
        </p:txBody>
      </p:sp>
    </p:spTree>
    <p:extLst>
      <p:ext uri="{BB962C8B-B14F-4D97-AF65-F5344CB8AC3E}">
        <p14:creationId xmlns="" xmlns:p14="http://schemas.microsoft.com/office/powerpoint/2010/main" val="41246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60801"/>
            <a:ext cx="7848872" cy="720080"/>
          </a:xfrm>
        </p:spPr>
        <p:txBody>
          <a:bodyPr>
            <a:normAutofit fontScale="90000"/>
          </a:bodyPr>
          <a:lstStyle/>
          <a:p>
            <a:r>
              <a:rPr lang="es-MX" sz="3600" dirty="0"/>
              <a:t>Costo Hospitalizaciones ajustadas por riesgo</a:t>
            </a:r>
            <a:endParaRPr lang="es-CR" sz="3600" dirty="0"/>
          </a:p>
        </p:txBody>
      </p:sp>
      <p:sp>
        <p:nvSpPr>
          <p:cNvPr id="3" name="2 Marcador de contenido"/>
          <p:cNvSpPr>
            <a:spLocks noGrp="1"/>
          </p:cNvSpPr>
          <p:nvPr>
            <p:ph idx="1"/>
          </p:nvPr>
        </p:nvSpPr>
        <p:spPr>
          <a:xfrm>
            <a:off x="143508" y="3284984"/>
            <a:ext cx="8784976" cy="720080"/>
          </a:xfrm>
        </p:spPr>
        <p:txBody>
          <a:bodyPr>
            <a:noAutofit/>
          </a:bodyPr>
          <a:lstStyle/>
          <a:p>
            <a:pPr marL="0" indent="0" algn="ctr">
              <a:buNone/>
            </a:pPr>
            <a:r>
              <a:rPr lang="es-MX" sz="2800" dirty="0"/>
              <a:t>Resumen resultados investigación “</a:t>
            </a:r>
            <a:r>
              <a:rPr lang="es-MX" sz="2800" b="1" dirty="0"/>
              <a:t>Eficiencia en la producción hospitalaria”</a:t>
            </a:r>
            <a:endParaRPr lang="es-CR" sz="2800" b="1" dirty="0"/>
          </a:p>
        </p:txBody>
      </p:sp>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27</a:t>
            </a:fld>
            <a:endParaRPr lang="es-CR" dirty="0"/>
          </a:p>
        </p:txBody>
      </p:sp>
      <p:sp>
        <p:nvSpPr>
          <p:cNvPr id="5" name="4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CCSS                                                                                                         </a:t>
            </a:r>
            <a:r>
              <a:rPr lang="en-US" sz="1000" dirty="0"/>
              <a:t>Melvin Morera Salas , Ph.D.</a:t>
            </a:r>
            <a:endParaRPr lang="es-CR" sz="1200" dirty="0"/>
          </a:p>
        </p:txBody>
      </p:sp>
    </p:spTree>
    <p:extLst>
      <p:ext uri="{BB962C8B-B14F-4D97-AF65-F5344CB8AC3E}">
        <p14:creationId xmlns="" xmlns:p14="http://schemas.microsoft.com/office/powerpoint/2010/main" val="250424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2656"/>
            <a:ext cx="6120680" cy="868362"/>
          </a:xfrm>
        </p:spPr>
        <p:txBody>
          <a:bodyPr>
            <a:noAutofit/>
          </a:bodyPr>
          <a:lstStyle/>
          <a:p>
            <a:pPr algn="ctr"/>
            <a:r>
              <a:rPr lang="es-ES" sz="3600" b="1" dirty="0"/>
              <a:t>Unidades de Hospitalización Ajustadas por Casuística</a:t>
            </a:r>
            <a:endParaRPr lang="en-US" sz="4800" b="1" dirty="0"/>
          </a:p>
        </p:txBody>
      </p:sp>
      <p:sp>
        <p:nvSpPr>
          <p:cNvPr id="4" name="3 Marcador de número de diapositiva"/>
          <p:cNvSpPr>
            <a:spLocks noGrp="1"/>
          </p:cNvSpPr>
          <p:nvPr>
            <p:ph type="sldNum" sz="quarter" idx="12"/>
          </p:nvPr>
        </p:nvSpPr>
        <p:spPr>
          <a:xfrm>
            <a:off x="6542856" y="6432813"/>
            <a:ext cx="2133600" cy="244475"/>
          </a:xfrm>
        </p:spPr>
        <p:txBody>
          <a:bodyPr/>
          <a:lstStyle/>
          <a:p>
            <a:fld id="{A6FC4A85-E722-4226-8E2B-E35CD51757C1}" type="slidenum">
              <a:rPr lang="es-ES" smtClean="0"/>
              <a:pPr/>
              <a:t>28</a:t>
            </a:fld>
            <a:endParaRPr lang="es-ES"/>
          </a:p>
        </p:txBody>
      </p:sp>
      <p:sp>
        <p:nvSpPr>
          <p:cNvPr id="9" name="8 CuadroTexto"/>
          <p:cNvSpPr txBox="1"/>
          <p:nvPr/>
        </p:nvSpPr>
        <p:spPr>
          <a:xfrm>
            <a:off x="261662" y="1556792"/>
            <a:ext cx="8558810" cy="3970318"/>
          </a:xfrm>
          <a:prstGeom prst="rect">
            <a:avLst/>
          </a:prstGeom>
          <a:noFill/>
        </p:spPr>
        <p:txBody>
          <a:bodyPr wrap="square" rtlCol="0">
            <a:spAutoFit/>
          </a:bodyPr>
          <a:lstStyle/>
          <a:p>
            <a:pPr algn="just"/>
            <a:r>
              <a:rPr lang="es-ES" sz="3600" dirty="0"/>
              <a:t>Consiste en multiplicar los egresos hospitalarios de cada hospital según el tipo de GRD por los pesos relativos de dichos GRD.</a:t>
            </a:r>
          </a:p>
          <a:p>
            <a:pPr algn="just"/>
            <a:r>
              <a:rPr lang="es-ES" sz="3600" dirty="0"/>
              <a:t>El total de UHAC se obtiene de la suma de todos los puntos GRD  resultantes de los egresos del 2011.</a:t>
            </a:r>
            <a:endParaRPr lang="es-CR" sz="3600" dirty="0"/>
          </a:p>
        </p:txBody>
      </p:sp>
      <p:sp>
        <p:nvSpPr>
          <p:cNvPr id="7" name="6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132828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028" y="188640"/>
            <a:ext cx="6135960" cy="360040"/>
          </a:xfrm>
        </p:spPr>
        <p:txBody>
          <a:bodyPr>
            <a:normAutofit fontScale="90000"/>
          </a:bodyPr>
          <a:lstStyle/>
          <a:p>
            <a:pPr algn="ctr"/>
            <a:r>
              <a:rPr lang="es-MX" sz="3200" b="1" dirty="0">
                <a:solidFill>
                  <a:schemeClr val="tx1"/>
                </a:solidFill>
              </a:rPr>
              <a:t>Materiales y métodos</a:t>
            </a:r>
            <a:endParaRPr lang="es-CR" sz="3200" b="1" dirty="0">
              <a:solidFill>
                <a:schemeClr val="tx1"/>
              </a:solidFill>
            </a:endParaRPr>
          </a:p>
        </p:txBody>
      </p:sp>
      <p:sp>
        <p:nvSpPr>
          <p:cNvPr id="4" name="3 Marcador de número de diapositiva"/>
          <p:cNvSpPr>
            <a:spLocks noGrp="1"/>
          </p:cNvSpPr>
          <p:nvPr>
            <p:ph type="sldNum" sz="quarter" idx="12"/>
          </p:nvPr>
        </p:nvSpPr>
        <p:spPr>
          <a:xfrm>
            <a:off x="8244408" y="6477000"/>
            <a:ext cx="442392" cy="253335"/>
          </a:xfrm>
        </p:spPr>
        <p:txBody>
          <a:bodyPr/>
          <a:lstStyle/>
          <a:p>
            <a:fld id="{A6FC4A85-E722-4226-8E2B-E35CD51757C1}" type="slidenum">
              <a:rPr lang="es-ES" smtClean="0"/>
              <a:pPr/>
              <a:t>29</a:t>
            </a:fld>
            <a:endParaRPr lang="es-ES"/>
          </a:p>
        </p:txBody>
      </p:sp>
      <p:sp>
        <p:nvSpPr>
          <p:cNvPr id="3" name="2 Rectángulo"/>
          <p:cNvSpPr/>
          <p:nvPr/>
        </p:nvSpPr>
        <p:spPr>
          <a:xfrm>
            <a:off x="323528" y="698891"/>
            <a:ext cx="8496944" cy="5539978"/>
          </a:xfrm>
          <a:prstGeom prst="rect">
            <a:avLst/>
          </a:prstGeom>
        </p:spPr>
        <p:txBody>
          <a:bodyPr wrap="square">
            <a:spAutoFit/>
          </a:bodyPr>
          <a:lstStyle/>
          <a:p>
            <a:pPr algn="just"/>
            <a:r>
              <a:rPr lang="es-ES" sz="2400" dirty="0"/>
              <a:t>El estudio es de tipo descriptivo, transversal, utilizando datos clínico administrativos de la Caja Costarricense de Seguro Social (CCSS) en el 2011.</a:t>
            </a:r>
          </a:p>
          <a:p>
            <a:pPr algn="just"/>
            <a:endParaRPr lang="es-CR" sz="900" dirty="0"/>
          </a:p>
          <a:p>
            <a:pPr algn="just"/>
            <a:r>
              <a:rPr lang="es-ES" sz="2400" dirty="0"/>
              <a:t>Los datos de egresos hospitalarios agrupados por GRD se obtuvieron del Área de Información Estadística.</a:t>
            </a:r>
          </a:p>
          <a:p>
            <a:pPr algn="just"/>
            <a:r>
              <a:rPr lang="es-ES" sz="2400" dirty="0"/>
              <a:t>Los montos de costos de hospitalización se obtienen de del Anuario de Costos Hospitalarios del 2011 del Área de Contabilidad de Costos, cuya fuente primaria es el Sistema de Información Financiera, Programa 2000 Servicios Médicos.</a:t>
            </a:r>
          </a:p>
          <a:p>
            <a:pPr algn="just"/>
            <a:endParaRPr lang="es-ES" sz="900" dirty="0"/>
          </a:p>
          <a:p>
            <a:pPr algn="just"/>
            <a:r>
              <a:rPr lang="es-ES" sz="2400" dirty="0"/>
              <a:t>Se incluyeron los 29 hospitales que conforman la red hospitalaria de la CCSS. Tres son nacionales generales, cinco nacionales especializados, siete regionales y 13 periféricos.</a:t>
            </a:r>
            <a:endParaRPr lang="es-CR" sz="2400" dirty="0"/>
          </a:p>
        </p:txBody>
      </p:sp>
      <p:sp>
        <p:nvSpPr>
          <p:cNvPr id="7" name="6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64360402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058488"/>
            <a:ext cx="4572000" cy="369332"/>
          </a:xfrm>
          <a:prstGeom prst="rect">
            <a:avLst/>
          </a:prstGeom>
        </p:spPr>
        <p:txBody>
          <a:bodyPr>
            <a:spAutoFit/>
          </a:bodyPr>
          <a:lstStyle/>
          <a:p>
            <a:r>
              <a:rPr lang="es-CR" dirty="0"/>
              <a:t>Fuente: Adoptado de Vicente </a:t>
            </a:r>
            <a:r>
              <a:rPr lang="es-CR" dirty="0" err="1"/>
              <a:t>Ortun</a:t>
            </a:r>
            <a:r>
              <a:rPr lang="es-CR" dirty="0"/>
              <a:t> Rubio</a:t>
            </a:r>
          </a:p>
        </p:txBody>
      </p:sp>
      <p:sp>
        <p:nvSpPr>
          <p:cNvPr id="4" name="3 Rectángulo"/>
          <p:cNvSpPr/>
          <p:nvPr/>
        </p:nvSpPr>
        <p:spPr>
          <a:xfrm>
            <a:off x="2196953" y="270115"/>
            <a:ext cx="4572000" cy="523220"/>
          </a:xfrm>
          <a:prstGeom prst="rect">
            <a:avLst/>
          </a:prstGeom>
        </p:spPr>
        <p:txBody>
          <a:bodyPr>
            <a:spAutoFit/>
          </a:bodyPr>
          <a:lstStyle/>
          <a:p>
            <a:pPr algn="ctr"/>
            <a:r>
              <a:rPr lang="es-CR" sz="2800" b="1" dirty="0"/>
              <a:t>Niveles de Gestión</a:t>
            </a:r>
          </a:p>
        </p:txBody>
      </p:sp>
      <p:graphicFrame>
        <p:nvGraphicFramePr>
          <p:cNvPr id="7" name="6 Tabla"/>
          <p:cNvGraphicFramePr>
            <a:graphicFrameLocks noGrp="1"/>
          </p:cNvGraphicFramePr>
          <p:nvPr>
            <p:extLst>
              <p:ext uri="{D42A27DB-BD31-4B8C-83A1-F6EECF244321}">
                <p14:modId xmlns="" xmlns:p14="http://schemas.microsoft.com/office/powerpoint/2010/main" val="3046153962"/>
              </p:ext>
            </p:extLst>
          </p:nvPr>
        </p:nvGraphicFramePr>
        <p:xfrm>
          <a:off x="608247" y="908720"/>
          <a:ext cx="8064897" cy="2987040"/>
        </p:xfrm>
        <a:graphic>
          <a:graphicData uri="http://schemas.openxmlformats.org/drawingml/2006/table">
            <a:tbl>
              <a:tblPr>
                <a:tableStyleId>{3C2FFA5D-87B4-456A-9821-1D502468CF0F}</a:tableStyleId>
              </a:tblPr>
              <a:tblGrid>
                <a:gridCol w="2688299">
                  <a:extLst>
                    <a:ext uri="{9D8B030D-6E8A-4147-A177-3AD203B41FA5}">
                      <a16:colId xmlns="" xmlns:a16="http://schemas.microsoft.com/office/drawing/2014/main" val="20000"/>
                    </a:ext>
                  </a:extLst>
                </a:gridCol>
                <a:gridCol w="2688299">
                  <a:extLst>
                    <a:ext uri="{9D8B030D-6E8A-4147-A177-3AD203B41FA5}">
                      <a16:colId xmlns="" xmlns:a16="http://schemas.microsoft.com/office/drawing/2014/main" val="20001"/>
                    </a:ext>
                  </a:extLst>
                </a:gridCol>
                <a:gridCol w="2688299">
                  <a:extLst>
                    <a:ext uri="{9D8B030D-6E8A-4147-A177-3AD203B41FA5}">
                      <a16:colId xmlns="" xmlns:a16="http://schemas.microsoft.com/office/drawing/2014/main" val="20002"/>
                    </a:ext>
                  </a:extLst>
                </a:gridCol>
              </a:tblGrid>
              <a:tr h="298832">
                <a:tc>
                  <a:txBody>
                    <a:bodyPr/>
                    <a:lstStyle/>
                    <a:p>
                      <a:pPr algn="ctr"/>
                      <a:r>
                        <a:rPr lang="es-MX" sz="2400" b="1" dirty="0">
                          <a:solidFill>
                            <a:schemeClr val="bg1"/>
                          </a:solidFill>
                        </a:rPr>
                        <a:t>MACRO</a:t>
                      </a:r>
                      <a:endParaRPr lang="es-CR" sz="24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s-MX" sz="2400" b="1" dirty="0">
                          <a:solidFill>
                            <a:schemeClr val="bg1"/>
                          </a:solidFill>
                        </a:rPr>
                        <a:t>MESO</a:t>
                      </a:r>
                      <a:endParaRPr lang="es-CR" sz="24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s-MX" sz="2400" b="1" dirty="0">
                          <a:solidFill>
                            <a:schemeClr val="bg1"/>
                          </a:solidFill>
                        </a:rPr>
                        <a:t>MICRO</a:t>
                      </a:r>
                      <a:endParaRPr lang="es-CR" sz="24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 xmlns:a16="http://schemas.microsoft.com/office/drawing/2014/main" val="10000"/>
                  </a:ext>
                </a:extLst>
              </a:tr>
              <a:tr h="370840">
                <a:tc>
                  <a:txBody>
                    <a:bodyPr/>
                    <a:lstStyle/>
                    <a:p>
                      <a:pPr algn="ctr"/>
                      <a:endParaRPr lang="es-MX" sz="2000" dirty="0">
                        <a:solidFill>
                          <a:schemeClr val="bg1"/>
                        </a:solidFill>
                      </a:endParaRPr>
                    </a:p>
                    <a:p>
                      <a:pPr algn="ctr"/>
                      <a:r>
                        <a:rPr lang="es-MX" sz="2000" dirty="0">
                          <a:solidFill>
                            <a:schemeClr val="bg1"/>
                          </a:solidFill>
                        </a:rPr>
                        <a:t>SISTEMAS</a:t>
                      </a:r>
                      <a:r>
                        <a:rPr lang="es-MX" sz="2000" baseline="0" dirty="0">
                          <a:solidFill>
                            <a:schemeClr val="bg1"/>
                          </a:solidFill>
                        </a:rPr>
                        <a:t> DE SALUD</a:t>
                      </a:r>
                    </a:p>
                    <a:p>
                      <a:pPr algn="ctr"/>
                      <a:endParaRPr lang="es-MX" sz="2000" baseline="0" dirty="0">
                        <a:solidFill>
                          <a:schemeClr val="bg1"/>
                        </a:solidFill>
                      </a:endParaRPr>
                    </a:p>
                    <a:p>
                      <a:pPr algn="ctr"/>
                      <a:r>
                        <a:rPr lang="es-MX" sz="2000" baseline="0" dirty="0">
                          <a:solidFill>
                            <a:schemeClr val="bg1"/>
                          </a:solidFill>
                        </a:rPr>
                        <a:t>Caja Costarricense de Seguro Social</a:t>
                      </a:r>
                      <a:endParaRPr lang="es-CR" sz="20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endParaRPr lang="es-MX" sz="2000" dirty="0">
                        <a:solidFill>
                          <a:schemeClr val="bg1"/>
                        </a:solidFill>
                      </a:endParaRPr>
                    </a:p>
                    <a:p>
                      <a:pPr algn="ctr"/>
                      <a:r>
                        <a:rPr lang="es-MX" sz="2000" dirty="0">
                          <a:solidFill>
                            <a:schemeClr val="bg1"/>
                          </a:solidFill>
                        </a:rPr>
                        <a:t>SERVICIOS</a:t>
                      </a:r>
                      <a:r>
                        <a:rPr lang="es-MX" sz="2000" baseline="0" dirty="0">
                          <a:solidFill>
                            <a:schemeClr val="bg1"/>
                          </a:solidFill>
                        </a:rPr>
                        <a:t> DE SALUD</a:t>
                      </a:r>
                    </a:p>
                    <a:p>
                      <a:pPr algn="ctr"/>
                      <a:endParaRPr lang="es-MX" sz="2000" baseline="0" dirty="0">
                        <a:solidFill>
                          <a:schemeClr val="bg1"/>
                        </a:solidFill>
                      </a:endParaRPr>
                    </a:p>
                    <a:p>
                      <a:pPr algn="ctr"/>
                      <a:r>
                        <a:rPr lang="es-MX" sz="2000" baseline="0" dirty="0">
                          <a:solidFill>
                            <a:schemeClr val="bg1"/>
                          </a:solidFill>
                        </a:rPr>
                        <a:t>Directores y Administradores de Servicios de salud,</a:t>
                      </a:r>
                    </a:p>
                    <a:p>
                      <a:pPr algn="ctr"/>
                      <a:r>
                        <a:rPr lang="es-MX" sz="2000" baseline="0" dirty="0">
                          <a:solidFill>
                            <a:schemeClr val="bg1"/>
                          </a:solidFill>
                        </a:rPr>
                        <a:t>Jefes de servicios</a:t>
                      </a:r>
                    </a:p>
                    <a:p>
                      <a:pPr algn="ctr"/>
                      <a:endParaRPr lang="es-CR" sz="20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endParaRPr lang="es-MX" sz="2000" dirty="0">
                        <a:solidFill>
                          <a:schemeClr val="bg1"/>
                        </a:solidFill>
                      </a:endParaRPr>
                    </a:p>
                    <a:p>
                      <a:pPr algn="ctr"/>
                      <a:r>
                        <a:rPr lang="es-MX" sz="2000" dirty="0">
                          <a:solidFill>
                            <a:schemeClr val="bg1"/>
                          </a:solidFill>
                        </a:rPr>
                        <a:t>GESTIÓN CLÍNICA</a:t>
                      </a:r>
                    </a:p>
                    <a:p>
                      <a:pPr algn="ctr"/>
                      <a:endParaRPr lang="es-MX" sz="2000" dirty="0">
                        <a:solidFill>
                          <a:schemeClr val="bg1"/>
                        </a:solidFill>
                      </a:endParaRPr>
                    </a:p>
                    <a:p>
                      <a:pPr algn="ctr"/>
                      <a:r>
                        <a:rPr lang="es-MX" sz="2000" dirty="0">
                          <a:solidFill>
                            <a:schemeClr val="bg1"/>
                          </a:solidFill>
                        </a:rPr>
                        <a:t>Clínicos y personal técnico de salud</a:t>
                      </a:r>
                      <a:endParaRPr lang="es-CR" sz="20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 xmlns:a16="http://schemas.microsoft.com/office/drawing/2014/main" val="10001"/>
                  </a:ext>
                </a:extLst>
              </a:tr>
            </a:tbl>
          </a:graphicData>
        </a:graphic>
      </p:graphicFrame>
      <p:cxnSp>
        <p:nvCxnSpPr>
          <p:cNvPr id="5" name="4 Conector recto de flecha"/>
          <p:cNvCxnSpPr/>
          <p:nvPr/>
        </p:nvCxnSpPr>
        <p:spPr>
          <a:xfrm flipV="1">
            <a:off x="3563888" y="3789040"/>
            <a:ext cx="648072" cy="13681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7 CuadroTexto"/>
          <p:cNvSpPr txBox="1"/>
          <p:nvPr/>
        </p:nvSpPr>
        <p:spPr>
          <a:xfrm>
            <a:off x="1619672" y="5157192"/>
            <a:ext cx="4176464" cy="646331"/>
          </a:xfrm>
          <a:prstGeom prst="rect">
            <a:avLst/>
          </a:prstGeom>
          <a:noFill/>
        </p:spPr>
        <p:txBody>
          <a:bodyPr wrap="square" rtlCol="0">
            <a:spAutoFit/>
          </a:bodyPr>
          <a:lstStyle/>
          <a:p>
            <a:pPr algn="ctr"/>
            <a:r>
              <a:rPr lang="es-MX" dirty="0">
                <a:solidFill>
                  <a:schemeClr val="accent6">
                    <a:lumMod val="50000"/>
                  </a:schemeClr>
                </a:solidFill>
              </a:rPr>
              <a:t>El análisis relevante estaría en el nivel de la meso gestión</a:t>
            </a:r>
            <a:endParaRPr lang="es-CR" dirty="0">
              <a:solidFill>
                <a:schemeClr val="accent6">
                  <a:lumMod val="50000"/>
                </a:schemeClr>
              </a:solidFill>
            </a:endParaRPr>
          </a:p>
        </p:txBody>
      </p:sp>
    </p:spTree>
    <p:extLst>
      <p:ext uri="{BB962C8B-B14F-4D97-AF65-F5344CB8AC3E}">
        <p14:creationId xmlns="" xmlns:p14="http://schemas.microsoft.com/office/powerpoint/2010/main" val="596623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028" y="188640"/>
            <a:ext cx="6135960" cy="360040"/>
          </a:xfrm>
        </p:spPr>
        <p:txBody>
          <a:bodyPr>
            <a:normAutofit fontScale="90000"/>
          </a:bodyPr>
          <a:lstStyle/>
          <a:p>
            <a:pPr algn="ctr"/>
            <a:r>
              <a:rPr lang="es-MX" sz="2800" b="1" dirty="0">
                <a:solidFill>
                  <a:schemeClr val="tx1"/>
                </a:solidFill>
              </a:rPr>
              <a:t>Método de análisis</a:t>
            </a:r>
            <a:endParaRPr lang="es-CR" sz="2800" b="1" dirty="0">
              <a:solidFill>
                <a:schemeClr val="tx1"/>
              </a:solidFill>
            </a:endParaRPr>
          </a:p>
        </p:txBody>
      </p:sp>
      <p:sp>
        <p:nvSpPr>
          <p:cNvPr id="4" name="3 Marcador de número de diapositiva"/>
          <p:cNvSpPr>
            <a:spLocks noGrp="1"/>
          </p:cNvSpPr>
          <p:nvPr>
            <p:ph type="sldNum" sz="quarter" idx="12"/>
          </p:nvPr>
        </p:nvSpPr>
        <p:spPr>
          <a:xfrm>
            <a:off x="6686872" y="6453336"/>
            <a:ext cx="2133600" cy="244475"/>
          </a:xfrm>
        </p:spPr>
        <p:txBody>
          <a:bodyPr/>
          <a:lstStyle/>
          <a:p>
            <a:fld id="{A6FC4A85-E722-4226-8E2B-E35CD51757C1}" type="slidenum">
              <a:rPr lang="es-ES" smtClean="0"/>
              <a:pPr/>
              <a:t>30</a:t>
            </a:fld>
            <a:endParaRPr lang="es-ES" dirty="0"/>
          </a:p>
        </p:txBody>
      </p:sp>
      <p:sp>
        <p:nvSpPr>
          <p:cNvPr id="3" name="2 Rectángulo"/>
          <p:cNvSpPr/>
          <p:nvPr/>
        </p:nvSpPr>
        <p:spPr>
          <a:xfrm>
            <a:off x="307692" y="836712"/>
            <a:ext cx="8496944" cy="3970318"/>
          </a:xfrm>
          <a:prstGeom prst="rect">
            <a:avLst/>
          </a:prstGeom>
        </p:spPr>
        <p:txBody>
          <a:bodyPr wrap="square">
            <a:spAutoFit/>
          </a:bodyPr>
          <a:lstStyle/>
          <a:p>
            <a:r>
              <a:rPr lang="es-CR" sz="2800" dirty="0"/>
              <a:t>A partir del costo por UHAC se establecieron tres categorías de clasificación de hospitales:</a:t>
            </a:r>
          </a:p>
          <a:p>
            <a:pPr marL="342900" indent="-342900">
              <a:buFont typeface="Arial" pitchFamily="34" charset="0"/>
              <a:buChar char="•"/>
            </a:pPr>
            <a:r>
              <a:rPr lang="es-MX" sz="2800" dirty="0"/>
              <a:t>Alto Costo: Costo por UHAC superior al percentil 75 de los costos del grupo hospitalario.</a:t>
            </a:r>
          </a:p>
          <a:p>
            <a:pPr marL="342900" indent="-342900">
              <a:buFont typeface="Arial" pitchFamily="34" charset="0"/>
              <a:buChar char="•"/>
            </a:pPr>
            <a:r>
              <a:rPr lang="es-MX" sz="2800" dirty="0"/>
              <a:t>Bajo Costo: Costo por UHAC inferior al percentil 25 del costo del grupo hospitalario.</a:t>
            </a:r>
          </a:p>
          <a:p>
            <a:pPr marL="342900" indent="-342900">
              <a:buFont typeface="Arial" pitchFamily="34" charset="0"/>
              <a:buChar char="•"/>
            </a:pPr>
            <a:r>
              <a:rPr lang="es-MX" sz="2800" dirty="0"/>
              <a:t>Costo moderado: Costo por UHAC ubicado entre los percentiles 25 y 75. </a:t>
            </a:r>
          </a:p>
          <a:p>
            <a:endParaRPr lang="es-MX" sz="2800" dirty="0"/>
          </a:p>
        </p:txBody>
      </p:sp>
      <p:sp>
        <p:nvSpPr>
          <p:cNvPr id="7" name="6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223671322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1043608" y="151571"/>
            <a:ext cx="6264696" cy="584775"/>
          </a:xfrm>
          <a:prstGeom prst="rect">
            <a:avLst/>
          </a:prstGeom>
          <a:noFill/>
          <a:ln w="9525">
            <a:noFill/>
            <a:miter lim="800000"/>
            <a:headEnd/>
            <a:tailEnd/>
          </a:ln>
        </p:spPr>
        <p:txBody>
          <a:bodyPr wrap="square">
            <a:spAutoFit/>
          </a:bodyPr>
          <a:lstStyle/>
          <a:p>
            <a:pPr algn="ctr"/>
            <a:r>
              <a:rPr lang="es-ES" sz="1600" b="1" dirty="0"/>
              <a:t>Costo por Unidad de Hospitalización Ajustada por Casuística (UHAC), Hospitales CCSS, 2011</a:t>
            </a:r>
          </a:p>
        </p:txBody>
      </p:sp>
      <p:sp>
        <p:nvSpPr>
          <p:cNvPr id="8" name="3 Marcador de número de diapositiva"/>
          <p:cNvSpPr>
            <a:spLocks noGrp="1"/>
          </p:cNvSpPr>
          <p:nvPr>
            <p:ph type="sldNum" sz="quarter" idx="12"/>
          </p:nvPr>
        </p:nvSpPr>
        <p:spPr>
          <a:xfrm>
            <a:off x="6723202" y="6549429"/>
            <a:ext cx="2133600" cy="244475"/>
          </a:xfrm>
        </p:spPr>
        <p:txBody>
          <a:bodyPr/>
          <a:lstStyle/>
          <a:p>
            <a:fld id="{A6FC4A85-E722-4226-8E2B-E35CD51757C1}" type="slidenum">
              <a:rPr lang="es-ES" smtClean="0"/>
              <a:pPr/>
              <a:t>31</a:t>
            </a:fld>
            <a:endParaRPr lang="es-ES" dirty="0"/>
          </a:p>
        </p:txBody>
      </p:sp>
      <p:pic>
        <p:nvPicPr>
          <p:cNvPr id="6041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966288"/>
            <a:ext cx="8533274" cy="48389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129212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204864"/>
            <a:ext cx="8229600" cy="720080"/>
          </a:xfrm>
        </p:spPr>
        <p:txBody>
          <a:bodyPr>
            <a:normAutofit fontScale="77500" lnSpcReduction="20000"/>
          </a:bodyPr>
          <a:lstStyle/>
          <a:p>
            <a:pPr marL="0" indent="0" algn="ctr">
              <a:buNone/>
            </a:pPr>
            <a:r>
              <a:rPr lang="es-MX" dirty="0"/>
              <a:t>Resumen resultados investigación “</a:t>
            </a:r>
            <a:r>
              <a:rPr lang="es-ES" b="1" dirty="0"/>
              <a:t>Mortalidad Ajustada por Riesgo en los hospitales generales de la CCSS</a:t>
            </a:r>
            <a:r>
              <a:rPr lang="es-ES" dirty="0"/>
              <a:t>”</a:t>
            </a:r>
            <a:endParaRPr lang="es-CR" dirty="0"/>
          </a:p>
        </p:txBody>
      </p:sp>
      <p:sp>
        <p:nvSpPr>
          <p:cNvPr id="4" name="3 Marcador de número de diapositiva"/>
          <p:cNvSpPr>
            <a:spLocks noGrp="1"/>
          </p:cNvSpPr>
          <p:nvPr>
            <p:ph type="sldNum" sz="quarter" idx="12"/>
          </p:nvPr>
        </p:nvSpPr>
        <p:spPr>
          <a:xfrm>
            <a:off x="6732240" y="6492313"/>
            <a:ext cx="2133600" cy="365125"/>
          </a:xfrm>
        </p:spPr>
        <p:txBody>
          <a:bodyPr/>
          <a:lstStyle/>
          <a:p>
            <a:fld id="{9AA05C4F-3689-4251-A7ED-437205841276}" type="slidenum">
              <a:rPr lang="es-CR" smtClean="0"/>
              <a:pPr/>
              <a:t>32</a:t>
            </a:fld>
            <a:endParaRPr lang="es-CR"/>
          </a:p>
        </p:txBody>
      </p:sp>
      <p:sp>
        <p:nvSpPr>
          <p:cNvPr id="8" name="7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41719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260648"/>
            <a:ext cx="1368152" cy="523220"/>
          </a:xfrm>
          <a:prstGeom prst="rect">
            <a:avLst/>
          </a:prstGeom>
        </p:spPr>
        <p:txBody>
          <a:bodyPr wrap="square">
            <a:spAutoFit/>
          </a:bodyPr>
          <a:lstStyle/>
          <a:p>
            <a:pPr algn="just"/>
            <a:r>
              <a:rPr lang="es-CR" sz="1400" dirty="0">
                <a:solidFill>
                  <a:schemeClr val="tx2">
                    <a:lumMod val="10000"/>
                  </a:schemeClr>
                </a:solidFill>
              </a:rPr>
              <a:t>Códigos seleccionados</a:t>
            </a:r>
          </a:p>
        </p:txBody>
      </p:sp>
      <p:graphicFrame>
        <p:nvGraphicFramePr>
          <p:cNvPr id="4" name="3 Tabla"/>
          <p:cNvGraphicFramePr>
            <a:graphicFrameLocks noGrp="1"/>
          </p:cNvGraphicFramePr>
          <p:nvPr>
            <p:extLst>
              <p:ext uri="{D42A27DB-BD31-4B8C-83A1-F6EECF244321}">
                <p14:modId xmlns="" xmlns:p14="http://schemas.microsoft.com/office/powerpoint/2010/main" val="3878863607"/>
              </p:ext>
            </p:extLst>
          </p:nvPr>
        </p:nvGraphicFramePr>
        <p:xfrm>
          <a:off x="1331640" y="188640"/>
          <a:ext cx="6998102" cy="6480720"/>
        </p:xfrm>
        <a:graphic>
          <a:graphicData uri="http://schemas.openxmlformats.org/drawingml/2006/table">
            <a:tbl>
              <a:tblPr>
                <a:tableStyleId>{5C22544A-7EE6-4342-B048-85BDC9FD1C3A}</a:tableStyleId>
              </a:tblPr>
              <a:tblGrid>
                <a:gridCol w="308307">
                  <a:extLst>
                    <a:ext uri="{9D8B030D-6E8A-4147-A177-3AD203B41FA5}">
                      <a16:colId xmlns="" xmlns:a16="http://schemas.microsoft.com/office/drawing/2014/main" val="20000"/>
                    </a:ext>
                  </a:extLst>
                </a:gridCol>
                <a:gridCol w="1995949">
                  <a:extLst>
                    <a:ext uri="{9D8B030D-6E8A-4147-A177-3AD203B41FA5}">
                      <a16:colId xmlns="" xmlns:a16="http://schemas.microsoft.com/office/drawing/2014/main" val="20001"/>
                    </a:ext>
                  </a:extLst>
                </a:gridCol>
                <a:gridCol w="3754241">
                  <a:extLst>
                    <a:ext uri="{9D8B030D-6E8A-4147-A177-3AD203B41FA5}">
                      <a16:colId xmlns="" xmlns:a16="http://schemas.microsoft.com/office/drawing/2014/main" val="20002"/>
                    </a:ext>
                  </a:extLst>
                </a:gridCol>
                <a:gridCol w="939605">
                  <a:extLst>
                    <a:ext uri="{9D8B030D-6E8A-4147-A177-3AD203B41FA5}">
                      <a16:colId xmlns="" xmlns:a16="http://schemas.microsoft.com/office/drawing/2014/main" val="20003"/>
                    </a:ext>
                  </a:extLst>
                </a:gridCol>
              </a:tblGrid>
              <a:tr h="144016">
                <a:tc>
                  <a:txBody>
                    <a:bodyPr/>
                    <a:lstStyle/>
                    <a:p>
                      <a:pPr algn="l" fontAlgn="b"/>
                      <a:r>
                        <a:rPr lang="es-CR" sz="900" u="none" strike="noStrike" dirty="0">
                          <a:effectLst/>
                        </a:rPr>
                        <a:t> </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Grupos CIE-10</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 CIE-10</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Muertes</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00"/>
                  </a:ext>
                </a:extLst>
              </a:tr>
              <a:tr h="144016">
                <a:tc>
                  <a:txBody>
                    <a:bodyPr/>
                    <a:lstStyle/>
                    <a:p>
                      <a:pPr algn="ctr" fontAlgn="b"/>
                      <a:r>
                        <a:rPr lang="es-CR" sz="900" u="none" strike="noStrike">
                          <a:effectLst/>
                        </a:rPr>
                        <a:t>g1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Diarrea</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A04, A09</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78</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01"/>
                  </a:ext>
                </a:extLst>
              </a:tr>
              <a:tr h="144016">
                <a:tc>
                  <a:txBody>
                    <a:bodyPr/>
                    <a:lstStyle/>
                    <a:p>
                      <a:pPr algn="ctr" fontAlgn="b"/>
                      <a:r>
                        <a:rPr lang="es-CR" sz="900" u="none" strike="noStrike">
                          <a:effectLst/>
                        </a:rPr>
                        <a:t>g2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Tuberculosisis resp</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A16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21</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02"/>
                  </a:ext>
                </a:extLst>
              </a:tr>
              <a:tr h="144016">
                <a:tc>
                  <a:txBody>
                    <a:bodyPr/>
                    <a:lstStyle/>
                    <a:p>
                      <a:pPr algn="ctr" fontAlgn="b"/>
                      <a:r>
                        <a:rPr lang="es-CR" sz="900" u="none" strike="noStrike">
                          <a:effectLst/>
                        </a:rPr>
                        <a:t>g3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VIH/SIDA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B20, B22, B24X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109</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03"/>
                  </a:ext>
                </a:extLst>
              </a:tr>
              <a:tr h="144016">
                <a:tc>
                  <a:txBody>
                    <a:bodyPr/>
                    <a:lstStyle/>
                    <a:p>
                      <a:pPr algn="ctr" fontAlgn="b"/>
                      <a:r>
                        <a:rPr lang="es-CR" sz="900" u="none" strike="noStrike">
                          <a:effectLst/>
                        </a:rPr>
                        <a:t>g4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digestivos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C15, C20, C22, C24, C25</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200</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04"/>
                  </a:ext>
                </a:extLst>
              </a:tr>
              <a:tr h="144016">
                <a:tc>
                  <a:txBody>
                    <a:bodyPr/>
                    <a:lstStyle/>
                    <a:p>
                      <a:pPr algn="ctr" fontAlgn="b"/>
                      <a:r>
                        <a:rPr lang="es-CR" sz="900" u="none" strike="noStrike">
                          <a:effectLst/>
                        </a:rPr>
                        <a:t>g5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estómago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C16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196</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05"/>
                  </a:ext>
                </a:extLst>
              </a:tr>
              <a:tr h="144016">
                <a:tc>
                  <a:txBody>
                    <a:bodyPr/>
                    <a:lstStyle/>
                    <a:p>
                      <a:pPr algn="ctr" fontAlgn="b"/>
                      <a:r>
                        <a:rPr lang="es-CR" sz="900" u="none" strike="noStrike">
                          <a:effectLst/>
                        </a:rPr>
                        <a:t>g6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del colon</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C18-C19X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113</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06"/>
                  </a:ext>
                </a:extLst>
              </a:tr>
              <a:tr h="144016">
                <a:tc>
                  <a:txBody>
                    <a:bodyPr/>
                    <a:lstStyle/>
                    <a:p>
                      <a:pPr algn="ctr" fontAlgn="b"/>
                      <a:r>
                        <a:rPr lang="es-CR" sz="900" u="none" strike="noStrike">
                          <a:effectLst/>
                        </a:rPr>
                        <a:t>g7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órganos respiratorios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C32</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15</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07"/>
                  </a:ext>
                </a:extLst>
              </a:tr>
              <a:tr h="144016">
                <a:tc>
                  <a:txBody>
                    <a:bodyPr/>
                    <a:lstStyle/>
                    <a:p>
                      <a:pPr algn="ctr" fontAlgn="b"/>
                      <a:r>
                        <a:rPr lang="es-CR" sz="900" u="none" strike="noStrike">
                          <a:effectLst/>
                        </a:rPr>
                        <a:t>g8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pulmón</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C34</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105</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08"/>
                  </a:ext>
                </a:extLst>
              </a:tr>
              <a:tr h="144016">
                <a:tc>
                  <a:txBody>
                    <a:bodyPr/>
                    <a:lstStyle/>
                    <a:p>
                      <a:pPr algn="ctr" fontAlgn="b"/>
                      <a:r>
                        <a:rPr lang="es-CR" sz="900" u="none" strike="noStrike">
                          <a:effectLst/>
                        </a:rPr>
                        <a:t>g9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mama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C50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58</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09"/>
                  </a:ext>
                </a:extLst>
              </a:tr>
              <a:tr h="144016">
                <a:tc>
                  <a:txBody>
                    <a:bodyPr/>
                    <a:lstStyle/>
                    <a:p>
                      <a:pPr algn="ctr" fontAlgn="b"/>
                      <a:r>
                        <a:rPr lang="es-CR" sz="900" u="none" strike="noStrike">
                          <a:effectLst/>
                        </a:rPr>
                        <a:t>g10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cérvix</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C53-C54</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44</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0"/>
                  </a:ext>
                </a:extLst>
              </a:tr>
              <a:tr h="144016">
                <a:tc>
                  <a:txBody>
                    <a:bodyPr/>
                    <a:lstStyle/>
                    <a:p>
                      <a:pPr algn="ctr" fontAlgn="b"/>
                      <a:r>
                        <a:rPr lang="es-CR" sz="900" u="none" strike="noStrike">
                          <a:effectLst/>
                        </a:rPr>
                        <a:t>g11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genitourinarios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C56, C64, C67</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71</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1"/>
                  </a:ext>
                </a:extLst>
              </a:tr>
              <a:tr h="144016">
                <a:tc>
                  <a:txBody>
                    <a:bodyPr/>
                    <a:lstStyle/>
                    <a:p>
                      <a:pPr algn="ctr" fontAlgn="b"/>
                      <a:r>
                        <a:rPr lang="es-CR" sz="900" u="none" strike="noStrike">
                          <a:effectLst/>
                        </a:rPr>
                        <a:t>g12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de la próstata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C61</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53</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2"/>
                  </a:ext>
                </a:extLst>
              </a:tr>
              <a:tr h="144016">
                <a:tc>
                  <a:txBody>
                    <a:bodyPr/>
                    <a:lstStyle/>
                    <a:p>
                      <a:pPr algn="ctr" fontAlgn="b"/>
                      <a:r>
                        <a:rPr lang="es-CR" sz="900" u="none" strike="noStrike">
                          <a:effectLst/>
                        </a:rPr>
                        <a:t>g13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Otros cánceres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C78-C80</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102</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13"/>
                  </a:ext>
                </a:extLst>
              </a:tr>
              <a:tr h="144016">
                <a:tc>
                  <a:txBody>
                    <a:bodyPr/>
                    <a:lstStyle/>
                    <a:p>
                      <a:pPr algn="ctr" fontAlgn="b"/>
                      <a:r>
                        <a:rPr lang="es-CR" sz="900" u="none" strike="noStrike">
                          <a:effectLst/>
                        </a:rPr>
                        <a:t>g14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linfático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C81, C85, C90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142</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4"/>
                  </a:ext>
                </a:extLst>
              </a:tr>
              <a:tr h="144016">
                <a:tc>
                  <a:txBody>
                    <a:bodyPr/>
                    <a:lstStyle/>
                    <a:p>
                      <a:pPr algn="ctr" fontAlgn="b"/>
                      <a:r>
                        <a:rPr lang="es-CR" sz="900" u="none" strike="noStrike">
                          <a:effectLst/>
                        </a:rPr>
                        <a:t>g15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Leucemia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C91-92</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134</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15"/>
                  </a:ext>
                </a:extLst>
              </a:tr>
              <a:tr h="144016">
                <a:tc>
                  <a:txBody>
                    <a:bodyPr/>
                    <a:lstStyle/>
                    <a:p>
                      <a:pPr algn="ctr" fontAlgn="b"/>
                      <a:r>
                        <a:rPr lang="es-CR" sz="900" u="none" strike="noStrike">
                          <a:effectLst/>
                        </a:rPr>
                        <a:t>g16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Otras anemias aplásticas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D46, D61, D70X</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46</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6"/>
                  </a:ext>
                </a:extLst>
              </a:tr>
              <a:tr h="144016">
                <a:tc>
                  <a:txBody>
                    <a:bodyPr/>
                    <a:lstStyle/>
                    <a:p>
                      <a:pPr algn="ctr" fontAlgn="b"/>
                      <a:r>
                        <a:rPr lang="es-CR" sz="900" u="none" strike="noStrike">
                          <a:effectLst/>
                        </a:rPr>
                        <a:t>g17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Diabetes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E11</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434</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7"/>
                  </a:ext>
                </a:extLst>
              </a:tr>
              <a:tr h="144016">
                <a:tc>
                  <a:txBody>
                    <a:bodyPr/>
                    <a:lstStyle/>
                    <a:p>
                      <a:pPr algn="ctr" fontAlgn="b"/>
                      <a:r>
                        <a:rPr lang="es-CR" sz="900" u="none" strike="noStrike">
                          <a:effectLst/>
                        </a:rPr>
                        <a:t>g18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Deficiencias nutric y anemias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E46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16</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18"/>
                  </a:ext>
                </a:extLst>
              </a:tr>
              <a:tr h="144016">
                <a:tc>
                  <a:txBody>
                    <a:bodyPr/>
                    <a:lstStyle/>
                    <a:p>
                      <a:pPr algn="ctr" fontAlgn="b"/>
                      <a:r>
                        <a:rPr lang="es-CR" sz="900" u="none" strike="noStrike">
                          <a:effectLst/>
                        </a:rPr>
                        <a:t>g19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Meningitis bacteriana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G00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19</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19"/>
                  </a:ext>
                </a:extLst>
              </a:tr>
              <a:tr h="144016">
                <a:tc>
                  <a:txBody>
                    <a:bodyPr/>
                    <a:lstStyle/>
                    <a:p>
                      <a:pPr algn="ctr" fontAlgn="b"/>
                      <a:r>
                        <a:rPr lang="es-CR" sz="900" u="none" strike="noStrike">
                          <a:effectLst/>
                        </a:rPr>
                        <a:t>g20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sistema nervioso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G93</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41</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20"/>
                  </a:ext>
                </a:extLst>
              </a:tr>
              <a:tr h="144016">
                <a:tc>
                  <a:txBody>
                    <a:bodyPr/>
                    <a:lstStyle/>
                    <a:p>
                      <a:pPr algn="ctr" fontAlgn="b"/>
                      <a:r>
                        <a:rPr lang="es-CR" sz="900" u="none" strike="noStrike">
                          <a:effectLst/>
                        </a:rPr>
                        <a:t>g21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hipertensivas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I10-I13</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835</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21"/>
                  </a:ext>
                </a:extLst>
              </a:tr>
              <a:tr h="144016">
                <a:tc>
                  <a:txBody>
                    <a:bodyPr/>
                    <a:lstStyle/>
                    <a:p>
                      <a:pPr algn="ctr" fontAlgn="b"/>
                      <a:r>
                        <a:rPr lang="es-CR" sz="900" u="none" strike="noStrike">
                          <a:effectLst/>
                        </a:rPr>
                        <a:t>g22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isquémicas corazón</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I20, I21, I25</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830</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22"/>
                  </a:ext>
                </a:extLst>
              </a:tr>
              <a:tr h="144016">
                <a:tc>
                  <a:txBody>
                    <a:bodyPr/>
                    <a:lstStyle/>
                    <a:p>
                      <a:pPr algn="ctr" fontAlgn="b"/>
                      <a:r>
                        <a:rPr lang="es-CR" sz="900" u="none" strike="noStrike">
                          <a:effectLst/>
                        </a:rPr>
                        <a:t>g23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Enfermedad cardiopulmonar</a:t>
                      </a:r>
                      <a:endParaRPr lang="es-CR" sz="900" b="1" i="0" u="none" strike="noStrike">
                        <a:effectLst/>
                        <a:latin typeface="Arial CE"/>
                      </a:endParaRPr>
                    </a:p>
                  </a:txBody>
                  <a:tcPr marL="6252" marR="6252" marT="6252" marB="0" anchor="b"/>
                </a:tc>
                <a:tc>
                  <a:txBody>
                    <a:bodyPr/>
                    <a:lstStyle/>
                    <a:p>
                      <a:pPr algn="ctr" fontAlgn="b"/>
                      <a:r>
                        <a:rPr lang="nn-NO" sz="900" u="none" strike="noStrike">
                          <a:effectLst/>
                        </a:rPr>
                        <a:t>I26, I27, I33, I35, I42, I44, I 47, I48, I49</a:t>
                      </a:r>
                      <a:endParaRPr lang="nn-NO" sz="900" b="1" i="0" u="none" strike="noStrike">
                        <a:effectLst/>
                        <a:latin typeface="Arial CE"/>
                      </a:endParaRPr>
                    </a:p>
                  </a:txBody>
                  <a:tcPr marL="6252" marR="6252" marT="6252" marB="0" anchor="b"/>
                </a:tc>
                <a:tc>
                  <a:txBody>
                    <a:bodyPr/>
                    <a:lstStyle/>
                    <a:p>
                      <a:pPr algn="ctr" fontAlgn="b"/>
                      <a:r>
                        <a:rPr lang="es-CR" sz="900" u="none" strike="noStrike">
                          <a:effectLst/>
                        </a:rPr>
                        <a:t>327</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23"/>
                  </a:ext>
                </a:extLst>
              </a:tr>
              <a:tr h="144016">
                <a:tc>
                  <a:txBody>
                    <a:bodyPr/>
                    <a:lstStyle/>
                    <a:p>
                      <a:pPr algn="ctr" fontAlgn="b"/>
                      <a:r>
                        <a:rPr lang="es-CR" sz="900" u="none" strike="noStrike">
                          <a:effectLst/>
                        </a:rPr>
                        <a:t>g24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Paro cardíaco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I46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20</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24"/>
                  </a:ext>
                </a:extLst>
              </a:tr>
              <a:tr h="144016">
                <a:tc>
                  <a:txBody>
                    <a:bodyPr/>
                    <a:lstStyle/>
                    <a:p>
                      <a:pPr algn="ctr" fontAlgn="b"/>
                      <a:r>
                        <a:rPr lang="es-CR" sz="900" u="none" strike="noStrike">
                          <a:effectLst/>
                        </a:rPr>
                        <a:t>g25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Insuficiencia cardiaca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I50</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24</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25"/>
                  </a:ext>
                </a:extLst>
              </a:tr>
              <a:tr h="144016">
                <a:tc>
                  <a:txBody>
                    <a:bodyPr/>
                    <a:lstStyle/>
                    <a:p>
                      <a:pPr algn="ctr" fontAlgn="b"/>
                      <a:r>
                        <a:rPr lang="es-CR" sz="900" u="none" strike="noStrike">
                          <a:effectLst/>
                        </a:rPr>
                        <a:t>g26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cerebrovasculares </a:t>
                      </a:r>
                      <a:endParaRPr lang="es-CR" sz="900" b="1" i="0" u="none" strike="noStrike">
                        <a:effectLst/>
                        <a:latin typeface="Arial CE"/>
                      </a:endParaRPr>
                    </a:p>
                  </a:txBody>
                  <a:tcPr marL="6252" marR="6252" marT="6252" marB="0" anchor="b"/>
                </a:tc>
                <a:tc>
                  <a:txBody>
                    <a:bodyPr/>
                    <a:lstStyle/>
                    <a:p>
                      <a:pPr algn="ctr" fontAlgn="b"/>
                      <a:r>
                        <a:rPr lang="nn-NO" sz="900" u="none" strike="noStrike">
                          <a:effectLst/>
                        </a:rPr>
                        <a:t> I60, I61, I62, I63, I64, I67</a:t>
                      </a:r>
                      <a:endParaRPr lang="nn-NO" sz="900" b="1" i="0" u="none" strike="noStrike">
                        <a:effectLst/>
                        <a:latin typeface="Arial CE"/>
                      </a:endParaRPr>
                    </a:p>
                  </a:txBody>
                  <a:tcPr marL="6252" marR="6252" marT="6252" marB="0" anchor="b"/>
                </a:tc>
                <a:tc>
                  <a:txBody>
                    <a:bodyPr/>
                    <a:lstStyle/>
                    <a:p>
                      <a:pPr algn="ctr" fontAlgn="b"/>
                      <a:r>
                        <a:rPr lang="es-CR" sz="900" u="none" strike="noStrike" dirty="0">
                          <a:effectLst/>
                        </a:rPr>
                        <a:t>837</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26"/>
                  </a:ext>
                </a:extLst>
              </a:tr>
              <a:tr h="144016">
                <a:tc>
                  <a:txBody>
                    <a:bodyPr/>
                    <a:lstStyle/>
                    <a:p>
                      <a:pPr algn="ctr" fontAlgn="b"/>
                      <a:r>
                        <a:rPr lang="es-CR" sz="900" u="none" strike="noStrike">
                          <a:effectLst/>
                        </a:rPr>
                        <a:t>g27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Aterosclerosis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I70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23</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27"/>
                  </a:ext>
                </a:extLst>
              </a:tr>
              <a:tr h="144016">
                <a:tc>
                  <a:txBody>
                    <a:bodyPr/>
                    <a:lstStyle/>
                    <a:p>
                      <a:pPr algn="ctr" fontAlgn="b"/>
                      <a:r>
                        <a:rPr lang="es-CR" sz="900" u="none" strike="noStrike">
                          <a:effectLst/>
                        </a:rPr>
                        <a:t>g28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Demás enferm sistema circ</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I71, I73, I74, I85</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142</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28"/>
                  </a:ext>
                </a:extLst>
              </a:tr>
              <a:tr h="144016">
                <a:tc>
                  <a:txBody>
                    <a:bodyPr/>
                    <a:lstStyle/>
                    <a:p>
                      <a:pPr algn="ctr" fontAlgn="b"/>
                      <a:r>
                        <a:rPr lang="es-CR" sz="900" u="none" strike="noStrike">
                          <a:effectLst/>
                        </a:rPr>
                        <a:t>g29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Infección Respiratoria Aguda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J15, J18, J22X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1301</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29"/>
                  </a:ext>
                </a:extLst>
              </a:tr>
              <a:tr h="144016">
                <a:tc>
                  <a:txBody>
                    <a:bodyPr/>
                    <a:lstStyle/>
                    <a:p>
                      <a:pPr algn="ctr" fontAlgn="b"/>
                      <a:r>
                        <a:rPr lang="es-CR" sz="900" u="none" strike="noStrike">
                          <a:effectLst/>
                        </a:rPr>
                        <a:t>g30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crónicas vías resp inf</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J44, J46X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830</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0"/>
                  </a:ext>
                </a:extLst>
              </a:tr>
              <a:tr h="144016">
                <a:tc>
                  <a:txBody>
                    <a:bodyPr/>
                    <a:lstStyle/>
                    <a:p>
                      <a:pPr algn="ctr" fontAlgn="b"/>
                      <a:r>
                        <a:rPr lang="es-CR" sz="900" u="none" strike="noStrike">
                          <a:effectLst/>
                        </a:rPr>
                        <a:t>g31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Resto de enferm sistema respo</a:t>
                      </a:r>
                      <a:endParaRPr lang="es-CR" sz="900" b="1" i="0" u="none" strike="noStrike">
                        <a:effectLst/>
                        <a:latin typeface="Arial CE"/>
                      </a:endParaRPr>
                    </a:p>
                  </a:txBody>
                  <a:tcPr marL="6252" marR="6252" marT="6252" marB="0" anchor="b"/>
                </a:tc>
                <a:tc>
                  <a:txBody>
                    <a:bodyPr/>
                    <a:lstStyle/>
                    <a:p>
                      <a:pPr algn="ctr" fontAlgn="b"/>
                      <a:r>
                        <a:rPr lang="pl-PL" sz="900" u="none" strike="noStrike">
                          <a:effectLst/>
                        </a:rPr>
                        <a:t>J69, J80X, J81X, J84, J90X, J96, J98</a:t>
                      </a:r>
                      <a:endParaRPr lang="pl-PL" sz="900" b="1" i="0" u="none" strike="noStrike">
                        <a:effectLst/>
                        <a:latin typeface="Arial CE"/>
                      </a:endParaRPr>
                    </a:p>
                  </a:txBody>
                  <a:tcPr marL="6252" marR="6252" marT="6252" marB="0" anchor="b"/>
                </a:tc>
                <a:tc>
                  <a:txBody>
                    <a:bodyPr/>
                    <a:lstStyle/>
                    <a:p>
                      <a:pPr algn="ctr" fontAlgn="b"/>
                      <a:r>
                        <a:rPr lang="es-CR" sz="900" u="none" strike="noStrike" dirty="0">
                          <a:effectLst/>
                        </a:rPr>
                        <a:t>366</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1"/>
                  </a:ext>
                </a:extLst>
              </a:tr>
              <a:tr h="144016">
                <a:tc>
                  <a:txBody>
                    <a:bodyPr/>
                    <a:lstStyle/>
                    <a:p>
                      <a:pPr algn="ctr" fontAlgn="b"/>
                      <a:r>
                        <a:rPr lang="es-CR" sz="900" u="none" strike="noStrike">
                          <a:effectLst/>
                        </a:rPr>
                        <a:t>g32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Apendicitis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K35, K43, K56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112</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32"/>
                  </a:ext>
                </a:extLst>
              </a:tr>
              <a:tr h="144016">
                <a:tc>
                  <a:txBody>
                    <a:bodyPr/>
                    <a:lstStyle/>
                    <a:p>
                      <a:pPr algn="ctr" fontAlgn="b"/>
                      <a:r>
                        <a:rPr lang="es-CR" sz="900" u="none" strike="noStrike">
                          <a:effectLst/>
                        </a:rPr>
                        <a:t>g33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Cirrosis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K70, K74, K76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452</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3"/>
                  </a:ext>
                </a:extLst>
              </a:tr>
              <a:tr h="144016">
                <a:tc>
                  <a:txBody>
                    <a:bodyPr/>
                    <a:lstStyle/>
                    <a:p>
                      <a:pPr algn="ctr" fontAlgn="b"/>
                      <a:r>
                        <a:rPr lang="es-CR" sz="900" u="none" strike="noStrike">
                          <a:effectLst/>
                        </a:rPr>
                        <a:t>g34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Resto de enferm sistema dig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K25, K26, K55, K57, K63, K65, K72, K80, K81, K83, K85X, K91, K92</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606</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4"/>
                  </a:ext>
                </a:extLst>
              </a:tr>
              <a:tr h="144016">
                <a:tc>
                  <a:txBody>
                    <a:bodyPr/>
                    <a:lstStyle/>
                    <a:p>
                      <a:pPr algn="ctr" fontAlgn="b"/>
                      <a:r>
                        <a:rPr lang="es-CR" sz="900" u="none" strike="noStrike">
                          <a:effectLst/>
                        </a:rPr>
                        <a:t>g35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Ulcera de decúbito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L89X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103</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5"/>
                  </a:ext>
                </a:extLst>
              </a:tr>
              <a:tr h="144016">
                <a:tc>
                  <a:txBody>
                    <a:bodyPr/>
                    <a:lstStyle/>
                    <a:p>
                      <a:pPr algn="ctr" fontAlgn="b"/>
                      <a:r>
                        <a:rPr lang="es-CR" sz="900" u="none" strike="noStrike">
                          <a:effectLst/>
                        </a:rPr>
                        <a:t>g36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Lupus eritematosos sistémico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M32</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38</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36"/>
                  </a:ext>
                </a:extLst>
              </a:tr>
              <a:tr h="144016">
                <a:tc>
                  <a:txBody>
                    <a:bodyPr/>
                    <a:lstStyle/>
                    <a:p>
                      <a:pPr algn="ctr" fontAlgn="b"/>
                      <a:r>
                        <a:rPr lang="es-CR" sz="900" u="none" strike="noStrike">
                          <a:effectLst/>
                        </a:rPr>
                        <a:t>g37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Otros transtornos músculos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M62</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27</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37"/>
                  </a:ext>
                </a:extLst>
              </a:tr>
              <a:tr h="144016">
                <a:tc>
                  <a:txBody>
                    <a:bodyPr/>
                    <a:lstStyle/>
                    <a:p>
                      <a:pPr algn="ctr" fontAlgn="b"/>
                      <a:r>
                        <a:rPr lang="es-CR" sz="900" u="none" strike="noStrike">
                          <a:effectLst/>
                        </a:rPr>
                        <a:t>g38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sistema urinario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N17, N18, N39</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442</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8"/>
                  </a:ext>
                </a:extLst>
              </a:tr>
              <a:tr h="144016">
                <a:tc>
                  <a:txBody>
                    <a:bodyPr/>
                    <a:lstStyle/>
                    <a:p>
                      <a:pPr algn="ctr" fontAlgn="b"/>
                      <a:r>
                        <a:rPr lang="es-CR" sz="900" u="none" strike="noStrike">
                          <a:effectLst/>
                        </a:rPr>
                        <a:t>g39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Traumatismo intracraneal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S06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176</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39"/>
                  </a:ext>
                </a:extLst>
              </a:tr>
              <a:tr h="144016">
                <a:tc>
                  <a:txBody>
                    <a:bodyPr/>
                    <a:lstStyle/>
                    <a:p>
                      <a:pPr algn="ctr" fontAlgn="b"/>
                      <a:r>
                        <a:rPr lang="es-CR" sz="900" u="none" strike="noStrike">
                          <a:effectLst/>
                        </a:rPr>
                        <a:t>g40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Fractura del cuello del fémur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S72</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232</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40"/>
                  </a:ext>
                </a:extLst>
              </a:tr>
              <a:tr h="144016">
                <a:tc>
                  <a:txBody>
                    <a:bodyPr/>
                    <a:lstStyle/>
                    <a:p>
                      <a:pPr algn="ctr" fontAlgn="b"/>
                      <a:r>
                        <a:rPr lang="es-CR" sz="900" u="none" strike="noStrike">
                          <a:effectLst/>
                        </a:rPr>
                        <a:t>g41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Traumatismo del bazo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S36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37</a:t>
                      </a:r>
                      <a:endParaRPr lang="es-CR" sz="900" b="1" i="0" u="none" strike="noStrike">
                        <a:effectLst/>
                        <a:latin typeface="Arial CE"/>
                      </a:endParaRPr>
                    </a:p>
                  </a:txBody>
                  <a:tcPr marL="6252" marR="6252" marT="6252" marB="0" anchor="b"/>
                </a:tc>
                <a:extLst>
                  <a:ext uri="{0D108BD9-81ED-4DB2-BD59-A6C34878D82A}">
                    <a16:rowId xmlns="" xmlns:a16="http://schemas.microsoft.com/office/drawing/2014/main" val="10041"/>
                  </a:ext>
                </a:extLst>
              </a:tr>
              <a:tr h="144016">
                <a:tc>
                  <a:txBody>
                    <a:bodyPr/>
                    <a:lstStyle/>
                    <a:p>
                      <a:pPr algn="ctr" fontAlgn="b"/>
                      <a:r>
                        <a:rPr lang="es-CR" sz="900" u="none" strike="noStrike">
                          <a:effectLst/>
                        </a:rPr>
                        <a:t>g42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Otros traumatismos y heridas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S318, S399, T07X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51</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42"/>
                  </a:ext>
                </a:extLst>
              </a:tr>
              <a:tr h="144016">
                <a:tc>
                  <a:txBody>
                    <a:bodyPr/>
                    <a:lstStyle/>
                    <a:p>
                      <a:pPr algn="ctr" fontAlgn="b"/>
                      <a:r>
                        <a:rPr lang="es-CR" sz="900" u="none" strike="noStrike">
                          <a:effectLst/>
                        </a:rPr>
                        <a:t>g43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Infección consecutiva a proced</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T81</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78</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43"/>
                  </a:ext>
                </a:extLst>
              </a:tr>
              <a:tr h="144016">
                <a:tc>
                  <a:txBody>
                    <a:bodyPr/>
                    <a:lstStyle/>
                    <a:p>
                      <a:pPr algn="ctr" fontAlgn="b"/>
                      <a:r>
                        <a:rPr lang="es-CR" sz="900" u="none" strike="noStrike">
                          <a:effectLst/>
                        </a:rPr>
                        <a:t>g44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Resto enfermedades </a:t>
                      </a:r>
                      <a:endParaRPr lang="es-CR" sz="900" b="1" i="0" u="none" strike="noStrike">
                        <a:effectLst/>
                        <a:latin typeface="Arial CE"/>
                      </a:endParaRPr>
                    </a:p>
                  </a:txBody>
                  <a:tcPr marL="6252" marR="6252" marT="6252" marB="0" anchor="b"/>
                </a:tc>
                <a:tc>
                  <a:txBody>
                    <a:bodyPr/>
                    <a:lstStyle/>
                    <a:p>
                      <a:pPr algn="ctr" fontAlgn="b"/>
                      <a:r>
                        <a:rPr lang="pt-BR" sz="900" u="none" strike="noStrike">
                          <a:effectLst/>
                        </a:rPr>
                        <a:t>E87, I08, L03, R69X, T60, T87, Z03</a:t>
                      </a:r>
                      <a:endParaRPr lang="pt-BR" sz="900" b="1" i="0" u="none" strike="noStrike">
                        <a:effectLst/>
                        <a:latin typeface="Arial CE"/>
                      </a:endParaRPr>
                    </a:p>
                  </a:txBody>
                  <a:tcPr marL="6252" marR="6252" marT="6252" marB="0" anchor="b"/>
                </a:tc>
                <a:tc>
                  <a:txBody>
                    <a:bodyPr/>
                    <a:lstStyle/>
                    <a:p>
                      <a:pPr algn="ctr" fontAlgn="b"/>
                      <a:r>
                        <a:rPr lang="es-CR" sz="900" u="none" strike="noStrike" dirty="0">
                          <a:effectLst/>
                        </a:rPr>
                        <a:t>287</a:t>
                      </a:r>
                      <a:endParaRPr lang="es-CR" sz="900" b="1" i="0" u="none" strike="noStrike" dirty="0">
                        <a:effectLst/>
                        <a:latin typeface="Arial CE"/>
                      </a:endParaRPr>
                    </a:p>
                  </a:txBody>
                  <a:tcPr marL="6252" marR="6252" marT="6252" marB="0" anchor="b"/>
                </a:tc>
                <a:extLst>
                  <a:ext uri="{0D108BD9-81ED-4DB2-BD59-A6C34878D82A}">
                    <a16:rowId xmlns="" xmlns:a16="http://schemas.microsoft.com/office/drawing/2014/main" val="10044"/>
                  </a:ext>
                </a:extLst>
              </a:tr>
            </a:tbl>
          </a:graphicData>
        </a:graphic>
      </p:graphicFrame>
      <p:sp>
        <p:nvSpPr>
          <p:cNvPr id="2" name="1 Marcador de número de diapositiva"/>
          <p:cNvSpPr>
            <a:spLocks noGrp="1"/>
          </p:cNvSpPr>
          <p:nvPr>
            <p:ph type="sldNum" sz="quarter" idx="12"/>
          </p:nvPr>
        </p:nvSpPr>
        <p:spPr/>
        <p:txBody>
          <a:bodyPr/>
          <a:lstStyle/>
          <a:p>
            <a:fld id="{9AA05C4F-3689-4251-A7ED-437205841276}" type="slidenum">
              <a:rPr lang="es-CR" smtClean="0"/>
              <a:pPr/>
              <a:t>33</a:t>
            </a:fld>
            <a:endParaRPr lang="es-CR"/>
          </a:p>
        </p:txBody>
      </p:sp>
    </p:spTree>
    <p:extLst>
      <p:ext uri="{BB962C8B-B14F-4D97-AF65-F5344CB8AC3E}">
        <p14:creationId xmlns="" xmlns:p14="http://schemas.microsoft.com/office/powerpoint/2010/main" val="3594704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06090"/>
          </a:xfrm>
        </p:spPr>
        <p:txBody>
          <a:bodyPr>
            <a:noAutofit/>
          </a:bodyPr>
          <a:lstStyle/>
          <a:p>
            <a:r>
              <a:rPr lang="es-CR" sz="2400" dirty="0"/>
              <a:t>Gráfico de embudo defunciones observadas respecto a las esperadas. Hospitales generales CCSS, 2010-2011.</a:t>
            </a:r>
          </a:p>
        </p:txBody>
      </p:sp>
      <p:sp>
        <p:nvSpPr>
          <p:cNvPr id="3" name="2 Marcador de número de diapositiva"/>
          <p:cNvSpPr>
            <a:spLocks noGrp="1"/>
          </p:cNvSpPr>
          <p:nvPr>
            <p:ph type="sldNum" sz="quarter" idx="12"/>
          </p:nvPr>
        </p:nvSpPr>
        <p:spPr>
          <a:xfrm>
            <a:off x="6732240" y="6448251"/>
            <a:ext cx="2133600" cy="365125"/>
          </a:xfrm>
        </p:spPr>
        <p:txBody>
          <a:bodyPr/>
          <a:lstStyle/>
          <a:p>
            <a:fld id="{9AA05C4F-3689-4251-A7ED-437205841276}" type="slidenum">
              <a:rPr lang="es-CR" smtClean="0"/>
              <a:pPr/>
              <a:t>34</a:t>
            </a:fld>
            <a:endParaRPr lang="es-CR" dirty="0"/>
          </a:p>
        </p:txBody>
      </p:sp>
      <p:sp>
        <p:nvSpPr>
          <p:cNvPr id="6" name="5 CuadroTexto"/>
          <p:cNvSpPr txBox="1"/>
          <p:nvPr/>
        </p:nvSpPr>
        <p:spPr>
          <a:xfrm>
            <a:off x="251520" y="6536377"/>
            <a:ext cx="81369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8635" t="24803" r="16063" b="11711"/>
          <a:stretch/>
        </p:blipFill>
        <p:spPr bwMode="auto">
          <a:xfrm>
            <a:off x="539551" y="1062401"/>
            <a:ext cx="8352929" cy="5075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3182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18373"/>
            <a:ext cx="8784976" cy="646331"/>
          </a:xfrm>
          <a:prstGeom prst="rect">
            <a:avLst/>
          </a:prstGeom>
        </p:spPr>
        <p:txBody>
          <a:bodyPr wrap="square">
            <a:spAutoFit/>
          </a:bodyPr>
          <a:lstStyle/>
          <a:p>
            <a:pPr algn="ctr"/>
            <a:r>
              <a:rPr lang="es-CR" dirty="0">
                <a:latin typeface="Arial" pitchFamily="34" charset="0"/>
                <a:cs typeface="Arial" pitchFamily="34" charset="0"/>
              </a:rPr>
              <a:t>Índice de mortalidad hospitalaria ajustada por riesgo y sus intervalos de  confianza al 95%, según tipo de hospital. Hospitales generales CCSS, 2010-2011.</a:t>
            </a:r>
          </a:p>
        </p:txBody>
      </p:sp>
      <p:sp>
        <p:nvSpPr>
          <p:cNvPr id="2" name="1 Marcador de número de diapositiva"/>
          <p:cNvSpPr>
            <a:spLocks noGrp="1"/>
          </p:cNvSpPr>
          <p:nvPr>
            <p:ph type="sldNum" sz="quarter" idx="12"/>
          </p:nvPr>
        </p:nvSpPr>
        <p:spPr/>
        <p:txBody>
          <a:bodyPr/>
          <a:lstStyle/>
          <a:p>
            <a:fld id="{9AA05C4F-3689-4251-A7ED-437205841276}" type="slidenum">
              <a:rPr lang="es-CR" smtClean="0"/>
              <a:pPr/>
              <a:t>35</a:t>
            </a:fld>
            <a:endParaRPr lang="es-CR" dirty="0"/>
          </a:p>
        </p:txBody>
      </p:sp>
      <p:sp>
        <p:nvSpPr>
          <p:cNvPr id="6" name="5 CuadroTexto"/>
          <p:cNvSpPr txBox="1"/>
          <p:nvPr/>
        </p:nvSpPr>
        <p:spPr>
          <a:xfrm>
            <a:off x="251520" y="6536377"/>
            <a:ext cx="81369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673"/>
          <a:stretch/>
        </p:blipFill>
        <p:spPr bwMode="auto">
          <a:xfrm>
            <a:off x="827584" y="914400"/>
            <a:ext cx="7272808" cy="5449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31627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712968" cy="706090"/>
          </a:xfrm>
        </p:spPr>
        <p:txBody>
          <a:bodyPr>
            <a:noAutofit/>
          </a:bodyPr>
          <a:lstStyle/>
          <a:p>
            <a:r>
              <a:rPr lang="es-CR" sz="2000" dirty="0"/>
              <a:t>Gráfico de burbujas índice de mortalidad hospitalaria ajustada por riesgo, agrupado por tipo de hospital y separados según significancia estadística. Hospitales generales CCSS, 2010-2011.</a:t>
            </a: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0086" y="1206814"/>
            <a:ext cx="7244322" cy="51745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a:xfrm>
            <a:off x="6660232" y="6472322"/>
            <a:ext cx="2133600" cy="365125"/>
          </a:xfrm>
        </p:spPr>
        <p:txBody>
          <a:bodyPr/>
          <a:lstStyle/>
          <a:p>
            <a:fld id="{9AA05C4F-3689-4251-A7ED-437205841276}" type="slidenum">
              <a:rPr lang="es-CR" smtClean="0"/>
              <a:pPr/>
              <a:t>36</a:t>
            </a:fld>
            <a:endParaRPr lang="es-CR" dirty="0"/>
          </a:p>
        </p:txBody>
      </p:sp>
      <p:sp>
        <p:nvSpPr>
          <p:cNvPr id="7" name="6 CuadroTexto"/>
          <p:cNvSpPr txBox="1"/>
          <p:nvPr/>
        </p:nvSpPr>
        <p:spPr>
          <a:xfrm>
            <a:off x="251520" y="6536377"/>
            <a:ext cx="81369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1107966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712968" cy="576064"/>
          </a:xfrm>
        </p:spPr>
        <p:txBody>
          <a:bodyPr>
            <a:normAutofit fontScale="90000"/>
          </a:bodyPr>
          <a:lstStyle/>
          <a:p>
            <a:r>
              <a:rPr lang="es-MX" dirty="0"/>
              <a:t>Tasa de cesáreas</a:t>
            </a:r>
            <a:endParaRPr lang="es-CR" dirty="0"/>
          </a:p>
        </p:txBody>
      </p:sp>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37</a:t>
            </a:fld>
            <a:endParaRPr lang="es-CR" dirty="0"/>
          </a:p>
        </p:txBody>
      </p:sp>
      <p:sp>
        <p:nvSpPr>
          <p:cNvPr id="5" name="4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8" name="Imagen 7">
            <a:extLst>
              <a:ext uri="{FF2B5EF4-FFF2-40B4-BE49-F238E27FC236}">
                <a16:creationId xmlns="" xmlns:a16="http://schemas.microsoft.com/office/drawing/2014/main" id="{98A32DF8-52AA-4D8C-8414-85A6B6A208A8}"/>
              </a:ext>
            </a:extLst>
          </p:cNvPr>
          <p:cNvPicPr>
            <a:picLocks noChangeAspect="1"/>
          </p:cNvPicPr>
          <p:nvPr/>
        </p:nvPicPr>
        <p:blipFill>
          <a:blip r:embed="rId2"/>
          <a:stretch>
            <a:fillRect/>
          </a:stretch>
        </p:blipFill>
        <p:spPr>
          <a:xfrm>
            <a:off x="1403648" y="749840"/>
            <a:ext cx="5918490" cy="5505471"/>
          </a:xfrm>
          <a:prstGeom prst="rect">
            <a:avLst/>
          </a:prstGeom>
        </p:spPr>
      </p:pic>
    </p:spTree>
    <p:extLst>
      <p:ext uri="{BB962C8B-B14F-4D97-AF65-F5344CB8AC3E}">
        <p14:creationId xmlns="" xmlns:p14="http://schemas.microsoft.com/office/powerpoint/2010/main" val="3009359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4624"/>
            <a:ext cx="7200800" cy="436314"/>
          </a:xfrm>
        </p:spPr>
        <p:txBody>
          <a:bodyPr>
            <a:normAutofit fontScale="90000"/>
          </a:bodyPr>
          <a:lstStyle/>
          <a:p>
            <a:r>
              <a:rPr lang="es-ES" sz="2800" dirty="0">
                <a:solidFill>
                  <a:schemeClr val="tx1"/>
                </a:solidFill>
              </a:rPr>
              <a:t>Metodología: </a:t>
            </a:r>
            <a:r>
              <a:rPr lang="es-ES" sz="2000" b="1" dirty="0"/>
              <a:t>Cesáreas en mujeres de bajo riesgo obstétrico</a:t>
            </a:r>
            <a:endParaRPr lang="en-US" sz="3200" dirty="0">
              <a:solidFill>
                <a:schemeClr val="tx1"/>
              </a:solidFill>
            </a:endParaRPr>
          </a:p>
        </p:txBody>
      </p:sp>
      <p:sp>
        <p:nvSpPr>
          <p:cNvPr id="4" name="3 Marcador de número de diapositiva"/>
          <p:cNvSpPr>
            <a:spLocks noGrp="1"/>
          </p:cNvSpPr>
          <p:nvPr>
            <p:ph type="sldNum" sz="quarter" idx="12"/>
          </p:nvPr>
        </p:nvSpPr>
        <p:spPr>
          <a:xfrm>
            <a:off x="6732240" y="6365210"/>
            <a:ext cx="2133600" cy="365125"/>
          </a:xfrm>
        </p:spPr>
        <p:txBody>
          <a:bodyPr/>
          <a:lstStyle/>
          <a:p>
            <a:fld id="{A6FC4A85-E722-4226-8E2B-E35CD51757C1}" type="slidenum">
              <a:rPr lang="es-ES" smtClean="0"/>
              <a:pPr/>
              <a:t>38</a:t>
            </a:fld>
            <a:endParaRPr lang="es-ES" dirty="0"/>
          </a:p>
        </p:txBody>
      </p:sp>
      <p:sp>
        <p:nvSpPr>
          <p:cNvPr id="5" name="4 CuadroTexto"/>
          <p:cNvSpPr txBox="1"/>
          <p:nvPr/>
        </p:nvSpPr>
        <p:spPr>
          <a:xfrm>
            <a:off x="323528" y="6453336"/>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s-CR" sz="1200" dirty="0"/>
              <a:t>			</a:t>
            </a:r>
            <a:r>
              <a:rPr lang="en-US" sz="1000" dirty="0"/>
              <a:t>Melvin Morera Salas, Ph.D.</a:t>
            </a:r>
            <a:endParaRPr lang="es-CR" sz="1200" dirty="0"/>
          </a:p>
        </p:txBody>
      </p:sp>
      <p:graphicFrame>
        <p:nvGraphicFramePr>
          <p:cNvPr id="7" name="6 Tabla"/>
          <p:cNvGraphicFramePr>
            <a:graphicFrameLocks noGrp="1"/>
          </p:cNvGraphicFramePr>
          <p:nvPr>
            <p:extLst>
              <p:ext uri="{D42A27DB-BD31-4B8C-83A1-F6EECF244321}">
                <p14:modId xmlns="" xmlns:p14="http://schemas.microsoft.com/office/powerpoint/2010/main" val="2569075868"/>
              </p:ext>
            </p:extLst>
          </p:nvPr>
        </p:nvGraphicFramePr>
        <p:xfrm>
          <a:off x="821205" y="620688"/>
          <a:ext cx="7855251" cy="5682922"/>
        </p:xfrm>
        <a:graphic>
          <a:graphicData uri="http://schemas.openxmlformats.org/drawingml/2006/table">
            <a:tbl>
              <a:tblPr firstRow="1" firstCol="1" bandRow="1">
                <a:tableStyleId>{5C22544A-7EE6-4342-B048-85BDC9FD1C3A}</a:tableStyleId>
              </a:tblPr>
              <a:tblGrid>
                <a:gridCol w="1158507">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3312368">
                  <a:extLst>
                    <a:ext uri="{9D8B030D-6E8A-4147-A177-3AD203B41FA5}">
                      <a16:colId xmlns="" xmlns:a16="http://schemas.microsoft.com/office/drawing/2014/main" val="20002"/>
                    </a:ext>
                  </a:extLst>
                </a:gridCol>
              </a:tblGrid>
              <a:tr h="208023">
                <a:tc>
                  <a:txBody>
                    <a:bodyPr/>
                    <a:lstStyle/>
                    <a:p>
                      <a:pPr algn="ctr">
                        <a:lnSpc>
                          <a:spcPct val="150000"/>
                        </a:lnSpc>
                        <a:spcAft>
                          <a:spcPts val="0"/>
                        </a:spcAft>
                      </a:pPr>
                      <a:r>
                        <a:rPr lang="es-CR" sz="1200">
                          <a:effectLst/>
                        </a:rPr>
                        <a:t>Detalle</a:t>
                      </a:r>
                      <a:endParaRPr lang="es-CR" sz="1200">
                        <a:effectLst/>
                        <a:latin typeface="Calibri"/>
                        <a:ea typeface="Calibri"/>
                        <a:cs typeface="Times New Roman"/>
                      </a:endParaRPr>
                    </a:p>
                  </a:txBody>
                  <a:tcPr marL="45717" marR="45717" marT="0" marB="0"/>
                </a:tc>
                <a:tc>
                  <a:txBody>
                    <a:bodyPr/>
                    <a:lstStyle/>
                    <a:p>
                      <a:pPr algn="ctr">
                        <a:lnSpc>
                          <a:spcPct val="150000"/>
                        </a:lnSpc>
                        <a:spcAft>
                          <a:spcPts val="0"/>
                        </a:spcAft>
                      </a:pPr>
                      <a:r>
                        <a:rPr lang="es-CR" sz="1200">
                          <a:effectLst/>
                        </a:rPr>
                        <a:t>Numerador</a:t>
                      </a:r>
                      <a:endParaRPr lang="es-CR" sz="1200">
                        <a:effectLst/>
                        <a:latin typeface="Calibri"/>
                        <a:ea typeface="Calibri"/>
                        <a:cs typeface="Times New Roman"/>
                      </a:endParaRPr>
                    </a:p>
                  </a:txBody>
                  <a:tcPr marL="45717" marR="45717" marT="0" marB="0" anchor="b"/>
                </a:tc>
                <a:tc>
                  <a:txBody>
                    <a:bodyPr/>
                    <a:lstStyle/>
                    <a:p>
                      <a:pPr algn="ctr">
                        <a:lnSpc>
                          <a:spcPct val="150000"/>
                        </a:lnSpc>
                        <a:spcAft>
                          <a:spcPts val="0"/>
                        </a:spcAft>
                      </a:pPr>
                      <a:r>
                        <a:rPr lang="es-CR" sz="1200">
                          <a:effectLst/>
                        </a:rPr>
                        <a:t>Denominador</a:t>
                      </a:r>
                      <a:endParaRPr lang="es-CR" sz="1200">
                        <a:effectLst/>
                        <a:latin typeface="Calibri"/>
                        <a:ea typeface="Calibri"/>
                        <a:cs typeface="Times New Roman"/>
                      </a:endParaRPr>
                    </a:p>
                  </a:txBody>
                  <a:tcPr marL="45717" marR="45717" marT="0" marB="0" anchor="b"/>
                </a:tc>
                <a:extLst>
                  <a:ext uri="{0D108BD9-81ED-4DB2-BD59-A6C34878D82A}">
                    <a16:rowId xmlns="" xmlns:a16="http://schemas.microsoft.com/office/drawing/2014/main" val="10000"/>
                  </a:ext>
                </a:extLst>
              </a:tr>
              <a:tr h="3328370">
                <a:tc>
                  <a:txBody>
                    <a:bodyPr/>
                    <a:lstStyle/>
                    <a:p>
                      <a:pPr>
                        <a:lnSpc>
                          <a:spcPct val="150000"/>
                        </a:lnSpc>
                        <a:spcAft>
                          <a:spcPts val="0"/>
                        </a:spcAft>
                      </a:pPr>
                      <a:r>
                        <a:rPr lang="es-ES" sz="1200">
                          <a:effectLst/>
                        </a:rPr>
                        <a:t>Códigos         CIE-9-MC y número del  </a:t>
                      </a:r>
                      <a:r>
                        <a:rPr lang="es-CR" sz="1200">
                          <a:effectLst/>
                        </a:rPr>
                        <a:t>Grupo Relacionado de Diagnóstico </a:t>
                      </a:r>
                      <a:r>
                        <a:rPr lang="es-ES" sz="1200">
                          <a:effectLst/>
                        </a:rPr>
                        <a:t>versión AP-GRD</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a:effectLst/>
                        </a:rPr>
                        <a:t>Número de egresos por cesárea identificados por los </a:t>
                      </a:r>
                      <a:r>
                        <a:rPr lang="es-CR" sz="1200">
                          <a:effectLst/>
                        </a:rPr>
                        <a:t>Grupos Relacionados de Diagnóstico (</a:t>
                      </a:r>
                      <a:r>
                        <a:rPr lang="es-ES" sz="1200">
                          <a:effectLst/>
                        </a:rPr>
                        <a:t>GRD): </a:t>
                      </a:r>
                      <a:endParaRPr lang="es-CR" sz="1200">
                        <a:effectLst/>
                      </a:endParaRPr>
                    </a:p>
                    <a:p>
                      <a:pPr>
                        <a:lnSpc>
                          <a:spcPct val="150000"/>
                        </a:lnSpc>
                        <a:spcAft>
                          <a:spcPts val="0"/>
                        </a:spcAft>
                      </a:pPr>
                      <a:r>
                        <a:rPr lang="es-ES" sz="1200">
                          <a:effectLst/>
                        </a:rPr>
                        <a:t>370-Sección cesárea con complicaciones o comorbilidades,</a:t>
                      </a:r>
                      <a:endParaRPr lang="es-CR" sz="1200">
                        <a:effectLst/>
                      </a:endParaRPr>
                    </a:p>
                    <a:p>
                      <a:pPr>
                        <a:lnSpc>
                          <a:spcPct val="150000"/>
                        </a:lnSpc>
                        <a:spcAft>
                          <a:spcPts val="0"/>
                        </a:spcAft>
                      </a:pPr>
                      <a:r>
                        <a:rPr lang="es-ES" sz="1200">
                          <a:effectLst/>
                        </a:rPr>
                        <a:t>371-Sección de cesárea sin complicaciones o comorbilidades.  </a:t>
                      </a:r>
                      <a:br>
                        <a:rPr lang="es-ES" sz="1200">
                          <a:effectLst/>
                        </a:rPr>
                      </a:br>
                      <a:r>
                        <a:rPr lang="es-ES" sz="1200">
                          <a:effectLst/>
                        </a:rPr>
                        <a:t>O alternativamente los códigos CIE-9-MC: </a:t>
                      </a:r>
                      <a:endParaRPr lang="es-CR" sz="1200">
                        <a:effectLst/>
                      </a:endParaRPr>
                    </a:p>
                    <a:p>
                      <a:pPr>
                        <a:lnSpc>
                          <a:spcPct val="150000"/>
                        </a:lnSpc>
                        <a:spcAft>
                          <a:spcPts val="0"/>
                        </a:spcAft>
                      </a:pPr>
                      <a:r>
                        <a:rPr lang="es-ES" sz="1200">
                          <a:effectLst/>
                        </a:rPr>
                        <a:t>740-Cesárea clásico,  </a:t>
                      </a:r>
                      <a:endParaRPr lang="es-CR" sz="1200">
                        <a:effectLst/>
                      </a:endParaRPr>
                    </a:p>
                    <a:p>
                      <a:pPr>
                        <a:lnSpc>
                          <a:spcPct val="150000"/>
                        </a:lnSpc>
                        <a:spcAft>
                          <a:spcPts val="0"/>
                        </a:spcAft>
                      </a:pPr>
                      <a:r>
                        <a:rPr lang="es-ES" sz="1200">
                          <a:effectLst/>
                        </a:rPr>
                        <a:t>741-Cesárea clásica baja, </a:t>
                      </a:r>
                      <a:endParaRPr lang="es-CR" sz="1200">
                        <a:effectLst/>
                      </a:endParaRPr>
                    </a:p>
                    <a:p>
                      <a:pPr>
                        <a:lnSpc>
                          <a:spcPct val="150000"/>
                        </a:lnSpc>
                        <a:spcAft>
                          <a:spcPts val="0"/>
                        </a:spcAft>
                      </a:pPr>
                      <a:r>
                        <a:rPr lang="es-ES" sz="1200">
                          <a:effectLst/>
                        </a:rPr>
                        <a:t>742-Cesárea extraperitoneal (Cesárea supravesical), </a:t>
                      </a:r>
                      <a:endParaRPr lang="es-CR" sz="1200">
                        <a:effectLst/>
                      </a:endParaRPr>
                    </a:p>
                    <a:p>
                      <a:pPr>
                        <a:lnSpc>
                          <a:spcPct val="150000"/>
                        </a:lnSpc>
                        <a:spcAft>
                          <a:spcPts val="0"/>
                        </a:spcAft>
                      </a:pPr>
                      <a:r>
                        <a:rPr lang="es-ES" sz="1200">
                          <a:effectLst/>
                        </a:rPr>
                        <a:t>744-Cesárea de otro tipo no especificado 749.9-Otra Cesárea de tipo no especificado </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a:effectLst/>
                        </a:rPr>
                        <a:t>Todos los desarrollados GRD: </a:t>
                      </a:r>
                      <a:endParaRPr lang="es-CR" sz="1200">
                        <a:effectLst/>
                      </a:endParaRPr>
                    </a:p>
                    <a:p>
                      <a:pPr>
                        <a:lnSpc>
                          <a:spcPct val="150000"/>
                        </a:lnSpc>
                        <a:spcAft>
                          <a:spcPts val="0"/>
                        </a:spcAft>
                      </a:pPr>
                      <a:r>
                        <a:rPr lang="es-ES" sz="1200">
                          <a:effectLst/>
                        </a:rPr>
                        <a:t>370-Cesárea sección con complicaciones o comorbilidades, </a:t>
                      </a:r>
                      <a:endParaRPr lang="es-CR" sz="1200">
                        <a:effectLst/>
                      </a:endParaRPr>
                    </a:p>
                    <a:p>
                      <a:pPr>
                        <a:lnSpc>
                          <a:spcPct val="150000"/>
                        </a:lnSpc>
                        <a:spcAft>
                          <a:spcPts val="0"/>
                        </a:spcAft>
                      </a:pPr>
                      <a:r>
                        <a:rPr lang="es-ES" sz="1200">
                          <a:effectLst/>
                        </a:rPr>
                        <a:t>371-Cesárea sección sin complicaciones o comorbilidades,</a:t>
                      </a:r>
                      <a:endParaRPr lang="es-CR" sz="1200">
                        <a:effectLst/>
                      </a:endParaRPr>
                    </a:p>
                    <a:p>
                      <a:pPr>
                        <a:lnSpc>
                          <a:spcPct val="150000"/>
                        </a:lnSpc>
                        <a:spcAft>
                          <a:spcPts val="0"/>
                        </a:spcAft>
                      </a:pPr>
                      <a:r>
                        <a:rPr lang="es-ES" sz="1200">
                          <a:effectLst/>
                        </a:rPr>
                        <a:t>372-Parto Vaginal con complicaciones, </a:t>
                      </a:r>
                      <a:endParaRPr lang="es-CR" sz="1200">
                        <a:effectLst/>
                      </a:endParaRPr>
                    </a:p>
                    <a:p>
                      <a:pPr>
                        <a:lnSpc>
                          <a:spcPct val="150000"/>
                        </a:lnSpc>
                        <a:spcAft>
                          <a:spcPts val="0"/>
                        </a:spcAft>
                      </a:pPr>
                      <a:r>
                        <a:rPr lang="es-ES" sz="1200">
                          <a:effectLst/>
                        </a:rPr>
                        <a:t>373-Parto vaginal sin complicaciones, </a:t>
                      </a:r>
                      <a:endParaRPr lang="es-CR" sz="1200">
                        <a:effectLst/>
                      </a:endParaRPr>
                    </a:p>
                    <a:p>
                      <a:pPr>
                        <a:lnSpc>
                          <a:spcPct val="150000"/>
                        </a:lnSpc>
                        <a:spcAft>
                          <a:spcPts val="0"/>
                        </a:spcAft>
                      </a:pPr>
                      <a:r>
                        <a:rPr lang="es-ES" sz="1200">
                          <a:effectLst/>
                        </a:rPr>
                        <a:t>374-Parto vaginal complicaciones o procedimientos que precisan de esterilización o quirófano, </a:t>
                      </a:r>
                      <a:endParaRPr lang="es-CR" sz="1200">
                        <a:effectLst/>
                      </a:endParaRPr>
                    </a:p>
                    <a:p>
                      <a:pPr>
                        <a:lnSpc>
                          <a:spcPct val="150000"/>
                        </a:lnSpc>
                        <a:spcAft>
                          <a:spcPts val="0"/>
                        </a:spcAft>
                      </a:pPr>
                      <a:r>
                        <a:rPr lang="es-ES" sz="1200">
                          <a:effectLst/>
                        </a:rPr>
                        <a:t>375-Parto vaginal con complicaciones con sala de quirófano excepto esterilización.</a:t>
                      </a:r>
                      <a:endParaRPr lang="es-CR" sz="1200">
                        <a:effectLst/>
                        <a:latin typeface="Calibri"/>
                        <a:ea typeface="Calibri"/>
                        <a:cs typeface="Times New Roman"/>
                      </a:endParaRPr>
                    </a:p>
                  </a:txBody>
                  <a:tcPr marL="45717" marR="45717" marT="0" marB="0" anchor="ctr"/>
                </a:tc>
                <a:extLst>
                  <a:ext uri="{0D108BD9-81ED-4DB2-BD59-A6C34878D82A}">
                    <a16:rowId xmlns="" xmlns:a16="http://schemas.microsoft.com/office/drawing/2014/main" val="10001"/>
                  </a:ext>
                </a:extLst>
              </a:tr>
              <a:tr h="2080232">
                <a:tc>
                  <a:txBody>
                    <a:bodyPr/>
                    <a:lstStyle/>
                    <a:p>
                      <a:pPr>
                        <a:lnSpc>
                          <a:spcPct val="150000"/>
                        </a:lnSpc>
                        <a:spcAft>
                          <a:spcPts val="0"/>
                        </a:spcAft>
                      </a:pPr>
                      <a:r>
                        <a:rPr lang="es-ES" sz="1200">
                          <a:effectLst/>
                        </a:rPr>
                        <a:t>Exclusiones</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a:effectLst/>
                        </a:rPr>
                        <a:t>Se excluye 749.1-Histerectomía para terminar embarazo (Aborto terapéutico por histerotomía).</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dirty="0">
                          <a:effectLst/>
                        </a:rPr>
                        <a:t>Códigos diagnósticos CIE-9 MC de presentación anormal, pre término (gestación menor a 37 semanas), parto prolongado (tiempo de gestación mayor a 42 semanas), muerte fetal, gestación múltiple, códigos de procedimientos de nalgas, mujeres mayores de 34 años, peso del recién nacido menor a 2500 o superior 3999 gramos.</a:t>
                      </a:r>
                      <a:endParaRPr lang="es-CR" sz="1200" dirty="0">
                        <a:effectLst/>
                        <a:latin typeface="Calibri"/>
                        <a:ea typeface="Calibri"/>
                        <a:cs typeface="Times New Roman"/>
                      </a:endParaRPr>
                    </a:p>
                  </a:txBody>
                  <a:tcPr marL="45717" marR="45717"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45584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1043608" y="151571"/>
            <a:ext cx="6264696" cy="338554"/>
          </a:xfrm>
          <a:prstGeom prst="rect">
            <a:avLst/>
          </a:prstGeom>
          <a:noFill/>
          <a:ln w="9525">
            <a:noFill/>
            <a:miter lim="800000"/>
            <a:headEnd/>
            <a:tailEnd/>
          </a:ln>
        </p:spPr>
        <p:txBody>
          <a:bodyPr wrap="square">
            <a:spAutoFit/>
          </a:bodyPr>
          <a:lstStyle/>
          <a:p>
            <a:pPr algn="ctr"/>
            <a:r>
              <a:rPr lang="es-MX" sz="1600" b="1" dirty="0"/>
              <a:t>Riesgo de cesárea en partos de bajo riesgo, 2010-2011</a:t>
            </a:r>
            <a:endParaRPr lang="es-ES" sz="1600" b="1" dirty="0"/>
          </a:p>
        </p:txBody>
      </p:sp>
      <p:sp>
        <p:nvSpPr>
          <p:cNvPr id="8" name="3 Marcador de número de diapositiva"/>
          <p:cNvSpPr>
            <a:spLocks noGrp="1"/>
          </p:cNvSpPr>
          <p:nvPr>
            <p:ph type="sldNum" sz="quarter" idx="12"/>
          </p:nvPr>
        </p:nvSpPr>
        <p:spPr>
          <a:xfrm>
            <a:off x="6804248" y="6469597"/>
            <a:ext cx="2133600" cy="244475"/>
          </a:xfrm>
        </p:spPr>
        <p:txBody>
          <a:bodyPr/>
          <a:lstStyle/>
          <a:p>
            <a:fld id="{A6FC4A85-E722-4226-8E2B-E35CD51757C1}" type="slidenum">
              <a:rPr lang="es-ES" smtClean="0"/>
              <a:pPr/>
              <a:t>39</a:t>
            </a:fld>
            <a:endParaRPr lang="es-ES" dirty="0"/>
          </a:p>
        </p:txBody>
      </p:sp>
      <p:pic>
        <p:nvPicPr>
          <p:cNvPr id="6041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600015"/>
            <a:ext cx="7776864" cy="5560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23528" y="6453336"/>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s-CR" sz="1200" dirty="0"/>
              <a:t>				</a:t>
            </a:r>
            <a:r>
              <a:rPr lang="en-US" sz="1200" dirty="0"/>
              <a:t>                                  </a:t>
            </a:r>
            <a:r>
              <a:rPr lang="en-US" sz="1000" dirty="0"/>
              <a:t>Melvin Morera Salas, Ph.D.</a:t>
            </a:r>
            <a:endParaRPr lang="es-CR" sz="1200" dirty="0"/>
          </a:p>
        </p:txBody>
      </p:sp>
    </p:spTree>
    <p:extLst>
      <p:ext uri="{BB962C8B-B14F-4D97-AF65-F5344CB8AC3E}">
        <p14:creationId xmlns="" xmlns:p14="http://schemas.microsoft.com/office/powerpoint/2010/main" val="150888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196752"/>
            <a:ext cx="7848873" cy="34778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400" b="1" dirty="0">
                <a:ln w="11430"/>
                <a:solidFill>
                  <a:schemeClr val="tx2"/>
                </a:solidFill>
                <a:effectLst>
                  <a:outerShdw blurRad="50800" dist="39000" dir="5460000" algn="tl">
                    <a:srgbClr val="000000">
                      <a:alpha val="38000"/>
                    </a:srgbClr>
                  </a:outerShdw>
                </a:effectLst>
              </a:rPr>
              <a:t>Indicadores de gestión de tercera generación</a:t>
            </a:r>
          </a:p>
          <a:p>
            <a:pPr algn="ctr"/>
            <a:r>
              <a:rPr lang="es-MX" sz="4400" b="1" dirty="0">
                <a:ln w="11430"/>
                <a:solidFill>
                  <a:schemeClr val="tx2"/>
                </a:solidFill>
                <a:effectLst>
                  <a:outerShdw blurRad="50800" dist="39000" dir="5460000" algn="tl">
                    <a:srgbClr val="000000">
                      <a:alpha val="38000"/>
                    </a:srgbClr>
                  </a:outerShdw>
                </a:effectLst>
              </a:rPr>
              <a:t>Revisión de la literatura y evidencia empírica </a:t>
            </a:r>
          </a:p>
          <a:p>
            <a:pPr algn="ctr"/>
            <a:r>
              <a:rPr lang="es-MX" sz="4400" b="1" dirty="0">
                <a:ln w="11430"/>
                <a:solidFill>
                  <a:schemeClr val="tx2"/>
                </a:solidFill>
                <a:effectLst>
                  <a:outerShdw blurRad="50800" dist="39000" dir="5460000" algn="tl">
                    <a:srgbClr val="000000">
                      <a:alpha val="38000"/>
                    </a:srgbClr>
                  </a:outerShdw>
                </a:effectLst>
              </a:rPr>
              <a:t>Hospitales Costa Rica</a:t>
            </a:r>
          </a:p>
        </p:txBody>
      </p:sp>
    </p:spTree>
    <p:extLst>
      <p:ext uri="{BB962C8B-B14F-4D97-AF65-F5344CB8AC3E}">
        <p14:creationId xmlns="" xmlns:p14="http://schemas.microsoft.com/office/powerpoint/2010/main" val="4107271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971600" y="66110"/>
            <a:ext cx="7056784" cy="646331"/>
          </a:xfrm>
          <a:prstGeom prst="rect">
            <a:avLst/>
          </a:prstGeom>
          <a:noFill/>
          <a:ln w="9525">
            <a:noFill/>
            <a:miter lim="800000"/>
            <a:headEnd/>
            <a:tailEnd/>
          </a:ln>
        </p:spPr>
        <p:txBody>
          <a:bodyPr wrap="square">
            <a:spAutoFit/>
          </a:bodyPr>
          <a:lstStyle/>
          <a:p>
            <a:pPr algn="ctr"/>
            <a:r>
              <a:rPr lang="es-MX" b="1" dirty="0"/>
              <a:t>Variabilidad la estancia media GRD cesárea y parto vaginal, hospitales CCSS 2010-2011</a:t>
            </a:r>
            <a:endParaRPr lang="es-ES" b="1" dirty="0"/>
          </a:p>
        </p:txBody>
      </p:sp>
      <p:sp>
        <p:nvSpPr>
          <p:cNvPr id="8" name="3 Marcador de número de diapositiva"/>
          <p:cNvSpPr>
            <a:spLocks noGrp="1"/>
          </p:cNvSpPr>
          <p:nvPr>
            <p:ph type="sldNum" sz="quarter" idx="12"/>
          </p:nvPr>
        </p:nvSpPr>
        <p:spPr>
          <a:xfrm>
            <a:off x="6745560" y="6453336"/>
            <a:ext cx="2133600" cy="244475"/>
          </a:xfrm>
        </p:spPr>
        <p:txBody>
          <a:bodyPr/>
          <a:lstStyle/>
          <a:p>
            <a:fld id="{A6FC4A85-E722-4226-8E2B-E35CD51757C1}" type="slidenum">
              <a:rPr lang="es-ES" smtClean="0"/>
              <a:pPr/>
              <a:t>40</a:t>
            </a:fld>
            <a:endParaRPr lang="es-ES" dirty="0"/>
          </a:p>
        </p:txBody>
      </p:sp>
      <p:pic>
        <p:nvPicPr>
          <p:cNvPr id="2" name="1 Imagen" descr="Variabilidad en la utilización de cesáreas en los hospitales de Costa Rica- Trabajo Original - Microsoft Word"/>
          <p:cNvPicPr>
            <a:picLocks noChangeAspect="1"/>
          </p:cNvPicPr>
          <p:nvPr/>
        </p:nvPicPr>
        <p:blipFill rotWithShape="1">
          <a:blip r:embed="rId2">
            <a:extLst>
              <a:ext uri="{28A0092B-C50C-407E-A947-70E740481C1C}">
                <a14:useLocalDpi xmlns="" xmlns:a14="http://schemas.microsoft.com/office/drawing/2010/main" val="0"/>
              </a:ext>
            </a:extLst>
          </a:blip>
          <a:srcRect l="20000" t="25510" r="27662" b="3848"/>
          <a:stretch/>
        </p:blipFill>
        <p:spPr>
          <a:xfrm>
            <a:off x="251520" y="725826"/>
            <a:ext cx="6624736" cy="5441161"/>
          </a:xfrm>
          <a:prstGeom prst="rect">
            <a:avLst/>
          </a:prstGeom>
        </p:spPr>
      </p:pic>
      <p:sp>
        <p:nvSpPr>
          <p:cNvPr id="3" name="2 Rectángulo"/>
          <p:cNvSpPr/>
          <p:nvPr/>
        </p:nvSpPr>
        <p:spPr>
          <a:xfrm>
            <a:off x="6660232" y="2060848"/>
            <a:ext cx="2191513" cy="3139321"/>
          </a:xfrm>
          <a:prstGeom prst="rect">
            <a:avLst/>
          </a:prstGeom>
        </p:spPr>
        <p:txBody>
          <a:bodyPr wrap="square">
            <a:spAutoFit/>
          </a:bodyPr>
          <a:lstStyle/>
          <a:p>
            <a:r>
              <a:rPr lang="es-CR" dirty="0"/>
              <a:t>Alta variabilidad en la estancia media de los GRD correspondientes a la cesárea y el parto vaginal con complicaciones, con rangos de variación de 3-9,5 días y 1,3-7 días respectivamente. </a:t>
            </a:r>
          </a:p>
        </p:txBody>
      </p:sp>
      <p:sp>
        <p:nvSpPr>
          <p:cNvPr id="7" name="6 CuadroTexto"/>
          <p:cNvSpPr txBox="1"/>
          <p:nvPr/>
        </p:nvSpPr>
        <p:spPr>
          <a:xfrm>
            <a:off x="323528" y="6453336"/>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Ph.D.</a:t>
            </a:r>
            <a:endParaRPr lang="es-CR" sz="1200" dirty="0"/>
          </a:p>
        </p:txBody>
      </p:sp>
    </p:spTree>
    <p:extLst>
      <p:ext uri="{BB962C8B-B14F-4D97-AF65-F5344CB8AC3E}">
        <p14:creationId xmlns="" xmlns:p14="http://schemas.microsoft.com/office/powerpoint/2010/main" val="3003835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41</a:t>
            </a:fld>
            <a:endParaRPr lang="es-CR" dirty="0"/>
          </a:p>
        </p:txBody>
      </p:sp>
      <p:sp>
        <p:nvSpPr>
          <p:cNvPr id="5" name="4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8" name="Imagen 7">
            <a:extLst>
              <a:ext uri="{FF2B5EF4-FFF2-40B4-BE49-F238E27FC236}">
                <a16:creationId xmlns="" xmlns:a16="http://schemas.microsoft.com/office/drawing/2014/main" id="{012F382E-5E1B-4EB6-9A55-A4EA56BD3610}"/>
              </a:ext>
            </a:extLst>
          </p:cNvPr>
          <p:cNvPicPr>
            <a:picLocks noChangeAspect="1"/>
          </p:cNvPicPr>
          <p:nvPr/>
        </p:nvPicPr>
        <p:blipFill>
          <a:blip r:embed="rId2"/>
          <a:stretch>
            <a:fillRect/>
          </a:stretch>
        </p:blipFill>
        <p:spPr>
          <a:xfrm>
            <a:off x="611560" y="476672"/>
            <a:ext cx="8380723" cy="5534497"/>
          </a:xfrm>
          <a:prstGeom prst="rect">
            <a:avLst/>
          </a:prstGeom>
        </p:spPr>
      </p:pic>
    </p:spTree>
    <p:extLst>
      <p:ext uri="{BB962C8B-B14F-4D97-AF65-F5344CB8AC3E}">
        <p14:creationId xmlns="" xmlns:p14="http://schemas.microsoft.com/office/powerpoint/2010/main" val="3277519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42</a:t>
            </a:fld>
            <a:endParaRPr lang="es-CR"/>
          </a:p>
        </p:txBody>
      </p:sp>
      <p:sp>
        <p:nvSpPr>
          <p:cNvPr id="3" name="2 Rectángulo"/>
          <p:cNvSpPr/>
          <p:nvPr/>
        </p:nvSpPr>
        <p:spPr>
          <a:xfrm>
            <a:off x="251520" y="836712"/>
            <a:ext cx="8568952" cy="5632311"/>
          </a:xfrm>
          <a:prstGeom prst="rect">
            <a:avLst/>
          </a:prstGeom>
        </p:spPr>
        <p:txBody>
          <a:bodyPr wrap="square">
            <a:spAutoFit/>
          </a:bodyPr>
          <a:lstStyle/>
          <a:p>
            <a:r>
              <a:rPr lang="es-MX" sz="2400" dirty="0"/>
              <a:t>Se estudiaron los códigos I21-I22 de la Clasificación Estadística Internacional de</a:t>
            </a:r>
            <a:r>
              <a:rPr lang="es-CR" sz="2400" dirty="0"/>
              <a:t> Enfermedades y Problemas Relacionados con la Salud (CIE-10). </a:t>
            </a:r>
          </a:p>
          <a:p>
            <a:endParaRPr lang="es-CR" sz="800" dirty="0"/>
          </a:p>
          <a:p>
            <a:r>
              <a:rPr lang="es-CR" sz="2400" dirty="0"/>
              <a:t>Las hospitalizaciones por distrito, grupos de edad y sexo, se agruparon en Áreas de Salud (AS) según la división geográfica establecida por la CCSS para la prestación de servicios de atención primaria. </a:t>
            </a:r>
          </a:p>
          <a:p>
            <a:endParaRPr lang="es-CR" sz="800" dirty="0"/>
          </a:p>
          <a:p>
            <a:r>
              <a:rPr lang="es-MX" sz="2400" dirty="0"/>
              <a:t>Se calcula el índice de hospitalización estandarizada suavizada (IHES) que mide el riesgo relativo de morbilidad por área de salud, mediante un modelo jerárquico espacial de la familia de modelos bayesianos.</a:t>
            </a:r>
          </a:p>
          <a:p>
            <a:endParaRPr lang="es-MX" sz="800" dirty="0"/>
          </a:p>
          <a:p>
            <a:r>
              <a:rPr lang="es-CR" sz="2400" dirty="0"/>
              <a:t>Junto con el IHES se estiman los intervalos de credibilidad al 95%, los cuales se utilizan para determinar si las hospitalizaciones en un área de salud son significativamente diferentes al nivel nacional.</a:t>
            </a:r>
          </a:p>
        </p:txBody>
      </p:sp>
      <p:sp>
        <p:nvSpPr>
          <p:cNvPr id="4" name="3 CuadroTexto"/>
          <p:cNvSpPr txBox="1"/>
          <p:nvPr/>
        </p:nvSpPr>
        <p:spPr>
          <a:xfrm>
            <a:off x="1943708" y="289707"/>
            <a:ext cx="5112568" cy="461665"/>
          </a:xfrm>
          <a:prstGeom prst="rect">
            <a:avLst/>
          </a:prstGeom>
          <a:noFill/>
        </p:spPr>
        <p:txBody>
          <a:bodyPr wrap="square" rtlCol="0">
            <a:spAutoFit/>
          </a:bodyPr>
          <a:lstStyle/>
          <a:p>
            <a:pPr algn="ctr"/>
            <a:r>
              <a:rPr lang="es-MX" sz="2400" b="1" dirty="0"/>
              <a:t>Materiales y métodos</a:t>
            </a:r>
            <a:endParaRPr lang="es-CR" sz="2400" b="1" dirty="0"/>
          </a:p>
        </p:txBody>
      </p:sp>
    </p:spTree>
    <p:extLst>
      <p:ext uri="{BB962C8B-B14F-4D97-AF65-F5344CB8AC3E}">
        <p14:creationId xmlns="" xmlns:p14="http://schemas.microsoft.com/office/powerpoint/2010/main" val="2816612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43</a:t>
            </a:fld>
            <a:endParaRPr lang="es-CR"/>
          </a:p>
        </p:txBody>
      </p:sp>
      <p:sp>
        <p:nvSpPr>
          <p:cNvPr id="3" name="2 Rectángulo"/>
          <p:cNvSpPr/>
          <p:nvPr/>
        </p:nvSpPr>
        <p:spPr>
          <a:xfrm>
            <a:off x="467544" y="836712"/>
            <a:ext cx="8064896" cy="2308324"/>
          </a:xfrm>
          <a:prstGeom prst="rect">
            <a:avLst/>
          </a:prstGeom>
        </p:spPr>
        <p:txBody>
          <a:bodyPr wrap="square">
            <a:spAutoFit/>
          </a:bodyPr>
          <a:lstStyle/>
          <a:p>
            <a:r>
              <a:rPr lang="es-CR" sz="2400" dirty="0"/>
              <a:t>En el análisis de variabilidad se utilizan el rango </a:t>
            </a:r>
            <a:r>
              <a:rPr lang="es-CR" sz="2400" dirty="0" err="1"/>
              <a:t>interpercentil</a:t>
            </a:r>
            <a:r>
              <a:rPr lang="es-CR" sz="2400" dirty="0"/>
              <a:t> (percentil 95-percentil 5)  y el coeficiente de variación (desviación estándar / promedio) (6).  Además, se utilizó el gráfico de puntos (</a:t>
            </a:r>
            <a:r>
              <a:rPr lang="es-CR" sz="2400" dirty="0" err="1"/>
              <a:t>dot</a:t>
            </a:r>
            <a:r>
              <a:rPr lang="es-CR" sz="2400" dirty="0"/>
              <a:t> </a:t>
            </a:r>
            <a:r>
              <a:rPr lang="es-CR" sz="2400" dirty="0" err="1"/>
              <a:t>plot</a:t>
            </a:r>
            <a:r>
              <a:rPr lang="es-CR" sz="2400" dirty="0"/>
              <a:t>) (6), donde cada punto representa un área de salud, para representar la variabilidad en el IHES del IAM por sexo.</a:t>
            </a:r>
          </a:p>
        </p:txBody>
      </p:sp>
      <p:sp>
        <p:nvSpPr>
          <p:cNvPr id="4" name="3 CuadroTexto"/>
          <p:cNvSpPr txBox="1"/>
          <p:nvPr/>
        </p:nvSpPr>
        <p:spPr>
          <a:xfrm>
            <a:off x="1943708" y="289707"/>
            <a:ext cx="5112568" cy="461665"/>
          </a:xfrm>
          <a:prstGeom prst="rect">
            <a:avLst/>
          </a:prstGeom>
          <a:noFill/>
        </p:spPr>
        <p:txBody>
          <a:bodyPr wrap="square" rtlCol="0">
            <a:spAutoFit/>
          </a:bodyPr>
          <a:lstStyle/>
          <a:p>
            <a:pPr algn="ctr"/>
            <a:r>
              <a:rPr lang="es-MX" sz="2400" b="1" dirty="0"/>
              <a:t>Materiales y métodos</a:t>
            </a:r>
            <a:endParaRPr lang="es-CR" sz="2400" b="1" dirty="0"/>
          </a:p>
        </p:txBody>
      </p:sp>
    </p:spTree>
    <p:extLst>
      <p:ext uri="{BB962C8B-B14F-4D97-AF65-F5344CB8AC3E}">
        <p14:creationId xmlns="" xmlns:p14="http://schemas.microsoft.com/office/powerpoint/2010/main" val="2506285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44</a:t>
            </a:fld>
            <a:endParaRPr lang="es-CR"/>
          </a:p>
        </p:txBody>
      </p:sp>
      <p:sp>
        <p:nvSpPr>
          <p:cNvPr id="3" name="2 Rectángulo"/>
          <p:cNvSpPr/>
          <p:nvPr/>
        </p:nvSpPr>
        <p:spPr>
          <a:xfrm>
            <a:off x="467544" y="836712"/>
            <a:ext cx="8064896" cy="4893647"/>
          </a:xfrm>
          <a:prstGeom prst="rect">
            <a:avLst/>
          </a:prstGeom>
        </p:spPr>
        <p:txBody>
          <a:bodyPr wrap="square">
            <a:spAutoFit/>
          </a:bodyPr>
          <a:lstStyle/>
          <a:p>
            <a:r>
              <a:rPr lang="es-CR" sz="2400" dirty="0"/>
              <a:t>Durante el 2011 se registraron 1 811 egresos hospitalarios por infarto agudo al miocardio. El 69% de los casos registrados eran hombres y la media y desviación estándar de la edad fue 66 (13) años.  Se encontraron diferencias estadísticamente significativas (p &lt; 0,0000) entre la edad de los hombres 63,9 (12,8) y las mujeres 69,9 (12,5) años.</a:t>
            </a:r>
          </a:p>
          <a:p>
            <a:endParaRPr lang="es-MX" sz="2400" dirty="0"/>
          </a:p>
          <a:p>
            <a:r>
              <a:rPr lang="es-CR" sz="2400" dirty="0"/>
              <a:t>Se registra una tasa bruta de 10 hospitalizaciones por 10 mil habitantes en hombres y 5/ 10 mil en mujeres. Las tasas de hospitalización muestran un incremento constante conforme aumenta la edad del paciente (figura 2). La razón de tasas hombre/mujer es superior en los hombres en todos los grupos de edad. </a:t>
            </a:r>
          </a:p>
        </p:txBody>
      </p:sp>
      <p:sp>
        <p:nvSpPr>
          <p:cNvPr id="4" name="3 CuadroTexto"/>
          <p:cNvSpPr txBox="1"/>
          <p:nvPr/>
        </p:nvSpPr>
        <p:spPr>
          <a:xfrm>
            <a:off x="1943708" y="289707"/>
            <a:ext cx="5112568" cy="523220"/>
          </a:xfrm>
          <a:prstGeom prst="rect">
            <a:avLst/>
          </a:prstGeom>
          <a:noFill/>
        </p:spPr>
        <p:txBody>
          <a:bodyPr wrap="square" rtlCol="0">
            <a:spAutoFit/>
          </a:bodyPr>
          <a:lstStyle/>
          <a:p>
            <a:pPr algn="ctr"/>
            <a:r>
              <a:rPr lang="es-MX" sz="2800" b="1" dirty="0"/>
              <a:t>Resultados</a:t>
            </a:r>
            <a:endParaRPr lang="es-CR" sz="2800" b="1" dirty="0"/>
          </a:p>
        </p:txBody>
      </p:sp>
    </p:spTree>
    <p:extLst>
      <p:ext uri="{BB962C8B-B14F-4D97-AF65-F5344CB8AC3E}">
        <p14:creationId xmlns="" xmlns:p14="http://schemas.microsoft.com/office/powerpoint/2010/main" val="309189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1958BADA-920B-4171-9F46-793D8E069A17}"/>
              </a:ext>
            </a:extLst>
          </p:cNvPr>
          <p:cNvPicPr>
            <a:picLocks noChangeAspect="1"/>
          </p:cNvPicPr>
          <p:nvPr/>
        </p:nvPicPr>
        <p:blipFill>
          <a:blip r:embed="rId2"/>
          <a:stretch>
            <a:fillRect/>
          </a:stretch>
        </p:blipFill>
        <p:spPr>
          <a:xfrm>
            <a:off x="576064" y="404664"/>
            <a:ext cx="7991872" cy="5520667"/>
          </a:xfrm>
          <a:prstGeom prst="rect">
            <a:avLst/>
          </a:prstGeom>
        </p:spPr>
      </p:pic>
    </p:spTree>
    <p:extLst>
      <p:ext uri="{BB962C8B-B14F-4D97-AF65-F5344CB8AC3E}">
        <p14:creationId xmlns="" xmlns:p14="http://schemas.microsoft.com/office/powerpoint/2010/main" val="3187951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46</a:t>
            </a:fld>
            <a:endParaRPr lang="es-CR"/>
          </a:p>
        </p:txBody>
      </p:sp>
      <p:sp>
        <p:nvSpPr>
          <p:cNvPr id="4" name="3 CuadroTexto"/>
          <p:cNvSpPr txBox="1"/>
          <p:nvPr/>
        </p:nvSpPr>
        <p:spPr>
          <a:xfrm>
            <a:off x="107504" y="28097"/>
            <a:ext cx="1872208" cy="461665"/>
          </a:xfrm>
          <a:prstGeom prst="rect">
            <a:avLst/>
          </a:prstGeom>
          <a:noFill/>
        </p:spPr>
        <p:txBody>
          <a:bodyPr wrap="square" rtlCol="0">
            <a:spAutoFit/>
          </a:bodyPr>
          <a:lstStyle/>
          <a:p>
            <a:r>
              <a:rPr lang="es-MX" sz="2400" b="1" dirty="0"/>
              <a:t>Resultados</a:t>
            </a:r>
            <a:endParaRPr lang="es-CR" sz="2400" b="1" dirty="0"/>
          </a:p>
        </p:txBody>
      </p:sp>
      <p:pic>
        <p:nvPicPr>
          <p:cNvPr id="3" name="2 Imagen" descr="Variabilidad hospitalizaciones Infarto Agudo al Miocardio- Costa Rica-ajuste bayesiano - Microsoft Word"/>
          <p:cNvPicPr>
            <a:picLocks noChangeAspect="1"/>
          </p:cNvPicPr>
          <p:nvPr/>
        </p:nvPicPr>
        <p:blipFill rotWithShape="1">
          <a:blip r:embed="rId2">
            <a:extLst>
              <a:ext uri="{28A0092B-C50C-407E-A947-70E740481C1C}">
                <a14:useLocalDpi xmlns="" xmlns:a14="http://schemas.microsoft.com/office/drawing/2010/main" val="0"/>
              </a:ext>
            </a:extLst>
          </a:blip>
          <a:srcRect l="23214" t="33371" r="24167" b="4613"/>
          <a:stretch/>
        </p:blipFill>
        <p:spPr>
          <a:xfrm>
            <a:off x="4332514" y="2977682"/>
            <a:ext cx="4444570" cy="3187622"/>
          </a:xfrm>
          <a:prstGeom prst="rect">
            <a:avLst/>
          </a:prstGeom>
        </p:spPr>
      </p:pic>
      <p:pic>
        <p:nvPicPr>
          <p:cNvPr id="5" name="Imagen 4">
            <a:extLst>
              <a:ext uri="{FF2B5EF4-FFF2-40B4-BE49-F238E27FC236}">
                <a16:creationId xmlns="" xmlns:a16="http://schemas.microsoft.com/office/drawing/2014/main" id="{8E356DC8-EE24-4885-8792-A9C8A7E42CA7}"/>
              </a:ext>
            </a:extLst>
          </p:cNvPr>
          <p:cNvPicPr>
            <a:picLocks noChangeAspect="1"/>
          </p:cNvPicPr>
          <p:nvPr/>
        </p:nvPicPr>
        <p:blipFill>
          <a:blip r:embed="rId3"/>
          <a:stretch>
            <a:fillRect/>
          </a:stretch>
        </p:blipFill>
        <p:spPr>
          <a:xfrm>
            <a:off x="251520" y="697272"/>
            <a:ext cx="5004811" cy="2828322"/>
          </a:xfrm>
          <a:prstGeom prst="rect">
            <a:avLst/>
          </a:prstGeom>
        </p:spPr>
      </p:pic>
    </p:spTree>
    <p:extLst>
      <p:ext uri="{BB962C8B-B14F-4D97-AF65-F5344CB8AC3E}">
        <p14:creationId xmlns="" xmlns:p14="http://schemas.microsoft.com/office/powerpoint/2010/main" val="2353003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47</a:t>
            </a:fld>
            <a:endParaRPr lang="es-C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623"/>
            <a:ext cx="8496944" cy="6362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70480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03AAFBC1-008B-499B-821F-79C9297F0E04}"/>
              </a:ext>
            </a:extLst>
          </p:cNvPr>
          <p:cNvPicPr>
            <a:picLocks noChangeAspect="1"/>
          </p:cNvPicPr>
          <p:nvPr/>
        </p:nvPicPr>
        <p:blipFill>
          <a:blip r:embed="rId2"/>
          <a:stretch>
            <a:fillRect/>
          </a:stretch>
        </p:blipFill>
        <p:spPr>
          <a:xfrm>
            <a:off x="539552" y="548680"/>
            <a:ext cx="8282401" cy="5226000"/>
          </a:xfrm>
          <a:prstGeom prst="rect">
            <a:avLst/>
          </a:prstGeom>
        </p:spPr>
      </p:pic>
    </p:spTree>
    <p:extLst>
      <p:ext uri="{BB962C8B-B14F-4D97-AF65-F5344CB8AC3E}">
        <p14:creationId xmlns="" xmlns:p14="http://schemas.microsoft.com/office/powerpoint/2010/main" val="3678463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49</a:t>
            </a:fld>
            <a:endParaRPr lang="es-CR"/>
          </a:p>
        </p:txBody>
      </p:sp>
      <p:sp>
        <p:nvSpPr>
          <p:cNvPr id="4" name="3 CuadroTexto"/>
          <p:cNvSpPr txBox="1"/>
          <p:nvPr/>
        </p:nvSpPr>
        <p:spPr>
          <a:xfrm>
            <a:off x="107504" y="28097"/>
            <a:ext cx="1872208" cy="461665"/>
          </a:xfrm>
          <a:prstGeom prst="rect">
            <a:avLst/>
          </a:prstGeom>
          <a:noFill/>
        </p:spPr>
        <p:txBody>
          <a:bodyPr wrap="square" rtlCol="0">
            <a:spAutoFit/>
          </a:bodyPr>
          <a:lstStyle/>
          <a:p>
            <a:r>
              <a:rPr lang="es-MX" sz="2400" b="1" dirty="0"/>
              <a:t>Resultados</a:t>
            </a:r>
            <a:endParaRPr lang="es-CR" sz="2400" b="1" dirty="0"/>
          </a:p>
        </p:txBody>
      </p:sp>
      <p:pic>
        <p:nvPicPr>
          <p:cNvPr id="3" name="Imagen 2">
            <a:extLst>
              <a:ext uri="{FF2B5EF4-FFF2-40B4-BE49-F238E27FC236}">
                <a16:creationId xmlns="" xmlns:a16="http://schemas.microsoft.com/office/drawing/2014/main" id="{FB28DE19-55DE-4C79-B1A1-CB6DCC2E829B}"/>
              </a:ext>
            </a:extLst>
          </p:cNvPr>
          <p:cNvPicPr>
            <a:picLocks noChangeAspect="1"/>
          </p:cNvPicPr>
          <p:nvPr/>
        </p:nvPicPr>
        <p:blipFill rotWithShape="1">
          <a:blip r:embed="rId2"/>
          <a:srcRect l="4325" r="8263"/>
          <a:stretch/>
        </p:blipFill>
        <p:spPr>
          <a:xfrm>
            <a:off x="395536" y="1025173"/>
            <a:ext cx="7992888" cy="4807653"/>
          </a:xfrm>
          <a:prstGeom prst="rect">
            <a:avLst/>
          </a:prstGeom>
        </p:spPr>
      </p:pic>
    </p:spTree>
    <p:extLst>
      <p:ext uri="{BB962C8B-B14F-4D97-AF65-F5344CB8AC3E}">
        <p14:creationId xmlns="" xmlns:p14="http://schemas.microsoft.com/office/powerpoint/2010/main" val="308153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3554605218"/>
              </p:ext>
            </p:extLst>
          </p:nvPr>
        </p:nvGraphicFramePr>
        <p:xfrm>
          <a:off x="251520" y="238516"/>
          <a:ext cx="8640960" cy="6101080"/>
        </p:xfrm>
        <a:graphic>
          <a:graphicData uri="http://schemas.openxmlformats.org/drawingml/2006/table">
            <a:tbl>
              <a:tblPr firstRow="1" bandRow="1">
                <a:tableStyleId>{5C22544A-7EE6-4342-B048-85BDC9FD1C3A}</a:tableStyleId>
              </a:tblPr>
              <a:tblGrid>
                <a:gridCol w="2234731">
                  <a:extLst>
                    <a:ext uri="{9D8B030D-6E8A-4147-A177-3AD203B41FA5}">
                      <a16:colId xmlns="" xmlns:a16="http://schemas.microsoft.com/office/drawing/2014/main" val="20000"/>
                    </a:ext>
                  </a:extLst>
                </a:gridCol>
                <a:gridCol w="6406229">
                  <a:extLst>
                    <a:ext uri="{9D8B030D-6E8A-4147-A177-3AD203B41FA5}">
                      <a16:colId xmlns="" xmlns:a16="http://schemas.microsoft.com/office/drawing/2014/main" val="20001"/>
                    </a:ext>
                  </a:extLst>
                </a:gridCol>
              </a:tblGrid>
              <a:tr h="370840">
                <a:tc>
                  <a:txBody>
                    <a:bodyPr/>
                    <a:lstStyle/>
                    <a:p>
                      <a:pPr algn="ctr"/>
                      <a:r>
                        <a:rPr lang="es-MX" sz="1600" dirty="0"/>
                        <a:t>Tema</a:t>
                      </a:r>
                      <a:endParaRPr lang="es-CR" sz="1600" dirty="0"/>
                    </a:p>
                  </a:txBody>
                  <a:tcPr/>
                </a:tc>
                <a:tc>
                  <a:txBody>
                    <a:bodyPr/>
                    <a:lstStyle/>
                    <a:p>
                      <a:pPr algn="ctr"/>
                      <a:r>
                        <a:rPr lang="es-MX" sz="1600" dirty="0"/>
                        <a:t>Subtema</a:t>
                      </a:r>
                      <a:endParaRPr lang="es-CR" sz="1600"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a:p>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t>Gestión Hospitalaria</a:t>
                      </a:r>
                      <a:endParaRPr lang="es-C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-Revisión Sistemática Agencias de Evaluación</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-Marco</a:t>
                      </a:r>
                      <a:r>
                        <a:rPr lang="es-MX" sz="1600" i="0" baseline="0" dirty="0"/>
                        <a:t> Conceptual</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-Dimensiones de análisis</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-Selección de indicadores de gestión de Tercera</a:t>
                      </a:r>
                      <a:r>
                        <a:rPr lang="es-MX" sz="1600" i="0" baseline="0" dirty="0"/>
                        <a:t> generación</a:t>
                      </a:r>
                      <a:endParaRPr lang="es-CR" sz="1600" i="0" dirty="0"/>
                    </a:p>
                  </a:txBody>
                  <a:tcPr/>
                </a:tc>
                <a:extLst>
                  <a:ext uri="{0D108BD9-81ED-4DB2-BD59-A6C34878D82A}">
                    <a16:rowId xmlns="" xmlns:a16="http://schemas.microsoft.com/office/drawing/2014/main" val="10001"/>
                  </a:ext>
                </a:extLst>
              </a:tr>
              <a:tr h="370840">
                <a:tc>
                  <a:txBody>
                    <a:bodyPr/>
                    <a:lstStyle/>
                    <a:p>
                      <a:r>
                        <a:rPr lang="es-MX" sz="1600" dirty="0"/>
                        <a:t>Métodos</a:t>
                      </a:r>
                      <a:r>
                        <a:rPr lang="es-MX" sz="1600" baseline="0" dirty="0"/>
                        <a:t> de análisis</a:t>
                      </a:r>
                      <a:endParaRPr lang="es-CR" sz="1600" dirty="0"/>
                    </a:p>
                  </a:txBody>
                  <a:tcPr/>
                </a:tc>
                <a:tc>
                  <a:txBody>
                    <a:bodyPr/>
                    <a:lstStyle/>
                    <a:p>
                      <a:r>
                        <a:rPr lang="es-MX" sz="1600" i="0" dirty="0"/>
                        <a:t>-Tasas</a:t>
                      </a:r>
                      <a:r>
                        <a:rPr lang="es-MX" sz="1600" i="0" baseline="0" dirty="0"/>
                        <a:t> ajustadas e intervalos de confianza</a:t>
                      </a:r>
                    </a:p>
                    <a:p>
                      <a:r>
                        <a:rPr lang="es-MX" sz="1600" i="0" baseline="0" dirty="0"/>
                        <a:t>-Indicadores de variabilidad</a:t>
                      </a:r>
                    </a:p>
                    <a:p>
                      <a:r>
                        <a:rPr lang="es-MX" sz="1600" i="0" baseline="0" dirty="0"/>
                        <a:t>-Regresiones: riesgos relativos</a:t>
                      </a:r>
                      <a:endParaRPr lang="es-CR" sz="1600" i="0" dirty="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a:p>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t>Herramientas para la presentación</a:t>
                      </a:r>
                      <a:r>
                        <a:rPr lang="es-MX" sz="1600" baseline="0" dirty="0"/>
                        <a:t> de resultados</a:t>
                      </a:r>
                      <a:endParaRPr lang="es-CR" sz="1600" dirty="0"/>
                    </a:p>
                  </a:txBody>
                  <a:tcPr/>
                </a:tc>
                <a:tc>
                  <a:txBody>
                    <a:bodyPr/>
                    <a:lstStyle/>
                    <a:p>
                      <a:r>
                        <a:rPr lang="es-MX" sz="1600" i="0" dirty="0"/>
                        <a:t>-Gráficos de intervalos de confianza</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baseline="0" dirty="0"/>
                        <a:t>-Gráfico de embudo (</a:t>
                      </a:r>
                      <a:r>
                        <a:rPr lang="es-CR" sz="1600" i="0" kern="1200" dirty="0">
                          <a:solidFill>
                            <a:schemeClr val="dk1"/>
                          </a:solidFill>
                          <a:effectLst/>
                          <a:latin typeface="+mn-lt"/>
                          <a:ea typeface="+mn-ea"/>
                          <a:cs typeface="+mn-cs"/>
                        </a:rPr>
                        <a:t>funnel plot)</a:t>
                      </a:r>
                      <a:r>
                        <a:rPr lang="es-MX" sz="1600" i="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-Gráficos</a:t>
                      </a:r>
                      <a:r>
                        <a:rPr lang="es-MX" sz="1600" i="0" baseline="0" dirty="0"/>
                        <a:t> de variabilidad (dot plot y </a:t>
                      </a:r>
                      <a:r>
                        <a:rPr lang="es-CR" sz="1600" i="0" kern="1200" dirty="0">
                          <a:solidFill>
                            <a:schemeClr val="dk1"/>
                          </a:solidFill>
                          <a:effectLst/>
                          <a:latin typeface="+mn-lt"/>
                          <a:ea typeface="+mn-ea"/>
                          <a:cs typeface="+mn-cs"/>
                        </a:rPr>
                        <a:t>bubble plot</a:t>
                      </a:r>
                      <a:r>
                        <a:rPr lang="es-MX" sz="16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baseline="0" dirty="0"/>
                        <a:t>-Gráficos de dispersión</a:t>
                      </a:r>
                    </a:p>
                    <a:p>
                      <a:r>
                        <a:rPr lang="es-MX" sz="1600" i="0" kern="1200" dirty="0">
                          <a:solidFill>
                            <a:schemeClr val="dk1"/>
                          </a:solidFill>
                          <a:effectLst/>
                          <a:latin typeface="+mn-lt"/>
                          <a:ea typeface="+mn-ea"/>
                          <a:cs typeface="+mn-cs"/>
                        </a:rPr>
                        <a:t>-Gráfico multidimensional de</a:t>
                      </a:r>
                      <a:r>
                        <a:rPr lang="es-MX" sz="1600" i="0" kern="1200" baseline="0" dirty="0">
                          <a:solidFill>
                            <a:schemeClr val="dk1"/>
                          </a:solidFill>
                          <a:effectLst/>
                          <a:latin typeface="+mn-lt"/>
                          <a:ea typeface="+mn-ea"/>
                          <a:cs typeface="+mn-cs"/>
                        </a:rPr>
                        <a:t> Barber-Johnson</a:t>
                      </a:r>
                      <a:endParaRPr lang="es-CR" sz="1600" i="0" dirty="0"/>
                    </a:p>
                  </a:txBody>
                  <a:tcPr/>
                </a:tc>
                <a:extLst>
                  <a:ext uri="{0D108BD9-81ED-4DB2-BD59-A6C34878D82A}">
                    <a16:rowId xmlns="" xmlns:a16="http://schemas.microsoft.com/office/drawing/2014/main" val="10003"/>
                  </a:ext>
                </a:extLst>
              </a:tr>
              <a:tr h="370840">
                <a:tc>
                  <a:txBody>
                    <a:bodyPr/>
                    <a:lstStyle/>
                    <a:p>
                      <a:endParaRPr lang="es-MX" sz="1600" dirty="0"/>
                    </a:p>
                    <a:p>
                      <a:endParaRPr lang="es-MX" sz="1600" dirty="0"/>
                    </a:p>
                    <a:p>
                      <a:endParaRPr lang="es-MX" sz="1600" dirty="0"/>
                    </a:p>
                    <a:p>
                      <a:r>
                        <a:rPr lang="es-MX" sz="1600" dirty="0"/>
                        <a:t>Evidencia empírica</a:t>
                      </a:r>
                      <a:r>
                        <a:rPr lang="es-MX" sz="1600" baseline="0" dirty="0"/>
                        <a:t> para Costa Rica</a:t>
                      </a:r>
                      <a:endParaRPr lang="es-C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-Índice</a:t>
                      </a:r>
                      <a:r>
                        <a:rPr lang="es-MX" sz="1600" i="0" baseline="0" dirty="0"/>
                        <a:t> de mortalidad intrahospitalaria ajustada por riesgo</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baseline="0" dirty="0"/>
                        <a:t>-Índice de comorbilidad para el ajuste de riesgo</a:t>
                      </a:r>
                    </a:p>
                    <a:p>
                      <a:r>
                        <a:rPr lang="es-MX" sz="1600" i="0" dirty="0"/>
                        <a:t>-Mortalidad en GRD</a:t>
                      </a:r>
                      <a:r>
                        <a:rPr lang="es-MX" sz="1600" i="0" baseline="0" dirty="0"/>
                        <a:t> de baja mortalidad</a:t>
                      </a:r>
                    </a:p>
                    <a:p>
                      <a:r>
                        <a:rPr lang="es-MX" sz="1600" i="0" baseline="0" dirty="0"/>
                        <a:t>-Tasas de cesáreas en partos de bajo riesgo</a:t>
                      </a:r>
                    </a:p>
                    <a:p>
                      <a:r>
                        <a:rPr lang="es-MX" sz="1600" i="0" baseline="0" dirty="0"/>
                        <a:t>-Eficiencia en la utilización de estancias hospitalaria (Índice de funcionamiento, índice de ocupación, intervalo de sustitución )</a:t>
                      </a:r>
                    </a:p>
                    <a:p>
                      <a:r>
                        <a:rPr lang="es-MX" sz="1600" i="0" baseline="0" dirty="0"/>
                        <a:t>-Eficiencia en la utilización de las camas hospitalarias (distribución óptima entre servicios)</a:t>
                      </a:r>
                    </a:p>
                    <a:p>
                      <a:r>
                        <a:rPr lang="es-MX" sz="1600" i="0" baseline="0" dirty="0"/>
                        <a:t>-Eficiencia en la producción de hospitalizaciones (Costos por egresos ajustados por casuística)</a:t>
                      </a:r>
                      <a:endParaRPr lang="es-CR" sz="1600" i="0" dirty="0"/>
                    </a:p>
                  </a:txBody>
                  <a:tcPr/>
                </a:tc>
                <a:extLst>
                  <a:ext uri="{0D108BD9-81ED-4DB2-BD59-A6C34878D82A}">
                    <a16:rowId xmlns="" xmlns:a16="http://schemas.microsoft.com/office/drawing/2014/main" val="10004"/>
                  </a:ext>
                </a:extLst>
              </a:tr>
            </a:tbl>
          </a:graphicData>
        </a:graphic>
      </p:graphicFrame>
      <p:sp>
        <p:nvSpPr>
          <p:cNvPr id="3" name="2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
        <p:nvSpPr>
          <p:cNvPr id="4" name="3 Marcador de número de diapositiva"/>
          <p:cNvSpPr>
            <a:spLocks noGrp="1"/>
          </p:cNvSpPr>
          <p:nvPr>
            <p:ph type="sldNum" sz="quarter" idx="12"/>
          </p:nvPr>
        </p:nvSpPr>
        <p:spPr>
          <a:xfrm>
            <a:off x="6804248" y="6448251"/>
            <a:ext cx="2133600" cy="365125"/>
          </a:xfrm>
        </p:spPr>
        <p:txBody>
          <a:bodyPr/>
          <a:lstStyle/>
          <a:p>
            <a:fld id="{9AA05C4F-3689-4251-A7ED-437205841276}" type="slidenum">
              <a:rPr lang="es-CR" smtClean="0"/>
              <a:pPr/>
              <a:t>5</a:t>
            </a:fld>
            <a:endParaRPr lang="es-CR" dirty="0"/>
          </a:p>
        </p:txBody>
      </p:sp>
    </p:spTree>
    <p:extLst>
      <p:ext uri="{BB962C8B-B14F-4D97-AF65-F5344CB8AC3E}">
        <p14:creationId xmlns="" xmlns:p14="http://schemas.microsoft.com/office/powerpoint/2010/main" val="471091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B073DC05-7033-43DA-97D9-C666B2E4EC10}"/>
              </a:ext>
            </a:extLst>
          </p:cNvPr>
          <p:cNvPicPr>
            <a:picLocks noChangeAspect="1"/>
          </p:cNvPicPr>
          <p:nvPr/>
        </p:nvPicPr>
        <p:blipFill>
          <a:blip r:embed="rId2"/>
          <a:stretch>
            <a:fillRect/>
          </a:stretch>
        </p:blipFill>
        <p:spPr>
          <a:xfrm>
            <a:off x="471134" y="980728"/>
            <a:ext cx="7960503" cy="4752528"/>
          </a:xfrm>
          <a:prstGeom prst="rect">
            <a:avLst/>
          </a:prstGeom>
        </p:spPr>
      </p:pic>
    </p:spTree>
    <p:extLst>
      <p:ext uri="{BB962C8B-B14F-4D97-AF65-F5344CB8AC3E}">
        <p14:creationId xmlns="" xmlns:p14="http://schemas.microsoft.com/office/powerpoint/2010/main" val="1576276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D19E9992-1BA1-4A0C-A597-E3A63CA7A7CA}"/>
              </a:ext>
            </a:extLst>
          </p:cNvPr>
          <p:cNvPicPr>
            <a:picLocks noChangeAspect="1"/>
          </p:cNvPicPr>
          <p:nvPr/>
        </p:nvPicPr>
        <p:blipFill>
          <a:blip r:embed="rId2"/>
          <a:stretch>
            <a:fillRect/>
          </a:stretch>
        </p:blipFill>
        <p:spPr>
          <a:xfrm>
            <a:off x="680699" y="1512800"/>
            <a:ext cx="7782601" cy="3832400"/>
          </a:xfrm>
          <a:prstGeom prst="rect">
            <a:avLst/>
          </a:prstGeom>
        </p:spPr>
      </p:pic>
    </p:spTree>
    <p:extLst>
      <p:ext uri="{BB962C8B-B14F-4D97-AF65-F5344CB8AC3E}">
        <p14:creationId xmlns="" xmlns:p14="http://schemas.microsoft.com/office/powerpoint/2010/main" val="2598150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A46AA5C0-8AA7-4A42-836E-36ABA0A2A723}"/>
              </a:ext>
            </a:extLst>
          </p:cNvPr>
          <p:cNvPicPr/>
          <p:nvPr/>
        </p:nvPicPr>
        <p:blipFill rotWithShape="1">
          <a:blip r:embed="rId2"/>
          <a:srcRect l="11221" t="21267" r="28492" b="18011"/>
          <a:stretch/>
        </p:blipFill>
        <p:spPr bwMode="auto">
          <a:xfrm>
            <a:off x="1763688" y="476672"/>
            <a:ext cx="6336704" cy="5904656"/>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887582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071538" y="2143116"/>
            <a:ext cx="6477000" cy="2038350"/>
          </a:xfrm>
        </p:spPr>
        <p:txBody>
          <a:bodyPr>
            <a:noAutofit/>
          </a:bodyPr>
          <a:lstStyle/>
          <a:p>
            <a:pPr algn="ctr"/>
            <a:r>
              <a:rPr lang="es-CR" sz="6600" dirty="0"/>
              <a:t>Muchas gracias</a:t>
            </a:r>
            <a:endParaRPr lang="es-ES" sz="7200" dirty="0"/>
          </a:p>
        </p:txBody>
      </p:sp>
      <p:sp>
        <p:nvSpPr>
          <p:cNvPr id="5" name="Rectangle 4"/>
          <p:cNvSpPr>
            <a:spLocks noGrp="1"/>
          </p:cNvSpPr>
          <p:nvPr>
            <p:ph type="subTitle" idx="1"/>
          </p:nvPr>
        </p:nvSpPr>
        <p:spPr/>
        <p:txBody>
          <a:bodyPr>
            <a:normAutofit/>
          </a:bodyPr>
          <a:lstStyle/>
          <a:p>
            <a:pPr algn="ctr"/>
            <a:r>
              <a:rPr lang="es-CR" dirty="0">
                <a:solidFill>
                  <a:schemeClr val="bg1">
                    <a:lumMod val="95000"/>
                  </a:schemeClr>
                </a:solidFill>
              </a:rPr>
              <a:t>Curso Economía de la Salud </a:t>
            </a:r>
            <a:r>
              <a:rPr lang="es-CR" dirty="0" smtClean="0">
                <a:solidFill>
                  <a:schemeClr val="bg1">
                    <a:lumMod val="95000"/>
                  </a:schemeClr>
                </a:solidFill>
              </a:rPr>
              <a:t>XLV</a:t>
            </a:r>
            <a:endParaRPr lang="es-CR" dirty="0">
              <a:solidFill>
                <a:schemeClr val="bg1"/>
              </a:solidFill>
            </a:endParaRPr>
          </a:p>
        </p:txBody>
      </p:sp>
      <p:sp>
        <p:nvSpPr>
          <p:cNvPr id="2" name="1 Rectángulo"/>
          <p:cNvSpPr/>
          <p:nvPr/>
        </p:nvSpPr>
        <p:spPr>
          <a:xfrm>
            <a:off x="0" y="6131327"/>
            <a:ext cx="2286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1400" b="0" i="0" u="none" strike="noStrike" kern="1200" cap="none" spc="0" normalizeH="0" baseline="0" noProof="0" dirty="0">
                <a:ln>
                  <a:noFill/>
                </a:ln>
                <a:solidFill>
                  <a:prstClr val="white"/>
                </a:solidFill>
                <a:effectLst/>
                <a:uLnTx/>
                <a:uFillTx/>
                <a:latin typeface="Tw Cen MT"/>
                <a:ea typeface="+mn-ea"/>
                <a:cs typeface="Arial" charset="0"/>
              </a:rPr>
              <a:t>Sesión virtual sincrónica1</a:t>
            </a:r>
          </a:p>
          <a:p>
            <a:pPr algn="ctr" fontAlgn="auto">
              <a:spcBef>
                <a:spcPts val="0"/>
              </a:spcBef>
              <a:spcAft>
                <a:spcPts val="0"/>
              </a:spcAft>
            </a:pPr>
            <a:r>
              <a:rPr lang="es-CR" sz="1400" dirty="0" smtClean="0">
                <a:solidFill>
                  <a:prstClr val="white"/>
                </a:solidFill>
              </a:rPr>
              <a:t>01’06’2024</a:t>
            </a:r>
            <a:endParaRPr lang="es-CR" sz="1400" dirty="0">
              <a:solidFill>
                <a:prstClr val="white"/>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212" t="26255" r="70541" b="55345"/>
          <a:stretch/>
        </p:blipFill>
        <p:spPr bwMode="auto">
          <a:xfrm>
            <a:off x="56654" y="44624"/>
            <a:ext cx="1259461" cy="714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312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496944" cy="576064"/>
          </a:xfrm>
        </p:spPr>
        <p:txBody>
          <a:bodyPr>
            <a:noAutofit/>
          </a:bodyPr>
          <a:lstStyle/>
          <a:p>
            <a:r>
              <a:rPr lang="es-MX" sz="2000" dirty="0"/>
              <a:t>Revisión sistemática literatura internacional: </a:t>
            </a:r>
            <a:br>
              <a:rPr lang="es-MX" sz="2000" dirty="0"/>
            </a:br>
            <a:r>
              <a:rPr lang="es-MX" sz="2000" dirty="0"/>
              <a:t>indicadores de gestión hospitalaria</a:t>
            </a:r>
            <a:endParaRPr lang="es-CR" sz="2000" dirty="0"/>
          </a:p>
        </p:txBody>
      </p:sp>
      <p:sp>
        <p:nvSpPr>
          <p:cNvPr id="4" name="3 Marcador de número de diapositiva"/>
          <p:cNvSpPr>
            <a:spLocks noGrp="1"/>
          </p:cNvSpPr>
          <p:nvPr>
            <p:ph type="sldNum" sz="quarter" idx="12"/>
          </p:nvPr>
        </p:nvSpPr>
        <p:spPr>
          <a:xfrm>
            <a:off x="6732240" y="6492313"/>
            <a:ext cx="2133600" cy="365125"/>
          </a:xfrm>
        </p:spPr>
        <p:txBody>
          <a:bodyPr/>
          <a:lstStyle/>
          <a:p>
            <a:fld id="{9AA05C4F-3689-4251-A7ED-437205841276}" type="slidenum">
              <a:rPr lang="es-CR" smtClean="0"/>
              <a:pPr/>
              <a:t>6</a:t>
            </a:fld>
            <a:endParaRPr lang="es-CR"/>
          </a:p>
        </p:txBody>
      </p:sp>
      <p:sp>
        <p:nvSpPr>
          <p:cNvPr id="8" name="7 CuadroTexto"/>
          <p:cNvSpPr txBox="1"/>
          <p:nvPr/>
        </p:nvSpPr>
        <p:spPr>
          <a:xfrm>
            <a:off x="1331640" y="6530860"/>
            <a:ext cx="63367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6" name="5 Imagen" descr="789-2962-1-PB.pdf - Adobe Reader"/>
          <p:cNvPicPr>
            <a:picLocks noChangeAspect="1"/>
          </p:cNvPicPr>
          <p:nvPr/>
        </p:nvPicPr>
        <p:blipFill rotWithShape="1">
          <a:blip r:embed="rId2">
            <a:extLst>
              <a:ext uri="{28A0092B-C50C-407E-A947-70E740481C1C}">
                <a14:useLocalDpi xmlns="" xmlns:a14="http://schemas.microsoft.com/office/drawing/2010/main" val="0"/>
              </a:ext>
            </a:extLst>
          </a:blip>
          <a:srcRect l="31429" t="11265" r="30414" b="26031"/>
          <a:stretch/>
        </p:blipFill>
        <p:spPr>
          <a:xfrm>
            <a:off x="1619672" y="764704"/>
            <a:ext cx="5627657" cy="5627657"/>
          </a:xfrm>
          <a:prstGeom prst="rect">
            <a:avLst/>
          </a:prstGeom>
          <a:ln>
            <a:solidFill>
              <a:schemeClr val="bg1">
                <a:lumMod val="85000"/>
              </a:schemeClr>
            </a:solidFill>
          </a:ln>
        </p:spPr>
      </p:pic>
    </p:spTree>
    <p:extLst>
      <p:ext uri="{BB962C8B-B14F-4D97-AF65-F5344CB8AC3E}">
        <p14:creationId xmlns="" xmlns:p14="http://schemas.microsoft.com/office/powerpoint/2010/main" val="140351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0739" y="444446"/>
            <a:ext cx="5114302" cy="5936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CuadroTexto"/>
          <p:cNvSpPr txBox="1"/>
          <p:nvPr/>
        </p:nvSpPr>
        <p:spPr>
          <a:xfrm>
            <a:off x="395536" y="40214"/>
            <a:ext cx="8496944" cy="369332"/>
          </a:xfrm>
          <a:prstGeom prst="rect">
            <a:avLst/>
          </a:prstGeom>
          <a:noFill/>
        </p:spPr>
        <p:txBody>
          <a:bodyPr wrap="square" rtlCol="0">
            <a:spAutoFit/>
          </a:bodyPr>
          <a:lstStyle/>
          <a:p>
            <a:pPr algn="ctr"/>
            <a:r>
              <a:rPr lang="es-MX" b="1" dirty="0"/>
              <a:t>Revisión sistemática de la literatura indicadores de gestión (01/03/2000 – 30/09/2011)</a:t>
            </a:r>
            <a:endParaRPr lang="es-CR" b="1" dirty="0"/>
          </a:p>
        </p:txBody>
      </p:sp>
      <p:sp>
        <p:nvSpPr>
          <p:cNvPr id="3" name="2 Marcador de número de diapositiva"/>
          <p:cNvSpPr>
            <a:spLocks noGrp="1"/>
          </p:cNvSpPr>
          <p:nvPr>
            <p:ph type="sldNum" sz="quarter" idx="12"/>
          </p:nvPr>
        </p:nvSpPr>
        <p:spPr>
          <a:xfrm>
            <a:off x="6889576" y="6448251"/>
            <a:ext cx="2133600" cy="365125"/>
          </a:xfrm>
        </p:spPr>
        <p:txBody>
          <a:bodyPr/>
          <a:lstStyle/>
          <a:p>
            <a:fld id="{9AA05C4F-3689-4251-A7ED-437205841276}" type="slidenum">
              <a:rPr lang="es-CR" smtClean="0"/>
              <a:pPr/>
              <a:t>7</a:t>
            </a:fld>
            <a:endParaRPr lang="es-CR" dirty="0"/>
          </a:p>
        </p:txBody>
      </p:sp>
      <p:sp>
        <p:nvSpPr>
          <p:cNvPr id="6" name="5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221480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Agencias de evaluación</a:t>
            </a:r>
            <a:endParaRPr lang="es-CR" sz="2000" b="1" dirty="0"/>
          </a:p>
        </p:txBody>
      </p:sp>
      <p:pic>
        <p:nvPicPr>
          <p:cNvPr id="6" name="5 Imagen" descr="Documento2 - Microsoft Word"/>
          <p:cNvPicPr>
            <a:picLocks noChangeAspect="1"/>
          </p:cNvPicPr>
          <p:nvPr/>
        </p:nvPicPr>
        <p:blipFill rotWithShape="1">
          <a:blip r:embed="rId2">
            <a:extLst>
              <a:ext uri="{28A0092B-C50C-407E-A947-70E740481C1C}">
                <a14:useLocalDpi xmlns="" xmlns:a14="http://schemas.microsoft.com/office/drawing/2010/main" val="0"/>
              </a:ext>
            </a:extLst>
          </a:blip>
          <a:srcRect l="22976" t="17329" r="23929" b="5786"/>
          <a:stretch/>
        </p:blipFill>
        <p:spPr>
          <a:xfrm>
            <a:off x="947847" y="383895"/>
            <a:ext cx="7296561" cy="6429481"/>
          </a:xfrm>
          <a:prstGeom prst="rect">
            <a:avLst/>
          </a:prstGeom>
        </p:spPr>
      </p:pic>
      <p:sp>
        <p:nvSpPr>
          <p:cNvPr id="3" name="2 Marcador de número de diapositiva"/>
          <p:cNvSpPr>
            <a:spLocks noGrp="1"/>
          </p:cNvSpPr>
          <p:nvPr>
            <p:ph type="sldNum" sz="quarter" idx="12"/>
          </p:nvPr>
        </p:nvSpPr>
        <p:spPr>
          <a:xfrm>
            <a:off x="6732240" y="6492875"/>
            <a:ext cx="2133600" cy="365125"/>
          </a:xfrm>
        </p:spPr>
        <p:txBody>
          <a:bodyPr/>
          <a:lstStyle/>
          <a:p>
            <a:fld id="{9AA05C4F-3689-4251-A7ED-437205841276}" type="slidenum">
              <a:rPr lang="es-CR" smtClean="0"/>
              <a:pPr/>
              <a:t>8</a:t>
            </a:fld>
            <a:endParaRPr lang="es-CR" dirty="0"/>
          </a:p>
        </p:txBody>
      </p:sp>
    </p:spTree>
    <p:extLst>
      <p:ext uri="{BB962C8B-B14F-4D97-AF65-F5344CB8AC3E}">
        <p14:creationId xmlns="" xmlns:p14="http://schemas.microsoft.com/office/powerpoint/2010/main" val="145332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Dimensiones de análisis</a:t>
            </a:r>
            <a:endParaRPr lang="es-CR" sz="2000" b="1" dirty="0"/>
          </a:p>
        </p:txBody>
      </p:sp>
      <p:pic>
        <p:nvPicPr>
          <p:cNvPr id="5" name="4 Imagen" descr="Manuscrito Revisión sistemática indicadores desempeño hospitalario - Melvin Morera [Modo de compatibilidad] - Microsoft Word"/>
          <p:cNvPicPr>
            <a:picLocks noChangeAspect="1"/>
          </p:cNvPicPr>
          <p:nvPr/>
        </p:nvPicPr>
        <p:blipFill rotWithShape="1">
          <a:blip r:embed="rId2">
            <a:extLst>
              <a:ext uri="{28A0092B-C50C-407E-A947-70E740481C1C}">
                <a14:useLocalDpi xmlns="" xmlns:a14="http://schemas.microsoft.com/office/drawing/2010/main" val="0"/>
              </a:ext>
            </a:extLst>
          </a:blip>
          <a:srcRect l="19167" t="20850" r="20595" b="8134"/>
          <a:stretch/>
        </p:blipFill>
        <p:spPr>
          <a:xfrm>
            <a:off x="207879" y="332656"/>
            <a:ext cx="8531856" cy="6120680"/>
          </a:xfrm>
          <a:prstGeom prst="rect">
            <a:avLst/>
          </a:prstGeom>
        </p:spPr>
      </p:pic>
      <p:sp>
        <p:nvSpPr>
          <p:cNvPr id="3" name="2 Marcador de número de diapositiva"/>
          <p:cNvSpPr>
            <a:spLocks noGrp="1"/>
          </p:cNvSpPr>
          <p:nvPr>
            <p:ph type="sldNum" sz="quarter" idx="12"/>
          </p:nvPr>
        </p:nvSpPr>
        <p:spPr>
          <a:xfrm>
            <a:off x="6630138" y="6453336"/>
            <a:ext cx="2133600" cy="365125"/>
          </a:xfrm>
        </p:spPr>
        <p:txBody>
          <a:bodyPr/>
          <a:lstStyle/>
          <a:p>
            <a:fld id="{9AA05C4F-3689-4251-A7ED-437205841276}" type="slidenum">
              <a:rPr lang="es-CR" smtClean="0"/>
              <a:pPr/>
              <a:t>9</a:t>
            </a:fld>
            <a:endParaRPr lang="es-CR"/>
          </a:p>
        </p:txBody>
      </p:sp>
      <p:sp>
        <p:nvSpPr>
          <p:cNvPr id="7" name="6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 xmlns:p14="http://schemas.microsoft.com/office/powerpoint/2010/main" val="333737784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Personalizado 2">
      <a:dk1>
        <a:srgbClr val="1D528D"/>
      </a:dk1>
      <a:lt1>
        <a:srgbClr val="FFFFFF"/>
      </a:lt1>
      <a:dk2>
        <a:srgbClr val="000000"/>
      </a:dk2>
      <a:lt2>
        <a:srgbClr val="CACACA"/>
      </a:lt2>
      <a:accent1>
        <a:srgbClr val="0099CC"/>
      </a:accent1>
      <a:accent2>
        <a:srgbClr val="BD0707"/>
      </a:accent2>
      <a:accent3>
        <a:srgbClr val="007A00"/>
      </a:accent3>
      <a:accent4>
        <a:srgbClr val="0099FF"/>
      </a:accent4>
      <a:accent5>
        <a:srgbClr val="FFC000"/>
      </a:accent5>
      <a:accent6>
        <a:srgbClr val="7030A0"/>
      </a:accent6>
      <a:hlink>
        <a:srgbClr val="6E81E0"/>
      </a:hlink>
      <a:folHlink>
        <a:srgbClr val="009999"/>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2719</Words>
  <Application>Microsoft Office PowerPoint</Application>
  <PresentationFormat>Presentación en pantalla (4:3)</PresentationFormat>
  <Paragraphs>475</Paragraphs>
  <Slides>53</Slides>
  <Notes>10</Notes>
  <HiddenSlides>0</HiddenSlides>
  <MMClips>0</MMClips>
  <ScaleCrop>false</ScaleCrop>
  <HeadingPairs>
    <vt:vector size="4" baseType="variant">
      <vt:variant>
        <vt:lpstr>Tema</vt:lpstr>
      </vt:variant>
      <vt:variant>
        <vt:i4>3</vt:i4>
      </vt:variant>
      <vt:variant>
        <vt:lpstr>Títulos de diapositiva</vt:lpstr>
      </vt:variant>
      <vt:variant>
        <vt:i4>53</vt:i4>
      </vt:variant>
    </vt:vector>
  </HeadingPairs>
  <TitlesOfParts>
    <vt:vector size="56" baseType="lpstr">
      <vt:lpstr>Tema de Office</vt:lpstr>
      <vt:lpstr>Tema1</vt:lpstr>
      <vt:lpstr>Presentación de la pantalla panorámica</vt:lpstr>
      <vt:lpstr>Diapositiva 1</vt:lpstr>
      <vt:lpstr>Diapositiva 2</vt:lpstr>
      <vt:lpstr>Diapositiva 3</vt:lpstr>
      <vt:lpstr>Diapositiva 4</vt:lpstr>
      <vt:lpstr>Diapositiva 5</vt:lpstr>
      <vt:lpstr>Revisión sistemática literatura internacional:  indicadores de gestión hospitalaria</vt:lpstr>
      <vt:lpstr>Diapositiva 7</vt:lpstr>
      <vt:lpstr>Agencias de evaluación</vt:lpstr>
      <vt:lpstr>Dimensiones de análisis</vt:lpstr>
      <vt:lpstr>Indicadores</vt:lpstr>
      <vt:lpstr>Indicadores</vt:lpstr>
      <vt:lpstr>Eficiencia en el manejo de las camas y las estancias hospitalarias </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Costo Hospitalizaciones ajustadas por riesgo</vt:lpstr>
      <vt:lpstr>Unidades de Hospitalización Ajustadas por Casuística</vt:lpstr>
      <vt:lpstr>Materiales y métodos</vt:lpstr>
      <vt:lpstr>Método de análisis</vt:lpstr>
      <vt:lpstr>Diapositiva 31</vt:lpstr>
      <vt:lpstr>Diapositiva 32</vt:lpstr>
      <vt:lpstr>Diapositiva 33</vt:lpstr>
      <vt:lpstr>Gráfico de embudo defunciones observadas respecto a las esperadas. Hospitales generales CCSS, 2010-2011.</vt:lpstr>
      <vt:lpstr>Diapositiva 35</vt:lpstr>
      <vt:lpstr>Gráfico de burbujas índice de mortalidad hospitalaria ajustada por riesgo, agrupado por tipo de hospital y separados según significancia estadística. Hospitales generales CCSS, 2010-2011.</vt:lpstr>
      <vt:lpstr>Tasa de cesáreas</vt:lpstr>
      <vt:lpstr>Metodología: Cesáreas en mujeres de bajo riesgo obstétrico</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Muchas gracias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Melvin Morera Salas</dc:creator>
  <cp:lastModifiedBy>ACER</cp:lastModifiedBy>
  <cp:revision>111</cp:revision>
  <cp:lastPrinted>2013-05-09T21:39:52Z</cp:lastPrinted>
  <dcterms:created xsi:type="dcterms:W3CDTF">2013-04-26T20:51:34Z</dcterms:created>
  <dcterms:modified xsi:type="dcterms:W3CDTF">2024-05-21T19:13:52Z</dcterms:modified>
</cp:coreProperties>
</file>