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conom&#237;a%20de%20la%20salud\Gasto%20perc&#225;pita%20en%20salu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3059072202469271"/>
          <c:y val="4.2085552399390963E-2"/>
          <c:w val="0.84793669878974021"/>
          <c:h val="0.78953735030052952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dPt>
            <c:idx val="6"/>
            <c:marker>
              <c:symbol val="circle"/>
              <c:size val="9"/>
              <c:spPr>
                <a:solidFill>
                  <a:srgbClr val="C00000"/>
                </a:solidFill>
                <a:ln>
                  <a:noFill/>
                </a:ln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53B3-439E-9169-4C0A45D0B04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Guatemala</a:t>
                    </a:r>
                  </a:p>
                </c:rich>
              </c:tx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3B3-439E-9169-4C0A45D0B04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El Salvador</a:t>
                    </a:r>
                  </a:p>
                </c:rich>
              </c:tx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3B3-439E-9169-4C0A45D0B040}"/>
                </c:ext>
              </c:extLst>
            </c:dLbl>
            <c:dLbl>
              <c:idx val="2"/>
              <c:layout>
                <c:manualLayout>
                  <c:x val="0"/>
                  <c:y val="-2.7777777777778217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Hondura</a:t>
                    </a:r>
                  </a:p>
                </c:rich>
              </c:tx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3B3-439E-9169-4C0A45D0B040}"/>
                </c:ext>
              </c:extLst>
            </c:dLbl>
            <c:dLbl>
              <c:idx val="3"/>
              <c:layout>
                <c:manualLayout>
                  <c:x val="-2.7777777777778147E-3"/>
                  <c:y val="1.3888888888889004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Nicaragua</a:t>
                    </a:r>
                  </a:p>
                </c:rich>
              </c:tx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3B3-439E-9169-4C0A45D0B040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/>
                      <a:t>Belice</a:t>
                    </a:r>
                  </a:p>
                </c:rich>
              </c:tx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3B3-439E-9169-4C0A45D0B040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/>
                      <a:t>Panamá</a:t>
                    </a:r>
                  </a:p>
                </c:rich>
              </c:tx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3B3-439E-9169-4C0A45D0B040}"/>
                </c:ext>
              </c:extLst>
            </c:dLbl>
            <c:dLbl>
              <c:idx val="6"/>
              <c:layout>
                <c:manualLayout>
                  <c:x val="-6.3888888888889009E-2"/>
                  <c:y val="-7.4074074074074084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Costa Rica</a:t>
                    </a:r>
                  </a:p>
                </c:rich>
              </c:tx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3B3-439E-9169-4C0A45D0B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/>
                </a:pPr>
                <a:endParaRPr lang="es-ES"/>
              </a:p>
            </c:txPr>
            <c:dLblPos val="r"/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'Grafico dispersión'!$C$2:$C$8</c:f>
              <c:numCache>
                <c:formatCode>General</c:formatCode>
                <c:ptCount val="7"/>
                <c:pt idx="0">
                  <c:v>71</c:v>
                </c:pt>
                <c:pt idx="1">
                  <c:v>72</c:v>
                </c:pt>
                <c:pt idx="2">
                  <c:v>73</c:v>
                </c:pt>
                <c:pt idx="3">
                  <c:v>73</c:v>
                </c:pt>
                <c:pt idx="4">
                  <c:v>76</c:v>
                </c:pt>
                <c:pt idx="5">
                  <c:v>76</c:v>
                </c:pt>
                <c:pt idx="6">
                  <c:v>79</c:v>
                </c:pt>
              </c:numCache>
            </c:numRef>
          </c:xVal>
          <c:yVal>
            <c:numRef>
              <c:f>'Grafico dispersión'!$D$2:$D$8</c:f>
              <c:numCache>
                <c:formatCode>General</c:formatCode>
                <c:ptCount val="7"/>
                <c:pt idx="0">
                  <c:v>186</c:v>
                </c:pt>
                <c:pt idx="1">
                  <c:v>229</c:v>
                </c:pt>
                <c:pt idx="2">
                  <c:v>117</c:v>
                </c:pt>
                <c:pt idx="3">
                  <c:v>105</c:v>
                </c:pt>
                <c:pt idx="4">
                  <c:v>217</c:v>
                </c:pt>
                <c:pt idx="5">
                  <c:v>591</c:v>
                </c:pt>
                <c:pt idx="6">
                  <c:v>668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7-53B3-439E-9169-4C0A45D0B040}"/>
            </c:ext>
          </c:extLst>
        </c:ser>
        <c:dLbls>
          <c:showVal val="1"/>
          <c:showCatName val="1"/>
        </c:dLbls>
        <c:axId val="124875520"/>
        <c:axId val="124877440"/>
      </c:scatterChart>
      <c:valAx>
        <c:axId val="124875520"/>
        <c:scaling>
          <c:orientation val="minMax"/>
          <c:max val="80"/>
        </c:scaling>
        <c:axPos val="b"/>
        <c:title>
          <c:tx>
            <c:rich>
              <a:bodyPr/>
              <a:lstStyle/>
              <a:p>
                <a:pPr>
                  <a:defRPr lang="en-US" sz="1400"/>
                </a:pPr>
                <a:r>
                  <a:rPr lang="en-US" sz="1400"/>
                  <a:t>Esperanza de vida (años)</a:t>
                </a:r>
              </a:p>
            </c:rich>
          </c:tx>
          <c:layout>
            <c:manualLayout>
              <c:xMode val="edge"/>
              <c:yMode val="edge"/>
              <c:x val="0.4410042274419777"/>
              <c:y val="0.9239116436630366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 sz="1050"/>
            </a:pPr>
            <a:endParaRPr lang="es-ES"/>
          </a:p>
        </c:txPr>
        <c:crossAx val="124877440"/>
        <c:crosses val="autoZero"/>
        <c:crossBetween val="midCat"/>
        <c:majorUnit val="1"/>
      </c:valAx>
      <c:valAx>
        <c:axId val="12487744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n-US" sz="1400"/>
                </a:pPr>
                <a:r>
                  <a:rPr lang="en-US" sz="1400"/>
                  <a:t>Gasto por</a:t>
                </a:r>
                <a:r>
                  <a:rPr lang="en-US" sz="1400" baseline="0"/>
                  <a:t> Habitante ($)</a:t>
                </a:r>
              </a:p>
            </c:rich>
          </c:tx>
          <c:layout>
            <c:manualLayout>
              <c:xMode val="edge"/>
              <c:yMode val="edge"/>
              <c:x val="1.7067996029115115E-2"/>
              <c:y val="0.2674577838002333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 sz="1200"/>
            </a:pPr>
            <a:endParaRPr lang="es-ES"/>
          </a:p>
        </c:txPr>
        <c:crossAx val="124875520"/>
        <c:crosses val="autoZero"/>
        <c:crossBetween val="midCat"/>
      </c:valAx>
    </c:plotArea>
    <c:plotVisOnly val="1"/>
    <c:dispBlanksAs val="gap"/>
  </c:chart>
  <c:spPr>
    <a:noFill/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E9E58-DF64-4EDC-8B7D-3A97A3F7C571}" type="datetimeFigureOut">
              <a:rPr lang="es-ES" smtClean="0"/>
              <a:pPr/>
              <a:t>21/05/2024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AC470-1DC7-47F0-84C9-668616ED92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306286-9A26-45F5-9D76-1EC4651E98D2}" type="slidenum">
              <a:rPr lang="es-ES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37A4CA-DA7C-48CA-92A5-B467E1D8DF4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E070C4-D19B-46C5-AC26-7AB3DA62534C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825C9A-7619-4A02-8968-3BD5B8819C31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AE6E06-F480-4D4C-9DDA-FF3A15BB785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B445-392C-4B8A-9901-71BC21337E3D}" type="datetimeFigureOut">
              <a:rPr lang="es-ES" smtClean="0"/>
              <a:pPr/>
              <a:t>21/05/2024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F230-00E4-40B3-B254-7A4F218EAC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B445-392C-4B8A-9901-71BC21337E3D}" type="datetimeFigureOut">
              <a:rPr lang="es-ES" smtClean="0"/>
              <a:pPr/>
              <a:t>21/05/2024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F230-00E4-40B3-B254-7A4F218EAC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B445-392C-4B8A-9901-71BC21337E3D}" type="datetimeFigureOut">
              <a:rPr lang="es-ES" smtClean="0"/>
              <a:pPr/>
              <a:t>21/05/2024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F230-00E4-40B3-B254-7A4F218EAC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B445-392C-4B8A-9901-71BC21337E3D}" type="datetimeFigureOut">
              <a:rPr lang="es-ES" smtClean="0"/>
              <a:pPr/>
              <a:t>21/05/2024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F230-00E4-40B3-B254-7A4F218EAC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B445-392C-4B8A-9901-71BC21337E3D}" type="datetimeFigureOut">
              <a:rPr lang="es-ES" smtClean="0"/>
              <a:pPr/>
              <a:t>21/05/2024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F230-00E4-40B3-B254-7A4F218EAC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B445-392C-4B8A-9901-71BC21337E3D}" type="datetimeFigureOut">
              <a:rPr lang="es-ES" smtClean="0"/>
              <a:pPr/>
              <a:t>21/05/2024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F230-00E4-40B3-B254-7A4F218EAC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B445-392C-4B8A-9901-71BC21337E3D}" type="datetimeFigureOut">
              <a:rPr lang="es-ES" smtClean="0"/>
              <a:pPr/>
              <a:t>21/05/2024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F230-00E4-40B3-B254-7A4F218EAC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B445-392C-4B8A-9901-71BC21337E3D}" type="datetimeFigureOut">
              <a:rPr lang="es-ES" smtClean="0"/>
              <a:pPr/>
              <a:t>21/05/2024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F230-00E4-40B3-B254-7A4F218EAC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B445-392C-4B8A-9901-71BC21337E3D}" type="datetimeFigureOut">
              <a:rPr lang="es-ES" smtClean="0"/>
              <a:pPr/>
              <a:t>21/05/2024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F230-00E4-40B3-B254-7A4F218EAC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B445-392C-4B8A-9901-71BC21337E3D}" type="datetimeFigureOut">
              <a:rPr lang="es-ES" smtClean="0"/>
              <a:pPr/>
              <a:t>21/05/2024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F230-00E4-40B3-B254-7A4F218EAC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B445-392C-4B8A-9901-71BC21337E3D}" type="datetimeFigureOut">
              <a:rPr lang="es-ES" smtClean="0"/>
              <a:pPr/>
              <a:t>21/05/2024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F230-00E4-40B3-B254-7A4F218EAC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B445-392C-4B8A-9901-71BC21337E3D}" type="datetimeFigureOut">
              <a:rPr lang="es-ES" smtClean="0"/>
              <a:pPr/>
              <a:t>21/05/2024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1F230-00E4-40B3-B254-7A4F218EAC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s.wikipedia.org/wiki/Banco_Mundia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atos.bancomundial.org/indicador/NY.GDP.PCAP.CD?view=map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dondear rectángulo de esquina del mismo lado"/>
          <p:cNvSpPr/>
          <p:nvPr/>
        </p:nvSpPr>
        <p:spPr bwMode="gray">
          <a:xfrm rot="10800000">
            <a:off x="142843" y="4869160"/>
            <a:ext cx="8857141" cy="1988840"/>
          </a:xfrm>
          <a:prstGeom prst="round2SameRect">
            <a:avLst/>
          </a:prstGeom>
          <a:gradFill flip="none" rotWithShape="1">
            <a:gsLst>
              <a:gs pos="41000">
                <a:schemeClr val="bg1">
                  <a:lumMod val="65000"/>
                </a:schemeClr>
              </a:gs>
              <a:gs pos="100000">
                <a:srgbClr val="E5E5FF"/>
              </a:gs>
            </a:gsLst>
            <a:path path="circle">
              <a:fillToRect l="100000" b="100000"/>
            </a:path>
            <a:tileRect t="-100000" r="-100000"/>
          </a:gra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08" tIns="45705" rIns="91408" bIns="4570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864399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6 CuadroTexto"/>
          <p:cNvSpPr txBox="1">
            <a:spLocks noChangeArrowheads="1"/>
          </p:cNvSpPr>
          <p:nvPr/>
        </p:nvSpPr>
        <p:spPr bwMode="auto">
          <a:xfrm>
            <a:off x="1635155" y="5229200"/>
            <a:ext cx="7223125" cy="101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1D528D"/>
                </a:solidFill>
                <a:cs typeface="Arial" charset="0"/>
              </a:rPr>
              <a:t>Profesor: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err="1">
                <a:solidFill>
                  <a:srgbClr val="1D528D"/>
                </a:solidFill>
                <a:cs typeface="Arial" charset="0"/>
              </a:rPr>
              <a:t>Ph.D.</a:t>
            </a:r>
            <a:r>
              <a:rPr lang="es-ES" sz="2000" dirty="0">
                <a:solidFill>
                  <a:srgbClr val="1D528D"/>
                </a:solidFill>
                <a:cs typeface="Arial" charset="0"/>
              </a:rPr>
              <a:t> Melvin Morera Salas </a:t>
            </a:r>
            <a:r>
              <a:rPr lang="es-ES" dirty="0">
                <a:solidFill>
                  <a:srgbClr val="1D528D"/>
                </a:solidFill>
                <a:cs typeface="Arial" charset="0"/>
              </a:rPr>
              <a:t>(mmoreras@gmail.com</a:t>
            </a:r>
            <a:r>
              <a:rPr lang="es-ES" sz="2000" dirty="0">
                <a:solidFill>
                  <a:srgbClr val="1D528D"/>
                </a:solidFill>
                <a:cs typeface="Arial" charset="0"/>
              </a:rPr>
              <a:t>)		</a:t>
            </a:r>
          </a:p>
        </p:txBody>
      </p:sp>
      <p:sp>
        <p:nvSpPr>
          <p:cNvPr id="10" name="9 Redondear rectángulo de esquina del mismo lado"/>
          <p:cNvSpPr/>
          <p:nvPr/>
        </p:nvSpPr>
        <p:spPr bwMode="gray">
          <a:xfrm>
            <a:off x="70992" y="51644"/>
            <a:ext cx="8928992" cy="3499868"/>
          </a:xfrm>
          <a:prstGeom prst="round2SameRect">
            <a:avLst/>
          </a:prstGeom>
          <a:gradFill flip="none" rotWithShape="1">
            <a:gsLst>
              <a:gs pos="26000">
                <a:srgbClr val="0070C0"/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08" tIns="45705" rIns="91408" bIns="45705" anchor="ctr"/>
          <a:lstStyle/>
          <a:p>
            <a:pPr algn="ctr" eaLnBrk="0" hangingPunct="0">
              <a:defRPr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</a:rPr>
              <a:t>Curso  Economía de la Salud</a:t>
            </a:r>
          </a:p>
          <a:p>
            <a:pPr algn="ctr" eaLnBrk="0" hangingPunct="0">
              <a:defRPr/>
            </a:pPr>
            <a:r>
              <a:rPr lang="es-CR" sz="2400" dirty="0" smtClean="0">
                <a:solidFill>
                  <a:schemeClr val="bg1">
                    <a:lumMod val="95000"/>
                  </a:schemeClr>
                </a:solidFill>
              </a:rPr>
              <a:t>XLV </a:t>
            </a:r>
            <a:r>
              <a:rPr lang="es-CR" sz="2400" dirty="0">
                <a:solidFill>
                  <a:schemeClr val="bg1">
                    <a:lumMod val="95000"/>
                  </a:schemeClr>
                </a:solidFill>
              </a:rPr>
              <a:t>Promoción Maestría en Gerencia de la Salud </a:t>
            </a:r>
            <a:r>
              <a:rPr lang="es-CR" sz="2400" dirty="0" smtClean="0">
                <a:solidFill>
                  <a:schemeClr val="bg1">
                    <a:lumMod val="95000"/>
                  </a:schemeClr>
                </a:solidFill>
              </a:rPr>
              <a:t>2023-2025</a:t>
            </a:r>
            <a:endParaRPr lang="es-CR" sz="2400" dirty="0">
              <a:solidFill>
                <a:schemeClr val="bg1">
                  <a:lumMod val="95000"/>
                </a:schemeClr>
              </a:solidFill>
            </a:endParaRPr>
          </a:p>
          <a:p>
            <a:pPr algn="ctr" eaLnBrk="0" hangingPunct="0"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es-ES" sz="20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G</a:t>
            </a:r>
            <a:r>
              <a:rPr lang="es-ES" sz="2400" b="1" dirty="0">
                <a:solidFill>
                  <a:schemeClr val="bg1"/>
                </a:solidFill>
                <a:latin typeface="+mn-lt"/>
                <a:cs typeface="+mn-cs"/>
              </a:rPr>
              <a:t>estión de Servicios de Salud: Indicadores globales</a:t>
            </a:r>
            <a:r>
              <a:rPr lang="es-ES" sz="2000" spc="50" dirty="0">
                <a:ln w="13500">
                  <a:solidFill>
                    <a:srgbClr val="0099CC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99CC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/>
            </a:r>
            <a:br>
              <a:rPr lang="es-ES" sz="2000" spc="50" dirty="0">
                <a:ln w="13500">
                  <a:solidFill>
                    <a:srgbClr val="0099CC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99CC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</a:br>
            <a:endParaRPr lang="es-E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413888" y="260648"/>
            <a:ext cx="1152128" cy="65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357562"/>
            <a:ext cx="885755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A79107FB-06D3-44C3-B99B-5D8C8E252DE7}"/>
              </a:ext>
            </a:extLst>
          </p:cNvPr>
          <p:cNvSpPr txBox="1"/>
          <p:nvPr/>
        </p:nvSpPr>
        <p:spPr>
          <a:xfrm>
            <a:off x="611560" y="6101797"/>
            <a:ext cx="2736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R" sz="1800" dirty="0">
                <a:solidFill>
                  <a:prstClr val="white"/>
                </a:solidFill>
                <a:latin typeface="Tw Cen MT"/>
                <a:cs typeface="+mn-cs"/>
              </a:rPr>
              <a:t>Sesión virtual sincrónica1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R" dirty="0" smtClean="0">
                <a:solidFill>
                  <a:prstClr val="white"/>
                </a:solidFill>
                <a:latin typeface="Tw Cen MT"/>
              </a:rPr>
              <a:t>01’06’2024</a:t>
            </a:r>
            <a:endParaRPr lang="es-CR" dirty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1649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428728" y="2143116"/>
            <a:ext cx="6477000" cy="2038350"/>
          </a:xfrm>
        </p:spPr>
        <p:txBody>
          <a:bodyPr>
            <a:noAutofit/>
          </a:bodyPr>
          <a:lstStyle/>
          <a:p>
            <a:pPr algn="ctr"/>
            <a:r>
              <a:rPr lang="es-CR" sz="6600" dirty="0"/>
              <a:t>Muchas gracias</a:t>
            </a:r>
            <a:endParaRPr lang="es-ES" sz="72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R" dirty="0">
                <a:solidFill>
                  <a:schemeClr val="accent6">
                    <a:lumMod val="75000"/>
                  </a:schemeClr>
                </a:solidFill>
              </a:rPr>
              <a:t>Curso Economía de la Salud </a:t>
            </a:r>
            <a:r>
              <a:rPr lang="es-CR" dirty="0" smtClean="0">
                <a:solidFill>
                  <a:schemeClr val="accent6">
                    <a:lumMod val="75000"/>
                  </a:schemeClr>
                </a:solidFill>
              </a:rPr>
              <a:t>XLV</a:t>
            </a:r>
            <a:endParaRPr lang="es-C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6131327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/>
                <a:ea typeface="+mn-ea"/>
                <a:cs typeface="Arial" charset="0"/>
              </a:rPr>
              <a:t>Sesión virtual sincrónica1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R" sz="1400" dirty="0" smtClean="0">
                <a:solidFill>
                  <a:prstClr val="white"/>
                </a:solidFill>
                <a:latin typeface="Tw Cen MT"/>
              </a:rPr>
              <a:t>01’06’2024</a:t>
            </a:r>
            <a:endParaRPr lang="es-CR" sz="1400" dirty="0">
              <a:latin typeface="Tw Cen M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56654" y="44624"/>
            <a:ext cx="1259461" cy="7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12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857224" y="357166"/>
            <a:ext cx="7740650" cy="868363"/>
          </a:xfrm>
        </p:spPr>
        <p:txBody>
          <a:bodyPr>
            <a:normAutofit fontScale="90000"/>
          </a:bodyPr>
          <a:lstStyle/>
          <a:p>
            <a:r>
              <a:rPr lang="es-ES" sz="3200" b="1" dirty="0"/>
              <a:t>Sector salud: Tamaño, público </a:t>
            </a:r>
            <a:r>
              <a:rPr lang="es-ES" sz="3200" b="1" dirty="0" err="1"/>
              <a:t>vrs</a:t>
            </a:r>
            <a:r>
              <a:rPr lang="es-ES" sz="3200" b="1" dirty="0"/>
              <a:t> privado, resultados globales en salud </a:t>
            </a:r>
            <a:endParaRPr lang="en-US" sz="3200" b="1" dirty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214282" y="1428736"/>
            <a:ext cx="8642350" cy="49498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Gasto </a:t>
            </a:r>
            <a:r>
              <a:rPr lang="es-ES" dirty="0" err="1"/>
              <a:t>percápita</a:t>
            </a:r>
            <a:r>
              <a:rPr lang="es-ES" dirty="0"/>
              <a:t> en salud</a:t>
            </a:r>
          </a:p>
          <a:p>
            <a:r>
              <a:rPr lang="es-ES" dirty="0"/>
              <a:t>Gasto en Salud como porcentaje del PIB</a:t>
            </a:r>
          </a:p>
          <a:p>
            <a:r>
              <a:rPr lang="es-ES" dirty="0"/>
              <a:t>Gasto público en salud como porcentaje del gasto total en salud</a:t>
            </a:r>
          </a:p>
          <a:p>
            <a:r>
              <a:rPr lang="es-ES" dirty="0"/>
              <a:t>Resultados globales en salud: esperanza de vida, mortalidad, mortalidad infantil.</a:t>
            </a:r>
          </a:p>
          <a:p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es-ES" dirty="0"/>
              <a:t>Fuente de datos: WHOSIS y Banco Mundial.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A87223-72B9-4C83-B9EE-3A0689D841B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343775" cy="857274"/>
          </a:xfrm>
        </p:spPr>
        <p:txBody>
          <a:bodyPr>
            <a:normAutofit fontScale="90000"/>
          </a:bodyPr>
          <a:lstStyle/>
          <a:p>
            <a:r>
              <a:rPr lang="es-ES" sz="2800" dirty="0"/>
              <a:t>Público </a:t>
            </a:r>
            <a:r>
              <a:rPr lang="es-ES" sz="2800" dirty="0" err="1"/>
              <a:t>vrs</a:t>
            </a:r>
            <a:r>
              <a:rPr lang="es-ES" sz="2800" dirty="0"/>
              <a:t> privado: Gasto público en salud grupo de países de Latinoamérica</a:t>
            </a:r>
            <a:endParaRPr lang="en-US" sz="2800" dirty="0"/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3C0AB8-CFDC-4E06-BBA7-EDB96A938FF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922" t="18204" r="10431" b="9058"/>
          <a:stretch>
            <a:fillRect/>
          </a:stretch>
        </p:blipFill>
        <p:spPr>
          <a:xfrm>
            <a:off x="1028704" y="1341438"/>
            <a:ext cx="6740525" cy="5183187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/>
              <a:t>Economía de la salud</a:t>
            </a:r>
            <a:endParaRPr lang="en-US" sz="400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285720" y="2214554"/>
            <a:ext cx="8572500" cy="200025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" sz="6000" dirty="0"/>
              <a:t>Indicadores Globales: </a:t>
            </a:r>
            <a:r>
              <a:rPr lang="es-ES" sz="4800" dirty="0"/>
              <a:t>Ejercicios prácticos análisis de variabilidad y métodos gráficos</a:t>
            </a:r>
            <a:endParaRPr lang="es-ES" sz="5400" dirty="0"/>
          </a:p>
          <a:p>
            <a:pPr algn="ctr">
              <a:buFontTx/>
              <a:buNone/>
            </a:pPr>
            <a:endParaRPr lang="en-US" sz="6000" dirty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B13D3A-A734-432C-BBD1-30D403D7911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428596" y="274640"/>
            <a:ext cx="8391875" cy="868362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Gasto salud </a:t>
            </a:r>
            <a:r>
              <a:rPr lang="es-ES" sz="3200" dirty="0" err="1"/>
              <a:t>vrs</a:t>
            </a:r>
            <a:r>
              <a:rPr lang="es-ES" sz="3200" dirty="0"/>
              <a:t> expectativa de </a:t>
            </a:r>
            <a:r>
              <a:rPr lang="es-ES" sz="3200" dirty="0" smtClean="0"/>
              <a:t>vida</a:t>
            </a:r>
            <a:br>
              <a:rPr lang="es-ES" sz="3200" dirty="0" smtClean="0"/>
            </a:br>
            <a:r>
              <a:rPr lang="es-ES" sz="3200" dirty="0" smtClean="0">
                <a:solidFill>
                  <a:srgbClr val="00A0A0"/>
                </a:solidFill>
              </a:rPr>
              <a:t>Centroamérica</a:t>
            </a:r>
            <a:r>
              <a:rPr lang="en-US" sz="3200" dirty="0" smtClean="0">
                <a:solidFill>
                  <a:srgbClr val="00A0A0"/>
                </a:solidFill>
              </a:rPr>
              <a:t/>
            </a:r>
            <a:br>
              <a:rPr lang="en-US" sz="3200" dirty="0" smtClean="0">
                <a:solidFill>
                  <a:srgbClr val="00A0A0"/>
                </a:solidFill>
              </a:rPr>
            </a:br>
            <a:endParaRPr lang="en-US" sz="3200" dirty="0"/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684212"/>
          </a:xfrm>
        </p:spPr>
        <p:txBody>
          <a:bodyPr/>
          <a:lstStyle/>
          <a:p>
            <a:r>
              <a:rPr lang="es-ES" sz="2800" dirty="0"/>
              <a:t>Existe alguna relación? </a:t>
            </a:r>
            <a:endParaRPr lang="en-US" sz="2400" dirty="0">
              <a:solidFill>
                <a:srgbClr val="00A0A0"/>
              </a:solidFill>
            </a:endParaRPr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59A338-B0D1-4EA1-9AFB-8EFDA9C1A04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/>
          </a:p>
        </p:txBody>
      </p:sp>
      <p:graphicFrame>
        <p:nvGraphicFramePr>
          <p:cNvPr id="5" name="4 Gráfico"/>
          <p:cNvGraphicFramePr/>
          <p:nvPr/>
        </p:nvGraphicFramePr>
        <p:xfrm>
          <a:off x="1071538" y="1785926"/>
          <a:ext cx="71438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39652" y="26064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PIB (PPA) </a:t>
            </a:r>
            <a:r>
              <a:rPr lang="es-ES" b="1" dirty="0" err="1"/>
              <a:t>percápita</a:t>
            </a:r>
            <a:r>
              <a:rPr lang="es-ES" b="1" dirty="0"/>
              <a:t> por países= Indicador de bienestar </a:t>
            </a:r>
            <a:endParaRPr lang="en-U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578811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Fuente: </a:t>
            </a:r>
            <a:r>
              <a:rPr lang="es-ES" sz="1200" b="1" dirty="0"/>
              <a:t>PIB per cápita  2018 según </a:t>
            </a:r>
            <a:r>
              <a:rPr lang="es-ES" sz="1200" b="1" dirty="0">
                <a:hlinkClick r:id="rId2" action="ppaction://hlinkfile" tooltip="Banco Mundial"/>
              </a:rPr>
              <a:t>Banco Mundial</a:t>
            </a:r>
            <a:endParaRPr lang="es-ES" sz="1200" dirty="0"/>
          </a:p>
        </p:txBody>
      </p:sp>
      <p:sp>
        <p:nvSpPr>
          <p:cNvPr id="7" name="6 Rectángulo"/>
          <p:cNvSpPr/>
          <p:nvPr/>
        </p:nvSpPr>
        <p:spPr>
          <a:xfrm>
            <a:off x="251520" y="6249775"/>
            <a:ext cx="792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/>
              <a:t>https://datos.bancomundial.org/indicador/NY.GDP.PCAP.CD?view=map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312A6FC-F4D4-4D3E-805D-6EBEEBCFF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9931" r="11413" b="12200"/>
          <a:stretch/>
        </p:blipFill>
        <p:spPr>
          <a:xfrm>
            <a:off x="386495" y="806220"/>
            <a:ext cx="8371010" cy="4751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63766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7821" y="1248356"/>
            <a:ext cx="898835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¿Cuál país de Centroamérica </a:t>
            </a:r>
          </a:p>
          <a:p>
            <a:pPr algn="ctr"/>
            <a:r>
              <a:rPr lang="es-E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(incluido Panamá) </a:t>
            </a:r>
          </a:p>
          <a:p>
            <a:pPr algn="ctr"/>
            <a:r>
              <a:rPr lang="es-E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tiene el PIB per cápita mayor?</a:t>
            </a:r>
          </a:p>
          <a:p>
            <a:pPr algn="ctr"/>
            <a:r>
              <a:rPr lang="es-E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¿Cuál el menor?</a:t>
            </a:r>
          </a:p>
          <a:p>
            <a:pPr algn="ctr"/>
            <a:r>
              <a:rPr lang="es-ES" sz="4800" b="1" dirty="0">
                <a:ln w="50800"/>
                <a:solidFill>
                  <a:schemeClr val="accent2"/>
                </a:solidFill>
              </a:rPr>
              <a:t>Ejercicio en grupos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42120" y="522920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hlinkClick r:id="rId2"/>
              </a:rPr>
              <a:t>https://datos.bancomundial.org/indicador/NY.GDP.PCAP.CD?view=map</a:t>
            </a:r>
            <a:endParaRPr lang="es-CR" dirty="0"/>
          </a:p>
          <a:p>
            <a:endParaRPr lang="es-CR" dirty="0"/>
          </a:p>
        </p:txBody>
      </p:sp>
      <p:sp>
        <p:nvSpPr>
          <p:cNvPr id="5" name="4 Rectángulo"/>
          <p:cNvSpPr/>
          <p:nvPr/>
        </p:nvSpPr>
        <p:spPr>
          <a:xfrm>
            <a:off x="1928794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https://datos.bancomundial.org/indicador/SH.XPD.CHEX.PP.CD?view=map&amp;year=2020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616189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85728"/>
            <a:ext cx="828039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¿Cuál país de Centroamérica </a:t>
            </a:r>
          </a:p>
          <a:p>
            <a:pPr algn="ctr"/>
            <a:r>
              <a:rPr lang="es-E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(incluido Panamá) </a:t>
            </a:r>
          </a:p>
          <a:p>
            <a:pPr algn="ctr"/>
            <a:r>
              <a:rPr lang="es-E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tiene </a:t>
            </a:r>
            <a:r>
              <a:rPr lang="es-ES" sz="48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gasto en salud per </a:t>
            </a:r>
            <a:r>
              <a:rPr lang="es-E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cápita mayor?</a:t>
            </a:r>
          </a:p>
          <a:p>
            <a:pPr algn="ctr"/>
            <a:r>
              <a:rPr lang="es-E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¿Cuál el menor?</a:t>
            </a:r>
          </a:p>
          <a:p>
            <a:pPr algn="ctr"/>
            <a:r>
              <a:rPr lang="es-ES" sz="4800" b="1" dirty="0">
                <a:ln w="50800"/>
                <a:solidFill>
                  <a:schemeClr val="accent2"/>
                </a:solidFill>
              </a:rPr>
              <a:t>Ejercicio en grupos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85918" y="5214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https://datos.bancomundial.org/indicador/SH.XPD.CHEX.PP.CD?view=map&amp;year=2020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616189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85728"/>
            <a:ext cx="828039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¿Cuál país de Centroamérica </a:t>
            </a:r>
          </a:p>
          <a:p>
            <a:pPr algn="ctr"/>
            <a:r>
              <a:rPr lang="es-E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(incluido Panamá) </a:t>
            </a:r>
          </a:p>
          <a:p>
            <a:pPr algn="ctr"/>
            <a:r>
              <a:rPr lang="es-E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tiene </a:t>
            </a:r>
            <a:r>
              <a:rPr lang="es-ES" sz="48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la mayor esperanza de vida al nacer?</a:t>
            </a:r>
            <a:endParaRPr lang="es-ES" sz="4800" b="1" dirty="0">
              <a:ln w="50800"/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¿Cuál el menor?</a:t>
            </a:r>
          </a:p>
          <a:p>
            <a:pPr algn="ctr"/>
            <a:r>
              <a:rPr lang="es-ES" sz="4800" b="1" dirty="0">
                <a:ln w="50800"/>
                <a:solidFill>
                  <a:schemeClr val="accent2"/>
                </a:solidFill>
              </a:rPr>
              <a:t>Ejercicio en grupos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85918" y="5214950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https://datos.bancomundial.org/indicator/SP.DYN.LE00.IN?view=map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616189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283</Words>
  <Application>Microsoft Office PowerPoint</Application>
  <PresentationFormat>Presentación en pantalla (4:3)</PresentationFormat>
  <Paragraphs>66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Sector salud: Tamaño, público vrs privado, resultados globales en salud </vt:lpstr>
      <vt:lpstr>Público vrs privado: Gasto público en salud grupo de países de Latinoamérica</vt:lpstr>
      <vt:lpstr>Economía de la salud</vt:lpstr>
      <vt:lpstr>Gasto salud vrs expectativa de vida Centroamérica </vt:lpstr>
      <vt:lpstr>Diapositiva 6</vt:lpstr>
      <vt:lpstr>Diapositiva 7</vt:lpstr>
      <vt:lpstr>Diapositiva 8</vt:lpstr>
      <vt:lpstr>Diapositiva 9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ACER</dc:creator>
  <cp:lastModifiedBy>ACER</cp:lastModifiedBy>
  <cp:revision>5</cp:revision>
  <dcterms:created xsi:type="dcterms:W3CDTF">2024-01-24T17:40:19Z</dcterms:created>
  <dcterms:modified xsi:type="dcterms:W3CDTF">2024-05-21T19:29:24Z</dcterms:modified>
</cp:coreProperties>
</file>