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91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elvin\Econom&#237;a%20de%20la%20salud\tema%204\cuadros%20cos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4963683399539218"/>
          <c:y val="4.5270212783035148E-2"/>
          <c:w val="0.78592874274916702"/>
          <c:h val="0.7547230449404853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1.196888090963498E-2"/>
                  <c:y val="-2.85423037716616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 intervención</a:t>
                    </a:r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6A-4089-8B34-1EEFB3E2597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/>
                      <a:t>A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6A-4089-8B34-1EEFB3E25978}"/>
                </c:ext>
              </c:extLst>
            </c:dLbl>
            <c:dLbl>
              <c:idx val="2"/>
              <c:layout>
                <c:manualLayout>
                  <c:x val="4.7875523638539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B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6A-4089-8B34-1EEFB3E259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/>
                      <a:t>C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B6A-4089-8B34-1EEFB3E2597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/>
                      <a:t>D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B6A-4089-8B34-1EEFB3E25978}"/>
                </c:ext>
              </c:extLst>
            </c:dLbl>
            <c:dLbl>
              <c:idx val="5"/>
              <c:layout>
                <c:manualLayout>
                  <c:x val="0"/>
                  <c:y val="-8.1549439347604526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E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B6A-4089-8B34-1EEFB3E2597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b="1"/>
                      <a:t>F</a:t>
                    </a:r>
                    <a:endParaRPr lang="en-US"/>
                  </a:p>
                </c:rich>
              </c:tx>
              <c:dLblPos val="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B6A-4089-8B34-1EEFB3E25978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'tabla + 2 opciones'!$C$17:$C$23</c:f>
              <c:numCache>
                <c:formatCode>#,##0.00</c:formatCode>
                <c:ptCount val="7"/>
                <c:pt idx="0">
                  <c:v>0</c:v>
                </c:pt>
                <c:pt idx="1">
                  <c:v>0.4</c:v>
                </c:pt>
                <c:pt idx="2">
                  <c:v>0.5</c:v>
                </c:pt>
                <c:pt idx="3">
                  <c:v>0.2</c:v>
                </c:pt>
                <c:pt idx="4">
                  <c:v>0.60000000000000064</c:v>
                </c:pt>
                <c:pt idx="5">
                  <c:v>0.62000000000000088</c:v>
                </c:pt>
                <c:pt idx="6">
                  <c:v>0.70000000000000062</c:v>
                </c:pt>
              </c:numCache>
            </c:numRef>
          </c:xVal>
          <c:yVal>
            <c:numRef>
              <c:f>'tabla + 2 opciones'!$D$17:$D$23</c:f>
              <c:numCache>
                <c:formatCode>#,##0</c:formatCode>
                <c:ptCount val="7"/>
                <c:pt idx="0">
                  <c:v>0</c:v>
                </c:pt>
                <c:pt idx="1">
                  <c:v>1500</c:v>
                </c:pt>
                <c:pt idx="2">
                  <c:v>4500</c:v>
                </c:pt>
                <c:pt idx="3">
                  <c:v>4800</c:v>
                </c:pt>
                <c:pt idx="4">
                  <c:v>5000</c:v>
                </c:pt>
                <c:pt idx="5">
                  <c:v>9500</c:v>
                </c:pt>
                <c:pt idx="6">
                  <c:v>12000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FB6A-4089-8B34-1EEFB3E25978}"/>
            </c:ext>
          </c:extLst>
        </c:ser>
        <c:dLbls>
          <c:showVal val="1"/>
          <c:showCatName val="1"/>
        </c:dLbls>
        <c:axId val="94151040"/>
        <c:axId val="94152576"/>
      </c:scatterChart>
      <c:valAx>
        <c:axId val="94151040"/>
        <c:scaling>
          <c:orientation val="minMax"/>
        </c:scaling>
        <c:axPos val="b"/>
        <c:numFmt formatCode="#,##0.00" sourceLinked="1"/>
        <c:tickLblPos val="nextTo"/>
        <c:crossAx val="94152576"/>
        <c:crosses val="autoZero"/>
        <c:crossBetween val="midCat"/>
      </c:valAx>
      <c:valAx>
        <c:axId val="9415257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94151040"/>
        <c:crosses val="autoZero"/>
        <c:crossBetween val="midCat"/>
      </c:valAx>
      <c:spPr>
        <a:solidFill>
          <a:schemeClr val="bg2">
            <a:lumMod val="90000"/>
          </a:schemeClr>
        </a:solidFill>
      </c:spPr>
    </c:plotArea>
    <c:plotVisOnly val="1"/>
    <c:dispBlanksAs val="gap"/>
  </c:chart>
  <c:spPr>
    <a:solidFill>
      <a:schemeClr val="bg2">
        <a:lumMod val="90000"/>
      </a:schemeClr>
    </a:solidFill>
  </c:spPr>
  <c:txPr>
    <a:bodyPr/>
    <a:lstStyle/>
    <a:p>
      <a:pPr>
        <a:defRPr sz="1600"/>
      </a:pPr>
      <a:endParaRPr lang="es-E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8B68-F658-4F82-951F-4217B6037D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89D64-E89B-4E5F-B4F1-44FEA9C7B838}">
      <dgm:prSet phldrT="[Texto]"/>
      <dgm:spPr/>
      <dgm:t>
        <a:bodyPr/>
        <a:lstStyle/>
        <a:p>
          <a:r>
            <a:rPr lang="es-ES" dirty="0"/>
            <a:t>Alternativas</a:t>
          </a:r>
          <a:endParaRPr lang="en-US" dirty="0"/>
        </a:p>
      </dgm:t>
    </dgm:pt>
    <dgm:pt modelId="{D1F3F9F2-84FB-4BFC-9B5A-B698ADA16567}" type="parTrans" cxnId="{7075C992-AC3B-40A2-BAB8-1A246F07DCC4}">
      <dgm:prSet/>
      <dgm:spPr/>
      <dgm:t>
        <a:bodyPr/>
        <a:lstStyle/>
        <a:p>
          <a:endParaRPr lang="en-US"/>
        </a:p>
      </dgm:t>
    </dgm:pt>
    <dgm:pt modelId="{20954F66-0C14-44AC-B0BC-ED6BFFC8DB2B}" type="sibTrans" cxnId="{7075C992-AC3B-40A2-BAB8-1A246F07DCC4}">
      <dgm:prSet/>
      <dgm:spPr/>
      <dgm:t>
        <a:bodyPr/>
        <a:lstStyle/>
        <a:p>
          <a:endParaRPr lang="en-US"/>
        </a:p>
      </dgm:t>
    </dgm:pt>
    <dgm:pt modelId="{D71FFE51-92F0-4628-8C64-BE4BD0D02302}">
      <dgm:prSet phldrT="[Texto]"/>
      <dgm:spPr/>
      <dgm:t>
        <a:bodyPr/>
        <a:lstStyle/>
        <a:p>
          <a:r>
            <a:rPr lang="es-ES" dirty="0"/>
            <a:t>Comparación de dos alternativas</a:t>
          </a:r>
          <a:endParaRPr lang="en-US" dirty="0"/>
        </a:p>
      </dgm:t>
    </dgm:pt>
    <dgm:pt modelId="{A733EB93-9B27-4DCB-939F-D97348165D46}" type="parTrans" cxnId="{4BA205C1-082A-4168-8350-36042F7E5808}">
      <dgm:prSet/>
      <dgm:spPr/>
      <dgm:t>
        <a:bodyPr/>
        <a:lstStyle/>
        <a:p>
          <a:endParaRPr lang="en-US"/>
        </a:p>
      </dgm:t>
    </dgm:pt>
    <dgm:pt modelId="{244893DD-FE6B-4A46-9FCD-CC234262D1AC}" type="sibTrans" cxnId="{4BA205C1-082A-4168-8350-36042F7E5808}">
      <dgm:prSet/>
      <dgm:spPr/>
      <dgm:t>
        <a:bodyPr/>
        <a:lstStyle/>
        <a:p>
          <a:endParaRPr lang="en-US"/>
        </a:p>
      </dgm:t>
    </dgm:pt>
    <dgm:pt modelId="{0A614E4A-6D5E-40F0-8FA4-945619568F74}">
      <dgm:prSet phldrT="[Texto]"/>
      <dgm:spPr/>
      <dgm:t>
        <a:bodyPr/>
        <a:lstStyle/>
        <a:p>
          <a:r>
            <a:rPr lang="es-ES" dirty="0"/>
            <a:t>Elementos</a:t>
          </a:r>
          <a:endParaRPr lang="en-US" dirty="0"/>
        </a:p>
      </dgm:t>
    </dgm:pt>
    <dgm:pt modelId="{788381DE-2F56-4772-91D1-2E6D1CAB7416}" type="parTrans" cxnId="{F8E04A6A-2C63-45BA-81AF-0CAA95FDA440}">
      <dgm:prSet/>
      <dgm:spPr/>
      <dgm:t>
        <a:bodyPr/>
        <a:lstStyle/>
        <a:p>
          <a:endParaRPr lang="en-US"/>
        </a:p>
      </dgm:t>
    </dgm:pt>
    <dgm:pt modelId="{B4B7CDBC-B455-40E9-92EF-F8FDAF95A448}" type="sibTrans" cxnId="{F8E04A6A-2C63-45BA-81AF-0CAA95FDA440}">
      <dgm:prSet/>
      <dgm:spPr/>
      <dgm:t>
        <a:bodyPr/>
        <a:lstStyle/>
        <a:p>
          <a:endParaRPr lang="en-US"/>
        </a:p>
      </dgm:t>
    </dgm:pt>
    <dgm:pt modelId="{2324DFC2-FF7E-4267-BE90-118851C693B4}">
      <dgm:prSet phldrT="[Texto]"/>
      <dgm:spPr/>
      <dgm:t>
        <a:bodyPr/>
        <a:lstStyle/>
        <a:p>
          <a:r>
            <a:rPr lang="es-ES" dirty="0"/>
            <a:t>Costos</a:t>
          </a:r>
          <a:endParaRPr lang="en-US" dirty="0"/>
        </a:p>
      </dgm:t>
    </dgm:pt>
    <dgm:pt modelId="{A78500EB-7C33-4DA0-94EC-CDFCDA0F82A7}" type="parTrans" cxnId="{53157D63-D880-436F-8CE1-1F2038E7B92F}">
      <dgm:prSet/>
      <dgm:spPr/>
      <dgm:t>
        <a:bodyPr/>
        <a:lstStyle/>
        <a:p>
          <a:endParaRPr lang="en-US"/>
        </a:p>
      </dgm:t>
    </dgm:pt>
    <dgm:pt modelId="{BAD380E6-E4E3-4EB3-AC2B-2E28CF9D5414}" type="sibTrans" cxnId="{53157D63-D880-436F-8CE1-1F2038E7B92F}">
      <dgm:prSet/>
      <dgm:spPr/>
      <dgm:t>
        <a:bodyPr/>
        <a:lstStyle/>
        <a:p>
          <a:endParaRPr lang="en-US"/>
        </a:p>
      </dgm:t>
    </dgm:pt>
    <dgm:pt modelId="{C5CEA176-41AE-406A-93CB-F1038E9FA2CC}">
      <dgm:prSet phldrT="[Texto]"/>
      <dgm:spPr/>
      <dgm:t>
        <a:bodyPr/>
        <a:lstStyle/>
        <a:p>
          <a:r>
            <a:rPr lang="es-ES" dirty="0"/>
            <a:t>Beneficios en salud</a:t>
          </a:r>
          <a:endParaRPr lang="en-US" dirty="0"/>
        </a:p>
      </dgm:t>
    </dgm:pt>
    <dgm:pt modelId="{88D088FF-54CB-423C-8B88-F3114B7E0DE7}" type="parTrans" cxnId="{E42ACD9D-758C-40E2-8F96-3FE3458D9180}">
      <dgm:prSet/>
      <dgm:spPr/>
      <dgm:t>
        <a:bodyPr/>
        <a:lstStyle/>
        <a:p>
          <a:endParaRPr lang="en-US"/>
        </a:p>
      </dgm:t>
    </dgm:pt>
    <dgm:pt modelId="{6226FB61-6E42-49DF-912C-54AE838F47A5}" type="sibTrans" cxnId="{E42ACD9D-758C-40E2-8F96-3FE3458D9180}">
      <dgm:prSet/>
      <dgm:spPr/>
      <dgm:t>
        <a:bodyPr/>
        <a:lstStyle/>
        <a:p>
          <a:endParaRPr lang="en-US"/>
        </a:p>
      </dgm:t>
    </dgm:pt>
    <dgm:pt modelId="{40E1B2AB-D5B2-47AB-9ADD-B6F8BA67490A}">
      <dgm:prSet phldrT="[Texto]"/>
      <dgm:spPr/>
      <dgm:t>
        <a:bodyPr/>
        <a:lstStyle/>
        <a:p>
          <a:r>
            <a:rPr lang="es-ES" dirty="0"/>
            <a:t>Perspectivas</a:t>
          </a:r>
          <a:endParaRPr lang="en-US" dirty="0"/>
        </a:p>
      </dgm:t>
    </dgm:pt>
    <dgm:pt modelId="{919204F7-0BAE-4E15-B1F0-CE8ED155F2C6}" type="parTrans" cxnId="{A4DF1517-F000-4541-8A73-951B3589E9AE}">
      <dgm:prSet/>
      <dgm:spPr/>
      <dgm:t>
        <a:bodyPr/>
        <a:lstStyle/>
        <a:p>
          <a:endParaRPr lang="en-US"/>
        </a:p>
      </dgm:t>
    </dgm:pt>
    <dgm:pt modelId="{866BFDBC-4425-4F5D-BC6A-58BED2AEAD0B}" type="sibTrans" cxnId="{A4DF1517-F000-4541-8A73-951B3589E9AE}">
      <dgm:prSet/>
      <dgm:spPr/>
      <dgm:t>
        <a:bodyPr/>
        <a:lstStyle/>
        <a:p>
          <a:endParaRPr lang="en-US"/>
        </a:p>
      </dgm:t>
    </dgm:pt>
    <dgm:pt modelId="{9A840B53-A944-4EF1-9372-A03C41370C89}">
      <dgm:prSet phldrT="[Texto]"/>
      <dgm:spPr/>
      <dgm:t>
        <a:bodyPr/>
        <a:lstStyle/>
        <a:p>
          <a:r>
            <a:rPr lang="es-ES" dirty="0"/>
            <a:t>Sociedad</a:t>
          </a:r>
          <a:endParaRPr lang="en-US" dirty="0"/>
        </a:p>
      </dgm:t>
    </dgm:pt>
    <dgm:pt modelId="{5E90B5C9-2C29-40A3-81E2-1318961985DE}" type="parTrans" cxnId="{A6981538-3094-4ABB-A9CD-62F78AD36F16}">
      <dgm:prSet/>
      <dgm:spPr/>
      <dgm:t>
        <a:bodyPr/>
        <a:lstStyle/>
        <a:p>
          <a:endParaRPr lang="en-US"/>
        </a:p>
      </dgm:t>
    </dgm:pt>
    <dgm:pt modelId="{ADCF72F2-9BE5-41EE-8B5E-8306FA6EADF8}" type="sibTrans" cxnId="{A6981538-3094-4ABB-A9CD-62F78AD36F16}">
      <dgm:prSet/>
      <dgm:spPr/>
      <dgm:t>
        <a:bodyPr/>
        <a:lstStyle/>
        <a:p>
          <a:endParaRPr lang="en-US"/>
        </a:p>
      </dgm:t>
    </dgm:pt>
    <dgm:pt modelId="{43CC7215-BB27-4B09-8747-00610661FC19}">
      <dgm:prSet phldrT="[Texto]"/>
      <dgm:spPr/>
      <dgm:t>
        <a:bodyPr/>
        <a:lstStyle/>
        <a:p>
          <a:r>
            <a:rPr lang="es-ES" dirty="0"/>
            <a:t>Sistema de Salud</a:t>
          </a:r>
          <a:endParaRPr lang="en-US" dirty="0"/>
        </a:p>
      </dgm:t>
    </dgm:pt>
    <dgm:pt modelId="{78EF3618-D974-4BAA-ABE7-FF51CBDFAD2B}" type="parTrans" cxnId="{C6F54EE2-2D7C-4349-B26B-25F81FB34DBC}">
      <dgm:prSet/>
      <dgm:spPr/>
      <dgm:t>
        <a:bodyPr/>
        <a:lstStyle/>
        <a:p>
          <a:endParaRPr lang="en-US"/>
        </a:p>
      </dgm:t>
    </dgm:pt>
    <dgm:pt modelId="{50EFF34A-E056-45AB-ACBC-5D8B04DFBB5F}" type="sibTrans" cxnId="{C6F54EE2-2D7C-4349-B26B-25F81FB34DBC}">
      <dgm:prSet/>
      <dgm:spPr/>
      <dgm:t>
        <a:bodyPr/>
        <a:lstStyle/>
        <a:p>
          <a:endParaRPr lang="en-US"/>
        </a:p>
      </dgm:t>
    </dgm:pt>
    <dgm:pt modelId="{A15BF6D8-E62A-4319-A475-92C831F86059}">
      <dgm:prSet phldrT="[Texto]"/>
      <dgm:spPr/>
      <dgm:t>
        <a:bodyPr/>
        <a:lstStyle/>
        <a:p>
          <a:r>
            <a:rPr lang="es-ES" dirty="0"/>
            <a:t>Paciente</a:t>
          </a:r>
          <a:endParaRPr lang="en-US" dirty="0"/>
        </a:p>
      </dgm:t>
    </dgm:pt>
    <dgm:pt modelId="{674CB464-B3AB-4CFC-9E8E-8A1308CCC0E6}" type="parTrans" cxnId="{5ED334E9-EA07-4693-868A-F69A0981D450}">
      <dgm:prSet/>
      <dgm:spPr/>
      <dgm:t>
        <a:bodyPr/>
        <a:lstStyle/>
        <a:p>
          <a:endParaRPr lang="en-US"/>
        </a:p>
      </dgm:t>
    </dgm:pt>
    <dgm:pt modelId="{6F0B8102-35D4-4E7F-ACE9-FC1690070941}" type="sibTrans" cxnId="{5ED334E9-EA07-4693-868A-F69A0981D450}">
      <dgm:prSet/>
      <dgm:spPr/>
      <dgm:t>
        <a:bodyPr/>
        <a:lstStyle/>
        <a:p>
          <a:endParaRPr lang="en-US"/>
        </a:p>
      </dgm:t>
    </dgm:pt>
    <dgm:pt modelId="{EB9903E0-C2D3-47F9-8EB3-BAC8DD2E7750}" type="pres">
      <dgm:prSet presAssocID="{D9048B68-F658-4F82-951F-4217B6037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1C83DC-E305-4A14-90D2-6D3F305BA744}" type="pres">
      <dgm:prSet presAssocID="{4E389D64-E89B-4E5F-B4F1-44FEA9C7B838}" presName="composite" presStyleCnt="0"/>
      <dgm:spPr/>
    </dgm:pt>
    <dgm:pt modelId="{0852F102-025A-492C-9D54-A32AB6A3BB35}" type="pres">
      <dgm:prSet presAssocID="{4E389D64-E89B-4E5F-B4F1-44FEA9C7B83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F0340-642C-472A-B256-762840D13A59}" type="pres">
      <dgm:prSet presAssocID="{4E389D64-E89B-4E5F-B4F1-44FEA9C7B83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CA276E-0A77-477E-94DE-BCD8CFC7F345}" type="pres">
      <dgm:prSet presAssocID="{20954F66-0C14-44AC-B0BC-ED6BFFC8DB2B}" presName="space" presStyleCnt="0"/>
      <dgm:spPr/>
    </dgm:pt>
    <dgm:pt modelId="{AA131AA6-D659-491A-90CE-E59BCBEE64FB}" type="pres">
      <dgm:prSet presAssocID="{0A614E4A-6D5E-40F0-8FA4-945619568F74}" presName="composite" presStyleCnt="0"/>
      <dgm:spPr/>
    </dgm:pt>
    <dgm:pt modelId="{609FE44A-81C6-44B2-82BC-5301369CD811}" type="pres">
      <dgm:prSet presAssocID="{0A614E4A-6D5E-40F0-8FA4-945619568F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01977-AEE7-4484-83B8-31BB43D77779}" type="pres">
      <dgm:prSet presAssocID="{0A614E4A-6D5E-40F0-8FA4-945619568F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ACB4F-BFD1-4151-9053-4C6CA5B04B09}" type="pres">
      <dgm:prSet presAssocID="{B4B7CDBC-B455-40E9-92EF-F8FDAF95A448}" presName="space" presStyleCnt="0"/>
      <dgm:spPr/>
    </dgm:pt>
    <dgm:pt modelId="{2B76BE9D-3571-4D19-A7DB-B27F884352CE}" type="pres">
      <dgm:prSet presAssocID="{40E1B2AB-D5B2-47AB-9ADD-B6F8BA67490A}" presName="composite" presStyleCnt="0"/>
      <dgm:spPr/>
    </dgm:pt>
    <dgm:pt modelId="{5C116045-D046-4EB7-9F98-B21395B11F57}" type="pres">
      <dgm:prSet presAssocID="{40E1B2AB-D5B2-47AB-9ADD-B6F8BA6749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B31B6-C03E-4AAA-BC60-EB16E60F9518}" type="pres">
      <dgm:prSet presAssocID="{40E1B2AB-D5B2-47AB-9ADD-B6F8BA6749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981538-3094-4ABB-A9CD-62F78AD36F16}" srcId="{40E1B2AB-D5B2-47AB-9ADD-B6F8BA67490A}" destId="{9A840B53-A944-4EF1-9372-A03C41370C89}" srcOrd="0" destOrd="0" parTransId="{5E90B5C9-2C29-40A3-81E2-1318961985DE}" sibTransId="{ADCF72F2-9BE5-41EE-8B5E-8306FA6EADF8}"/>
    <dgm:cxn modelId="{E42ACD9D-758C-40E2-8F96-3FE3458D9180}" srcId="{0A614E4A-6D5E-40F0-8FA4-945619568F74}" destId="{C5CEA176-41AE-406A-93CB-F1038E9FA2CC}" srcOrd="1" destOrd="0" parTransId="{88D088FF-54CB-423C-8B88-F3114B7E0DE7}" sibTransId="{6226FB61-6E42-49DF-912C-54AE838F47A5}"/>
    <dgm:cxn modelId="{6C97009C-0F4B-40E1-9DFB-1B365E688620}" type="presOf" srcId="{D71FFE51-92F0-4628-8C64-BE4BD0D02302}" destId="{16FF0340-642C-472A-B256-762840D13A59}" srcOrd="0" destOrd="0" presId="urn:microsoft.com/office/officeart/2005/8/layout/hList1"/>
    <dgm:cxn modelId="{4BA205C1-082A-4168-8350-36042F7E5808}" srcId="{4E389D64-E89B-4E5F-B4F1-44FEA9C7B838}" destId="{D71FFE51-92F0-4628-8C64-BE4BD0D02302}" srcOrd="0" destOrd="0" parTransId="{A733EB93-9B27-4DCB-939F-D97348165D46}" sibTransId="{244893DD-FE6B-4A46-9FCD-CC234262D1AC}"/>
    <dgm:cxn modelId="{C6F54EE2-2D7C-4349-B26B-25F81FB34DBC}" srcId="{40E1B2AB-D5B2-47AB-9ADD-B6F8BA67490A}" destId="{43CC7215-BB27-4B09-8747-00610661FC19}" srcOrd="1" destOrd="0" parTransId="{78EF3618-D974-4BAA-ABE7-FF51CBDFAD2B}" sibTransId="{50EFF34A-E056-45AB-ACBC-5D8B04DFBB5F}"/>
    <dgm:cxn modelId="{2457A14F-053D-4B37-BC6E-6BD3DD203F88}" type="presOf" srcId="{A15BF6D8-E62A-4319-A475-92C831F86059}" destId="{EEAB31B6-C03E-4AAA-BC60-EB16E60F9518}" srcOrd="0" destOrd="2" presId="urn:microsoft.com/office/officeart/2005/8/layout/hList1"/>
    <dgm:cxn modelId="{A0531445-BC69-477F-B0A8-A0B95FE4A46E}" type="presOf" srcId="{40E1B2AB-D5B2-47AB-9ADD-B6F8BA67490A}" destId="{5C116045-D046-4EB7-9F98-B21395B11F57}" srcOrd="0" destOrd="0" presId="urn:microsoft.com/office/officeart/2005/8/layout/hList1"/>
    <dgm:cxn modelId="{71E43189-0970-4F16-B4D2-359B1C31AE49}" type="presOf" srcId="{D9048B68-F658-4F82-951F-4217B6037D3B}" destId="{EB9903E0-C2D3-47F9-8EB3-BAC8DD2E7750}" srcOrd="0" destOrd="0" presId="urn:microsoft.com/office/officeart/2005/8/layout/hList1"/>
    <dgm:cxn modelId="{53157D63-D880-436F-8CE1-1F2038E7B92F}" srcId="{0A614E4A-6D5E-40F0-8FA4-945619568F74}" destId="{2324DFC2-FF7E-4267-BE90-118851C693B4}" srcOrd="0" destOrd="0" parTransId="{A78500EB-7C33-4DA0-94EC-CDFCDA0F82A7}" sibTransId="{BAD380E6-E4E3-4EB3-AC2B-2E28CF9D5414}"/>
    <dgm:cxn modelId="{6369E7B7-0BBF-487F-B188-81F9062D1DE3}" type="presOf" srcId="{9A840B53-A944-4EF1-9372-A03C41370C89}" destId="{EEAB31B6-C03E-4AAA-BC60-EB16E60F9518}" srcOrd="0" destOrd="0" presId="urn:microsoft.com/office/officeart/2005/8/layout/hList1"/>
    <dgm:cxn modelId="{1CCD5EE9-1CF9-4E96-8DBE-A1204F937EE0}" type="presOf" srcId="{0A614E4A-6D5E-40F0-8FA4-945619568F74}" destId="{609FE44A-81C6-44B2-82BC-5301369CD811}" srcOrd="0" destOrd="0" presId="urn:microsoft.com/office/officeart/2005/8/layout/hList1"/>
    <dgm:cxn modelId="{A4DF1517-F000-4541-8A73-951B3589E9AE}" srcId="{D9048B68-F658-4F82-951F-4217B6037D3B}" destId="{40E1B2AB-D5B2-47AB-9ADD-B6F8BA67490A}" srcOrd="2" destOrd="0" parTransId="{919204F7-0BAE-4E15-B1F0-CE8ED155F2C6}" sibTransId="{866BFDBC-4425-4F5D-BC6A-58BED2AEAD0B}"/>
    <dgm:cxn modelId="{7075C992-AC3B-40A2-BAB8-1A246F07DCC4}" srcId="{D9048B68-F658-4F82-951F-4217B6037D3B}" destId="{4E389D64-E89B-4E5F-B4F1-44FEA9C7B838}" srcOrd="0" destOrd="0" parTransId="{D1F3F9F2-84FB-4BFC-9B5A-B698ADA16567}" sibTransId="{20954F66-0C14-44AC-B0BC-ED6BFFC8DB2B}"/>
    <dgm:cxn modelId="{E53E52FA-FF43-4235-A66B-F83946F278FE}" type="presOf" srcId="{43CC7215-BB27-4B09-8747-00610661FC19}" destId="{EEAB31B6-C03E-4AAA-BC60-EB16E60F9518}" srcOrd="0" destOrd="1" presId="urn:microsoft.com/office/officeart/2005/8/layout/hList1"/>
    <dgm:cxn modelId="{5ED334E9-EA07-4693-868A-F69A0981D450}" srcId="{40E1B2AB-D5B2-47AB-9ADD-B6F8BA67490A}" destId="{A15BF6D8-E62A-4319-A475-92C831F86059}" srcOrd="2" destOrd="0" parTransId="{674CB464-B3AB-4CFC-9E8E-8A1308CCC0E6}" sibTransId="{6F0B8102-35D4-4E7F-ACE9-FC1690070941}"/>
    <dgm:cxn modelId="{F86A50F2-7FAE-49AA-9335-389CDB3295A2}" type="presOf" srcId="{C5CEA176-41AE-406A-93CB-F1038E9FA2CC}" destId="{D7D01977-AEE7-4484-83B8-31BB43D77779}" srcOrd="0" destOrd="1" presId="urn:microsoft.com/office/officeart/2005/8/layout/hList1"/>
    <dgm:cxn modelId="{F8E04A6A-2C63-45BA-81AF-0CAA95FDA440}" srcId="{D9048B68-F658-4F82-951F-4217B6037D3B}" destId="{0A614E4A-6D5E-40F0-8FA4-945619568F74}" srcOrd="1" destOrd="0" parTransId="{788381DE-2F56-4772-91D1-2E6D1CAB7416}" sibTransId="{B4B7CDBC-B455-40E9-92EF-F8FDAF95A448}"/>
    <dgm:cxn modelId="{81D5035B-945E-44F5-92FE-180E325D43E5}" type="presOf" srcId="{2324DFC2-FF7E-4267-BE90-118851C693B4}" destId="{D7D01977-AEE7-4484-83B8-31BB43D77779}" srcOrd="0" destOrd="0" presId="urn:microsoft.com/office/officeart/2005/8/layout/hList1"/>
    <dgm:cxn modelId="{91085F6B-44B7-4961-BB2C-D0E2ED41940F}" type="presOf" srcId="{4E389D64-E89B-4E5F-B4F1-44FEA9C7B838}" destId="{0852F102-025A-492C-9D54-A32AB6A3BB35}" srcOrd="0" destOrd="0" presId="urn:microsoft.com/office/officeart/2005/8/layout/hList1"/>
    <dgm:cxn modelId="{DE66B71F-0ADC-4DA3-B51F-DD1878EB101E}" type="presParOf" srcId="{EB9903E0-C2D3-47F9-8EB3-BAC8DD2E7750}" destId="{2A1C83DC-E305-4A14-90D2-6D3F305BA744}" srcOrd="0" destOrd="0" presId="urn:microsoft.com/office/officeart/2005/8/layout/hList1"/>
    <dgm:cxn modelId="{BBC93BBF-F445-415D-B118-69A14B16C6EF}" type="presParOf" srcId="{2A1C83DC-E305-4A14-90D2-6D3F305BA744}" destId="{0852F102-025A-492C-9D54-A32AB6A3BB35}" srcOrd="0" destOrd="0" presId="urn:microsoft.com/office/officeart/2005/8/layout/hList1"/>
    <dgm:cxn modelId="{8F6C9092-07D7-49D8-864E-16AE1B2F9254}" type="presParOf" srcId="{2A1C83DC-E305-4A14-90D2-6D3F305BA744}" destId="{16FF0340-642C-472A-B256-762840D13A59}" srcOrd="1" destOrd="0" presId="urn:microsoft.com/office/officeart/2005/8/layout/hList1"/>
    <dgm:cxn modelId="{18F8916E-E104-44EC-9703-BAE440B341A6}" type="presParOf" srcId="{EB9903E0-C2D3-47F9-8EB3-BAC8DD2E7750}" destId="{D7CA276E-0A77-477E-94DE-BCD8CFC7F345}" srcOrd="1" destOrd="0" presId="urn:microsoft.com/office/officeart/2005/8/layout/hList1"/>
    <dgm:cxn modelId="{855BAC22-31BA-4409-BD91-8F08F0240553}" type="presParOf" srcId="{EB9903E0-C2D3-47F9-8EB3-BAC8DD2E7750}" destId="{AA131AA6-D659-491A-90CE-E59BCBEE64FB}" srcOrd="2" destOrd="0" presId="urn:microsoft.com/office/officeart/2005/8/layout/hList1"/>
    <dgm:cxn modelId="{EB7443E2-468B-491C-9C90-B132907B1895}" type="presParOf" srcId="{AA131AA6-D659-491A-90CE-E59BCBEE64FB}" destId="{609FE44A-81C6-44B2-82BC-5301369CD811}" srcOrd="0" destOrd="0" presId="urn:microsoft.com/office/officeart/2005/8/layout/hList1"/>
    <dgm:cxn modelId="{6ED9B266-5F4E-41FA-B82C-8D6CA30B7BBA}" type="presParOf" srcId="{AA131AA6-D659-491A-90CE-E59BCBEE64FB}" destId="{D7D01977-AEE7-4484-83B8-31BB43D77779}" srcOrd="1" destOrd="0" presId="urn:microsoft.com/office/officeart/2005/8/layout/hList1"/>
    <dgm:cxn modelId="{FE5FCDE1-BECB-4B11-A992-742F5447C0AC}" type="presParOf" srcId="{EB9903E0-C2D3-47F9-8EB3-BAC8DD2E7750}" destId="{DD7ACB4F-BFD1-4151-9053-4C6CA5B04B09}" srcOrd="3" destOrd="0" presId="urn:microsoft.com/office/officeart/2005/8/layout/hList1"/>
    <dgm:cxn modelId="{1C84EB3E-6104-48B3-A14B-0214345C33BE}" type="presParOf" srcId="{EB9903E0-C2D3-47F9-8EB3-BAC8DD2E7750}" destId="{2B76BE9D-3571-4D19-A7DB-B27F884352CE}" srcOrd="4" destOrd="0" presId="urn:microsoft.com/office/officeart/2005/8/layout/hList1"/>
    <dgm:cxn modelId="{A4EEA337-5F5B-48EF-B06F-06FCBCA3BC51}" type="presParOf" srcId="{2B76BE9D-3571-4D19-A7DB-B27F884352CE}" destId="{5C116045-D046-4EB7-9F98-B21395B11F57}" srcOrd="0" destOrd="0" presId="urn:microsoft.com/office/officeart/2005/8/layout/hList1"/>
    <dgm:cxn modelId="{99E50522-DC5E-4E7E-BC35-41842882A9AF}" type="presParOf" srcId="{2B76BE9D-3571-4D19-A7DB-B27F884352CE}" destId="{EEAB31B6-C03E-4AAA-BC60-EB16E60F951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0.37255</cdr:x>
      <cdr:y>0.88889</cdr:y>
    </cdr:from>
    <cdr:to>
      <cdr:x>0.75854</cdr:x>
      <cdr:y>0.95923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736304" y="3168352"/>
          <a:ext cx="2835026" cy="250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err="1"/>
            <a:t>Años</a:t>
          </a:r>
          <a:r>
            <a:rPr lang="en-US" sz="1400" b="1" baseline="0" dirty="0"/>
            <a:t> de </a:t>
          </a:r>
          <a:r>
            <a:rPr lang="en-US" sz="1400" b="1" baseline="0" dirty="0" err="1"/>
            <a:t>vida</a:t>
          </a:r>
          <a:r>
            <a:rPr lang="en-US" sz="1400" b="1" baseline="0" dirty="0"/>
            <a:t> </a:t>
          </a:r>
          <a:r>
            <a:rPr lang="en-US" sz="1400" b="1" baseline="0" dirty="0" err="1"/>
            <a:t>ganados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0.27217</cdr:y>
    </cdr:from>
    <cdr:to>
      <cdr:x>0.07181</cdr:x>
      <cdr:y>0.58716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0" y="847725"/>
          <a:ext cx="381001" cy="981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err="1"/>
            <a:t>Costo</a:t>
          </a:r>
          <a:r>
            <a:rPr lang="en-US" sz="1600" b="1" dirty="0"/>
            <a:t> ($)</a:t>
          </a:r>
        </a:p>
      </cdr:txBody>
    </cdr:sp>
  </cdr:relSizeAnchor>
  <cdr:relSizeAnchor xmlns:cdr="http://schemas.openxmlformats.org/drawingml/2006/chartDrawing">
    <cdr:from>
      <cdr:x>0.14901</cdr:x>
      <cdr:y>0.72171</cdr:y>
    </cdr:from>
    <cdr:to>
      <cdr:x>0.5404</cdr:x>
      <cdr:y>0.80428</cdr:y>
    </cdr:to>
    <cdr:sp macro="" textlink="">
      <cdr:nvSpPr>
        <cdr:cNvPr id="7" name="6 Conector recto"/>
        <cdr:cNvSpPr/>
      </cdr:nvSpPr>
      <cdr:spPr>
        <a:xfrm xmlns:a="http://schemas.openxmlformats.org/drawingml/2006/main" flipV="1">
          <a:off x="790576" y="2247901"/>
          <a:ext cx="2076450" cy="2571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0.54219</cdr:x>
      <cdr:y>0.53517</cdr:y>
    </cdr:from>
    <cdr:to>
      <cdr:x>0.73609</cdr:x>
      <cdr:y>0.71254</cdr:y>
    </cdr:to>
    <cdr:sp macro="" textlink="">
      <cdr:nvSpPr>
        <cdr:cNvPr id="10" name="9 Conector recto"/>
        <cdr:cNvSpPr/>
      </cdr:nvSpPr>
      <cdr:spPr>
        <a:xfrm xmlns:a="http://schemas.openxmlformats.org/drawingml/2006/main" flipV="1">
          <a:off x="2876550" y="1666875"/>
          <a:ext cx="1028700" cy="5524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0.73968</cdr:x>
      <cdr:y>0.28571</cdr:y>
    </cdr:from>
    <cdr:to>
      <cdr:x>0.75258</cdr:x>
      <cdr:y>0.52905</cdr:y>
    </cdr:to>
    <cdr:sp macro="" textlink="">
      <cdr:nvSpPr>
        <cdr:cNvPr id="12" name="11 Conector recto"/>
        <cdr:cNvSpPr/>
      </cdr:nvSpPr>
      <cdr:spPr>
        <a:xfrm xmlns:a="http://schemas.openxmlformats.org/drawingml/2006/main" flipV="1">
          <a:off x="5166499" y="1296144"/>
          <a:ext cx="90085" cy="11038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0.74227</cdr:x>
      <cdr:y>0.15873</cdr:y>
    </cdr:from>
    <cdr:to>
      <cdr:x>0.83505</cdr:x>
      <cdr:y>0.53968</cdr:y>
    </cdr:to>
    <cdr:sp macro="" textlink="">
      <cdr:nvSpPr>
        <cdr:cNvPr id="9" name="8 Conector recto"/>
        <cdr:cNvSpPr/>
      </cdr:nvSpPr>
      <cdr:spPr>
        <a:xfrm xmlns:a="http://schemas.openxmlformats.org/drawingml/2006/main" flipV="1">
          <a:off x="5184576" y="720080"/>
          <a:ext cx="648072" cy="172819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0.14433</cdr:x>
      <cdr:y>0.25397</cdr:y>
    </cdr:from>
    <cdr:to>
      <cdr:x>1</cdr:x>
      <cdr:y>0.25397</cdr:y>
    </cdr:to>
    <cdr:sp macro="" textlink="">
      <cdr:nvSpPr>
        <cdr:cNvPr id="17" name="16 Conector recto"/>
        <cdr:cNvSpPr/>
      </cdr:nvSpPr>
      <cdr:spPr>
        <a:xfrm xmlns:a="http://schemas.openxmlformats.org/drawingml/2006/main">
          <a:off x="1008112" y="1152128"/>
          <a:ext cx="59766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0.39216</cdr:x>
      <cdr:y>0.12121</cdr:y>
    </cdr:from>
    <cdr:to>
      <cdr:x>0.5468</cdr:x>
      <cdr:y>0.24242</cdr:y>
    </cdr:to>
    <cdr:sp macro="" textlink="">
      <cdr:nvSpPr>
        <cdr:cNvPr id="18" name="17 CuadroTexto"/>
        <cdr:cNvSpPr txBox="1"/>
      </cdr:nvSpPr>
      <cdr:spPr>
        <a:xfrm xmlns:a="http://schemas.openxmlformats.org/drawingml/2006/main">
          <a:off x="2880320" y="432048"/>
          <a:ext cx="113580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100" b="1" dirty="0"/>
            <a:t>Presupuesto máximo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9FA3-0EE4-4AFF-BAF6-5A392C9E1F69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BE2E-772B-425B-83AE-881D4B4BD0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06286-9A26-45F5-9D76-1EC4651E9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DFA00-EC68-43B0-AEB6-FA9FF39D746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DFA00-EC68-43B0-AEB6-FA9FF39D746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2E-772B-425B-83AE-881D4B4BD09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DFA00-EC68-43B0-AEB6-FA9FF39D746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DFA00-EC68-43B0-AEB6-FA9FF39D746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DFA00-EC68-43B0-AEB6-FA9FF39D746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ADFA00-EC68-43B0-AEB6-FA9FF39D746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DFA00-EC68-43B0-AEB6-FA9FF39D746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666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409D-0682-472E-AF08-DBD34F4EBD2B}" type="datetime1">
              <a:rPr lang="es-ES"/>
              <a:pPr>
                <a:defRPr/>
              </a:pPr>
              <a:t>26/05/2024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7F80-F4DD-4A39-9361-F8348084A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FB52-06A2-4AD9-8DFB-A575BB065275}" type="datetimeFigureOut">
              <a:rPr lang="es-ES" smtClean="0"/>
              <a:pPr/>
              <a:t>26/05/2024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0E56-1362-4AFD-8C71-7EF9664319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etsa.bvsalud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.upf.edu/~ortun/publicacions/EvEcMedClin6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advanced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ecs.bvs.br/E/homepagee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cs.bvsalud.org/E/homepagee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advanced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Wr7vyx8PeAhXBrFkKHVRgAFkQjRx6BAgBEAU&amp;url=http://www.scielo.org.co/scielo.php?script=sci_arttext&amp;pid=S0034-74342011000200009&amp;psig=AOvVaw2QqXJxZMt9u4DFhseWyl_M&amp;ust=15417240785168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35497" y="4869160"/>
            <a:ext cx="8964488" cy="1988840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>
              <a:solidFill>
                <a:srgbClr val="FFFFFF"/>
              </a:solidFill>
              <a:cs typeface="+mn-cs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1616244" y="5084762"/>
            <a:ext cx="722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/>
              <a:t>Profesor:</a:t>
            </a:r>
          </a:p>
          <a:p>
            <a:r>
              <a:rPr lang="es-ES" sz="2000" dirty="0" err="1"/>
              <a:t>Ph.D.</a:t>
            </a:r>
            <a:r>
              <a:rPr lang="es-ES" sz="2000" dirty="0"/>
              <a:t> Melvin Morera Salas </a:t>
            </a:r>
            <a:r>
              <a:rPr lang="es-ES" dirty="0"/>
              <a:t>(mmoreras@gmail.com</a:t>
            </a:r>
            <a:r>
              <a:rPr lang="es-ES" sz="2000" dirty="0"/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107504" y="72008"/>
            <a:ext cx="8928992" cy="2852936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endParaRPr lang="es-E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/>
            </a:r>
            <a:b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</a:b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Curso  Economía de la Salud</a:t>
            </a:r>
          </a:p>
          <a:p>
            <a:pPr algn="ctr" eaLnBrk="0" hangingPunct="0">
              <a:defRPr/>
            </a:pPr>
            <a:r>
              <a:rPr lang="es-CR" sz="2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XLV Promoción </a:t>
            </a:r>
            <a:r>
              <a:rPr lang="es-CR" sz="24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Maestría en Gerencia de la Salud </a:t>
            </a:r>
            <a:r>
              <a:rPr lang="es-CR" sz="24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2023-2025</a:t>
            </a:r>
            <a:endParaRPr lang="es-CR" sz="24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es-ES" sz="2800" b="1" dirty="0">
                <a:solidFill>
                  <a:schemeClr val="bg1"/>
                </a:solidFill>
              </a:rPr>
              <a:t>Evaluación económica tecnologías en salud</a:t>
            </a:r>
            <a: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/>
            </a:r>
            <a:br>
              <a:rPr lang="es-ES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</a:br>
            <a:endParaRPr lang="es-ES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2924175"/>
            <a:ext cx="9109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3528137" y="200517"/>
            <a:ext cx="1756420" cy="99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2DBC9FB-B468-4F13-A355-63DCC29F92AC}"/>
              </a:ext>
            </a:extLst>
          </p:cNvPr>
          <p:cNvSpPr txBox="1"/>
          <p:nvPr/>
        </p:nvSpPr>
        <p:spPr>
          <a:xfrm>
            <a:off x="636587" y="6113818"/>
            <a:ext cx="184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>
                <a:solidFill>
                  <a:schemeClr val="bg1"/>
                </a:solidFill>
              </a:rPr>
              <a:t>Sesión Sincrónica 2</a:t>
            </a:r>
          </a:p>
          <a:p>
            <a:pPr algn="ctr"/>
            <a:r>
              <a:rPr lang="es-CR" sz="1400" dirty="0" smtClean="0"/>
              <a:t>15’06’2024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Costo - Beneficio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6" t="17058" r="16544" b="6345"/>
          <a:stretch/>
        </p:blipFill>
        <p:spPr bwMode="auto">
          <a:xfrm>
            <a:off x="679237" y="1340768"/>
            <a:ext cx="792521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129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007096" y="332656"/>
            <a:ext cx="813690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2400" dirty="0"/>
              <a:t>Evaluación económica en Economía de la Salud (EE):       </a:t>
            </a:r>
            <a:r>
              <a:rPr lang="es-CR" sz="2400" dirty="0" smtClean="0"/>
              <a:t/>
            </a:r>
            <a:br>
              <a:rPr lang="es-CR" sz="2400" dirty="0" smtClean="0"/>
            </a:br>
            <a:r>
              <a:rPr lang="es-CR" sz="2400" dirty="0" smtClean="0"/>
              <a:t>  </a:t>
            </a:r>
            <a:r>
              <a:rPr lang="es-CR" sz="2400" dirty="0"/>
              <a:t>Análisis de Costos</a:t>
            </a:r>
            <a:endParaRPr lang="en-US" sz="2400" dirty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3ED10-84C5-4CF9-B416-FE42A731F25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9839324"/>
              </p:ext>
            </p:extLst>
          </p:nvPr>
        </p:nvGraphicFramePr>
        <p:xfrm>
          <a:off x="323528" y="1340768"/>
          <a:ext cx="8424937" cy="525658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424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5658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análisis comparativo de los costos asociados a las intervenciones alternativas es común a todas las formas de </a:t>
                      </a:r>
                      <a:r>
                        <a:rPr lang="en-US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EE.</a:t>
                      </a:r>
                    </a:p>
                    <a:p>
                      <a:pPr marL="0" algn="just" defTabSz="914400" rtl="0" eaLnBrk="1" latinLnBrk="0" hangingPunct="1"/>
                      <a:endParaRPr lang="en-US" sz="2800" b="0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ES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costo de un recurso es el producto de 2 elementos: la cantidad total de recurso consumido y el valor monetario de la unidad de dicho recurso (</a:t>
                      </a:r>
                      <a:r>
                        <a:rPr lang="es-ES" sz="2800" b="0" kern="1200" baseline="0" dirty="0" err="1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ejm.</a:t>
                      </a:r>
                      <a:r>
                        <a:rPr lang="es-ES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precio de una hora de trabajo de un médico)</a:t>
                      </a:r>
                      <a:endParaRPr lang="en-US" sz="2800" b="0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s-CR" sz="2800" b="0" kern="120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CR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s-CR" sz="2800" b="0" kern="1200" baseline="0" noProof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r>
                        <a:rPr lang="es-CR" sz="2800" b="0" kern="1200" baseline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 costos en las EE tiene tres fases: identificar, cuantificar y valorar el costo de los recursos asociados a las intervenciones en salud.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200800" cy="868362"/>
          </a:xfrm>
        </p:spPr>
        <p:txBody>
          <a:bodyPr/>
          <a:lstStyle/>
          <a:p>
            <a:pPr algn="ctr"/>
            <a:r>
              <a:rPr lang="es-CR" sz="20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de la Salud (EE): </a:t>
            </a:r>
            <a:r>
              <a:rPr lang="es-CR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R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R" sz="20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Análisis </a:t>
            </a:r>
            <a:r>
              <a:rPr lang="es-CR" sz="20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Costos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3ED10-84C5-4CF9-B416-FE42A731F25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79511" y="764704"/>
          <a:ext cx="8640961" cy="165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8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7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2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es-CR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noProof="0"/>
                        <a:t>Costo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noProof="0"/>
                        <a:t>Costo Promedio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noProof="0"/>
                        <a:t>Costo</a:t>
                      </a:r>
                      <a:r>
                        <a:rPr lang="es-CR" sz="1600" baseline="0" noProof="0"/>
                        <a:t> marginal</a:t>
                      </a:r>
                      <a:endParaRPr lang="es-CR" sz="1600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3088">
                <a:tc>
                  <a:txBody>
                    <a:bodyPr/>
                    <a:lstStyle/>
                    <a:p>
                      <a:pPr algn="ctr"/>
                      <a:r>
                        <a:rPr lang="es-CR" sz="1600" b="1" noProof="0"/>
                        <a:t>Definición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Sumatoria de todos los costos incurridos en la producción y entrega del servicio o intervención.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 los costos unitarios de la actividad resultantes de dividir el costo total por la producción o resultado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R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Costo extra por obtener una unidad adicional de efecto debido a la intervención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716808"/>
          <a:ext cx="8640960" cy="360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7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152">
                <a:tc>
                  <a:txBody>
                    <a:bodyPr/>
                    <a:lstStyle/>
                    <a:p>
                      <a:pPr algn="ctr"/>
                      <a:endParaRPr lang="es-CR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noProof="0"/>
                        <a:t>Directos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noProof="0"/>
                        <a:t>Indirectos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3665">
                <a:tc>
                  <a:txBody>
                    <a:bodyPr/>
                    <a:lstStyle/>
                    <a:p>
                      <a:pPr algn="ctr"/>
                      <a:r>
                        <a:rPr lang="es-CR" sz="1600" b="1" noProof="0"/>
                        <a:t>Definición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Costos que intervienen directamente en la atención o actividad </a:t>
                      </a:r>
                      <a:endParaRPr lang="es-CR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R" sz="1600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Costos que contribuyen indirectamente al logro de la atención o actividad</a:t>
                      </a:r>
                      <a:endParaRPr lang="es-CR" sz="16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es-CR" sz="1600" b="1" noProof="0"/>
                        <a:t>Tipos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CR" sz="1600" noProof="0"/>
                        <a:t>-Recurso humano</a:t>
                      </a:r>
                    </a:p>
                    <a:p>
                      <a:r>
                        <a:rPr lang="es-CR" sz="1600" noProof="0"/>
                        <a:t>-Medicamentos</a:t>
                      </a:r>
                    </a:p>
                    <a:p>
                      <a:r>
                        <a:rPr lang="es-CR" sz="1600" noProof="0"/>
                        <a:t>-Insumos médicos</a:t>
                      </a:r>
                    </a:p>
                    <a:p>
                      <a:r>
                        <a:rPr lang="es-CR" sz="1600" noProof="0"/>
                        <a:t>-Material de laboratorio</a:t>
                      </a:r>
                    </a:p>
                    <a:p>
                      <a:r>
                        <a:rPr lang="es-CR" sz="1600" noProof="0"/>
                        <a:t>-Mobiliario y equipo</a:t>
                      </a:r>
                    </a:p>
                    <a:p>
                      <a:r>
                        <a:rPr lang="es-CR" sz="1600" noProof="0"/>
                        <a:t>-Etc.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R" sz="1600" noProof="0"/>
                        <a:t>-Personal administrativo y de servicio</a:t>
                      </a:r>
                    </a:p>
                    <a:p>
                      <a:r>
                        <a:rPr lang="es-CR" sz="1600" noProof="0"/>
                        <a:t>-Gasto en servicios</a:t>
                      </a:r>
                      <a:r>
                        <a:rPr lang="es-CR" sz="1600" baseline="0" noProof="0"/>
                        <a:t> (agua, electricidad, etc)</a:t>
                      </a:r>
                    </a:p>
                    <a:p>
                      <a:r>
                        <a:rPr lang="es-CR" sz="1600" baseline="0" noProof="0"/>
                        <a:t>-Materiales de limpieza y otros</a:t>
                      </a:r>
                    </a:p>
                    <a:p>
                      <a:r>
                        <a:rPr lang="es-CR" sz="1600" baseline="0" noProof="0"/>
                        <a:t>-Depreciación de equipo y de bienes inmuebles</a:t>
                      </a:r>
                    </a:p>
                    <a:p>
                      <a:r>
                        <a:rPr lang="es-CR" sz="1600" noProof="0"/>
                        <a:t>-Etc.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337">
                <a:tc>
                  <a:txBody>
                    <a:bodyPr/>
                    <a:lstStyle/>
                    <a:p>
                      <a:pPr algn="ctr"/>
                      <a:endParaRPr lang="es-CR" sz="16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s-CR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R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200800" cy="868362"/>
          </a:xfrm>
        </p:spPr>
        <p:txBody>
          <a:bodyPr/>
          <a:lstStyle/>
          <a:p>
            <a:pPr algn="ctr"/>
            <a:r>
              <a:rPr lang="es-CR" sz="20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de la Salud (EE): Análisis de Costos, factores condicionantes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3ED10-84C5-4CF9-B416-FE42A731F25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908720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 decisión sobre qué costos incluir en una EE depende de una serie de factores que están directamente relacionados con los objetivos de la evaluación.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R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Perspectiva de análisis: la sociedad, el sistema público de salud, sistema de salud en general, una institución en particular (p. ej., un hospital o un área de salud), el organismo que toma las decisiones (p. ej., Dirección Regional, Gerencia Médica), el paciente y su familia, el profesional de salud responsable de la intervención.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 horizonte temporal o el período durante el cual se  evalúan los costos. Así, los costos futuros de una intervención no se contemplarán en la evaluación si el horizonte temporal utilizado está limitado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un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plazo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corto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endParaRPr kumimoji="0" lang="es-CR" sz="2600" b="0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72064" cy="868362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Métodos para la evaluación económica en salud</a:t>
            </a: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269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85" y="1340768"/>
            <a:ext cx="85593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aplicaciones EE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pPr algn="just">
              <a:buNone/>
            </a:pPr>
            <a:r>
              <a:rPr lang="es-ES" sz="2200" dirty="0"/>
              <a:t>Valoración de alternativas de temporalidad en las intervenciones: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/>
              <a:t>La introducción de programas de detección masiva de hipertensión </a:t>
            </a:r>
            <a:r>
              <a:rPr lang="es-ES" sz="2200" i="1" dirty="0"/>
              <a:t>versus los programas de promoción de salud para la hipertensión</a:t>
            </a:r>
          </a:p>
          <a:p>
            <a:pPr>
              <a:buFont typeface="Wingdings" pitchFamily="2" charset="2"/>
              <a:buChar char="ü"/>
            </a:pPr>
            <a:r>
              <a:rPr lang="es-ES" sz="2200" i="1" dirty="0"/>
              <a:t>L</a:t>
            </a:r>
            <a:r>
              <a:rPr lang="es-ES" sz="2200" dirty="0"/>
              <a:t>ugares alternativos para la atención médica (hospitales, hogar o los cuidados, comunitarios)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/>
              <a:t>Programas para diferentes condiciones (la vacuna de influenza </a:t>
            </a:r>
            <a:r>
              <a:rPr lang="es-ES" sz="2200" i="1" dirty="0"/>
              <a:t>versus </a:t>
            </a:r>
            <a:r>
              <a:rPr lang="es-ES" sz="2200" dirty="0"/>
              <a:t>las unidades de cuidado coronario)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/>
              <a:t>Escala o tamaño de programas (la expansión de un programa de inmunización de individuos de alto riesgo frente a un programa para toda la población).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/>
              <a:t>Formas para mejorar la salud (el control de la contaminación </a:t>
            </a:r>
            <a:r>
              <a:rPr lang="es-ES" sz="2200" i="1" dirty="0"/>
              <a:t>versus carreteras seguras, versus más tecnologías en salud).</a:t>
            </a:r>
            <a:endParaRPr lang="en-US" sz="2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Ejemplos de aplicaciones EE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Valoración de estrategias clínicas para una condición dada:</a:t>
            </a:r>
          </a:p>
          <a:p>
            <a:pPr lvl="1">
              <a:buFont typeface="Wingdings" pitchFamily="2" charset="2"/>
              <a:buChar char="ü"/>
            </a:pPr>
            <a:r>
              <a:rPr lang="es-ES" sz="2200" dirty="0"/>
              <a:t>Trasplante renal versus diálisis renal.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dirty="0"/>
              <a:t>Valoración de alternativas de temporalidad en las intervenciones:</a:t>
            </a:r>
          </a:p>
          <a:p>
            <a:pPr lvl="1">
              <a:buFont typeface="Wingdings" pitchFamily="2" charset="2"/>
              <a:buChar char="ü"/>
            </a:pPr>
            <a:r>
              <a:rPr lang="es-ES" sz="2200" dirty="0"/>
              <a:t>La introducción de programas de detección masiva de hipertensión </a:t>
            </a:r>
            <a:r>
              <a:rPr lang="es-ES" sz="2200" i="1" dirty="0"/>
              <a:t>versus los programas de promoción de salud para la hipertensión.</a:t>
            </a:r>
          </a:p>
          <a:p>
            <a:pPr lvl="1">
              <a:buFont typeface="Wingdings" pitchFamily="2" charset="2"/>
              <a:buChar char="ü"/>
            </a:pPr>
            <a:r>
              <a:rPr lang="es-ES" sz="2200" i="1" dirty="0"/>
              <a:t>L</a:t>
            </a:r>
            <a:r>
              <a:rPr lang="es-ES" sz="2200" dirty="0"/>
              <a:t>ugares alternativos para la atención médica (hospitales, hogar o los cuidados, comunitarios).</a:t>
            </a:r>
          </a:p>
          <a:p>
            <a:pPr lvl="1">
              <a:buFont typeface="Wingdings" pitchFamily="2" charset="2"/>
              <a:buChar char="ü"/>
            </a:pPr>
            <a:r>
              <a:rPr lang="es-ES" sz="2200" dirty="0"/>
              <a:t>Programas para diferentes condiciones (la vacuna de influenza </a:t>
            </a:r>
            <a:r>
              <a:rPr lang="es-ES" sz="2200" i="1" dirty="0"/>
              <a:t>versus </a:t>
            </a:r>
            <a:r>
              <a:rPr lang="es-ES" sz="2200" dirty="0"/>
              <a:t>las unidades de cuidado coronario).</a:t>
            </a:r>
          </a:p>
          <a:p>
            <a:pPr lvl="1">
              <a:buFont typeface="Wingdings" pitchFamily="2" charset="2"/>
              <a:buChar char="ü"/>
            </a:pPr>
            <a:r>
              <a:rPr lang="es-ES" sz="2200" dirty="0"/>
              <a:t>Escala o tamaño de programas (la expansión de un programa de inmunización de individuos de alto riesgo frente a un programa para toda la población).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95536" y="119675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800" b="1" dirty="0"/>
              <a:t>Ejercicio 1:</a:t>
            </a:r>
            <a:endParaRPr lang="es-CR" sz="2800" dirty="0"/>
          </a:p>
          <a:p>
            <a:pPr algn="just"/>
            <a:r>
              <a:rPr lang="es-CR" sz="2800" dirty="0"/>
              <a:t>El informe de Tecnología Sanitaria sobre la incorporación de insulina </a:t>
            </a:r>
            <a:r>
              <a:rPr lang="es-CR" sz="2800" dirty="0" err="1"/>
              <a:t>Glargine</a:t>
            </a:r>
            <a:r>
              <a:rPr lang="es-CR" sz="2800" dirty="0"/>
              <a:t> concluye que, a partir de la búsqueda bibliográfica, no se encuentran diferencias en la efectividad entre la insulina </a:t>
            </a:r>
            <a:r>
              <a:rPr lang="es-CR" sz="2800" dirty="0" err="1"/>
              <a:t>Glargine</a:t>
            </a:r>
            <a:r>
              <a:rPr lang="es-CR" sz="2800" dirty="0"/>
              <a:t> y la insulina NPH sobre las cifras de hemoglobina glicosilada. </a:t>
            </a:r>
          </a:p>
          <a:p>
            <a:pPr algn="just"/>
            <a:endParaRPr lang="es-CR" sz="2800" dirty="0"/>
          </a:p>
          <a:p>
            <a:pPr algn="just"/>
            <a:r>
              <a:rPr lang="es-CR" sz="2800" dirty="0"/>
              <a:t>Si quisiéramos realizar una evaluación económica: ¿qué tipo de evaluación deberíamos desarrollar frente a este resultado en la efectividad?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147936" y="120197"/>
            <a:ext cx="1542727" cy="87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07704" y="203769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2400" b="1" dirty="0">
                <a:solidFill>
                  <a:srgbClr val="1D528D"/>
                </a:solidFill>
              </a:rPr>
              <a:t>Aplicación práctica evaluaciones económicas en salud </a:t>
            </a:r>
          </a:p>
        </p:txBody>
      </p:sp>
    </p:spTree>
    <p:extLst>
      <p:ext uri="{BB962C8B-B14F-4D97-AF65-F5344CB8AC3E}">
        <p14:creationId xmlns:p14="http://schemas.microsoft.com/office/powerpoint/2010/main" xmlns="" val="347400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000" dirty="0"/>
              <a:t>Evaluación económica en salud: perspectivas de análisis</a:t>
            </a:r>
            <a:endParaRPr lang="en-US" sz="3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0FC33-852D-411F-B3CD-A230CA9FDDFB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849436424"/>
              </p:ext>
            </p:extLst>
          </p:nvPr>
        </p:nvGraphicFramePr>
        <p:xfrm>
          <a:off x="323528" y="2060848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200800" cy="868362"/>
          </a:xfrm>
        </p:spPr>
        <p:txBody>
          <a:bodyPr/>
          <a:lstStyle/>
          <a:p>
            <a:pPr algn="ctr"/>
            <a:r>
              <a:rPr lang="es-CR" sz="20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de la Salud (EE): Análisis de Costos, perspectiva de análisis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3ED10-84C5-4CF9-B416-FE42A731F25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1466"/>
              </p:ext>
            </p:extLst>
          </p:nvPr>
        </p:nvGraphicFramePr>
        <p:xfrm>
          <a:off x="107504" y="1124744"/>
          <a:ext cx="8784976" cy="3474720"/>
        </p:xfrm>
        <a:graphic>
          <a:graphicData uri="http://schemas.openxmlformats.org/drawingml/2006/table">
            <a:tbl>
              <a:tblPr/>
              <a:tblGrid>
                <a:gridCol w="4186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0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6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R" sz="19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Costos incluidos (+),  excluidos (-) o ambos (+/-)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Costos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Paciente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Médico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Hospital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CCSS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Sociedad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36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Salario del médico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Salario del personal de salud auxiliar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Medicamentos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Pruebas de laboratorio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 +/-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Salario del personal administrativo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Mantenimiento del edificio </a:t>
                      </a:r>
                      <a:r>
                        <a:rPr lang="es-CR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(agua, luz, etc.)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Transporte del paciente a la consulta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Cuidados en la casa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Tiempo fuera del puesto de 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9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R" sz="19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Fuente: Adoptado de Prieto et al (2004)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34" t="35259" r="25000" b="5792"/>
          <a:stretch/>
        </p:blipFill>
        <p:spPr bwMode="auto">
          <a:xfrm>
            <a:off x="1515095" y="1124743"/>
            <a:ext cx="6081241" cy="45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94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31640" y="348548"/>
            <a:ext cx="6480720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Estudios costo-efectividad</a:t>
            </a:r>
            <a:r>
              <a:rPr lang="es-ES" sz="2000" dirty="0">
                <a:solidFill>
                  <a:schemeClr val="tx1">
                    <a:lumMod val="50000"/>
                  </a:schemeClr>
                </a:solidFill>
              </a:rPr>
              <a:t>: Frontera eficiente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graphicFrame>
        <p:nvGraphicFramePr>
          <p:cNvPr id="6" name="2 Gráfico"/>
          <p:cNvGraphicFramePr/>
          <p:nvPr/>
        </p:nvGraphicFramePr>
        <p:xfrm>
          <a:off x="215516" y="85725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4467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395412" y="1023056"/>
          <a:ext cx="8353176" cy="540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R" sz="2000" noProof="0" dirty="0"/>
                        <a:t>Situación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noProof="0" dirty="0"/>
                        <a:t>Criterios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noProof="0"/>
                        <a:t>Opción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s-CR" sz="2000" noProof="0"/>
                        <a:t>Recursos ilimitados</a:t>
                      </a: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R" sz="200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Máxima</a:t>
                      </a:r>
                      <a:r>
                        <a:rPr lang="es-CR" sz="2000" baseline="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efectividad</a:t>
                      </a:r>
                      <a:endParaRPr lang="es-CR" sz="2000" noProof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 </a:t>
                      </a:r>
                      <a:r>
                        <a:rPr lang="es-CR" sz="1800" noProof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(máxima efectividad)</a:t>
                      </a: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CR" sz="2000" noProof="0"/>
                        <a:t>Recursos limitados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R" sz="2000" noProof="0"/>
                        <a:t>Punto medio entre efectividad y costo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CR" sz="2000" noProof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524">
                <a:tc>
                  <a:txBody>
                    <a:bodyPr/>
                    <a:lstStyle/>
                    <a:p>
                      <a:r>
                        <a:rPr lang="es-CR" sz="2000" noProof="0"/>
                        <a:t>   - El presupuesto</a:t>
                      </a: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20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Escoger la intervención o intervenciones que maximicen los beneficios sin exceder el presupuesto establecido.</a:t>
                      </a:r>
                    </a:p>
                    <a:p>
                      <a:pPr algn="just"/>
                      <a:r>
                        <a:rPr lang="es-CR" sz="2000" kern="12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-Si tenemos $10,000 de presupuesto</a:t>
                      </a:r>
                      <a:endParaRPr lang="es-CR" sz="20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 </a:t>
                      </a:r>
                      <a:r>
                        <a:rPr lang="es-CR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(equidad)</a:t>
                      </a:r>
                      <a:endParaRPr lang="es-CR" sz="20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CR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 tratando a unos pacientes</a:t>
                      </a:r>
                      <a:r>
                        <a:rPr lang="es-CR" sz="18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 </a:t>
                      </a:r>
                      <a:r>
                        <a:rPr lang="es-CR" sz="20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s-CR" sz="18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y otros con</a:t>
                      </a:r>
                      <a:r>
                        <a:rPr lang="es-CR" sz="20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</a:t>
                      </a:r>
                      <a:endParaRPr lang="es-CR" sz="20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es-CR" sz="2000" noProof="0" dirty="0"/>
                        <a:t>   -</a:t>
                      </a:r>
                      <a:r>
                        <a:rPr lang="es-CR" sz="2000" baseline="0" noProof="0" dirty="0"/>
                        <a:t> El precio por unidad    </a:t>
                      </a:r>
                    </a:p>
                    <a:p>
                      <a:r>
                        <a:rPr lang="es-CR" sz="2000" baseline="0" noProof="0" dirty="0"/>
                        <a:t>     de efectividad    </a:t>
                      </a:r>
                    </a:p>
                    <a:p>
                      <a:r>
                        <a:rPr lang="es-CR" sz="2000" baseline="0" noProof="0" dirty="0"/>
                        <a:t>     adicional</a:t>
                      </a:r>
                      <a:endParaRPr lang="es-CR" sz="2000" noProof="0" dirty="0"/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20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Escoger la intervención más efectiva para la cual el costo incremental por unidad de efectividad ganada es inferior al precio máximo que se quiere pagar.</a:t>
                      </a:r>
                    </a:p>
                    <a:p>
                      <a:pPr algn="just"/>
                      <a:endParaRPr lang="es-CR" sz="20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R" sz="2000" kern="12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-Si se establece como límite de $50,000 por AVG</a:t>
                      </a:r>
                      <a:endParaRPr lang="es-CR" sz="20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2000" noProof="0" dirty="0"/>
                    </a:p>
                    <a:p>
                      <a:pPr algn="ctr"/>
                      <a:r>
                        <a:rPr lang="es-CR" sz="20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 </a:t>
                      </a:r>
                      <a:r>
                        <a:rPr lang="es-CR" sz="18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(CEI por debajo del límite establecido)</a:t>
                      </a:r>
                      <a:endParaRPr lang="es-CR" sz="20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5729920"/>
            <a:ext cx="2133600" cy="183356"/>
          </a:xfr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0FC33-852D-411F-B3CD-A230CA9FDDFB}" type="slidenum"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35596" y="399637"/>
            <a:ext cx="7272808" cy="4140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dirty="0">
                <a:solidFill>
                  <a:schemeClr val="tx1">
                    <a:lumMod val="50000"/>
                  </a:schemeClr>
                </a:solidFill>
              </a:rPr>
              <a:t>Análisis costo-efectividad: criterios de decisión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5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2008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completa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75556" y="1952836"/>
            <a:ext cx="7992888" cy="295232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5400" dirty="0"/>
              <a:t>   ¿Cuáles son los requerimientos?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s-ES" sz="5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5400" dirty="0">
                <a:solidFill>
                  <a:srgbClr val="00B050"/>
                </a:solidFill>
              </a:rPr>
              <a:t>Escribir en el Chat</a:t>
            </a:r>
            <a:endParaRPr lang="es-ES" sz="4800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endParaRPr lang="en-US" sz="5400" dirty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3ED10-84C5-4CF9-B416-FE42A731F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2056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25DA9FA9-8DDB-4081-B642-ABB581AA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C1F8C7-0BC6-4F0F-BF3C-947AA5B1A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9401" r="32675" b="14488"/>
          <a:stretch/>
        </p:blipFill>
        <p:spPr>
          <a:xfrm>
            <a:off x="395536" y="1286096"/>
            <a:ext cx="6293499" cy="450204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5010A9F-4C2A-46BC-A0BA-3CB916C8B0FF}"/>
              </a:ext>
            </a:extLst>
          </p:cNvPr>
          <p:cNvSpPr/>
          <p:nvPr/>
        </p:nvSpPr>
        <p:spPr>
          <a:xfrm>
            <a:off x="3275856" y="1188405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>
                <a:solidFill>
                  <a:srgbClr val="FF0000"/>
                </a:solidFill>
                <a:latin typeface="Lato"/>
              </a:rPr>
              <a:t>Red de Evaluación de Tecnología en  Salud de las Américas</a:t>
            </a:r>
            <a:endParaRPr lang="es-CR" dirty="0">
              <a:solidFill>
                <a:srgbClr val="FF0000"/>
              </a:solidFill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14009484-FFF5-4F8D-8B63-88151E314491}"/>
              </a:ext>
            </a:extLst>
          </p:cNvPr>
          <p:cNvSpPr/>
          <p:nvPr/>
        </p:nvSpPr>
        <p:spPr>
          <a:xfrm>
            <a:off x="1115615" y="5896921"/>
            <a:ext cx="6885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err="1" smtClean="0">
                <a:hlinkClick r:id="rId3"/>
              </a:rPr>
              <a:t>RedETSA</a:t>
            </a:r>
            <a:r>
              <a:rPr lang="es-MX" sz="2400" dirty="0" smtClean="0">
                <a:hlinkClick r:id="rId3"/>
              </a:rPr>
              <a:t> – Red de Evaluación de Tecnología en Salud de las Américas (bvsalud.org)</a:t>
            </a:r>
            <a:r>
              <a:rPr lang="es-CR" sz="2400" dirty="0"/>
              <a:t> 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xmlns="" id="{9D2954C6-A451-471A-B761-EE953F66D2B6}"/>
              </a:ext>
            </a:extLst>
          </p:cNvPr>
          <p:cNvSpPr/>
          <p:nvPr/>
        </p:nvSpPr>
        <p:spPr>
          <a:xfrm>
            <a:off x="714348" y="42860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000" dirty="0">
                <a:solidFill>
                  <a:schemeClr val="accent1">
                    <a:lumMod val="50000"/>
                  </a:schemeClr>
                </a:solidFill>
              </a:rPr>
              <a:t>Trabajo colaborativo: Temas de Interés en BRISA</a:t>
            </a:r>
          </a:p>
        </p:txBody>
      </p:sp>
    </p:spTree>
    <p:extLst>
      <p:ext uri="{BB962C8B-B14F-4D97-AF65-F5344CB8AC3E}">
        <p14:creationId xmlns:p14="http://schemas.microsoft.com/office/powerpoint/2010/main" xmlns="" val="150670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Evaluación económica en salud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11560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Lista-guía para realizar y leer críticamente evaluaciones económicas.</a:t>
            </a:r>
            <a:endParaRPr lang="es-CR" sz="28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3779912" y="2492896"/>
            <a:ext cx="936104" cy="64807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611560" y="357301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i="1" dirty="0">
                <a:hlinkClick r:id="rId2"/>
              </a:rPr>
              <a:t>http://www.econ.upf.edu/~ortun/publicacions/EvEcMedClin6.pdf</a:t>
            </a:r>
            <a:endParaRPr lang="es-ES" sz="2800" i="1" dirty="0"/>
          </a:p>
          <a:p>
            <a:pPr algn="just"/>
            <a:endParaRPr lang="es-CR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>
                <a:solidFill>
                  <a:srgbClr val="1D528D"/>
                </a:solidFill>
              </a:rPr>
              <a:pPr>
                <a:defRPr/>
              </a:pPr>
              <a:t>25</a:t>
            </a:fld>
            <a:endParaRPr lang="es-ES">
              <a:solidFill>
                <a:srgbClr val="1D528D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57" y="260648"/>
            <a:ext cx="7630875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883" y="6234328"/>
            <a:ext cx="3494049" cy="36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21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>
                <a:solidFill>
                  <a:srgbClr val="1D528D"/>
                </a:solidFill>
              </a:rPr>
              <a:pPr>
                <a:defRPr/>
              </a:pPr>
              <a:t>26</a:t>
            </a:fld>
            <a:endParaRPr lang="es-ES">
              <a:solidFill>
                <a:srgbClr val="1D528D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593" y="1052736"/>
            <a:ext cx="851388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8593" y="1052736"/>
            <a:ext cx="3041279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26877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CR" sz="1400" dirty="0">
                <a:solidFill>
                  <a:srgbClr val="FF0000"/>
                </a:solidFill>
                <a:latin typeface="Arial" charset="0"/>
                <a:cs typeface="Arial" charset="0"/>
                <a:hlinkClick r:id="rId2"/>
              </a:rPr>
              <a:t>https://pubmed.ncbi.nlm.nih.gov/advanced/</a:t>
            </a:r>
            <a:endParaRPr lang="es-CR" sz="1400" dirty="0">
              <a:solidFill>
                <a:srgbClr val="FF0000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554E-BE8A-4DB8-BA2C-983E96B7F7B3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8496" y="206084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Búsqueda sistemática: Estudios de Evaluación Económica en Costa Rica</a:t>
            </a:r>
            <a:endParaRPr kumimoji="0" lang="es-CR" sz="3200" b="0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76400" y="274638"/>
            <a:ext cx="6629400" cy="8683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Evaluación económica en salud: estudios en Costa Rica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515719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MedLine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PubMed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79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1DF182-9255-4A53-8F41-7E7ECE8D2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714356"/>
            <a:ext cx="7772400" cy="954335"/>
          </a:xfrm>
        </p:spPr>
        <p:txBody>
          <a:bodyPr/>
          <a:lstStyle/>
          <a:p>
            <a:r>
              <a:rPr lang="es-CR" u="sng" dirty="0">
                <a:hlinkClick r:id="rId2"/>
              </a:rPr>
              <a:t/>
            </a:r>
            <a:br>
              <a:rPr lang="es-CR" u="sng" dirty="0">
                <a:hlinkClick r:id="rId2"/>
              </a:rPr>
            </a:br>
            <a:r>
              <a:rPr lang="es-CR" u="sng" dirty="0">
                <a:hlinkClick r:id="rId2"/>
              </a:rPr>
              <a:t>Descriptores en Ciencias de la Salud - </a:t>
            </a:r>
            <a:r>
              <a:rPr lang="es-CR" u="sng" dirty="0" err="1">
                <a:hlinkClick r:id="rId2"/>
              </a:rPr>
              <a:t>DeCS</a:t>
            </a:r>
            <a:endParaRPr lang="es-CR" u="sng" dirty="0">
              <a:hlinkClick r:id="rId2"/>
            </a:endParaRPr>
          </a:p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43CAB41-49B9-4F37-9A24-3D8418A5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F3781-6779-41EC-BB9A-D1E5B0C03C43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C715CA-32BC-437E-A8BC-0AF849E48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5" r="24964" b="10666"/>
          <a:stretch/>
        </p:blipFill>
        <p:spPr>
          <a:xfrm>
            <a:off x="1000100" y="1428736"/>
            <a:ext cx="4752528" cy="46606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ABE65BB-B119-4D0D-8FC9-FC26DAA36B3F}"/>
              </a:ext>
            </a:extLst>
          </p:cNvPr>
          <p:cNvSpPr/>
          <p:nvPr/>
        </p:nvSpPr>
        <p:spPr>
          <a:xfrm>
            <a:off x="2123728" y="404664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Búsqueda sistemática</a:t>
            </a:r>
            <a:endParaRPr kumimoji="0" lang="es-C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D89A144-52FB-4156-B0C1-95B8FFB66421}"/>
              </a:ext>
            </a:extLst>
          </p:cNvPr>
          <p:cNvSpPr txBox="1"/>
          <p:nvPr/>
        </p:nvSpPr>
        <p:spPr>
          <a:xfrm>
            <a:off x="1974574" y="6453336"/>
            <a:ext cx="457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>
                <a:hlinkClick r:id="rId4"/>
              </a:rPr>
              <a:t>https://decs.bvsalud.org/E/homepagee.htm</a:t>
            </a:r>
            <a:endParaRPr lang="es-CR" dirty="0"/>
          </a:p>
          <a:p>
            <a:endParaRPr lang="es-CR" dirty="0"/>
          </a:p>
        </p:txBody>
      </p:sp>
      <p:sp>
        <p:nvSpPr>
          <p:cNvPr id="8" name="7 Rectángulo"/>
          <p:cNvSpPr/>
          <p:nvPr/>
        </p:nvSpPr>
        <p:spPr>
          <a:xfrm>
            <a:off x="5929322" y="3071810"/>
            <a:ext cx="2963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Cost-Effectiveness</a:t>
            </a:r>
            <a:r>
              <a:rPr lang="es-ES" b="1" dirty="0" smtClean="0"/>
              <a:t> </a:t>
            </a:r>
            <a:r>
              <a:rPr lang="es-ES" b="1" dirty="0" err="1" smtClean="0"/>
              <a:t>Evaluation</a:t>
            </a:r>
            <a:endParaRPr lang="es-ES" b="1" dirty="0" smtClean="0"/>
          </a:p>
          <a:p>
            <a:r>
              <a:rPr lang="es-ES" b="1" dirty="0" err="1" smtClean="0"/>
              <a:t>Cost-Benefit</a:t>
            </a:r>
            <a:r>
              <a:rPr lang="es-ES" b="1" dirty="0" smtClean="0"/>
              <a:t> </a:t>
            </a:r>
            <a:r>
              <a:rPr lang="es-ES" b="1" dirty="0" err="1" smtClean="0"/>
              <a:t>Analysis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9099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629400" cy="582594"/>
          </a:xfrm>
        </p:spPr>
        <p:txBody>
          <a:bodyPr>
            <a:normAutofit fontScale="90000"/>
          </a:bodyPr>
          <a:lstStyle/>
          <a:p>
            <a:r>
              <a:rPr lang="es-CR" sz="3600" dirty="0" smtClean="0"/>
              <a:t>Búsqueda en </a:t>
            </a:r>
            <a:r>
              <a:rPr lang="es-CR" sz="3600" dirty="0" err="1" smtClean="0"/>
              <a:t>PubMed</a:t>
            </a:r>
            <a:endParaRPr lang="es-CR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07F80-F4DD-4A39-9361-F8348084AEF7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43EADC8-9FD7-4B63-B51D-132B07ACC139}"/>
              </a:ext>
            </a:extLst>
          </p:cNvPr>
          <p:cNvSpPr/>
          <p:nvPr/>
        </p:nvSpPr>
        <p:spPr>
          <a:xfrm>
            <a:off x="3071802" y="1428736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Evaluación económica en salud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A4D1DA7F-011B-475E-AFE2-5A090466C5E7}"/>
              </a:ext>
            </a:extLst>
          </p:cNvPr>
          <p:cNvSpPr/>
          <p:nvPr/>
        </p:nvSpPr>
        <p:spPr>
          <a:xfrm>
            <a:off x="5707407" y="4293096"/>
            <a:ext cx="118715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048CF9-EF15-43F7-A126-0F43AA376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66617"/>
            <a:ext cx="8435280" cy="4742529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C3E2C1A9-113D-4851-A24E-69620DDADA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57356" y="1857363"/>
            <a:ext cx="3071834" cy="3052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643174" y="785794"/>
            <a:ext cx="436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Advanced Search Results - </a:t>
            </a:r>
            <a:r>
              <a:rPr lang="en-US" dirty="0" err="1" smtClean="0">
                <a:hlinkClick r:id="rId3"/>
              </a:rPr>
              <a:t>PubMed</a:t>
            </a:r>
            <a:r>
              <a:rPr lang="en-US" dirty="0" smtClean="0">
                <a:hlinkClick r:id="rId3"/>
              </a:rPr>
              <a:t> (nih.gov)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5396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214282" y="260648"/>
            <a:ext cx="860619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de la Salud </a:t>
            </a:r>
            <a:r>
              <a:rPr lang="es-C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C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EE): Tipos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7992888" cy="207170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" sz="5400" dirty="0"/>
              <a:t>   Tipos de evaluación económica en economía de la salud</a:t>
            </a:r>
            <a:endParaRPr lang="es-ES" sz="4800" dirty="0"/>
          </a:p>
          <a:p>
            <a:pPr algn="ctr">
              <a:buFontTx/>
              <a:buNone/>
            </a:pPr>
            <a:endParaRPr lang="en-US" sz="5400" dirty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3ED10-84C5-4CF9-B416-FE42A731F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3E82A65C-6CC5-4CEA-B342-6A72272E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554E-BE8A-4DB8-BA2C-983E96B7F7B3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81" t="9765" r="12701" b="9179"/>
          <a:stretch>
            <a:fillRect/>
          </a:stretch>
        </p:blipFill>
        <p:spPr bwMode="auto">
          <a:xfrm>
            <a:off x="642910" y="1357298"/>
            <a:ext cx="8001056" cy="47776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676400" y="274638"/>
            <a:ext cx="66294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 búsqueda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289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91680" y="2060848"/>
            <a:ext cx="6477000" cy="2038350"/>
          </a:xfrm>
        </p:spPr>
        <p:txBody>
          <a:bodyPr>
            <a:noAutofit/>
          </a:bodyPr>
          <a:lstStyle/>
          <a:p>
            <a:pPr algn="ctr"/>
            <a:r>
              <a:rPr lang="es-CR" sz="6600" dirty="0"/>
              <a:t>Muchas gracias</a:t>
            </a:r>
            <a:endParaRPr lang="es-ES" sz="72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Curso Economía de la Salud </a:t>
            </a:r>
            <a:r>
              <a:rPr lang="es-CR" dirty="0" smtClean="0">
                <a:solidFill>
                  <a:schemeClr val="tx1"/>
                </a:solidFill>
              </a:rPr>
              <a:t>XLV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108520" y="6210269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R" sz="1400" dirty="0">
                <a:latin typeface="Tw Cen MT"/>
                <a:cs typeface="+mn-cs"/>
              </a:rPr>
              <a:t>Sesión Sincrónica 2</a:t>
            </a:r>
          </a:p>
          <a:p>
            <a:pPr algn="ctr"/>
            <a:r>
              <a:rPr lang="es-CR" sz="1400" dirty="0" smtClean="0"/>
              <a:t>15’06’2024</a:t>
            </a:r>
            <a:endParaRPr lang="es-ES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179512" y="260648"/>
            <a:ext cx="1259461" cy="7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2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008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económica en Economía de la Salud (EE): Tipos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3ED10-84C5-4CF9-B416-FE42A731F25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980" t="37070" r="16962" b="13997"/>
          <a:stretch>
            <a:fillRect/>
          </a:stretch>
        </p:blipFill>
        <p:spPr bwMode="auto">
          <a:xfrm>
            <a:off x="395536" y="1412775"/>
            <a:ext cx="8136904" cy="49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648866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Fuente: adaptado de Drummond et al 2001.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Evaluación Económica:  Definiciones métodos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8954270"/>
              </p:ext>
            </p:extLst>
          </p:nvPr>
        </p:nvGraphicFramePr>
        <p:xfrm>
          <a:off x="179512" y="548680"/>
          <a:ext cx="8784976" cy="583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8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0708">
                <a:tc>
                  <a:txBody>
                    <a:bodyPr/>
                    <a:lstStyle/>
                    <a:p>
                      <a:pPr algn="ctr"/>
                      <a:endParaRPr lang="es-CR" sz="1400" noProof="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noProof="0"/>
                        <a:t>Minimización de Costos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noProof="0"/>
                        <a:t>Costo Efectividad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noProof="0"/>
                        <a:t>Costo Utilidad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400" noProof="0"/>
                        <a:t>Costo Beneficio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436">
                <a:tc>
                  <a:txBody>
                    <a:bodyPr/>
                    <a:lstStyle/>
                    <a:p>
                      <a:pPr algn="ctr"/>
                      <a:r>
                        <a:rPr lang="es-CR" sz="1400" b="1" noProof="0">
                          <a:solidFill>
                            <a:schemeClr val="bg1"/>
                          </a:solidFill>
                        </a:rPr>
                        <a:t>Definición</a:t>
                      </a:r>
                    </a:p>
                  </a:txBody>
                  <a:tcPr vert="vert27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Compara exclusivamente los costos de dos intervenciones alternativas bajo el supuesto que ambas proveen un nivel de beneficio equivalente. </a:t>
                      </a:r>
                      <a:endParaRPr lang="es-CR" sz="14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Los beneficios de las estrategias a evaluar no son equivalentes y son medidos en unidades naturales de morbilidad, mortalidad o calidad de vida.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Considera como beneficio una unidad común que considera tanto la cantidad de vida como la calidad a lo largo de la vida obtenida como consecuencia de una intervención.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kern="1200" baseline="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Utilizan como común denominador las unidades monetarias para expresar los beneficios y costos de los distintos programas que se quieren evaluar.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494">
                <a:tc>
                  <a:txBody>
                    <a:bodyPr/>
                    <a:lstStyle/>
                    <a:p>
                      <a:pPr algn="ctr"/>
                      <a:r>
                        <a:rPr lang="es-CR" sz="1400" b="1" noProof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Medición</a:t>
                      </a:r>
                      <a:r>
                        <a:rPr lang="es-CR" sz="1400" b="1" baseline="0" noProof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de los beneficios</a:t>
                      </a:r>
                      <a:endParaRPr lang="es-CR" sz="1400" b="1" noProof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vert="vert27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 grado similitud en términos de efectividad puede provenir de datos primarios del mismo estudio o secundarios provenientes de un meta-análisis. </a:t>
                      </a:r>
                      <a:endParaRPr lang="es-CR" sz="1400" noProof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-Cambios en la mortalidad: vidas salvadas o años de vida ganados.</a:t>
                      </a:r>
                    </a:p>
                    <a:p>
                      <a:pPr algn="just"/>
                      <a:r>
                        <a:rPr lang="es-CR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-Cambios en la morbilidad: nuevos casos prevenidos, enfermos  precozmente diagnosticados o prevalencia reducida.</a:t>
                      </a:r>
                    </a:p>
                    <a:p>
                      <a:pPr algn="just"/>
                      <a:r>
                        <a:rPr lang="es-CR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-Cambios en parámetros clínicos: enfermedades crónicas controladas, casos exitosamente tratados o reacciones adversas reducidas.</a:t>
                      </a:r>
                    </a:p>
                    <a:p>
                      <a:r>
                        <a:rPr lang="es-CR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-Productos intermedios: casos</a:t>
                      </a:r>
                    </a:p>
                    <a:p>
                      <a:r>
                        <a:rPr lang="es-CR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tratados, pacientes atendidos y pruebas de diagnóstico realizadas.</a:t>
                      </a:r>
                      <a:endParaRPr lang="es-CR" sz="14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Años de vida ajustados por calidad (AVACs o QALYs), los años de vida ajustados por discapacidad (DALYs) y los años saludables equivalentes (HYE). </a:t>
                      </a:r>
                    </a:p>
                    <a:p>
                      <a:pPr algn="just"/>
                      <a:r>
                        <a:rPr lang="es-CR" sz="1400" kern="1200" baseline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Las utilidades se pueden medir utilizando una encuesta como la EQ-5D o SF-36.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kern="12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Existen tres métodos para asignar un valor monetario a beneficios en salud: capital humano, preferencias reveladas y disposición de pago o valoraciones de contingencia.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244475"/>
          </a:xfrm>
        </p:spPr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Minimización de Costos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8" t="22106" r="17778" b="5686"/>
          <a:stretch/>
        </p:blipFill>
        <p:spPr bwMode="auto">
          <a:xfrm>
            <a:off x="450472" y="1340768"/>
            <a:ext cx="82259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001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Costo Efectividad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8" t="17277" r="17407" b="34728"/>
          <a:stretch/>
        </p:blipFill>
        <p:spPr bwMode="auto">
          <a:xfrm>
            <a:off x="467544" y="1340768"/>
            <a:ext cx="829811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1192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>
                <a:solidFill>
                  <a:srgbClr val="1D528D"/>
                </a:solidFill>
              </a:rPr>
              <a:pPr>
                <a:defRPr/>
              </a:pPr>
              <a:t>8</a:t>
            </a:fld>
            <a:endParaRPr lang="es-ES">
              <a:solidFill>
                <a:srgbClr val="1D528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t="26255" r="70541" b="55345"/>
          <a:stretch/>
        </p:blipFill>
        <p:spPr bwMode="auto">
          <a:xfrm>
            <a:off x="179512" y="33691"/>
            <a:ext cx="1542727" cy="87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07704" y="203769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R" sz="2400" b="1" dirty="0">
                <a:solidFill>
                  <a:srgbClr val="1D528D"/>
                </a:solidFill>
              </a:rPr>
              <a:t>Costo Efectividad</a:t>
            </a:r>
          </a:p>
        </p:txBody>
      </p:sp>
      <p:pic>
        <p:nvPicPr>
          <p:cNvPr id="89090" name="Picture 2" descr="Resultado de imagen para ejemplos costo efectividad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" t="13358" r="2598" b="5633"/>
          <a:stretch/>
        </p:blipFill>
        <p:spPr bwMode="auto">
          <a:xfrm>
            <a:off x="539552" y="980728"/>
            <a:ext cx="77445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11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Costo - Utilidad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3" t="17277" r="16790" b="8758"/>
          <a:stretch/>
        </p:blipFill>
        <p:spPr bwMode="auto">
          <a:xfrm>
            <a:off x="700664" y="1484784"/>
            <a:ext cx="76877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293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1505</Words>
  <Application>Microsoft Office PowerPoint</Application>
  <PresentationFormat>Presentación en pantalla (4:3)</PresentationFormat>
  <Paragraphs>265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Evaluación económica en Economía de la Salud  (EE): Tipos</vt:lpstr>
      <vt:lpstr>Evaluación económica en Economía de la Salud (EE): Tipos</vt:lpstr>
      <vt:lpstr>Evaluación Económica:  Definiciones métodos</vt:lpstr>
      <vt:lpstr>Minimización de Costos</vt:lpstr>
      <vt:lpstr>Costo Efectividad</vt:lpstr>
      <vt:lpstr>Diapositiva 8</vt:lpstr>
      <vt:lpstr>Costo - Utilidad</vt:lpstr>
      <vt:lpstr>Costo - Beneficio</vt:lpstr>
      <vt:lpstr>Evaluación económica en Economía de la Salud (EE):          Análisis de Costos</vt:lpstr>
      <vt:lpstr>Evaluación económica en Economía de la Salud (EE):  Análisis de Costos</vt:lpstr>
      <vt:lpstr>Evaluación económica en Economía de la Salud (EE): Análisis de Costos, factores condicionantes</vt:lpstr>
      <vt:lpstr>Métodos para la evaluación económica en salud</vt:lpstr>
      <vt:lpstr>Ejemplos de aplicaciones EE</vt:lpstr>
      <vt:lpstr>Ejemplos de aplicaciones EE</vt:lpstr>
      <vt:lpstr>Diapositiva 17</vt:lpstr>
      <vt:lpstr>Evaluación económica en salud: perspectivas de análisis</vt:lpstr>
      <vt:lpstr>Evaluación económica en Economía de la Salud (EE): Análisis de Costos, perspectiva de análisis</vt:lpstr>
      <vt:lpstr>Estudios costo-efectividad: Frontera eficiente</vt:lpstr>
      <vt:lpstr>Análisis costo-efectividad: criterios de decisión</vt:lpstr>
      <vt:lpstr>Evaluación económica en Economía completa</vt:lpstr>
      <vt:lpstr>Diapositiva 23</vt:lpstr>
      <vt:lpstr>Evaluación económica en salud</vt:lpstr>
      <vt:lpstr>Diapositiva 25</vt:lpstr>
      <vt:lpstr>Diapositiva 26</vt:lpstr>
      <vt:lpstr>Diapositiva 27</vt:lpstr>
      <vt:lpstr>Diapositiva 28</vt:lpstr>
      <vt:lpstr>Búsqueda en PubMed</vt:lpstr>
      <vt:lpstr>Diapositiva 30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ACER</cp:lastModifiedBy>
  <cp:revision>20</cp:revision>
  <dcterms:created xsi:type="dcterms:W3CDTF">2024-02-24T13:14:56Z</dcterms:created>
  <dcterms:modified xsi:type="dcterms:W3CDTF">2024-05-26T18:35:21Z</dcterms:modified>
</cp:coreProperties>
</file>