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58" r:id="rId6"/>
    <p:sldId id="260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89AD1-5A9F-486B-9BFF-87B2CDAA758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R"/>
        </a:p>
      </dgm:t>
    </dgm:pt>
    <dgm:pt modelId="{F524B3E8-6C3A-4BFE-A106-44E25BF72BCE}">
      <dgm:prSet phldrT="[Texto]"/>
      <dgm:spPr/>
      <dgm:t>
        <a:bodyPr/>
        <a:lstStyle/>
        <a:p>
          <a:r>
            <a:rPr lang="es-MX" dirty="0"/>
            <a:t>Paradigmas</a:t>
          </a:r>
          <a:endParaRPr lang="es-CR" dirty="0"/>
        </a:p>
      </dgm:t>
    </dgm:pt>
    <dgm:pt modelId="{91D2E697-B606-406D-8E71-5478E46C8095}" type="parTrans" cxnId="{859E020D-8F4E-4F5E-93D0-7DEBF5BAC4A5}">
      <dgm:prSet/>
      <dgm:spPr/>
      <dgm:t>
        <a:bodyPr/>
        <a:lstStyle/>
        <a:p>
          <a:endParaRPr lang="es-CR"/>
        </a:p>
      </dgm:t>
    </dgm:pt>
    <dgm:pt modelId="{9E83BF23-14CA-4617-BD05-C6C755A748C2}" type="sibTrans" cxnId="{859E020D-8F4E-4F5E-93D0-7DEBF5BAC4A5}">
      <dgm:prSet/>
      <dgm:spPr/>
      <dgm:t>
        <a:bodyPr/>
        <a:lstStyle/>
        <a:p>
          <a:endParaRPr lang="es-CR"/>
        </a:p>
      </dgm:t>
    </dgm:pt>
    <dgm:pt modelId="{CC9FF158-F2A2-49C7-8E83-45322C1E4EAA}">
      <dgm:prSet phldrT="[Texto]" custT="1"/>
      <dgm:spPr/>
      <dgm:t>
        <a:bodyPr/>
        <a:lstStyle/>
        <a:p>
          <a:r>
            <a:rPr lang="es-MX" sz="2400" dirty="0"/>
            <a:t>El </a:t>
          </a:r>
          <a:r>
            <a:rPr lang="es-MX" sz="2400" b="1" dirty="0"/>
            <a:t>paradigma positivista: realismo</a:t>
          </a:r>
          <a:r>
            <a:rPr lang="es-MX" sz="2400" dirty="0"/>
            <a:t> </a:t>
          </a:r>
          <a:endParaRPr lang="es-CR" sz="2400" dirty="0"/>
        </a:p>
      </dgm:t>
    </dgm:pt>
    <dgm:pt modelId="{234D109C-61CB-4295-8187-0BCDFB86055E}" type="parTrans" cxnId="{8BFB7533-C9DD-4355-88C7-11E27FD8494D}">
      <dgm:prSet/>
      <dgm:spPr/>
      <dgm:t>
        <a:bodyPr/>
        <a:lstStyle/>
        <a:p>
          <a:endParaRPr lang="es-CR"/>
        </a:p>
      </dgm:t>
    </dgm:pt>
    <dgm:pt modelId="{781EE86F-7833-4A75-8674-90D92D2F73E4}" type="sibTrans" cxnId="{8BFB7533-C9DD-4355-88C7-11E27FD8494D}">
      <dgm:prSet/>
      <dgm:spPr/>
      <dgm:t>
        <a:bodyPr/>
        <a:lstStyle/>
        <a:p>
          <a:endParaRPr lang="es-CR"/>
        </a:p>
      </dgm:t>
    </dgm:pt>
    <dgm:pt modelId="{88FBCC7B-37E6-4EEC-AD48-4F0277D77284}">
      <dgm:prSet custT="1"/>
      <dgm:spPr/>
      <dgm:t>
        <a:bodyPr/>
        <a:lstStyle/>
        <a:p>
          <a:r>
            <a:rPr lang="es-MX" sz="2400" dirty="0"/>
            <a:t>El </a:t>
          </a:r>
          <a:r>
            <a:rPr lang="es-MX" sz="2400" b="1" dirty="0"/>
            <a:t>paradigma naturalista: idealismo</a:t>
          </a:r>
          <a:endParaRPr lang="es-CR" sz="2400" dirty="0"/>
        </a:p>
      </dgm:t>
    </dgm:pt>
    <dgm:pt modelId="{F8CD51F9-1838-4757-A513-EC1A6107B40E}" type="parTrans" cxnId="{1C80F012-B4B7-472F-AE3A-5F5149B07C4C}">
      <dgm:prSet/>
      <dgm:spPr/>
      <dgm:t>
        <a:bodyPr/>
        <a:lstStyle/>
        <a:p>
          <a:endParaRPr lang="es-CR"/>
        </a:p>
      </dgm:t>
    </dgm:pt>
    <dgm:pt modelId="{DDC36917-BC11-4FC3-9D29-53CA1C87A0F8}" type="sibTrans" cxnId="{1C80F012-B4B7-472F-AE3A-5F5149B07C4C}">
      <dgm:prSet/>
      <dgm:spPr/>
      <dgm:t>
        <a:bodyPr/>
        <a:lstStyle/>
        <a:p>
          <a:endParaRPr lang="es-CR"/>
        </a:p>
      </dgm:t>
    </dgm:pt>
    <dgm:pt modelId="{233FFEEC-27FD-4050-A963-C09AEA61F232}" type="pres">
      <dgm:prSet presAssocID="{54B89AD1-5A9F-486B-9BFF-87B2CDAA758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2A9541-62D8-4E72-9D62-FF7BE1F7A950}" type="pres">
      <dgm:prSet presAssocID="{F524B3E8-6C3A-4BFE-A106-44E25BF72BCE}" presName="root1" presStyleCnt="0"/>
      <dgm:spPr/>
    </dgm:pt>
    <dgm:pt modelId="{8FD95841-2D0C-47B4-8DA1-8BEDD2E1C662}" type="pres">
      <dgm:prSet presAssocID="{F524B3E8-6C3A-4BFE-A106-44E25BF72BCE}" presName="LevelOneTextNode" presStyleLbl="node0" presStyleIdx="0" presStyleCnt="1">
        <dgm:presLayoutVars>
          <dgm:chPref val="3"/>
        </dgm:presLayoutVars>
      </dgm:prSet>
      <dgm:spPr/>
    </dgm:pt>
    <dgm:pt modelId="{D04A139B-BC70-4C37-B3F3-AE9779EDD9C4}" type="pres">
      <dgm:prSet presAssocID="{F524B3E8-6C3A-4BFE-A106-44E25BF72BCE}" presName="level2hierChild" presStyleCnt="0"/>
      <dgm:spPr/>
    </dgm:pt>
    <dgm:pt modelId="{2D34EAA7-BC5B-40FF-82CC-3EC1FA9B3C75}" type="pres">
      <dgm:prSet presAssocID="{234D109C-61CB-4295-8187-0BCDFB86055E}" presName="conn2-1" presStyleLbl="parChTrans1D2" presStyleIdx="0" presStyleCnt="2"/>
      <dgm:spPr/>
    </dgm:pt>
    <dgm:pt modelId="{C96A89D4-5CEA-4D70-816E-228EB71123DC}" type="pres">
      <dgm:prSet presAssocID="{234D109C-61CB-4295-8187-0BCDFB86055E}" presName="connTx" presStyleLbl="parChTrans1D2" presStyleIdx="0" presStyleCnt="2"/>
      <dgm:spPr/>
    </dgm:pt>
    <dgm:pt modelId="{D121A336-64C3-46DB-A484-A56100F1CB9D}" type="pres">
      <dgm:prSet presAssocID="{CC9FF158-F2A2-49C7-8E83-45322C1E4EAA}" presName="root2" presStyleCnt="0"/>
      <dgm:spPr/>
    </dgm:pt>
    <dgm:pt modelId="{0B90AC26-AE6C-4E64-B687-E8A1F6D92BCE}" type="pres">
      <dgm:prSet presAssocID="{CC9FF158-F2A2-49C7-8E83-45322C1E4EAA}" presName="LevelTwoTextNode" presStyleLbl="node2" presStyleIdx="0" presStyleCnt="2">
        <dgm:presLayoutVars>
          <dgm:chPref val="3"/>
        </dgm:presLayoutVars>
      </dgm:prSet>
      <dgm:spPr/>
    </dgm:pt>
    <dgm:pt modelId="{80D03A20-C845-4BF1-BA32-50AB290F8B99}" type="pres">
      <dgm:prSet presAssocID="{CC9FF158-F2A2-49C7-8E83-45322C1E4EAA}" presName="level3hierChild" presStyleCnt="0"/>
      <dgm:spPr/>
    </dgm:pt>
    <dgm:pt modelId="{6B0176B6-B30A-4796-9112-B82E4B833309}" type="pres">
      <dgm:prSet presAssocID="{F8CD51F9-1838-4757-A513-EC1A6107B40E}" presName="conn2-1" presStyleLbl="parChTrans1D2" presStyleIdx="1" presStyleCnt="2"/>
      <dgm:spPr/>
    </dgm:pt>
    <dgm:pt modelId="{8D89C3B4-49B9-4652-8865-25D6825B4E06}" type="pres">
      <dgm:prSet presAssocID="{F8CD51F9-1838-4757-A513-EC1A6107B40E}" presName="connTx" presStyleLbl="parChTrans1D2" presStyleIdx="1" presStyleCnt="2"/>
      <dgm:spPr/>
    </dgm:pt>
    <dgm:pt modelId="{A5A028C3-5F5E-472C-AECD-A40649BB77CA}" type="pres">
      <dgm:prSet presAssocID="{88FBCC7B-37E6-4EEC-AD48-4F0277D77284}" presName="root2" presStyleCnt="0"/>
      <dgm:spPr/>
    </dgm:pt>
    <dgm:pt modelId="{C081D1AA-5B80-4B7D-8E9F-704E5C08BA2F}" type="pres">
      <dgm:prSet presAssocID="{88FBCC7B-37E6-4EEC-AD48-4F0277D77284}" presName="LevelTwoTextNode" presStyleLbl="node2" presStyleIdx="1" presStyleCnt="2">
        <dgm:presLayoutVars>
          <dgm:chPref val="3"/>
        </dgm:presLayoutVars>
      </dgm:prSet>
      <dgm:spPr/>
    </dgm:pt>
    <dgm:pt modelId="{93EF1572-6045-49A4-876C-B7E5E53BA702}" type="pres">
      <dgm:prSet presAssocID="{88FBCC7B-37E6-4EEC-AD48-4F0277D77284}" presName="level3hierChild" presStyleCnt="0"/>
      <dgm:spPr/>
    </dgm:pt>
  </dgm:ptLst>
  <dgm:cxnLst>
    <dgm:cxn modelId="{859E020D-8F4E-4F5E-93D0-7DEBF5BAC4A5}" srcId="{54B89AD1-5A9F-486B-9BFF-87B2CDAA7589}" destId="{F524B3E8-6C3A-4BFE-A106-44E25BF72BCE}" srcOrd="0" destOrd="0" parTransId="{91D2E697-B606-406D-8E71-5478E46C8095}" sibTransId="{9E83BF23-14CA-4617-BD05-C6C755A748C2}"/>
    <dgm:cxn modelId="{1C80F012-B4B7-472F-AE3A-5F5149B07C4C}" srcId="{F524B3E8-6C3A-4BFE-A106-44E25BF72BCE}" destId="{88FBCC7B-37E6-4EEC-AD48-4F0277D77284}" srcOrd="1" destOrd="0" parTransId="{F8CD51F9-1838-4757-A513-EC1A6107B40E}" sibTransId="{DDC36917-BC11-4FC3-9D29-53CA1C87A0F8}"/>
    <dgm:cxn modelId="{0D600930-B8B0-4253-ABF9-9E09BCEC9F58}" type="presOf" srcId="{234D109C-61CB-4295-8187-0BCDFB86055E}" destId="{C96A89D4-5CEA-4D70-816E-228EB71123DC}" srcOrd="1" destOrd="0" presId="urn:microsoft.com/office/officeart/2008/layout/HorizontalMultiLevelHierarchy"/>
    <dgm:cxn modelId="{8BFB7533-C9DD-4355-88C7-11E27FD8494D}" srcId="{F524B3E8-6C3A-4BFE-A106-44E25BF72BCE}" destId="{CC9FF158-F2A2-49C7-8E83-45322C1E4EAA}" srcOrd="0" destOrd="0" parTransId="{234D109C-61CB-4295-8187-0BCDFB86055E}" sibTransId="{781EE86F-7833-4A75-8674-90D92D2F73E4}"/>
    <dgm:cxn modelId="{FC8BB23D-2B0A-4B26-8A62-B740D52EC903}" type="presOf" srcId="{F524B3E8-6C3A-4BFE-A106-44E25BF72BCE}" destId="{8FD95841-2D0C-47B4-8DA1-8BEDD2E1C662}" srcOrd="0" destOrd="0" presId="urn:microsoft.com/office/officeart/2008/layout/HorizontalMultiLevelHierarchy"/>
    <dgm:cxn modelId="{E3406963-B297-4F33-953E-DBDD0270ED69}" type="presOf" srcId="{234D109C-61CB-4295-8187-0BCDFB86055E}" destId="{2D34EAA7-BC5B-40FF-82CC-3EC1FA9B3C75}" srcOrd="0" destOrd="0" presId="urn:microsoft.com/office/officeart/2008/layout/HorizontalMultiLevelHierarchy"/>
    <dgm:cxn modelId="{B7BA9F74-C7FE-4408-A8EA-60AFE401C5B7}" type="presOf" srcId="{F8CD51F9-1838-4757-A513-EC1A6107B40E}" destId="{8D89C3B4-49B9-4652-8865-25D6825B4E06}" srcOrd="1" destOrd="0" presId="urn:microsoft.com/office/officeart/2008/layout/HorizontalMultiLevelHierarchy"/>
    <dgm:cxn modelId="{68C76CA6-3EAF-4844-900A-1DD2A4300987}" type="presOf" srcId="{CC9FF158-F2A2-49C7-8E83-45322C1E4EAA}" destId="{0B90AC26-AE6C-4E64-B687-E8A1F6D92BCE}" srcOrd="0" destOrd="0" presId="urn:microsoft.com/office/officeart/2008/layout/HorizontalMultiLevelHierarchy"/>
    <dgm:cxn modelId="{5527DCAF-F1FD-445F-AD0F-7C34046546CB}" type="presOf" srcId="{54B89AD1-5A9F-486B-9BFF-87B2CDAA7589}" destId="{233FFEEC-27FD-4050-A963-C09AEA61F232}" srcOrd="0" destOrd="0" presId="urn:microsoft.com/office/officeart/2008/layout/HorizontalMultiLevelHierarchy"/>
    <dgm:cxn modelId="{0AE11CC8-2CD1-45EE-9700-42188F9B8930}" type="presOf" srcId="{88FBCC7B-37E6-4EEC-AD48-4F0277D77284}" destId="{C081D1AA-5B80-4B7D-8E9F-704E5C08BA2F}" srcOrd="0" destOrd="0" presId="urn:microsoft.com/office/officeart/2008/layout/HorizontalMultiLevelHierarchy"/>
    <dgm:cxn modelId="{219D3CDA-277F-4ADC-91C0-627DF00F4730}" type="presOf" srcId="{F8CD51F9-1838-4757-A513-EC1A6107B40E}" destId="{6B0176B6-B30A-4796-9112-B82E4B833309}" srcOrd="0" destOrd="0" presId="urn:microsoft.com/office/officeart/2008/layout/HorizontalMultiLevelHierarchy"/>
    <dgm:cxn modelId="{3C1043F0-FEE8-4C06-A564-4AB5455DF1A7}" type="presParOf" srcId="{233FFEEC-27FD-4050-A963-C09AEA61F232}" destId="{122A9541-62D8-4E72-9D62-FF7BE1F7A950}" srcOrd="0" destOrd="0" presId="urn:microsoft.com/office/officeart/2008/layout/HorizontalMultiLevelHierarchy"/>
    <dgm:cxn modelId="{EB391AEA-C611-4004-8C57-430E3EEED0E8}" type="presParOf" srcId="{122A9541-62D8-4E72-9D62-FF7BE1F7A950}" destId="{8FD95841-2D0C-47B4-8DA1-8BEDD2E1C662}" srcOrd="0" destOrd="0" presId="urn:microsoft.com/office/officeart/2008/layout/HorizontalMultiLevelHierarchy"/>
    <dgm:cxn modelId="{6487DAB0-9261-40E3-9116-A6A95FC45285}" type="presParOf" srcId="{122A9541-62D8-4E72-9D62-FF7BE1F7A950}" destId="{D04A139B-BC70-4C37-B3F3-AE9779EDD9C4}" srcOrd="1" destOrd="0" presId="urn:microsoft.com/office/officeart/2008/layout/HorizontalMultiLevelHierarchy"/>
    <dgm:cxn modelId="{0613FE13-9E86-4478-90EB-2CD76AF8C7B3}" type="presParOf" srcId="{D04A139B-BC70-4C37-B3F3-AE9779EDD9C4}" destId="{2D34EAA7-BC5B-40FF-82CC-3EC1FA9B3C75}" srcOrd="0" destOrd="0" presId="urn:microsoft.com/office/officeart/2008/layout/HorizontalMultiLevelHierarchy"/>
    <dgm:cxn modelId="{FCE8A615-1458-484D-B51F-40EC84E940BF}" type="presParOf" srcId="{2D34EAA7-BC5B-40FF-82CC-3EC1FA9B3C75}" destId="{C96A89D4-5CEA-4D70-816E-228EB71123DC}" srcOrd="0" destOrd="0" presId="urn:microsoft.com/office/officeart/2008/layout/HorizontalMultiLevelHierarchy"/>
    <dgm:cxn modelId="{BD4CFE1A-B0C2-4775-B98C-C769805D224C}" type="presParOf" srcId="{D04A139B-BC70-4C37-B3F3-AE9779EDD9C4}" destId="{D121A336-64C3-46DB-A484-A56100F1CB9D}" srcOrd="1" destOrd="0" presId="urn:microsoft.com/office/officeart/2008/layout/HorizontalMultiLevelHierarchy"/>
    <dgm:cxn modelId="{72C013DB-53E0-481A-BD71-151EC673D143}" type="presParOf" srcId="{D121A336-64C3-46DB-A484-A56100F1CB9D}" destId="{0B90AC26-AE6C-4E64-B687-E8A1F6D92BCE}" srcOrd="0" destOrd="0" presId="urn:microsoft.com/office/officeart/2008/layout/HorizontalMultiLevelHierarchy"/>
    <dgm:cxn modelId="{9B6C543A-8F2D-4A4A-9C32-CE61CB25780E}" type="presParOf" srcId="{D121A336-64C3-46DB-A484-A56100F1CB9D}" destId="{80D03A20-C845-4BF1-BA32-50AB290F8B99}" srcOrd="1" destOrd="0" presId="urn:microsoft.com/office/officeart/2008/layout/HorizontalMultiLevelHierarchy"/>
    <dgm:cxn modelId="{6FBB1E69-4598-4C07-BD6A-DF65AD1747ED}" type="presParOf" srcId="{D04A139B-BC70-4C37-B3F3-AE9779EDD9C4}" destId="{6B0176B6-B30A-4796-9112-B82E4B833309}" srcOrd="2" destOrd="0" presId="urn:microsoft.com/office/officeart/2008/layout/HorizontalMultiLevelHierarchy"/>
    <dgm:cxn modelId="{5BF69AB3-FB60-413B-A84B-36F3DB1093F5}" type="presParOf" srcId="{6B0176B6-B30A-4796-9112-B82E4B833309}" destId="{8D89C3B4-49B9-4652-8865-25D6825B4E06}" srcOrd="0" destOrd="0" presId="urn:microsoft.com/office/officeart/2008/layout/HorizontalMultiLevelHierarchy"/>
    <dgm:cxn modelId="{0406652E-6262-4DF9-B52F-9425BAB41719}" type="presParOf" srcId="{D04A139B-BC70-4C37-B3F3-AE9779EDD9C4}" destId="{A5A028C3-5F5E-472C-AECD-A40649BB77CA}" srcOrd="3" destOrd="0" presId="urn:microsoft.com/office/officeart/2008/layout/HorizontalMultiLevelHierarchy"/>
    <dgm:cxn modelId="{C81AB0FA-09C0-4D19-9AF1-2D9637C03125}" type="presParOf" srcId="{A5A028C3-5F5E-472C-AECD-A40649BB77CA}" destId="{C081D1AA-5B80-4B7D-8E9F-704E5C08BA2F}" srcOrd="0" destOrd="0" presId="urn:microsoft.com/office/officeart/2008/layout/HorizontalMultiLevelHierarchy"/>
    <dgm:cxn modelId="{B326BEB9-236C-44E3-8120-D0BC79D2028D}" type="presParOf" srcId="{A5A028C3-5F5E-472C-AECD-A40649BB77CA}" destId="{93EF1572-6045-49A4-876C-B7E5E53BA70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1C628-61A9-4ECB-9B68-EA1FE220E31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454BB6C-9763-43BA-AF49-0661E0F87382}">
      <dgm:prSet/>
      <dgm:spPr/>
      <dgm:t>
        <a:bodyPr/>
        <a:lstStyle/>
        <a:p>
          <a:pPr>
            <a:defRPr cap="all"/>
          </a:pPr>
          <a:r>
            <a:rPr lang="es-MX"/>
            <a:t>Reportar todos los sucesos o eventos que hicieron que su plan original tuviese algunas decisiones no previstas debido al proceso helicoidal de la investigación.</a:t>
          </a:r>
          <a:endParaRPr lang="en-US"/>
        </a:p>
      </dgm:t>
    </dgm:pt>
    <dgm:pt modelId="{9E96FE11-53A2-45DC-B481-7073D1B69C15}" type="parTrans" cxnId="{BEE22CB6-8D25-4807-A1CE-2935A28CAECF}">
      <dgm:prSet/>
      <dgm:spPr/>
      <dgm:t>
        <a:bodyPr/>
        <a:lstStyle/>
        <a:p>
          <a:endParaRPr lang="en-US"/>
        </a:p>
      </dgm:t>
    </dgm:pt>
    <dgm:pt modelId="{3E1FE40C-8D36-41FB-833E-886C59AD397D}" type="sibTrans" cxnId="{BEE22CB6-8D25-4807-A1CE-2935A28CAECF}">
      <dgm:prSet/>
      <dgm:spPr/>
      <dgm:t>
        <a:bodyPr/>
        <a:lstStyle/>
        <a:p>
          <a:endParaRPr lang="en-US"/>
        </a:p>
      </dgm:t>
    </dgm:pt>
    <dgm:pt modelId="{D747D5CF-327F-471E-A9EB-61CD55124B6F}">
      <dgm:prSet/>
      <dgm:spPr/>
      <dgm:t>
        <a:bodyPr/>
        <a:lstStyle/>
        <a:p>
          <a:pPr>
            <a:defRPr cap="all"/>
          </a:pPr>
          <a:r>
            <a:rPr lang="es-MX"/>
            <a:t>Subrayar las decisiones que tomó para ajustar su objeto de estudio entre lo teórico y lo empírico mediante su metodología. </a:t>
          </a:r>
          <a:endParaRPr lang="en-US"/>
        </a:p>
      </dgm:t>
    </dgm:pt>
    <dgm:pt modelId="{D4FC6CBA-9D19-4536-BBFE-5F637C3879E2}" type="parTrans" cxnId="{A54B86F4-059D-4E19-B0AC-9DA9A94BCDA0}">
      <dgm:prSet/>
      <dgm:spPr/>
      <dgm:t>
        <a:bodyPr/>
        <a:lstStyle/>
        <a:p>
          <a:endParaRPr lang="en-US"/>
        </a:p>
      </dgm:t>
    </dgm:pt>
    <dgm:pt modelId="{033B7D64-1219-42DD-8AFB-EA46ACEB5DAE}" type="sibTrans" cxnId="{A54B86F4-059D-4E19-B0AC-9DA9A94BCDA0}">
      <dgm:prSet/>
      <dgm:spPr/>
      <dgm:t>
        <a:bodyPr/>
        <a:lstStyle/>
        <a:p>
          <a:endParaRPr lang="en-US"/>
        </a:p>
      </dgm:t>
    </dgm:pt>
    <dgm:pt modelId="{86AD2172-980C-478A-BDE0-BDF42BD1282C}" type="pres">
      <dgm:prSet presAssocID="{5EC1C628-61A9-4ECB-9B68-EA1FE220E313}" presName="root" presStyleCnt="0">
        <dgm:presLayoutVars>
          <dgm:dir/>
          <dgm:resizeHandles val="exact"/>
        </dgm:presLayoutVars>
      </dgm:prSet>
      <dgm:spPr/>
    </dgm:pt>
    <dgm:pt modelId="{2150F702-9A03-480F-A35D-2626A7E83EF1}" type="pres">
      <dgm:prSet presAssocID="{D454BB6C-9763-43BA-AF49-0661E0F87382}" presName="compNode" presStyleCnt="0"/>
      <dgm:spPr/>
    </dgm:pt>
    <dgm:pt modelId="{5D35B1B0-CCB0-4A0C-B237-F2129746E7E6}" type="pres">
      <dgm:prSet presAssocID="{D454BB6C-9763-43BA-AF49-0661E0F87382}" presName="iconBgRect" presStyleLbl="bgShp" presStyleIdx="0" presStyleCnt="2"/>
      <dgm:spPr/>
    </dgm:pt>
    <dgm:pt modelId="{D7EB667C-6C60-420E-8731-608B8463AC15}" type="pres">
      <dgm:prSet presAssocID="{D454BB6C-9763-43BA-AF49-0661E0F8738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77BC294D-879A-401F-B427-CA9DD410BD12}" type="pres">
      <dgm:prSet presAssocID="{D454BB6C-9763-43BA-AF49-0661E0F87382}" presName="spaceRect" presStyleCnt="0"/>
      <dgm:spPr/>
    </dgm:pt>
    <dgm:pt modelId="{0CA00F7F-CF90-4F69-BDC1-3D42DBD803D5}" type="pres">
      <dgm:prSet presAssocID="{D454BB6C-9763-43BA-AF49-0661E0F87382}" presName="textRect" presStyleLbl="revTx" presStyleIdx="0" presStyleCnt="2">
        <dgm:presLayoutVars>
          <dgm:chMax val="1"/>
          <dgm:chPref val="1"/>
        </dgm:presLayoutVars>
      </dgm:prSet>
      <dgm:spPr/>
    </dgm:pt>
    <dgm:pt modelId="{2CC13BE5-0130-4A1A-9C5A-9AFBE7AF8407}" type="pres">
      <dgm:prSet presAssocID="{3E1FE40C-8D36-41FB-833E-886C59AD397D}" presName="sibTrans" presStyleCnt="0"/>
      <dgm:spPr/>
    </dgm:pt>
    <dgm:pt modelId="{1A12B3C1-D1B6-4247-A560-D7A6AF6ACC88}" type="pres">
      <dgm:prSet presAssocID="{D747D5CF-327F-471E-A9EB-61CD55124B6F}" presName="compNode" presStyleCnt="0"/>
      <dgm:spPr/>
    </dgm:pt>
    <dgm:pt modelId="{237F19B3-2096-4C0A-8183-CAD2C1D5FB01}" type="pres">
      <dgm:prSet presAssocID="{D747D5CF-327F-471E-A9EB-61CD55124B6F}" presName="iconBgRect" presStyleLbl="bgShp" presStyleIdx="1" presStyleCnt="2"/>
      <dgm:spPr/>
    </dgm:pt>
    <dgm:pt modelId="{B7A62A44-17B3-411F-9FFF-00340FD7F1E3}" type="pres">
      <dgm:prSet presAssocID="{D747D5CF-327F-471E-A9EB-61CD55124B6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E7CD37B1-83AC-4BC3-A982-293EE9355BE5}" type="pres">
      <dgm:prSet presAssocID="{D747D5CF-327F-471E-A9EB-61CD55124B6F}" presName="spaceRect" presStyleCnt="0"/>
      <dgm:spPr/>
    </dgm:pt>
    <dgm:pt modelId="{0D6A5E96-5A1C-462D-9EF4-27DA24BE9C3A}" type="pres">
      <dgm:prSet presAssocID="{D747D5CF-327F-471E-A9EB-61CD55124B6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1DF440F-7604-48CC-961B-E30D06A8183B}" type="presOf" srcId="{D454BB6C-9763-43BA-AF49-0661E0F87382}" destId="{0CA00F7F-CF90-4F69-BDC1-3D42DBD803D5}" srcOrd="0" destOrd="0" presId="urn:microsoft.com/office/officeart/2018/5/layout/IconCircleLabelList"/>
    <dgm:cxn modelId="{83A7A647-E287-46D6-A192-F57CF9B48BBA}" type="presOf" srcId="{5EC1C628-61A9-4ECB-9B68-EA1FE220E313}" destId="{86AD2172-980C-478A-BDE0-BDF42BD1282C}" srcOrd="0" destOrd="0" presId="urn:microsoft.com/office/officeart/2018/5/layout/IconCircleLabelList"/>
    <dgm:cxn modelId="{8FDC1188-EFB1-42DA-8479-50E223B61BCA}" type="presOf" srcId="{D747D5CF-327F-471E-A9EB-61CD55124B6F}" destId="{0D6A5E96-5A1C-462D-9EF4-27DA24BE9C3A}" srcOrd="0" destOrd="0" presId="urn:microsoft.com/office/officeart/2018/5/layout/IconCircleLabelList"/>
    <dgm:cxn modelId="{BEE22CB6-8D25-4807-A1CE-2935A28CAECF}" srcId="{5EC1C628-61A9-4ECB-9B68-EA1FE220E313}" destId="{D454BB6C-9763-43BA-AF49-0661E0F87382}" srcOrd="0" destOrd="0" parTransId="{9E96FE11-53A2-45DC-B481-7073D1B69C15}" sibTransId="{3E1FE40C-8D36-41FB-833E-886C59AD397D}"/>
    <dgm:cxn modelId="{A54B86F4-059D-4E19-B0AC-9DA9A94BCDA0}" srcId="{5EC1C628-61A9-4ECB-9B68-EA1FE220E313}" destId="{D747D5CF-327F-471E-A9EB-61CD55124B6F}" srcOrd="1" destOrd="0" parTransId="{D4FC6CBA-9D19-4536-BBFE-5F637C3879E2}" sibTransId="{033B7D64-1219-42DD-8AFB-EA46ACEB5DAE}"/>
    <dgm:cxn modelId="{964FFBDB-AF21-4B6F-B661-15BBB04E6A63}" type="presParOf" srcId="{86AD2172-980C-478A-BDE0-BDF42BD1282C}" destId="{2150F702-9A03-480F-A35D-2626A7E83EF1}" srcOrd="0" destOrd="0" presId="urn:microsoft.com/office/officeart/2018/5/layout/IconCircleLabelList"/>
    <dgm:cxn modelId="{399952AB-8943-4B12-AED8-0F014FF3E0A7}" type="presParOf" srcId="{2150F702-9A03-480F-A35D-2626A7E83EF1}" destId="{5D35B1B0-CCB0-4A0C-B237-F2129746E7E6}" srcOrd="0" destOrd="0" presId="urn:microsoft.com/office/officeart/2018/5/layout/IconCircleLabelList"/>
    <dgm:cxn modelId="{BB8BA1AB-79F7-43B4-84E7-6DDD40D00738}" type="presParOf" srcId="{2150F702-9A03-480F-A35D-2626A7E83EF1}" destId="{D7EB667C-6C60-420E-8731-608B8463AC15}" srcOrd="1" destOrd="0" presId="urn:microsoft.com/office/officeart/2018/5/layout/IconCircleLabelList"/>
    <dgm:cxn modelId="{89FAA679-887C-4EB5-8C82-F3A0E5471F86}" type="presParOf" srcId="{2150F702-9A03-480F-A35D-2626A7E83EF1}" destId="{77BC294D-879A-401F-B427-CA9DD410BD12}" srcOrd="2" destOrd="0" presId="urn:microsoft.com/office/officeart/2018/5/layout/IconCircleLabelList"/>
    <dgm:cxn modelId="{6DBCE56D-F0C0-4262-A09B-E00371617D2C}" type="presParOf" srcId="{2150F702-9A03-480F-A35D-2626A7E83EF1}" destId="{0CA00F7F-CF90-4F69-BDC1-3D42DBD803D5}" srcOrd="3" destOrd="0" presId="urn:microsoft.com/office/officeart/2018/5/layout/IconCircleLabelList"/>
    <dgm:cxn modelId="{A2D1895C-2172-40FB-9DF1-C38B70CFDC8B}" type="presParOf" srcId="{86AD2172-980C-478A-BDE0-BDF42BD1282C}" destId="{2CC13BE5-0130-4A1A-9C5A-9AFBE7AF8407}" srcOrd="1" destOrd="0" presId="urn:microsoft.com/office/officeart/2018/5/layout/IconCircleLabelList"/>
    <dgm:cxn modelId="{E3F923E8-A781-4CC5-A07D-835080A69D7A}" type="presParOf" srcId="{86AD2172-980C-478A-BDE0-BDF42BD1282C}" destId="{1A12B3C1-D1B6-4247-A560-D7A6AF6ACC88}" srcOrd="2" destOrd="0" presId="urn:microsoft.com/office/officeart/2018/5/layout/IconCircleLabelList"/>
    <dgm:cxn modelId="{755585DB-23FA-4FC1-A7F2-89F17DADF89D}" type="presParOf" srcId="{1A12B3C1-D1B6-4247-A560-D7A6AF6ACC88}" destId="{237F19B3-2096-4C0A-8183-CAD2C1D5FB01}" srcOrd="0" destOrd="0" presId="urn:microsoft.com/office/officeart/2018/5/layout/IconCircleLabelList"/>
    <dgm:cxn modelId="{33B9C632-069E-4BBD-AD80-F8DA7AE4F892}" type="presParOf" srcId="{1A12B3C1-D1B6-4247-A560-D7A6AF6ACC88}" destId="{B7A62A44-17B3-411F-9FFF-00340FD7F1E3}" srcOrd="1" destOrd="0" presId="urn:microsoft.com/office/officeart/2018/5/layout/IconCircleLabelList"/>
    <dgm:cxn modelId="{B687592B-B01E-4D49-AC82-833915A7C59F}" type="presParOf" srcId="{1A12B3C1-D1B6-4247-A560-D7A6AF6ACC88}" destId="{E7CD37B1-83AC-4BC3-A982-293EE9355BE5}" srcOrd="2" destOrd="0" presId="urn:microsoft.com/office/officeart/2018/5/layout/IconCircleLabelList"/>
    <dgm:cxn modelId="{E434015B-65A2-49CC-AFBA-2AD908A54FA2}" type="presParOf" srcId="{1A12B3C1-D1B6-4247-A560-D7A6AF6ACC88}" destId="{0D6A5E96-5A1C-462D-9EF4-27DA24BE9C3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176B6-B30A-4796-9112-B82E4B833309}">
      <dsp:nvSpPr>
        <dsp:cNvPr id="0" name=""/>
        <dsp:cNvSpPr/>
      </dsp:nvSpPr>
      <dsp:spPr>
        <a:xfrm>
          <a:off x="3204190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3518560" y="3007745"/>
        <a:ext cx="46642" cy="46642"/>
      </dsp:txXfrm>
    </dsp:sp>
    <dsp:sp modelId="{2D34EAA7-BC5B-40FF-82CC-3EC1FA9B3C75}">
      <dsp:nvSpPr>
        <dsp:cNvPr id="0" name=""/>
        <dsp:cNvSpPr/>
      </dsp:nvSpPr>
      <dsp:spPr>
        <a:xfrm>
          <a:off x="3204190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3518560" y="2364279"/>
        <a:ext cx="46642" cy="46642"/>
      </dsp:txXfrm>
    </dsp:sp>
    <dsp:sp modelId="{8FD95841-2D0C-47B4-8DA1-8BEDD2E1C662}">
      <dsp:nvSpPr>
        <dsp:cNvPr id="0" name=""/>
        <dsp:cNvSpPr/>
      </dsp:nvSpPr>
      <dsp:spPr>
        <a:xfrm rot="16200000">
          <a:off x="-19916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500" kern="1200" dirty="0"/>
            <a:t>Paradigmas</a:t>
          </a:r>
          <a:endParaRPr lang="es-CR" sz="6500" kern="1200" dirty="0"/>
        </a:p>
      </dsp:txBody>
      <dsp:txXfrm>
        <a:off x="-19916" y="2194560"/>
        <a:ext cx="5418667" cy="1029546"/>
      </dsp:txXfrm>
    </dsp:sp>
    <dsp:sp modelId="{0B90AC26-AE6C-4E64-B687-E8A1F6D92BCE}">
      <dsp:nvSpPr>
        <dsp:cNvPr id="0" name=""/>
        <dsp:cNvSpPr/>
      </dsp:nvSpPr>
      <dsp:spPr>
        <a:xfrm>
          <a:off x="3879573" y="1551093"/>
          <a:ext cx="3376913" cy="10295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El </a:t>
          </a:r>
          <a:r>
            <a:rPr lang="es-MX" sz="2400" b="1" kern="1200" dirty="0"/>
            <a:t>paradigma positivista: realismo</a:t>
          </a:r>
          <a:r>
            <a:rPr lang="es-MX" sz="2400" kern="1200" dirty="0"/>
            <a:t> </a:t>
          </a:r>
          <a:endParaRPr lang="es-CR" sz="2400" kern="1200" dirty="0"/>
        </a:p>
      </dsp:txBody>
      <dsp:txXfrm>
        <a:off x="3879573" y="1551093"/>
        <a:ext cx="3376913" cy="1029546"/>
      </dsp:txXfrm>
    </dsp:sp>
    <dsp:sp modelId="{C081D1AA-5B80-4B7D-8E9F-704E5C08BA2F}">
      <dsp:nvSpPr>
        <dsp:cNvPr id="0" name=""/>
        <dsp:cNvSpPr/>
      </dsp:nvSpPr>
      <dsp:spPr>
        <a:xfrm>
          <a:off x="3879573" y="2838026"/>
          <a:ext cx="3376913" cy="10295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El </a:t>
          </a:r>
          <a:r>
            <a:rPr lang="es-MX" sz="2400" b="1" kern="1200" dirty="0"/>
            <a:t>paradigma naturalista: idealismo</a:t>
          </a:r>
          <a:endParaRPr lang="es-CR" sz="2400" kern="1200" dirty="0"/>
        </a:p>
      </dsp:txBody>
      <dsp:txXfrm>
        <a:off x="3879573" y="2838026"/>
        <a:ext cx="3376913" cy="1029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5B1B0-CCB0-4A0C-B237-F2129746E7E6}">
      <dsp:nvSpPr>
        <dsp:cNvPr id="0" name=""/>
        <dsp:cNvSpPr/>
      </dsp:nvSpPr>
      <dsp:spPr>
        <a:xfrm>
          <a:off x="541101" y="402016"/>
          <a:ext cx="1681312" cy="16813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B667C-6C60-420E-8731-608B8463AC15}">
      <dsp:nvSpPr>
        <dsp:cNvPr id="0" name=""/>
        <dsp:cNvSpPr/>
      </dsp:nvSpPr>
      <dsp:spPr>
        <a:xfrm>
          <a:off x="899414" y="760329"/>
          <a:ext cx="964687" cy="964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00F7F-CF90-4F69-BDC1-3D42DBD803D5}">
      <dsp:nvSpPr>
        <dsp:cNvPr id="0" name=""/>
        <dsp:cNvSpPr/>
      </dsp:nvSpPr>
      <dsp:spPr>
        <a:xfrm>
          <a:off x="3633" y="2607017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kern="1200"/>
            <a:t>Reportar todos los sucesos o eventos que hicieron que su plan original tuviese algunas decisiones no previstas debido al proceso helicoidal de la investigación.</a:t>
          </a:r>
          <a:endParaRPr lang="en-US" sz="1100" kern="1200"/>
        </a:p>
      </dsp:txBody>
      <dsp:txXfrm>
        <a:off x="3633" y="2607017"/>
        <a:ext cx="2756250" cy="720000"/>
      </dsp:txXfrm>
    </dsp:sp>
    <dsp:sp modelId="{237F19B3-2096-4C0A-8183-CAD2C1D5FB01}">
      <dsp:nvSpPr>
        <dsp:cNvPr id="0" name=""/>
        <dsp:cNvSpPr/>
      </dsp:nvSpPr>
      <dsp:spPr>
        <a:xfrm>
          <a:off x="3779695" y="402016"/>
          <a:ext cx="1681312" cy="16813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62A44-17B3-411F-9FFF-00340FD7F1E3}">
      <dsp:nvSpPr>
        <dsp:cNvPr id="0" name=""/>
        <dsp:cNvSpPr/>
      </dsp:nvSpPr>
      <dsp:spPr>
        <a:xfrm>
          <a:off x="4138008" y="760329"/>
          <a:ext cx="964687" cy="964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A5E96-5A1C-462D-9EF4-27DA24BE9C3A}">
      <dsp:nvSpPr>
        <dsp:cNvPr id="0" name=""/>
        <dsp:cNvSpPr/>
      </dsp:nvSpPr>
      <dsp:spPr>
        <a:xfrm>
          <a:off x="3242226" y="2607017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kern="1200"/>
            <a:t>Subrayar las decisiones que tomó para ajustar su objeto de estudio entre lo teórico y lo empírico mediante su metodología. </a:t>
          </a:r>
          <a:endParaRPr lang="en-US" sz="1100" kern="1200"/>
        </a:p>
      </dsp:txBody>
      <dsp:txXfrm>
        <a:off x="3242226" y="2607017"/>
        <a:ext cx="275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D51A9-E4D8-BC1F-BB54-B78F9C53B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84C0D9-8A23-53BB-BA3B-55D78268F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DB63AF-645C-99A3-32E5-CD7B4EBDF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A534-3277-437C-A1B1-C4FD2DD1A5A9}" type="datetimeFigureOut">
              <a:rPr lang="es-CR" smtClean="0"/>
              <a:t>14/08/2023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DE568E-6E27-CC21-E4EE-6FC33BAE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4F0BEA-47F3-2346-3EC2-7FD9AB73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343-69AE-4516-81EF-B81CC0E408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0491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9FE45-C375-06C0-DCAB-ECC581A56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45CE83-951A-DF34-C39F-3CBAF66E5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C9B5B3-5971-03F7-31ED-7E82B4F1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A534-3277-437C-A1B1-C4FD2DD1A5A9}" type="datetimeFigureOut">
              <a:rPr lang="es-CR" smtClean="0"/>
              <a:t>14/08/2023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B1C275-62D7-FFCF-E6F8-C496E6F46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62CF4-A144-9561-7F57-A34E6DA5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343-69AE-4516-81EF-B81CC0E408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1565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AFDF9D-14B7-932F-C509-CF3399C2E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030AC0-FA7D-0D1B-D608-DBF2F04C2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250D7A-AA2A-400C-3FBB-40996F32C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A534-3277-437C-A1B1-C4FD2DD1A5A9}" type="datetimeFigureOut">
              <a:rPr lang="es-CR" smtClean="0"/>
              <a:t>14/08/2023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1C1A19-9B0B-BAD8-2DE5-5F4030A5E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9C2741-2F9F-5A77-76D4-0A9239F6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343-69AE-4516-81EF-B81CC0E408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287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FB97F-A4FF-90F5-7ED0-170129E9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BD45D8-BECE-07D9-BA30-26BC61A48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0EB584-9F87-E392-98E7-31208ADD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A534-3277-437C-A1B1-C4FD2DD1A5A9}" type="datetimeFigureOut">
              <a:rPr lang="es-CR" smtClean="0"/>
              <a:t>14/08/2023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2F3CCA-55BF-A455-85FD-C7DF9F4C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17F222-4968-3A98-9977-EE771BBD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343-69AE-4516-81EF-B81CC0E408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7619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32FD8-9D04-0EED-CEED-E19DDCE1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2C42EA-DFE0-D8CE-36A6-7475CF9B6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1B053-4617-17C4-0527-19019401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A534-3277-437C-A1B1-C4FD2DD1A5A9}" type="datetimeFigureOut">
              <a:rPr lang="es-CR" smtClean="0"/>
              <a:t>14/08/2023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01D79C-7C50-6EF6-A0D3-9BB9D30C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C469DB-59C3-D1AE-FEA4-C8433F57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343-69AE-4516-81EF-B81CC0E408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9269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7311E-0E00-7BAA-7213-F99D46854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89F52E-80E9-AA28-1143-BAA7CECA3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BB328D-D45A-2DF0-2F3F-EFA58A7E1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396676-34CD-6357-FC12-70A20121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A534-3277-437C-A1B1-C4FD2DD1A5A9}" type="datetimeFigureOut">
              <a:rPr lang="es-CR" smtClean="0"/>
              <a:t>14/08/2023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1645C5-4239-A791-1209-C45FD419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668F5C-539A-B29E-C771-E25637BA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343-69AE-4516-81EF-B81CC0E408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8793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010AC-0058-B2F0-7987-9CF0445BC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074DCD-3E91-84DB-B27D-90C056328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102F19-FC65-7BD1-8B8D-BCD2CB9E8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7B8C58-BB8E-12AA-5884-749C3D727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2D7996-889A-F063-55DE-633A4A4DF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1295CF-0064-AD9B-C627-37D5F407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A534-3277-437C-A1B1-C4FD2DD1A5A9}" type="datetimeFigureOut">
              <a:rPr lang="es-CR" smtClean="0"/>
              <a:t>14/08/2023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047D81D-9AEF-08D6-0BC3-B20C479E1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85E250A-2986-C0B4-71AE-CFEB9F09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343-69AE-4516-81EF-B81CC0E408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2491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7E88A-FC68-5190-6775-40BB920A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B7E585-E7AC-9F3D-68DC-6141981C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A534-3277-437C-A1B1-C4FD2DD1A5A9}" type="datetimeFigureOut">
              <a:rPr lang="es-CR" smtClean="0"/>
              <a:t>14/08/2023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68E3FD-2848-8247-14A9-BA0C7BE8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7035EF-DED5-17CC-226E-F50164C4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343-69AE-4516-81EF-B81CC0E408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3502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121219-CC75-1FB2-84A0-537116B95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A534-3277-437C-A1B1-C4FD2DD1A5A9}" type="datetimeFigureOut">
              <a:rPr lang="es-CR" smtClean="0"/>
              <a:t>14/08/2023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64C2E0-09BB-2F60-6A42-E886BF26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8AAC6B-DB15-084B-4448-F27A1DD9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343-69AE-4516-81EF-B81CC0E408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804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F5EC3-24F0-E7ED-22C3-E8E2EF54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CFF3FD-C280-CF23-18F2-719B9DCC3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E9CBFD-5FD5-D6B5-764D-2DEB2CAE2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C56649-2F3E-7BE7-7F3D-4185294F4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A534-3277-437C-A1B1-C4FD2DD1A5A9}" type="datetimeFigureOut">
              <a:rPr lang="es-CR" smtClean="0"/>
              <a:t>14/08/2023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DD9CF-CF2F-AC61-2B23-F08BCEB08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365E73-D4FC-2E8E-1016-1A3318F1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343-69AE-4516-81EF-B81CC0E408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6427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5B272-E2DC-0DB5-3D8A-0731CA44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FC005C-7081-DAE9-4D1C-372584F7E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402F6D-252B-0752-FEB8-821584619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955595-BF12-29B0-5AF4-0B878174D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A534-3277-437C-A1B1-C4FD2DD1A5A9}" type="datetimeFigureOut">
              <a:rPr lang="es-CR" smtClean="0"/>
              <a:t>14/08/2023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14C8D0-8A4F-AD33-076B-B64FE97B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8C00D0-8F0A-DF06-AAAE-DADB9517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343-69AE-4516-81EF-B81CC0E408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1693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997EB6-BCF1-F8E7-0AA1-1D3141C5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0AAE8D-EBD1-45A6-05F4-6B7B9508E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74F1AE-11CC-F7E4-500D-523C132FB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A534-3277-437C-A1B1-C4FD2DD1A5A9}" type="datetimeFigureOut">
              <a:rPr lang="es-CR" smtClean="0"/>
              <a:t>14/08/2023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EC301-03A0-AC66-0BB1-2293A1134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07142A-3788-64E9-2C07-AA5BA591B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4343-69AE-4516-81EF-B81CC0E408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1174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eunhombre.blogspot.com/2016/10/comentarios-comentados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C55F0BA-7D8B-4753-AB68-D54E59A24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D7C1B9-90E7-0134-D8B4-F6BFA4B61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524" y="4081486"/>
            <a:ext cx="10464734" cy="1314159"/>
          </a:xfrm>
          <a:noFill/>
        </p:spPr>
        <p:txBody>
          <a:bodyPr>
            <a:normAutofit/>
          </a:bodyPr>
          <a:lstStyle/>
          <a:p>
            <a:r>
              <a:rPr lang="es-MX" sz="5200" dirty="0"/>
              <a:t>Diseño Metodológico</a:t>
            </a:r>
            <a:endParaRPr lang="es-CR" sz="5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9452C6-E21B-7233-C865-A6CF92042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81" y="5567363"/>
            <a:ext cx="10512421" cy="557187"/>
          </a:xfrm>
          <a:noFill/>
        </p:spPr>
        <p:txBody>
          <a:bodyPr>
            <a:normAutofit/>
          </a:bodyPr>
          <a:lstStyle/>
          <a:p>
            <a:r>
              <a:rPr lang="es-MX" dirty="0"/>
              <a:t>Dra. María Gabriela Sirias Pérez</a:t>
            </a:r>
            <a:endParaRPr lang="es-C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4B115AE-A826-545E-BB4F-2DF8BB870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6" r="-2" b="-2"/>
          <a:stretch/>
        </p:blipFill>
        <p:spPr>
          <a:xfrm>
            <a:off x="2733778" y="166651"/>
            <a:ext cx="6777732" cy="37336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8891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8B9E45-70DB-700D-A630-F7F2A3BEB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664E1C-E37C-2038-98BA-60159026E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  <a:solidFill>
            <a:schemeClr val="accent2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sz="1600" b="1" dirty="0"/>
              <a:t>Diseño Metodológico</a:t>
            </a:r>
            <a:r>
              <a:rPr lang="es-MX" sz="1000" dirty="0"/>
              <a:t>	</a:t>
            </a:r>
          </a:p>
          <a:p>
            <a:pPr marL="0" indent="0">
              <a:buNone/>
            </a:pPr>
            <a:endParaRPr lang="es-MX" sz="1000" dirty="0"/>
          </a:p>
          <a:p>
            <a:r>
              <a:rPr lang="es-MX" sz="1500" b="1" dirty="0"/>
              <a:t>Paradigmas	</a:t>
            </a:r>
          </a:p>
          <a:p>
            <a:r>
              <a:rPr lang="es-MX" sz="1500" dirty="0"/>
              <a:t>Enfoque de investigación 	</a:t>
            </a:r>
          </a:p>
          <a:p>
            <a:r>
              <a:rPr lang="es-MX" sz="1500" dirty="0"/>
              <a:t>Tipos de investigación  y alcance	</a:t>
            </a:r>
          </a:p>
          <a:p>
            <a:r>
              <a:rPr lang="es-MX" sz="1500" dirty="0"/>
              <a:t>Población y muestra	</a:t>
            </a:r>
          </a:p>
          <a:p>
            <a:r>
              <a:rPr lang="es-MX" sz="1500" dirty="0"/>
              <a:t>Fuentes de información 	</a:t>
            </a:r>
          </a:p>
          <a:p>
            <a:r>
              <a:rPr lang="es-MX" sz="1500" dirty="0"/>
              <a:t>Técnicas e instrumentos de recolección de datos e información</a:t>
            </a:r>
          </a:p>
          <a:p>
            <a:r>
              <a:rPr lang="es-MX" sz="1500" dirty="0"/>
              <a:t>Matriz Operacional</a:t>
            </a:r>
          </a:p>
          <a:p>
            <a:r>
              <a:rPr lang="es-MX" sz="1500" dirty="0"/>
              <a:t>Etapas de investigación</a:t>
            </a:r>
          </a:p>
          <a:p>
            <a:r>
              <a:rPr lang="es-MX" sz="1500" b="1" dirty="0"/>
              <a:t>Análisis, validez y confiabilidad de los datos</a:t>
            </a:r>
          </a:p>
          <a:p>
            <a:r>
              <a:rPr lang="es-MX" sz="1500" b="1" dirty="0"/>
              <a:t>Alcances y limitaciones de su propuesta metodológica 	</a:t>
            </a:r>
          </a:p>
          <a:p>
            <a:r>
              <a:rPr lang="es-MX" sz="1500" dirty="0"/>
              <a:t>Consideraciones éticas</a:t>
            </a:r>
            <a:endParaRPr lang="es-CR" sz="1500" dirty="0"/>
          </a:p>
        </p:txBody>
      </p:sp>
    </p:spTree>
    <p:extLst>
      <p:ext uri="{BB962C8B-B14F-4D97-AF65-F5344CB8AC3E}">
        <p14:creationId xmlns:p14="http://schemas.microsoft.com/office/powerpoint/2010/main" val="316010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6E4082-33ED-824C-447C-29152E22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Paradigma de la investigación</a:t>
            </a:r>
          </a:p>
        </p:txBody>
      </p:sp>
      <p:pic>
        <p:nvPicPr>
          <p:cNvPr id="5" name="Marcador de posición de imagen 4" descr="Diagrama, Diagrama de Venn&#10;&#10;Descripción generada automáticamente">
            <a:extLst>
              <a:ext uri="{FF2B5EF4-FFF2-40B4-BE49-F238E27FC236}">
                <a16:creationId xmlns:a16="http://schemas.microsoft.com/office/drawing/2014/main" id="{91D208D7-3ACD-9852-581E-56D307FDE1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094" r="21889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DE7569-F9FD-E06A-E390-C2184B360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3193" y="2418408"/>
            <a:ext cx="2942813" cy="354026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Sirven</a:t>
            </a:r>
            <a:r>
              <a:rPr lang="en-US" sz="2000" dirty="0"/>
              <a:t> de </a:t>
            </a:r>
            <a:r>
              <a:rPr lang="en-US" sz="2000" dirty="0" err="1"/>
              <a:t>marco</a:t>
            </a:r>
            <a:r>
              <a:rPr lang="en-US" sz="2000" dirty="0"/>
              <a:t> para la </a:t>
            </a:r>
            <a:r>
              <a:rPr lang="en-US" sz="2000" dirty="0" err="1"/>
              <a:t>comprensión</a:t>
            </a:r>
            <a:r>
              <a:rPr lang="en-US" sz="2000" dirty="0"/>
              <a:t> de los </a:t>
            </a:r>
            <a:r>
              <a:rPr lang="en-US" sz="2000" dirty="0" err="1"/>
              <a:t>fenómenos</a:t>
            </a:r>
            <a:r>
              <a:rPr lang="en-US" sz="2000" dirty="0"/>
              <a:t> de la </a:t>
            </a:r>
            <a:r>
              <a:rPr lang="en-US" sz="2000" dirty="0" err="1"/>
              <a:t>realidad</a:t>
            </a:r>
            <a:r>
              <a:rPr lang="en-US" sz="20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Brindan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guía</a:t>
            </a:r>
            <a:r>
              <a:rPr lang="en-US" sz="2000" dirty="0"/>
              <a:t> para </a:t>
            </a:r>
            <a:r>
              <a:rPr lang="en-US" sz="2000" dirty="0" err="1"/>
              <a:t>abordar</a:t>
            </a:r>
            <a:r>
              <a:rPr lang="en-US" sz="2000" dirty="0"/>
              <a:t> </a:t>
            </a:r>
            <a:r>
              <a:rPr lang="en-US" sz="2000" dirty="0" err="1"/>
              <a:t>cuestiones</a:t>
            </a:r>
            <a:r>
              <a:rPr lang="en-US" sz="2000" dirty="0"/>
              <a:t> y </a:t>
            </a:r>
            <a:r>
              <a:rPr lang="en-US" sz="2000" dirty="0" err="1"/>
              <a:t>problemáticas</a:t>
            </a:r>
            <a:r>
              <a:rPr lang="en-US" sz="20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Otorgan</a:t>
            </a:r>
            <a:r>
              <a:rPr lang="en-US" sz="2000" dirty="0"/>
              <a:t> las </a:t>
            </a:r>
            <a:r>
              <a:rPr lang="en-US" sz="2000" dirty="0" err="1"/>
              <a:t>técnicas</a:t>
            </a:r>
            <a:r>
              <a:rPr lang="en-US" sz="2000" dirty="0"/>
              <a:t> </a:t>
            </a:r>
            <a:r>
              <a:rPr lang="en-US" sz="2000" dirty="0" err="1"/>
              <a:t>apropiadas</a:t>
            </a:r>
            <a:r>
              <a:rPr lang="en-US" sz="2000" dirty="0"/>
              <a:t> y la </a:t>
            </a:r>
            <a:r>
              <a:rPr lang="en-US" sz="2000" dirty="0" err="1"/>
              <a:t>epistemología</a:t>
            </a:r>
            <a:r>
              <a:rPr lang="en-US" sz="2000" dirty="0"/>
              <a:t> </a:t>
            </a:r>
            <a:r>
              <a:rPr lang="en-US" sz="2000" dirty="0" err="1"/>
              <a:t>coherente</a:t>
            </a:r>
            <a:r>
              <a:rPr lang="en-US" sz="2000" dirty="0"/>
              <a:t> para </a:t>
            </a:r>
            <a:r>
              <a:rPr lang="en-US" sz="2000" dirty="0" err="1"/>
              <a:t>abordar</a:t>
            </a:r>
            <a:r>
              <a:rPr lang="en-US" sz="2000" dirty="0"/>
              <a:t> </a:t>
            </a:r>
            <a:r>
              <a:rPr lang="en-US" sz="2000" dirty="0" err="1"/>
              <a:t>situaciones</a:t>
            </a:r>
            <a:r>
              <a:rPr lang="en-US" sz="2000" dirty="0"/>
              <a:t> </a:t>
            </a:r>
            <a:r>
              <a:rPr lang="en-US" sz="2000" dirty="0" err="1"/>
              <a:t>emergentes</a:t>
            </a:r>
            <a:r>
              <a:rPr lang="en-US" sz="20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D20D1D-63FA-7AFC-3500-AFE6AD617B7A}"/>
              </a:ext>
            </a:extLst>
          </p:cNvPr>
          <p:cNvSpPr/>
          <p:nvPr/>
        </p:nvSpPr>
        <p:spPr>
          <a:xfrm>
            <a:off x="2739349" y="979317"/>
            <a:ext cx="3935895" cy="675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8145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6E4082-33ED-824C-447C-29152E22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Paradigma de la investigación</a:t>
            </a:r>
          </a:p>
        </p:txBody>
      </p:sp>
      <p:pic>
        <p:nvPicPr>
          <p:cNvPr id="5" name="Marcador de posición de imagen 4" descr="Diagrama, Diagrama de Venn&#10;&#10;Descripción generada automáticamente">
            <a:extLst>
              <a:ext uri="{FF2B5EF4-FFF2-40B4-BE49-F238E27FC236}">
                <a16:creationId xmlns:a16="http://schemas.microsoft.com/office/drawing/2014/main" id="{91D208D7-3ACD-9852-581E-56D307FDE1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094" r="21889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DE7569-F9FD-E06A-E390-C2184B360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3193" y="2418408"/>
            <a:ext cx="2942813" cy="354026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505050"/>
                </a:solidFill>
                <a:effectLst/>
              </a:rPr>
              <a:t>En otras palabras, el paradigma provee al investigador la teoría y los referentes metodológicos para acceder al fenómeno objeto de estudio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505050"/>
                </a:solidFill>
              </a:rPr>
              <a:t>“P</a:t>
            </a:r>
            <a:r>
              <a:rPr lang="es-MX" sz="2000" b="0" i="0" dirty="0">
                <a:solidFill>
                  <a:srgbClr val="505050"/>
                </a:solidFill>
                <a:effectLst/>
              </a:rPr>
              <a:t>roporciona un sistema filosófico y de investigación para comprender las cuestiones propias del proceso investigativo”.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A642ACD-4C3B-D0B0-D02C-CDB38D171159}"/>
              </a:ext>
            </a:extLst>
          </p:cNvPr>
          <p:cNvSpPr/>
          <p:nvPr/>
        </p:nvSpPr>
        <p:spPr>
          <a:xfrm>
            <a:off x="2739349" y="979317"/>
            <a:ext cx="3935895" cy="675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80856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1A7A80E-D974-F82C-23DA-CEDC80117E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080295"/>
              </p:ext>
            </p:extLst>
          </p:nvPr>
        </p:nvGraphicFramePr>
        <p:xfrm>
          <a:off x="2032000" y="719666"/>
          <a:ext cx="94311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0562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9A4592-F19D-D58F-E686-62593493D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627" y="1733577"/>
            <a:ext cx="2296133" cy="3061511"/>
          </a:xfrm>
          <a:prstGeom prst="rect">
            <a:avLst/>
          </a:prstGeom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CDBF5AAA-8834-29F4-3938-00BA2AB9A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857551"/>
              </p:ext>
            </p:extLst>
          </p:nvPr>
        </p:nvGraphicFramePr>
        <p:xfrm>
          <a:off x="748485" y="635776"/>
          <a:ext cx="8127999" cy="57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931872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3142711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62969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Paradigma/Dimensión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Positivista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Naturalista</a:t>
                      </a:r>
                      <a:endParaRPr lang="es-C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2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Interés de la investigación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Explicar, predecir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Comprender, interpretar</a:t>
                      </a:r>
                      <a:endParaRPr lang="es-C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10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Naturaleza realidad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Dada, tangible, </a:t>
                      </a:r>
                      <a:r>
                        <a:rPr lang="es-MX" sz="1600" dirty="0" err="1"/>
                        <a:t>fragmentable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Construida, holística</a:t>
                      </a:r>
                      <a:endParaRPr lang="es-C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85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Relación sujeto-objeto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Independiente neutral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Interrelacionada comprometida</a:t>
                      </a:r>
                      <a:endParaRPr lang="es-C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3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Propósito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Generalización libre de contexto, tiempo y explicaciones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Explicaciones ideográficas en un tiempo y espacio</a:t>
                      </a:r>
                      <a:endParaRPr lang="es-C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9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Explicación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Causa-efecto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Interacción de factores</a:t>
                      </a:r>
                      <a:endParaRPr lang="es-C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016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Papel de valores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Libre de valores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Valores dados que influyen en el proceso</a:t>
                      </a:r>
                      <a:endParaRPr lang="es-C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616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Fundamentos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Positivismo lógico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Fenomenología</a:t>
                      </a:r>
                      <a:endParaRPr lang="es-C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395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Relación teoría y práctica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Disociadas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Relacionadas</a:t>
                      </a:r>
                      <a:endParaRPr lang="es-C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928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Criterios de calidad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Validez, objetividad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Credibilidad, Triangulación, cuantitativas</a:t>
                      </a:r>
                      <a:endParaRPr lang="es-C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805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Técnicas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Cuantitativas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Cualitativas</a:t>
                      </a:r>
                      <a:endParaRPr lang="es-C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24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Análisis de datos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Estadísticos (cuantitativos), Resultados</a:t>
                      </a:r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Inducción analítica (cualitativos), Procesos</a:t>
                      </a:r>
                      <a:endParaRPr lang="es-C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206401"/>
                  </a:ext>
                </a:extLst>
              </a:tr>
            </a:tbl>
          </a:graphicData>
        </a:graphic>
      </p:graphicFrame>
      <p:sp>
        <p:nvSpPr>
          <p:cNvPr id="7" name="Flecha: curvada hacia la izquierda 6">
            <a:extLst>
              <a:ext uri="{FF2B5EF4-FFF2-40B4-BE49-F238E27FC236}">
                <a16:creationId xmlns:a16="http://schemas.microsoft.com/office/drawing/2014/main" id="{99B85636-C1B6-E0F1-377B-5C70F7CADE25}"/>
              </a:ext>
            </a:extLst>
          </p:cNvPr>
          <p:cNvSpPr/>
          <p:nvPr/>
        </p:nvSpPr>
        <p:spPr>
          <a:xfrm rot="16200000">
            <a:off x="9029289" y="27901"/>
            <a:ext cx="1312534" cy="1618144"/>
          </a:xfrm>
          <a:prstGeom prst="curved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9D4494-7002-5A61-B46F-EE9A79F2AF6E}"/>
              </a:ext>
            </a:extLst>
          </p:cNvPr>
          <p:cNvSpPr txBox="1"/>
          <p:nvPr/>
        </p:nvSpPr>
        <p:spPr>
          <a:xfrm>
            <a:off x="8975238" y="4922968"/>
            <a:ext cx="2224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Barrantes, Rodrigo. (2014)                                                                       Investigación: Un Camino al Conocimiento. EUNED. </a:t>
            </a:r>
          </a:p>
          <a:p>
            <a:r>
              <a:rPr lang="es-MX" sz="1000" dirty="0"/>
              <a:t>(p. 85)</a:t>
            </a:r>
            <a:endParaRPr lang="es-CR" sz="1000" dirty="0"/>
          </a:p>
        </p:txBody>
      </p:sp>
    </p:spTree>
    <p:extLst>
      <p:ext uri="{BB962C8B-B14F-4D97-AF65-F5344CB8AC3E}">
        <p14:creationId xmlns:p14="http://schemas.microsoft.com/office/powerpoint/2010/main" val="173368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42700A-AC0B-98C0-A6A9-DAE40BB3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s-MX" sz="3300" b="1">
                <a:solidFill>
                  <a:schemeClr val="tx2"/>
                </a:solidFill>
              </a:rPr>
              <a:t>Análisis, validez y confiabilidad de los datos</a:t>
            </a:r>
            <a:br>
              <a:rPr lang="es-MX" sz="3300" b="1">
                <a:solidFill>
                  <a:schemeClr val="tx2"/>
                </a:solidFill>
              </a:rPr>
            </a:br>
            <a:endParaRPr lang="es-CR" sz="3300">
              <a:solidFill>
                <a:schemeClr val="tx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0A2ADC-94E6-BAC4-A041-758FFF7AC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s-MX" sz="1400">
                <a:solidFill>
                  <a:schemeClr val="tx2"/>
                </a:solidFill>
              </a:rPr>
              <a:t>Describir cómo analizó sus datos a la luz de su marco teórico y en función de cumplir con sus objetivos específicos de investigación, es decir, como ordenó, jerarquizó e interpretó la información que usted logró en su etapa de trabajo de campo. Dicha interpretación en función de su marco teórico y de las técnicas de análisis. </a:t>
            </a:r>
          </a:p>
          <a:p>
            <a:pPr marL="0" indent="0">
              <a:buNone/>
            </a:pPr>
            <a:endParaRPr lang="es-MX" sz="1400">
              <a:solidFill>
                <a:schemeClr val="tx2"/>
              </a:solidFill>
            </a:endParaRPr>
          </a:p>
          <a:p>
            <a:r>
              <a:rPr lang="es-MX" sz="1400">
                <a:solidFill>
                  <a:schemeClr val="tx2"/>
                </a:solidFill>
              </a:rPr>
              <a:t>Describir cómo validó los datos obtenidos. Por ejemplo, cómo los trianguló con otras fuentes, en el caso de estudios cualitativos. Además, debe hacer explícito cómo controló los datos contradictorios o muy extremos en estudios cuantitativos.</a:t>
            </a:r>
          </a:p>
          <a:p>
            <a:pPr marL="0" indent="0">
              <a:buNone/>
            </a:pPr>
            <a:endParaRPr lang="es-MX" sz="1400">
              <a:solidFill>
                <a:schemeClr val="tx2"/>
              </a:solidFill>
            </a:endParaRPr>
          </a:p>
          <a:p>
            <a:r>
              <a:rPr lang="es-MX" sz="1400">
                <a:solidFill>
                  <a:schemeClr val="tx2"/>
                </a:solidFill>
              </a:rPr>
              <a:t>Subrayar los criterios de validez interna y validez externa en este objeto de estudio.</a:t>
            </a:r>
          </a:p>
          <a:p>
            <a:endParaRPr lang="es-CR" sz="14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Graphic 6" descr="Light Bulb and Gear">
            <a:extLst>
              <a:ext uri="{FF2B5EF4-FFF2-40B4-BE49-F238E27FC236}">
                <a16:creationId xmlns:a16="http://schemas.microsoft.com/office/drawing/2014/main" id="{D3FE8923-60AE-E105-00B2-D2D64D5A0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73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49FC0F-1561-07CE-193F-C7E10CD39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s-MX" sz="4000" b="1"/>
              <a:t>Alcances y limitaciones de su propuesta metodológica</a:t>
            </a:r>
            <a:endParaRPr lang="es-CR" sz="4000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20595EA0-EEA5-13B1-855E-AF80FA49F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83" r="16123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14" name="Marcador de contenido 2">
            <a:extLst>
              <a:ext uri="{FF2B5EF4-FFF2-40B4-BE49-F238E27FC236}">
                <a16:creationId xmlns:a16="http://schemas.microsoft.com/office/drawing/2014/main" id="{AB0CA50A-42E3-D772-1D93-3D545F6D52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867722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201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E3B649-0126-6B4A-8E96-3460706C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Comentarios</a:t>
            </a:r>
          </a:p>
        </p:txBody>
      </p:sp>
      <p:pic>
        <p:nvPicPr>
          <p:cNvPr id="5" name="Imagen 4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C1C53C53-433C-3D18-E449-5FBF92464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978" b="5753"/>
          <a:stretch/>
        </p:blipFill>
        <p:spPr>
          <a:xfrm>
            <a:off x="2138618" y="1845426"/>
            <a:ext cx="7911711" cy="44503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BD394F5-561B-C7A2-45CB-DA47728F8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331" y="30067"/>
            <a:ext cx="981541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74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460</Words>
  <Application>Microsoft Office PowerPoint</Application>
  <PresentationFormat>Panorámica</PresentationFormat>
  <Paragraphs>73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Diseño Metodológico</vt:lpstr>
      <vt:lpstr>Presentación de PowerPoint</vt:lpstr>
      <vt:lpstr>Paradigma de la investigación</vt:lpstr>
      <vt:lpstr>Paradigma de la investigación</vt:lpstr>
      <vt:lpstr>Presentación de PowerPoint</vt:lpstr>
      <vt:lpstr>Presentación de PowerPoint</vt:lpstr>
      <vt:lpstr>Análisis, validez y confiabilidad de los datos </vt:lpstr>
      <vt:lpstr>Alcances y limitaciones de su propuesta metodológica</vt:lpstr>
      <vt:lpstr>Comentarios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Paradigma de la investigación</dc:title>
  <dc:creator>María Gabriela Sirias Pérez</dc:creator>
  <cp:lastModifiedBy>María Gabriela Sirias Pérez</cp:lastModifiedBy>
  <cp:revision>39</cp:revision>
  <dcterms:created xsi:type="dcterms:W3CDTF">2023-08-11T03:59:23Z</dcterms:created>
  <dcterms:modified xsi:type="dcterms:W3CDTF">2023-08-14T18:52:35Z</dcterms:modified>
</cp:coreProperties>
</file>