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7" r:id="rId4"/>
    <p:sldId id="268" r:id="rId5"/>
    <p:sldId id="266" r:id="rId6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C1587F6-A72F-45E0-8BB4-31ADAB59AD5A}">
          <p14:sldIdLst>
            <p14:sldId id="262"/>
            <p14:sldId id="263"/>
            <p14:sldId id="267"/>
          </p14:sldIdLst>
        </p14:section>
        <p14:section name="Untitled Section" id="{8CCD34A4-0588-491E-A51D-6ABD8F090CCB}">
          <p14:sldIdLst>
            <p14:sldId id="268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4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4A8A23-E00E-41ED-8C72-95ED5B182169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928A1F5D-55B6-4610-86DA-E7D854A8B6F2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2300" u="sng" kern="1200" cap="all" dirty="0" err="1">
              <a:solidFill>
                <a:srgbClr val="0070C0"/>
              </a:solidFill>
              <a:latin typeface="Calibri" panose="020F0502020204030204"/>
              <a:ea typeface="+mn-ea"/>
              <a:cs typeface="+mn-cs"/>
            </a:rPr>
            <a:t>Etapas</a:t>
          </a:r>
          <a:r>
            <a:rPr lang="en-US" sz="2300" u="sng" kern="1200" cap="all" dirty="0">
              <a:solidFill>
                <a:srgbClr val="0070C0"/>
              </a:solidFill>
              <a:latin typeface="Calibri" panose="020F0502020204030204"/>
              <a:ea typeface="+mn-ea"/>
              <a:cs typeface="+mn-cs"/>
            </a:rPr>
            <a:t> de la </a:t>
          </a:r>
          <a:r>
            <a:rPr lang="en-US" sz="2300" u="sng" kern="1200" cap="all" dirty="0" err="1">
              <a:solidFill>
                <a:srgbClr val="0070C0"/>
              </a:solidFill>
              <a:latin typeface="Calibri" panose="020F0502020204030204"/>
              <a:ea typeface="+mn-ea"/>
              <a:cs typeface="+mn-cs"/>
            </a:rPr>
            <a:t>investigación</a:t>
          </a:r>
          <a:endParaRPr lang="en-US" sz="2300" u="sng" kern="1200" cap="all" dirty="0">
            <a:solidFill>
              <a:srgbClr val="0070C0"/>
            </a:solidFill>
            <a:latin typeface="Calibri" panose="020F0502020204030204"/>
            <a:ea typeface="+mn-ea"/>
            <a:cs typeface="+mn-cs"/>
          </a:endParaRPr>
        </a:p>
      </dgm:t>
    </dgm:pt>
    <dgm:pt modelId="{33440D85-9E7B-42CB-9DB0-9050DF76CD0A}" type="parTrans" cxnId="{A2252343-5AFD-4DDE-B46A-C49D0F10F337}">
      <dgm:prSet/>
      <dgm:spPr/>
      <dgm:t>
        <a:bodyPr/>
        <a:lstStyle/>
        <a:p>
          <a:endParaRPr lang="en-US"/>
        </a:p>
      </dgm:t>
    </dgm:pt>
    <dgm:pt modelId="{22A7D6FE-067A-4A4B-B573-ED90DCA314D7}" type="sibTrans" cxnId="{A2252343-5AFD-4DDE-B46A-C49D0F10F337}">
      <dgm:prSet/>
      <dgm:spPr/>
      <dgm:t>
        <a:bodyPr/>
        <a:lstStyle/>
        <a:p>
          <a:endParaRPr lang="en-US"/>
        </a:p>
      </dgm:t>
    </dgm:pt>
    <dgm:pt modelId="{3BE7AFD3-28D7-48FB-8162-7E13EA05847C}">
      <dgm:prSet custT="1"/>
      <dgm:spPr/>
      <dgm:t>
        <a:bodyPr/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MX" sz="2300" u="sng" kern="1200" cap="all" dirty="0">
              <a:solidFill>
                <a:srgbClr val="0070C0"/>
              </a:solidFill>
              <a:latin typeface="Calibri" panose="020F0502020204030204"/>
              <a:ea typeface="+mn-ea"/>
              <a:cs typeface="+mn-cs"/>
            </a:rPr>
            <a:t>estrategias metodológicas de la investigación.</a:t>
          </a:r>
          <a:endParaRPr lang="en-US" sz="2300" u="sng" kern="1200" cap="all" dirty="0">
            <a:solidFill>
              <a:srgbClr val="0070C0"/>
            </a:solidFill>
            <a:latin typeface="Calibri" panose="020F0502020204030204"/>
            <a:ea typeface="+mn-ea"/>
            <a:cs typeface="+mn-cs"/>
          </a:endParaRPr>
        </a:p>
      </dgm:t>
    </dgm:pt>
    <dgm:pt modelId="{6C00ABEE-D0A5-46F1-A07F-CBD40DFAE382}" type="parTrans" cxnId="{732211D1-45B8-44F7-97FC-B9AFEF05053E}">
      <dgm:prSet/>
      <dgm:spPr/>
      <dgm:t>
        <a:bodyPr/>
        <a:lstStyle/>
        <a:p>
          <a:endParaRPr lang="en-US"/>
        </a:p>
      </dgm:t>
    </dgm:pt>
    <dgm:pt modelId="{F7F29CFB-7E76-48F9-9D30-D7CCF693C5C5}" type="sibTrans" cxnId="{732211D1-45B8-44F7-97FC-B9AFEF05053E}">
      <dgm:prSet/>
      <dgm:spPr/>
      <dgm:t>
        <a:bodyPr/>
        <a:lstStyle/>
        <a:p>
          <a:endParaRPr lang="en-US"/>
        </a:p>
      </dgm:t>
    </dgm:pt>
    <dgm:pt modelId="{4053AFB0-BB7E-4214-B153-61BE1AC86A2D}">
      <dgm:prSet custT="1"/>
      <dgm:spPr/>
      <dgm:t>
        <a:bodyPr/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u="sng" kern="1200" cap="all" dirty="0">
              <a:solidFill>
                <a:srgbClr val="0070C0"/>
              </a:solidFill>
              <a:latin typeface="Calibri" panose="020F0502020204030204"/>
              <a:ea typeface="+mn-ea"/>
              <a:cs typeface="+mn-cs"/>
            </a:rPr>
            <a:t>Marco conceptual</a:t>
          </a:r>
        </a:p>
      </dgm:t>
    </dgm:pt>
    <dgm:pt modelId="{A7E6BBCB-A2A5-4AED-BE6E-D155B1EB145D}" type="parTrans" cxnId="{566E7669-C652-41BF-B9BD-159F70DCBB0D}">
      <dgm:prSet/>
      <dgm:spPr/>
      <dgm:t>
        <a:bodyPr/>
        <a:lstStyle/>
        <a:p>
          <a:endParaRPr lang="es-CR"/>
        </a:p>
      </dgm:t>
    </dgm:pt>
    <dgm:pt modelId="{C4E83DC0-5EC7-482C-9DEA-13CD99D9D266}" type="sibTrans" cxnId="{566E7669-C652-41BF-B9BD-159F70DCBB0D}">
      <dgm:prSet/>
      <dgm:spPr/>
      <dgm:t>
        <a:bodyPr/>
        <a:lstStyle/>
        <a:p>
          <a:endParaRPr lang="es-CR"/>
        </a:p>
      </dgm:t>
    </dgm:pt>
    <dgm:pt modelId="{063C3C3C-A4D6-4E7C-ADF3-0BDBD38C74D1}" type="pres">
      <dgm:prSet presAssocID="{3C4A8A23-E00E-41ED-8C72-95ED5B182169}" presName="root" presStyleCnt="0">
        <dgm:presLayoutVars>
          <dgm:dir/>
          <dgm:resizeHandles val="exact"/>
        </dgm:presLayoutVars>
      </dgm:prSet>
      <dgm:spPr/>
    </dgm:pt>
    <dgm:pt modelId="{EE8E56A8-35BE-470D-869F-37D7C303AEDC}" type="pres">
      <dgm:prSet presAssocID="{928A1F5D-55B6-4610-86DA-E7D854A8B6F2}" presName="compNode" presStyleCnt="0"/>
      <dgm:spPr/>
    </dgm:pt>
    <dgm:pt modelId="{E8FEB94D-FEB9-4B2E-BC21-900C9EFDC2EC}" type="pres">
      <dgm:prSet presAssocID="{928A1F5D-55B6-4610-86DA-E7D854A8B6F2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7E47D77F-654F-4A58-8277-300232DF37AD}" type="pres">
      <dgm:prSet presAssocID="{928A1F5D-55B6-4610-86DA-E7D854A8B6F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C0E1DE5D-AAF3-4541-BDF3-F205E7E033BE}" type="pres">
      <dgm:prSet presAssocID="{928A1F5D-55B6-4610-86DA-E7D854A8B6F2}" presName="spaceRect" presStyleCnt="0"/>
      <dgm:spPr/>
    </dgm:pt>
    <dgm:pt modelId="{A5761636-27AC-48F1-9993-3E217C36D512}" type="pres">
      <dgm:prSet presAssocID="{928A1F5D-55B6-4610-86DA-E7D854A8B6F2}" presName="textRect" presStyleLbl="revTx" presStyleIdx="0" presStyleCnt="3">
        <dgm:presLayoutVars>
          <dgm:chMax val="1"/>
          <dgm:chPref val="1"/>
        </dgm:presLayoutVars>
      </dgm:prSet>
      <dgm:spPr/>
    </dgm:pt>
    <dgm:pt modelId="{B9E3B113-C2ED-4FC5-B0A4-79DCE1A8A2C4}" type="pres">
      <dgm:prSet presAssocID="{22A7D6FE-067A-4A4B-B573-ED90DCA314D7}" presName="sibTrans" presStyleCnt="0"/>
      <dgm:spPr/>
    </dgm:pt>
    <dgm:pt modelId="{ED0CE12A-F38F-4C86-8F8E-E7AAF6AE1F32}" type="pres">
      <dgm:prSet presAssocID="{3BE7AFD3-28D7-48FB-8162-7E13EA05847C}" presName="compNode" presStyleCnt="0"/>
      <dgm:spPr/>
    </dgm:pt>
    <dgm:pt modelId="{6C08C8B1-A231-4A9D-B26C-7FD008B44341}" type="pres">
      <dgm:prSet presAssocID="{3BE7AFD3-28D7-48FB-8162-7E13EA05847C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C41AB5EB-6956-4C2C-A08D-638EC5291E5C}" type="pres">
      <dgm:prSet presAssocID="{3BE7AFD3-28D7-48FB-8162-7E13EA05847C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estro"/>
        </a:ext>
      </dgm:extLst>
    </dgm:pt>
    <dgm:pt modelId="{D609A9C4-CB84-46F8-8065-2877B9DC8B55}" type="pres">
      <dgm:prSet presAssocID="{3BE7AFD3-28D7-48FB-8162-7E13EA05847C}" presName="spaceRect" presStyleCnt="0"/>
      <dgm:spPr/>
    </dgm:pt>
    <dgm:pt modelId="{F5793AF2-4877-4922-8FFB-F6C76B735A15}" type="pres">
      <dgm:prSet presAssocID="{3BE7AFD3-28D7-48FB-8162-7E13EA05847C}" presName="textRect" presStyleLbl="revTx" presStyleIdx="1" presStyleCnt="3" custScaleX="110660">
        <dgm:presLayoutVars>
          <dgm:chMax val="1"/>
          <dgm:chPref val="1"/>
        </dgm:presLayoutVars>
      </dgm:prSet>
      <dgm:spPr/>
    </dgm:pt>
    <dgm:pt modelId="{D6C7EA91-4F7A-4C21-8D02-102E5E704C3B}" type="pres">
      <dgm:prSet presAssocID="{F7F29CFB-7E76-48F9-9D30-D7CCF693C5C5}" presName="sibTrans" presStyleCnt="0"/>
      <dgm:spPr/>
    </dgm:pt>
    <dgm:pt modelId="{AB0BC224-3C04-4C9E-AD4E-BDA48B3C5D7C}" type="pres">
      <dgm:prSet presAssocID="{4053AFB0-BB7E-4214-B153-61BE1AC86A2D}" presName="compNode" presStyleCnt="0"/>
      <dgm:spPr/>
    </dgm:pt>
    <dgm:pt modelId="{487A9EAB-26B9-4ECF-B5D9-050333DD47D0}" type="pres">
      <dgm:prSet presAssocID="{4053AFB0-BB7E-4214-B153-61BE1AC86A2D}" presName="iconBgRect" presStyleLbl="bgShp" presStyleIdx="2" presStyleCnt="3" custLinFactNeighborX="7531" custLinFactNeighborY="-3489"/>
      <dgm:spPr>
        <a:prstGeom prst="round2DiagRect">
          <a:avLst>
            <a:gd name="adj1" fmla="val 29727"/>
            <a:gd name="adj2" fmla="val 0"/>
          </a:avLst>
        </a:prstGeom>
      </dgm:spPr>
    </dgm:pt>
    <dgm:pt modelId="{78FA22FC-FB41-49B9-A0D1-77260CA1C046}" type="pres">
      <dgm:prSet presAssocID="{4053AFB0-BB7E-4214-B153-61BE1AC86A2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dea contorno"/>
        </a:ext>
      </dgm:extLst>
    </dgm:pt>
    <dgm:pt modelId="{4ED3C49E-5DD0-4795-A759-E81EBB047843}" type="pres">
      <dgm:prSet presAssocID="{4053AFB0-BB7E-4214-B153-61BE1AC86A2D}" presName="spaceRect" presStyleCnt="0"/>
      <dgm:spPr/>
    </dgm:pt>
    <dgm:pt modelId="{F91F3446-B574-46DA-A95E-F5BC4595946F}" type="pres">
      <dgm:prSet presAssocID="{4053AFB0-BB7E-4214-B153-61BE1AC86A2D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A2252343-5AFD-4DDE-B46A-C49D0F10F337}" srcId="{3C4A8A23-E00E-41ED-8C72-95ED5B182169}" destId="{928A1F5D-55B6-4610-86DA-E7D854A8B6F2}" srcOrd="0" destOrd="0" parTransId="{33440D85-9E7B-42CB-9DB0-9050DF76CD0A}" sibTransId="{22A7D6FE-067A-4A4B-B573-ED90DCA314D7}"/>
    <dgm:cxn modelId="{566E7669-C652-41BF-B9BD-159F70DCBB0D}" srcId="{3C4A8A23-E00E-41ED-8C72-95ED5B182169}" destId="{4053AFB0-BB7E-4214-B153-61BE1AC86A2D}" srcOrd="2" destOrd="0" parTransId="{A7E6BBCB-A2A5-4AED-BE6E-D155B1EB145D}" sibTransId="{C4E83DC0-5EC7-482C-9DEA-13CD99D9D266}"/>
    <dgm:cxn modelId="{2C250B4A-1F67-4957-92B7-47A2E273FCF7}" type="presOf" srcId="{928A1F5D-55B6-4610-86DA-E7D854A8B6F2}" destId="{A5761636-27AC-48F1-9993-3E217C36D512}" srcOrd="0" destOrd="0" presId="urn:microsoft.com/office/officeart/2018/5/layout/IconLeafLabelList"/>
    <dgm:cxn modelId="{00704C77-644D-49AE-B46B-2A69AF6A8A66}" type="presOf" srcId="{3BE7AFD3-28D7-48FB-8162-7E13EA05847C}" destId="{F5793AF2-4877-4922-8FFB-F6C76B735A15}" srcOrd="0" destOrd="0" presId="urn:microsoft.com/office/officeart/2018/5/layout/IconLeafLabelList"/>
    <dgm:cxn modelId="{7D728BB5-CC67-4898-B1A0-7C54608A5A75}" type="presOf" srcId="{4053AFB0-BB7E-4214-B153-61BE1AC86A2D}" destId="{F91F3446-B574-46DA-A95E-F5BC4595946F}" srcOrd="0" destOrd="0" presId="urn:microsoft.com/office/officeart/2018/5/layout/IconLeafLabelList"/>
    <dgm:cxn modelId="{732211D1-45B8-44F7-97FC-B9AFEF05053E}" srcId="{3C4A8A23-E00E-41ED-8C72-95ED5B182169}" destId="{3BE7AFD3-28D7-48FB-8162-7E13EA05847C}" srcOrd="1" destOrd="0" parTransId="{6C00ABEE-D0A5-46F1-A07F-CBD40DFAE382}" sibTransId="{F7F29CFB-7E76-48F9-9D30-D7CCF693C5C5}"/>
    <dgm:cxn modelId="{7218A5F6-5FBB-434D-9647-3F3CDB12749F}" type="presOf" srcId="{3C4A8A23-E00E-41ED-8C72-95ED5B182169}" destId="{063C3C3C-A4D6-4E7C-ADF3-0BDBD38C74D1}" srcOrd="0" destOrd="0" presId="urn:microsoft.com/office/officeart/2018/5/layout/IconLeafLabelList"/>
    <dgm:cxn modelId="{1193C2FF-6D9B-4141-8EF7-9903F3C5A606}" type="presParOf" srcId="{063C3C3C-A4D6-4E7C-ADF3-0BDBD38C74D1}" destId="{EE8E56A8-35BE-470D-869F-37D7C303AEDC}" srcOrd="0" destOrd="0" presId="urn:microsoft.com/office/officeart/2018/5/layout/IconLeafLabelList"/>
    <dgm:cxn modelId="{F6415662-3E26-49DC-83F0-2005D2833777}" type="presParOf" srcId="{EE8E56A8-35BE-470D-869F-37D7C303AEDC}" destId="{E8FEB94D-FEB9-4B2E-BC21-900C9EFDC2EC}" srcOrd="0" destOrd="0" presId="urn:microsoft.com/office/officeart/2018/5/layout/IconLeafLabelList"/>
    <dgm:cxn modelId="{62D71D7F-6B63-4C52-9B2E-C61FCF431CA9}" type="presParOf" srcId="{EE8E56A8-35BE-470D-869F-37D7C303AEDC}" destId="{7E47D77F-654F-4A58-8277-300232DF37AD}" srcOrd="1" destOrd="0" presId="urn:microsoft.com/office/officeart/2018/5/layout/IconLeafLabelList"/>
    <dgm:cxn modelId="{BB94E031-AF20-45B9-A542-0B8613ABF0CD}" type="presParOf" srcId="{EE8E56A8-35BE-470D-869F-37D7C303AEDC}" destId="{C0E1DE5D-AAF3-4541-BDF3-F205E7E033BE}" srcOrd="2" destOrd="0" presId="urn:microsoft.com/office/officeart/2018/5/layout/IconLeafLabelList"/>
    <dgm:cxn modelId="{E02C4F6B-C562-4AF5-91AF-591EDF94B1D0}" type="presParOf" srcId="{EE8E56A8-35BE-470D-869F-37D7C303AEDC}" destId="{A5761636-27AC-48F1-9993-3E217C36D512}" srcOrd="3" destOrd="0" presId="urn:microsoft.com/office/officeart/2018/5/layout/IconLeafLabelList"/>
    <dgm:cxn modelId="{398985AA-2ADB-40ED-A52E-4A729CC117DD}" type="presParOf" srcId="{063C3C3C-A4D6-4E7C-ADF3-0BDBD38C74D1}" destId="{B9E3B113-C2ED-4FC5-B0A4-79DCE1A8A2C4}" srcOrd="1" destOrd="0" presId="urn:microsoft.com/office/officeart/2018/5/layout/IconLeafLabelList"/>
    <dgm:cxn modelId="{44791DFA-A044-4208-B149-0DB6233D2F9A}" type="presParOf" srcId="{063C3C3C-A4D6-4E7C-ADF3-0BDBD38C74D1}" destId="{ED0CE12A-F38F-4C86-8F8E-E7AAF6AE1F32}" srcOrd="2" destOrd="0" presId="urn:microsoft.com/office/officeart/2018/5/layout/IconLeafLabelList"/>
    <dgm:cxn modelId="{7A14073E-7403-4E38-96ED-43B92EB7F84B}" type="presParOf" srcId="{ED0CE12A-F38F-4C86-8F8E-E7AAF6AE1F32}" destId="{6C08C8B1-A231-4A9D-B26C-7FD008B44341}" srcOrd="0" destOrd="0" presId="urn:microsoft.com/office/officeart/2018/5/layout/IconLeafLabelList"/>
    <dgm:cxn modelId="{9E14EA46-652A-4BCE-9564-5109BF131D50}" type="presParOf" srcId="{ED0CE12A-F38F-4C86-8F8E-E7AAF6AE1F32}" destId="{C41AB5EB-6956-4C2C-A08D-638EC5291E5C}" srcOrd="1" destOrd="0" presId="urn:microsoft.com/office/officeart/2018/5/layout/IconLeafLabelList"/>
    <dgm:cxn modelId="{C9180492-0538-429B-A923-38AB0CCE4C11}" type="presParOf" srcId="{ED0CE12A-F38F-4C86-8F8E-E7AAF6AE1F32}" destId="{D609A9C4-CB84-46F8-8065-2877B9DC8B55}" srcOrd="2" destOrd="0" presId="urn:microsoft.com/office/officeart/2018/5/layout/IconLeafLabelList"/>
    <dgm:cxn modelId="{A4A2EFDD-6A08-45E3-86FB-73C7DCA5B09F}" type="presParOf" srcId="{ED0CE12A-F38F-4C86-8F8E-E7AAF6AE1F32}" destId="{F5793AF2-4877-4922-8FFB-F6C76B735A15}" srcOrd="3" destOrd="0" presId="urn:microsoft.com/office/officeart/2018/5/layout/IconLeafLabelList"/>
    <dgm:cxn modelId="{75605042-34CA-4C24-B1D1-57AA51BE7CB0}" type="presParOf" srcId="{063C3C3C-A4D6-4E7C-ADF3-0BDBD38C74D1}" destId="{D6C7EA91-4F7A-4C21-8D02-102E5E704C3B}" srcOrd="3" destOrd="0" presId="urn:microsoft.com/office/officeart/2018/5/layout/IconLeafLabelList"/>
    <dgm:cxn modelId="{8E2E3B4D-55E5-40A9-9D5A-B4974AA7BC8D}" type="presParOf" srcId="{063C3C3C-A4D6-4E7C-ADF3-0BDBD38C74D1}" destId="{AB0BC224-3C04-4C9E-AD4E-BDA48B3C5D7C}" srcOrd="4" destOrd="0" presId="urn:microsoft.com/office/officeart/2018/5/layout/IconLeafLabelList"/>
    <dgm:cxn modelId="{700D48AD-469E-4838-BBD5-AFFBF6C9BD0F}" type="presParOf" srcId="{AB0BC224-3C04-4C9E-AD4E-BDA48B3C5D7C}" destId="{487A9EAB-26B9-4ECF-B5D9-050333DD47D0}" srcOrd="0" destOrd="0" presId="urn:microsoft.com/office/officeart/2018/5/layout/IconLeafLabelList"/>
    <dgm:cxn modelId="{EF547D17-2F18-48C5-82AD-6EDFB44A0753}" type="presParOf" srcId="{AB0BC224-3C04-4C9E-AD4E-BDA48B3C5D7C}" destId="{78FA22FC-FB41-49B9-A0D1-77260CA1C046}" srcOrd="1" destOrd="0" presId="urn:microsoft.com/office/officeart/2018/5/layout/IconLeafLabelList"/>
    <dgm:cxn modelId="{E4C734E7-3F51-44E7-8993-223264C234BF}" type="presParOf" srcId="{AB0BC224-3C04-4C9E-AD4E-BDA48B3C5D7C}" destId="{4ED3C49E-5DD0-4795-A759-E81EBB047843}" srcOrd="2" destOrd="0" presId="urn:microsoft.com/office/officeart/2018/5/layout/IconLeafLabelList"/>
    <dgm:cxn modelId="{B88479B2-CD79-4223-BF24-9688FB185CD1}" type="presParOf" srcId="{AB0BC224-3C04-4C9E-AD4E-BDA48B3C5D7C}" destId="{F91F3446-B574-46DA-A95E-F5BC4595946F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FEB94D-FEB9-4B2E-BC21-900C9EFDC2EC}">
      <dsp:nvSpPr>
        <dsp:cNvPr id="0" name=""/>
        <dsp:cNvSpPr/>
      </dsp:nvSpPr>
      <dsp:spPr>
        <a:xfrm>
          <a:off x="789900" y="32169"/>
          <a:ext cx="1544062" cy="1544062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47D77F-654F-4A58-8277-300232DF37AD}">
      <dsp:nvSpPr>
        <dsp:cNvPr id="0" name=""/>
        <dsp:cNvSpPr/>
      </dsp:nvSpPr>
      <dsp:spPr>
        <a:xfrm>
          <a:off x="1118962" y="361232"/>
          <a:ext cx="885937" cy="8859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761636-27AC-48F1-9993-3E217C36D512}">
      <dsp:nvSpPr>
        <dsp:cNvPr id="0" name=""/>
        <dsp:cNvSpPr/>
      </dsp:nvSpPr>
      <dsp:spPr>
        <a:xfrm>
          <a:off x="296306" y="2057169"/>
          <a:ext cx="2531250" cy="8292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u="sng" kern="1200" cap="all" dirty="0" err="1">
              <a:solidFill>
                <a:srgbClr val="0070C0"/>
              </a:solidFill>
              <a:latin typeface="Calibri" panose="020F0502020204030204"/>
              <a:ea typeface="+mn-ea"/>
              <a:cs typeface="+mn-cs"/>
            </a:rPr>
            <a:t>Etapas</a:t>
          </a:r>
          <a:r>
            <a:rPr lang="en-US" sz="2300" u="sng" kern="1200" cap="all" dirty="0">
              <a:solidFill>
                <a:srgbClr val="0070C0"/>
              </a:solidFill>
              <a:latin typeface="Calibri" panose="020F0502020204030204"/>
              <a:ea typeface="+mn-ea"/>
              <a:cs typeface="+mn-cs"/>
            </a:rPr>
            <a:t> de la </a:t>
          </a:r>
          <a:r>
            <a:rPr lang="en-US" sz="2300" u="sng" kern="1200" cap="all" dirty="0" err="1">
              <a:solidFill>
                <a:srgbClr val="0070C0"/>
              </a:solidFill>
              <a:latin typeface="Calibri" panose="020F0502020204030204"/>
              <a:ea typeface="+mn-ea"/>
              <a:cs typeface="+mn-cs"/>
            </a:rPr>
            <a:t>investigación</a:t>
          </a:r>
          <a:endParaRPr lang="en-US" sz="2300" u="sng" kern="1200" cap="all" dirty="0">
            <a:solidFill>
              <a:srgbClr val="0070C0"/>
            </a:solidFill>
            <a:latin typeface="Calibri" panose="020F0502020204030204"/>
            <a:ea typeface="+mn-ea"/>
            <a:cs typeface="+mn-cs"/>
          </a:endParaRPr>
        </a:p>
      </dsp:txBody>
      <dsp:txXfrm>
        <a:off x="296306" y="2057169"/>
        <a:ext cx="2531250" cy="829230"/>
      </dsp:txXfrm>
    </dsp:sp>
    <dsp:sp modelId="{6C08C8B1-A231-4A9D-B26C-7FD008B44341}">
      <dsp:nvSpPr>
        <dsp:cNvPr id="0" name=""/>
        <dsp:cNvSpPr/>
      </dsp:nvSpPr>
      <dsp:spPr>
        <a:xfrm>
          <a:off x="3899034" y="32169"/>
          <a:ext cx="1544062" cy="1544062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1AB5EB-6956-4C2C-A08D-638EC5291E5C}">
      <dsp:nvSpPr>
        <dsp:cNvPr id="0" name=""/>
        <dsp:cNvSpPr/>
      </dsp:nvSpPr>
      <dsp:spPr>
        <a:xfrm>
          <a:off x="4228097" y="361232"/>
          <a:ext cx="885937" cy="8859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793AF2-4877-4922-8FFB-F6C76B735A15}">
      <dsp:nvSpPr>
        <dsp:cNvPr id="0" name=""/>
        <dsp:cNvSpPr/>
      </dsp:nvSpPr>
      <dsp:spPr>
        <a:xfrm>
          <a:off x="3270525" y="2057169"/>
          <a:ext cx="2801081" cy="8292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MX" sz="2300" u="sng" kern="1200" cap="all" dirty="0">
              <a:solidFill>
                <a:srgbClr val="0070C0"/>
              </a:solidFill>
              <a:latin typeface="Calibri" panose="020F0502020204030204"/>
              <a:ea typeface="+mn-ea"/>
              <a:cs typeface="+mn-cs"/>
            </a:rPr>
            <a:t>estrategias metodológicas de la investigación.</a:t>
          </a:r>
          <a:endParaRPr lang="en-US" sz="2300" u="sng" kern="1200" cap="all" dirty="0">
            <a:solidFill>
              <a:srgbClr val="0070C0"/>
            </a:solidFill>
            <a:latin typeface="Calibri" panose="020F0502020204030204"/>
            <a:ea typeface="+mn-ea"/>
            <a:cs typeface="+mn-cs"/>
          </a:endParaRPr>
        </a:p>
      </dsp:txBody>
      <dsp:txXfrm>
        <a:off x="3270525" y="2057169"/>
        <a:ext cx="2801081" cy="829230"/>
      </dsp:txXfrm>
    </dsp:sp>
    <dsp:sp modelId="{487A9EAB-26B9-4ECF-B5D9-050333DD47D0}">
      <dsp:nvSpPr>
        <dsp:cNvPr id="0" name=""/>
        <dsp:cNvSpPr/>
      </dsp:nvSpPr>
      <dsp:spPr>
        <a:xfrm>
          <a:off x="2528208" y="3465340"/>
          <a:ext cx="1544062" cy="1544062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FA22FC-FB41-49B9-A0D1-77260CA1C046}">
      <dsp:nvSpPr>
        <dsp:cNvPr id="0" name=""/>
        <dsp:cNvSpPr/>
      </dsp:nvSpPr>
      <dsp:spPr>
        <a:xfrm>
          <a:off x="2740987" y="3848275"/>
          <a:ext cx="885937" cy="88593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1F3446-B574-46DA-A95E-F5BC4595946F}">
      <dsp:nvSpPr>
        <dsp:cNvPr id="0" name=""/>
        <dsp:cNvSpPr/>
      </dsp:nvSpPr>
      <dsp:spPr>
        <a:xfrm>
          <a:off x="1918331" y="5544212"/>
          <a:ext cx="2531250" cy="8292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u="sng" kern="1200" cap="all" dirty="0">
              <a:solidFill>
                <a:srgbClr val="0070C0"/>
              </a:solidFill>
              <a:latin typeface="Calibri" panose="020F0502020204030204"/>
              <a:ea typeface="+mn-ea"/>
              <a:cs typeface="+mn-cs"/>
            </a:rPr>
            <a:t>Marco conceptual</a:t>
          </a:r>
        </a:p>
      </dsp:txBody>
      <dsp:txXfrm>
        <a:off x="1918331" y="5544212"/>
        <a:ext cx="2531250" cy="8292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8AA126-C08F-F53B-AC43-F60E0E2F1A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12517C7-10E4-CB3F-001C-545402AEF9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93A533-D550-5FD3-8E9F-EC224C14D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1DD2D-AC04-4298-9CAF-C01311B6187D}" type="datetimeFigureOut">
              <a:rPr lang="es-CR" smtClean="0"/>
              <a:t>24/5/2024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F984EF-29FE-2EFC-304B-43DD981E2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E7128C-C866-092B-410D-2873E395C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19045-5A18-43FE-886C-1EFFC6A74ED8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270953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A52899-A566-CE0A-BB02-7E945049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3FF0A08-38D8-BDC7-9E2E-2319ABAC3C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E85F39-CCCD-1F26-5E7B-1BD0E6566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1DD2D-AC04-4298-9CAF-C01311B6187D}" type="datetimeFigureOut">
              <a:rPr lang="es-CR" smtClean="0"/>
              <a:t>24/5/2024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49E2C7-FBE2-B30C-D381-C665490C1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932349-B9D9-A0AE-3001-F5488B8E2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19045-5A18-43FE-886C-1EFFC6A74ED8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98971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EF3C1F3-C8F3-EC81-7FC1-6AB7B81D83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D7601BE-FB2B-F2E3-0002-3043CAD16D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EE9DCF-F18A-4361-AB8A-C73C8EFA9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1DD2D-AC04-4298-9CAF-C01311B6187D}" type="datetimeFigureOut">
              <a:rPr lang="es-CR" smtClean="0"/>
              <a:t>24/5/2024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FB0A27-5D8A-0ECE-917F-10810B77E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34173C-903C-6521-2C89-21DF2DE06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19045-5A18-43FE-886C-1EFFC6A74ED8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244947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C79A59-1225-C723-688B-8C039F370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978A9A-4D6F-3071-04A9-80F6AD7EB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88ABB2-38A8-28EA-D77E-62E761128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1DD2D-AC04-4298-9CAF-C01311B6187D}" type="datetimeFigureOut">
              <a:rPr lang="es-CR" smtClean="0"/>
              <a:t>24/5/2024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D658B5-87D5-7F2C-6558-B0B5B344E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205C62-C0A6-9A28-8D9A-D89035FA4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19045-5A18-43FE-886C-1EFFC6A74ED8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18872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2CE2CD-ABE0-EC37-65F8-7F353053E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258A06A-FD80-4DD5-3E43-2FE999C7FA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FC617A-4B98-5051-6915-415522EE6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1DD2D-AC04-4298-9CAF-C01311B6187D}" type="datetimeFigureOut">
              <a:rPr lang="es-CR" smtClean="0"/>
              <a:t>24/5/2024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D1C319-5444-E48D-2714-EBCDEA9CB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F081BD-DB80-7093-D5C0-7B07AB69F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19045-5A18-43FE-886C-1EFFC6A74ED8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531974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611897-03E7-001A-8199-A419EBA71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290410-781C-3353-3429-3D7AE8256E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3F31D03-635C-3112-4268-44B8ADCF62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2E816DB-BEF3-2131-A85C-1C081B762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1DD2D-AC04-4298-9CAF-C01311B6187D}" type="datetimeFigureOut">
              <a:rPr lang="es-CR" smtClean="0"/>
              <a:t>24/5/2024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0D3FBBE-91FF-2A84-1E67-38FCB780E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DA223D3-0D8D-4690-ADEB-BC296D4FA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19045-5A18-43FE-886C-1EFFC6A74ED8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961307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0A54F6-6673-1EF5-A99C-2AD3B7804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C6ACC1C-B5E6-25A4-2A12-47131EB2C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1E650DA-226E-FA68-4228-BEB52DFA33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230A489-3827-8777-B5EA-8D0ACA207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E1F241D-42F5-C617-216C-FC4BF2A0C5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803BC6A-1C1D-0EB5-50F5-97040A32D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1DD2D-AC04-4298-9CAF-C01311B6187D}" type="datetimeFigureOut">
              <a:rPr lang="es-CR" smtClean="0"/>
              <a:t>24/5/2024</a:t>
            </a:fld>
            <a:endParaRPr lang="es-C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1444C78-FFAC-839E-92BE-D9F936DCE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364E589-94B7-49A1-D0D2-2E0B40804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19045-5A18-43FE-886C-1EFFC6A74ED8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17028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FAEB9B-AFC9-5611-CFD0-73F46ADF6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5B93894-D2B8-6B7C-DE19-7D519D2B7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1DD2D-AC04-4298-9CAF-C01311B6187D}" type="datetimeFigureOut">
              <a:rPr lang="es-CR" smtClean="0"/>
              <a:t>24/5/2024</a:t>
            </a:fld>
            <a:endParaRPr lang="es-C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E424A69-D73D-7E44-7FCF-A09CD36A2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13C9CB2-1F6B-E1DC-1A72-136EFF2AC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19045-5A18-43FE-886C-1EFFC6A74ED8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919665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906651F-742B-E6A6-4BC7-19DCDC831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1DD2D-AC04-4298-9CAF-C01311B6187D}" type="datetimeFigureOut">
              <a:rPr lang="es-CR" smtClean="0"/>
              <a:t>24/5/2024</a:t>
            </a:fld>
            <a:endParaRPr lang="es-C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E58FD9C-360B-F36C-4050-BDDDC8752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EA74132-A07C-C079-E5C6-1DF14FECA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19045-5A18-43FE-886C-1EFFC6A74ED8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25153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07FF1B-FD9E-1F30-3350-E738B2EE8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8BC76FA-F5B4-AE51-7160-2EB745C13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A7554A4-5CC6-578D-DB03-04A1494465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A6B32C2-1C40-BAA2-0FF6-4B9D9E825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1DD2D-AC04-4298-9CAF-C01311B6187D}" type="datetimeFigureOut">
              <a:rPr lang="es-CR" smtClean="0"/>
              <a:t>24/5/2024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F039B2-DA0B-C96B-9536-5B7B46161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0A5FDFC-B6C9-C9A4-0D0F-1D6EDBC92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19045-5A18-43FE-886C-1EFFC6A74ED8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876914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0C2AFE-0ADE-C435-3CE1-23C182577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D1C2988-1BC8-3C8B-5A7D-4A9AD1D4E8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0D0263-8747-5268-DA0A-F72FDC1E03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FD01A4C-1164-475E-59EF-02002C68A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1DD2D-AC04-4298-9CAF-C01311B6187D}" type="datetimeFigureOut">
              <a:rPr lang="es-CR" smtClean="0"/>
              <a:t>24/5/2024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E031FAA-5985-A545-DDA9-678BDF4C6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D489D59-B424-C167-604D-8C2A4B7A4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19045-5A18-43FE-886C-1EFFC6A74ED8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41162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FE8FF75-638F-1232-E715-3F4935F7F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BBA27E-51F0-67A7-815F-AC3139D845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516B33-B74C-3DA1-938D-769C2106BF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1DD2D-AC04-4298-9CAF-C01311B6187D}" type="datetimeFigureOut">
              <a:rPr lang="es-CR" smtClean="0"/>
              <a:t>24/5/2024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09376A2-9DE4-0AA1-E02F-6E6D5D0B4A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3B0AF2-B8F7-8865-E25A-D2FCF9047C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19045-5A18-43FE-886C-1EFFC6A74ED8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93656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i.cultura.cr/capacitacion-apoyo/instituto-centroamericano-de-administracion-publica-icap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dra.mgsirias@outlook.com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si.cultura.cr/capacitacion-apoyo/instituto-centroamericano-de-administracion-publica-icap.html" TargetMode="External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raseunhombre.blogspot.com/2016/10/comentarios-comentados.html" TargetMode="External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" name="Rectangle 198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8" name="Imagen 97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55703391-6E33-4917-8E61-77993886C5D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15708" b="13369"/>
          <a:stretch/>
        </p:blipFill>
        <p:spPr>
          <a:xfrm>
            <a:off x="0" y="10"/>
            <a:ext cx="9669642" cy="6857990"/>
          </a:xfrm>
          <a:prstGeom prst="rect">
            <a:avLst/>
          </a:prstGeom>
        </p:spPr>
      </p:pic>
      <p:sp>
        <p:nvSpPr>
          <p:cNvPr id="206" name="Rectangle 200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F8C278-835D-824A-A9B6-E6E92311FC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84396" y="1668957"/>
            <a:ext cx="3822189" cy="1899912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2700" dirty="0" err="1"/>
              <a:t>Maestría</a:t>
            </a:r>
            <a:r>
              <a:rPr lang="en-US" sz="2700" dirty="0"/>
              <a:t> </a:t>
            </a:r>
            <a:r>
              <a:rPr lang="en-US" sz="2700" dirty="0" err="1"/>
              <a:t>en</a:t>
            </a:r>
            <a:r>
              <a:rPr lang="en-US" sz="2700" dirty="0"/>
              <a:t> </a:t>
            </a:r>
            <a:r>
              <a:rPr lang="en-US" sz="2700" dirty="0" err="1"/>
              <a:t>Epidemiología</a:t>
            </a:r>
            <a:r>
              <a:rPr lang="en-US" sz="2700" dirty="0"/>
              <a:t> </a:t>
            </a:r>
            <a:r>
              <a:rPr lang="en-US" sz="2700" dirty="0" err="1"/>
              <a:t>Aplicada</a:t>
            </a:r>
            <a:r>
              <a:rPr lang="en-US" sz="2700" dirty="0"/>
              <a:t> a la </a:t>
            </a:r>
            <a:r>
              <a:rPr lang="en-US" sz="2700" dirty="0" err="1"/>
              <a:t>Gerencia</a:t>
            </a:r>
            <a:r>
              <a:rPr lang="en-US" sz="2700" dirty="0"/>
              <a:t> de la </a:t>
            </a:r>
            <a:r>
              <a:rPr lang="en-US" sz="2700" dirty="0" err="1"/>
              <a:t>Salud</a:t>
            </a:r>
            <a:r>
              <a:rPr lang="en-US" sz="2700" dirty="0"/>
              <a:t> </a:t>
            </a:r>
            <a:r>
              <a:rPr lang="en-US" sz="2700" dirty="0" err="1"/>
              <a:t>Pública</a:t>
            </a:r>
            <a:br>
              <a:rPr lang="en-US" sz="2700" dirty="0"/>
            </a:br>
            <a:br>
              <a:rPr lang="en-US" sz="2700" dirty="0"/>
            </a:br>
            <a:r>
              <a:rPr lang="en-US" sz="2700" dirty="0"/>
              <a:t>II </a:t>
            </a:r>
            <a:r>
              <a:rPr lang="en-US" sz="2700" dirty="0" err="1"/>
              <a:t>Promoción</a:t>
            </a:r>
            <a:r>
              <a:rPr lang="en-US" sz="2700" dirty="0"/>
              <a:t> </a:t>
            </a:r>
            <a:br>
              <a:rPr lang="en-US" sz="1600" dirty="0"/>
            </a:br>
            <a:br>
              <a:rPr lang="en-US" sz="1600" dirty="0"/>
            </a:br>
            <a:br>
              <a:rPr lang="en-US" sz="1600" dirty="0"/>
            </a:br>
            <a:r>
              <a:rPr lang="en-US" sz="2700" b="1" dirty="0"/>
              <a:t>Taller de </a:t>
            </a:r>
            <a:r>
              <a:rPr lang="en-US" sz="2700" b="1" dirty="0" err="1"/>
              <a:t>tesis</a:t>
            </a:r>
            <a:r>
              <a:rPr lang="en-US" sz="2700" b="1" dirty="0"/>
              <a:t> I</a:t>
            </a:r>
          </a:p>
        </p:txBody>
      </p:sp>
      <p:sp>
        <p:nvSpPr>
          <p:cNvPr id="169" name="CuadroTexto 2">
            <a:extLst>
              <a:ext uri="{FF2B5EF4-FFF2-40B4-BE49-F238E27FC236}">
                <a16:creationId xmlns:a16="http://schemas.microsoft.com/office/drawing/2014/main" id="{E192024A-7278-CA7A-BF46-33FB2C221DF5}"/>
              </a:ext>
            </a:extLst>
          </p:cNvPr>
          <p:cNvSpPr txBox="1"/>
          <p:nvPr/>
        </p:nvSpPr>
        <p:spPr>
          <a:xfrm>
            <a:off x="8184396" y="4492101"/>
            <a:ext cx="3618743" cy="10653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1600" dirty="0" err="1"/>
              <a:t>Docente</a:t>
            </a:r>
            <a:r>
              <a:rPr lang="en-US" sz="1600" dirty="0"/>
              <a:t>: María Gabriela Sirias Pérez</a:t>
            </a: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1600" dirty="0"/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1600" dirty="0">
                <a:hlinkClick r:id="rId4"/>
              </a:rPr>
              <a:t>dra.mgsirias@outlook.com</a:t>
            </a:r>
            <a:r>
              <a:rPr lang="en-US" sz="1600" dirty="0"/>
              <a:t>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7204DE3-5560-C94B-8CCD-365D47776B82}"/>
              </a:ext>
            </a:extLst>
          </p:cNvPr>
          <p:cNvSpPr txBox="1"/>
          <p:nvPr/>
        </p:nvSpPr>
        <p:spPr>
          <a:xfrm>
            <a:off x="10317892" y="69637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48334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3" name="Slide background fill">
            <a:extLst>
              <a:ext uri="{FF2B5EF4-FFF2-40B4-BE49-F238E27FC236}">
                <a16:creationId xmlns:a16="http://schemas.microsoft.com/office/drawing/2014/main" id="{1D63C574-BFD2-41A1-A567-B0C3CC7FD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Color 2">
            <a:extLst>
              <a:ext uri="{FF2B5EF4-FFF2-40B4-BE49-F238E27FC236}">
                <a16:creationId xmlns:a16="http://schemas.microsoft.com/office/drawing/2014/main" id="{E2A46BAB-8C31-42B2-90E8-B26DD3E8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3F7A3C7-0737-4E57-B30E-8EEFE638B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4707053" cy="6858000"/>
            <a:chOff x="651279" y="598259"/>
            <a:chExt cx="10889442" cy="5680742"/>
          </a:xfrm>
        </p:grpSpPr>
        <p:sp>
          <p:nvSpPr>
            <p:cNvPr id="51" name="Color">
              <a:extLst>
                <a:ext uri="{FF2B5EF4-FFF2-40B4-BE49-F238E27FC236}">
                  <a16:creationId xmlns:a16="http://schemas.microsoft.com/office/drawing/2014/main" id="{3BE6D516-DFC6-4698-B3F1-5F591C1130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Color">
              <a:extLst>
                <a:ext uri="{FF2B5EF4-FFF2-40B4-BE49-F238E27FC236}">
                  <a16:creationId xmlns:a16="http://schemas.microsoft.com/office/drawing/2014/main" id="{C2580FB0-D146-458C-AF1B-8E8BBF6BBA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D4FD1E6-FEFC-2149-BFC0-5114BC41D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1687" y="1441203"/>
            <a:ext cx="2087775" cy="2831976"/>
          </a:xfrm>
        </p:spPr>
        <p:txBody>
          <a:bodyPr anchor="ctr">
            <a:normAutofit/>
          </a:bodyPr>
          <a:lstStyle/>
          <a:p>
            <a:r>
              <a:rPr lang="es-ES_tradnl" sz="4800" dirty="0">
                <a:solidFill>
                  <a:schemeClr val="bg1"/>
                </a:solidFill>
              </a:rPr>
              <a:t>                                              Agenda del día </a:t>
            </a:r>
            <a:br>
              <a:rPr lang="es-ES_tradnl" sz="4800" dirty="0">
                <a:solidFill>
                  <a:schemeClr val="bg1"/>
                </a:solidFill>
              </a:rPr>
            </a:br>
            <a:endParaRPr lang="es-ES_tradnl" sz="4800" dirty="0">
              <a:solidFill>
                <a:schemeClr val="bg1"/>
              </a:solidFill>
            </a:endParaRPr>
          </a:p>
        </p:txBody>
      </p:sp>
      <p:graphicFrame>
        <p:nvGraphicFramePr>
          <p:cNvPr id="30" name="Marcador de contenido 4">
            <a:extLst>
              <a:ext uri="{FF2B5EF4-FFF2-40B4-BE49-F238E27FC236}">
                <a16:creationId xmlns:a16="http://schemas.microsoft.com/office/drawing/2014/main" id="{161DB6C9-92BE-4F70-A396-E8C68BE15C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0150315"/>
              </p:ext>
            </p:extLst>
          </p:nvPr>
        </p:nvGraphicFramePr>
        <p:xfrm>
          <a:off x="4985886" y="231006"/>
          <a:ext cx="6367913" cy="6405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Imagen 5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67C8F44C-A875-9E5E-C20B-BC329A8B963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3433723" y="5654724"/>
            <a:ext cx="981895" cy="981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60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33AEC8-2693-46E8-B864-18C2A880C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es-CR" sz="5000"/>
              <a:t>Etapas de investigación </a:t>
            </a:r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22CD4-7DC1-9294-1168-08AD93B16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/>
          </a:bodyPr>
          <a:lstStyle/>
          <a:p>
            <a:r>
              <a:rPr lang="es-ES" sz="2200"/>
              <a:t>Describa cada etapa que llevó a cabo para realizar su investigación. Debe tener claridad en esa descripción, de manera tal que sirva para que futuras investigaciones puedan revisar el camino recorrido. A modo de ilustración vea este esquema</a:t>
            </a:r>
            <a:endParaRPr lang="es-CR" sz="2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62C142-0826-98F3-4133-DBB994797A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9048" y="1941086"/>
            <a:ext cx="5458968" cy="297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724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3ECBE1F1-D69B-4AFA-ABD5-8E41720EF6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Gafas encima de un libro">
            <a:extLst>
              <a:ext uri="{FF2B5EF4-FFF2-40B4-BE49-F238E27FC236}">
                <a16:creationId xmlns:a16="http://schemas.microsoft.com/office/drawing/2014/main" id="{96CAED35-1E40-A956-FE1D-01024D502F9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202" r="36534" b="-1"/>
          <a:stretch/>
        </p:blipFill>
        <p:spPr>
          <a:xfrm>
            <a:off x="-1" y="-2"/>
            <a:ext cx="5410198" cy="6858002"/>
          </a:xfrm>
          <a:prstGeom prst="rect">
            <a:avLst/>
          </a:prstGeom>
        </p:spPr>
      </p:pic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03A6265-E10C-4B85-9C20-E75FCAF9C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0197" y="-1"/>
            <a:ext cx="6781802" cy="2286000"/>
          </a:xfrm>
          <a:prstGeom prst="rect">
            <a:avLst/>
          </a:prstGeom>
          <a:ln>
            <a:noFill/>
          </a:ln>
          <a:effectLst>
            <a:outerShdw blurRad="355600" dist="152400" sx="95000" sy="95000" algn="t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33AEC8-2693-46E8-B864-18C2A880C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317" y="405685"/>
            <a:ext cx="5464968" cy="1559301"/>
          </a:xfrm>
        </p:spPr>
        <p:txBody>
          <a:bodyPr>
            <a:normAutofit/>
          </a:bodyPr>
          <a:lstStyle/>
          <a:p>
            <a:r>
              <a:rPr lang="es-CR" sz="4000"/>
              <a:t>Etapas de investigación 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9322CD4-7DC1-9294-1168-08AD93B16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8092" y="2370671"/>
            <a:ext cx="5524565" cy="3869407"/>
          </a:xfrm>
        </p:spPr>
        <p:txBody>
          <a:bodyPr anchor="ctr">
            <a:normAutofit/>
          </a:bodyPr>
          <a:lstStyle/>
          <a:p>
            <a:r>
              <a:rPr lang="es-ES" sz="1400" dirty="0"/>
              <a:t>Por ejemplo:</a:t>
            </a:r>
          </a:p>
          <a:p>
            <a:endParaRPr lang="es-ES" sz="1400" dirty="0"/>
          </a:p>
          <a:p>
            <a:pPr marL="0" indent="0">
              <a:buNone/>
            </a:pPr>
            <a:r>
              <a:rPr lang="es-ES" sz="1400" dirty="0"/>
              <a:t>El proceso de investigación implica llevar a cabo diversas aproximaciones al objeto de estudio, las cuales permiten recolectar y analizar la información, por lo cual, en este apartado se procede a describir las etapas desarrolladas para efectuar este estudio.</a:t>
            </a:r>
          </a:p>
          <a:p>
            <a:pPr marL="0" indent="0">
              <a:buNone/>
            </a:pPr>
            <a:r>
              <a:rPr lang="es-ES" sz="1400" dirty="0"/>
              <a:t>El abordaje del objeto de estudio, básicamente se desarrolló a partir de 03 etapas:</a:t>
            </a:r>
          </a:p>
          <a:p>
            <a:r>
              <a:rPr lang="es-ES" sz="1400" dirty="0"/>
              <a:t>1.	Construcción del objeto de estudio</a:t>
            </a:r>
          </a:p>
          <a:p>
            <a:r>
              <a:rPr lang="es-ES" sz="1400" dirty="0"/>
              <a:t>2.	Abordaje del objeto de estudio</a:t>
            </a:r>
          </a:p>
          <a:p>
            <a:r>
              <a:rPr lang="es-ES" sz="1400" dirty="0"/>
              <a:t>3.	Interpretación de resultados</a:t>
            </a:r>
          </a:p>
          <a:p>
            <a:pPr marL="0" indent="0">
              <a:buNone/>
            </a:pPr>
            <a:r>
              <a:rPr lang="es-ES" sz="1400" dirty="0"/>
              <a:t>La primera etapa, la construcción del objeto de estudio corresponde a vislumbrar una idea de investigación pertinente, plantear el problema de investigación, los objetivos, el marco y el diseño metodológico que permitirán dimensionar y abordar el objeto de investigación… </a:t>
            </a:r>
            <a:r>
              <a:rPr lang="es-ES" sz="1400" dirty="0" err="1"/>
              <a:t>etc</a:t>
            </a:r>
            <a:endParaRPr lang="es-CR" sz="1400" dirty="0"/>
          </a:p>
        </p:txBody>
      </p:sp>
    </p:spTree>
    <p:extLst>
      <p:ext uri="{BB962C8B-B14F-4D97-AF65-F5344CB8AC3E}">
        <p14:creationId xmlns:p14="http://schemas.microsoft.com/office/powerpoint/2010/main" val="384131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3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2E3B649-0126-6B4A-8E96-3460706CB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05"/>
            <a:ext cx="10515600" cy="150588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Comentarios</a:t>
            </a:r>
          </a:p>
        </p:txBody>
      </p:sp>
      <p:pic>
        <p:nvPicPr>
          <p:cNvPr id="5" name="Imagen 4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C1C53C53-433C-3D18-E449-5FBF924647B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9978" b="5753"/>
          <a:stretch/>
        </p:blipFill>
        <p:spPr>
          <a:xfrm>
            <a:off x="2138618" y="1845426"/>
            <a:ext cx="7911711" cy="4450303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9BD394F5-561B-C7A2-45CB-DA47728F80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0331" y="30067"/>
            <a:ext cx="981541" cy="981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6741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229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Maestría en Epidemiología Aplicada a la Gerencia de la Salud Pública  II Promoción    Taller de tesis I</vt:lpstr>
      <vt:lpstr>                                              Agenda del día  </vt:lpstr>
      <vt:lpstr>Etapas de investigación </vt:lpstr>
      <vt:lpstr>Etapas de investigación </vt:lpstr>
      <vt:lpstr>Comentarios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María Gabriela Sirias Pérez</dc:creator>
  <cp:lastModifiedBy>Gabriela Sirias</cp:lastModifiedBy>
  <cp:revision>29</cp:revision>
  <dcterms:created xsi:type="dcterms:W3CDTF">2023-06-29T04:24:19Z</dcterms:created>
  <dcterms:modified xsi:type="dcterms:W3CDTF">2024-05-25T02:42:31Z</dcterms:modified>
</cp:coreProperties>
</file>