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3"/>
  </p:notesMasterIdLst>
  <p:handoutMasterIdLst>
    <p:handoutMasterId r:id="rId64"/>
  </p:handoutMasterIdLst>
  <p:sldIdLst>
    <p:sldId id="370" r:id="rId2"/>
    <p:sldId id="376"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77" r:id="rId61"/>
    <p:sldId id="311" r:id="rId6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sz="2400" kern="1200">
        <a:solidFill>
          <a:schemeClr val="tx1"/>
        </a:solidFill>
        <a:latin typeface="Times" panose="02020603050405020304" pitchFamily="18"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D"/>
    <a:srgbClr val="BEBEBE"/>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17FC2-1211-41C0-B937-5CFF29EBCCD8}" v="1" dt="2022-07-10T21:59:27.4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autoAdjust="0"/>
    <p:restoredTop sz="90651" autoAdjust="0"/>
  </p:normalViewPr>
  <p:slideViewPr>
    <p:cSldViewPr>
      <p:cViewPr varScale="1">
        <p:scale>
          <a:sx n="81" d="100"/>
          <a:sy n="81" d="100"/>
        </p:scale>
        <p:origin x="17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el Ábrego Campos" userId="95e2b475-8c4e-42f7-82aa-923051b98b91" providerId="ADAL" clId="{5D31C416-4311-48D5-A06A-056E1F768D0F}"/>
    <pc:docChg chg="modSld">
      <pc:chgData name="Leonel Ábrego Campos" userId="95e2b475-8c4e-42f7-82aa-923051b98b91" providerId="ADAL" clId="{5D31C416-4311-48D5-A06A-056E1F768D0F}" dt="2022-01-29T08:37:45.686" v="11" actId="6549"/>
      <pc:docMkLst>
        <pc:docMk/>
      </pc:docMkLst>
      <pc:sldChg chg="modSp mod">
        <pc:chgData name="Leonel Ábrego Campos" userId="95e2b475-8c4e-42f7-82aa-923051b98b91" providerId="ADAL" clId="{5D31C416-4311-48D5-A06A-056E1F768D0F}" dt="2022-01-29T08:37:45.686" v="11" actId="6549"/>
        <pc:sldMkLst>
          <pc:docMk/>
          <pc:sldMk cId="0" sldId="376"/>
        </pc:sldMkLst>
        <pc:spChg chg="mod">
          <ac:chgData name="Leonel Ábrego Campos" userId="95e2b475-8c4e-42f7-82aa-923051b98b91" providerId="ADAL" clId="{5D31C416-4311-48D5-A06A-056E1F768D0F}" dt="2022-01-29T08:37:45.686" v="11" actId="6549"/>
          <ac:spMkLst>
            <pc:docMk/>
            <pc:sldMk cId="0" sldId="376"/>
            <ac:spMk id="6146" creationId="{85192CEC-9F18-4C2A-ADEE-48F957019E3A}"/>
          </ac:spMkLst>
        </pc:spChg>
      </pc:sldChg>
    </pc:docChg>
  </pc:docChgLst>
  <pc:docChgLst>
    <pc:chgData name="Leonel Ábrego Campos" userId="95e2b475-8c4e-42f7-82aa-923051b98b91" providerId="ADAL" clId="{64C8B879-C177-41FB-9A38-23AA78EC520D}"/>
    <pc:docChg chg="modSld">
      <pc:chgData name="Leonel Ábrego Campos" userId="95e2b475-8c4e-42f7-82aa-923051b98b91" providerId="ADAL" clId="{64C8B879-C177-41FB-9A38-23AA78EC520D}" dt="2022-03-26T13:46:17.133" v="11" actId="6549"/>
      <pc:docMkLst>
        <pc:docMk/>
      </pc:docMkLst>
      <pc:sldChg chg="modSp mod">
        <pc:chgData name="Leonel Ábrego Campos" userId="95e2b475-8c4e-42f7-82aa-923051b98b91" providerId="ADAL" clId="{64C8B879-C177-41FB-9A38-23AA78EC520D}" dt="2022-03-26T13:46:17.133" v="11" actId="6549"/>
        <pc:sldMkLst>
          <pc:docMk/>
          <pc:sldMk cId="0" sldId="376"/>
        </pc:sldMkLst>
        <pc:spChg chg="mod">
          <ac:chgData name="Leonel Ábrego Campos" userId="95e2b475-8c4e-42f7-82aa-923051b98b91" providerId="ADAL" clId="{64C8B879-C177-41FB-9A38-23AA78EC520D}" dt="2022-03-26T13:46:17.133" v="11" actId="6549"/>
          <ac:spMkLst>
            <pc:docMk/>
            <pc:sldMk cId="0" sldId="376"/>
            <ac:spMk id="6148" creationId="{13193ECB-3CFE-40E9-9581-B2C8DB33D2D6}"/>
          </ac:spMkLst>
        </pc:spChg>
      </pc:sldChg>
    </pc:docChg>
  </pc:docChgLst>
  <pc:docChgLst>
    <pc:chgData name="Leonel Ábrego Campos" userId="95e2b475-8c4e-42f7-82aa-923051b98b91" providerId="ADAL" clId="{03317FC2-1211-41C0-B937-5CFF29EBCCD8}"/>
    <pc:docChg chg="modSld">
      <pc:chgData name="Leonel Ábrego Campos" userId="95e2b475-8c4e-42f7-82aa-923051b98b91" providerId="ADAL" clId="{03317FC2-1211-41C0-B937-5CFF29EBCCD8}" dt="2022-07-10T21:59:27.427" v="0" actId="478"/>
      <pc:docMkLst>
        <pc:docMk/>
      </pc:docMkLst>
      <pc:sldChg chg="delSp">
        <pc:chgData name="Leonel Ábrego Campos" userId="95e2b475-8c4e-42f7-82aa-923051b98b91" providerId="ADAL" clId="{03317FC2-1211-41C0-B937-5CFF29EBCCD8}" dt="2022-07-10T21:59:27.427" v="0" actId="478"/>
        <pc:sldMkLst>
          <pc:docMk/>
          <pc:sldMk cId="0" sldId="376"/>
        </pc:sldMkLst>
        <pc:spChg chg="del">
          <ac:chgData name="Leonel Ábrego Campos" userId="95e2b475-8c4e-42f7-82aa-923051b98b91" providerId="ADAL" clId="{03317FC2-1211-41C0-B937-5CFF29EBCCD8}" dt="2022-07-10T21:59:27.427" v="0" actId="478"/>
          <ac:spMkLst>
            <pc:docMk/>
            <pc:sldMk cId="0" sldId="376"/>
            <ac:spMk id="6148" creationId="{13193ECB-3CFE-40E9-9581-B2C8DB33D2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7A19398-622C-4C4E-B862-90545A4B8E29}"/>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charset="0"/>
              </a:defRPr>
            </a:lvl1pPr>
          </a:lstStyle>
          <a:p>
            <a:pPr>
              <a:defRPr/>
            </a:pPr>
            <a:endParaRPr lang="en-US"/>
          </a:p>
        </p:txBody>
      </p:sp>
      <p:sp>
        <p:nvSpPr>
          <p:cNvPr id="6147" name="Rectangle 3">
            <a:extLst>
              <a:ext uri="{FF2B5EF4-FFF2-40B4-BE49-F238E27FC236}">
                <a16:creationId xmlns:a16="http://schemas.microsoft.com/office/drawing/2014/main" id="{9489DB6C-C7CE-4B85-872A-B23E948DABD2}"/>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defRPr>
            </a:lvl1pPr>
          </a:lstStyle>
          <a:p>
            <a:pPr>
              <a:defRPr/>
            </a:pPr>
            <a:endParaRPr lang="en-US"/>
          </a:p>
        </p:txBody>
      </p:sp>
      <p:sp>
        <p:nvSpPr>
          <p:cNvPr id="6148" name="Rectangle 4">
            <a:extLst>
              <a:ext uri="{FF2B5EF4-FFF2-40B4-BE49-F238E27FC236}">
                <a16:creationId xmlns:a16="http://schemas.microsoft.com/office/drawing/2014/main" id="{B5E8EDD8-A03A-4FF6-B98D-C9E4E38D7DA7}"/>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charset="0"/>
              </a:defRPr>
            </a:lvl1pPr>
          </a:lstStyle>
          <a:p>
            <a:pPr>
              <a:defRPr/>
            </a:pPr>
            <a:endParaRPr lang="en-US"/>
          </a:p>
        </p:txBody>
      </p:sp>
      <p:sp>
        <p:nvSpPr>
          <p:cNvPr id="6149" name="Rectangle 5">
            <a:extLst>
              <a:ext uri="{FF2B5EF4-FFF2-40B4-BE49-F238E27FC236}">
                <a16:creationId xmlns:a16="http://schemas.microsoft.com/office/drawing/2014/main" id="{D956439E-74BE-4483-9AE5-F3691D63DE55}"/>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C41C58A6-0C67-41DC-B885-13D1E6A466FD}" type="slidenum">
              <a:rPr lang="en-US" altLang="es-CR"/>
              <a:pPr>
                <a:defRPr/>
              </a:pPr>
              <a:t>‹Nº›</a:t>
            </a:fld>
            <a:endParaRPr lang="en-US" altLang="es-C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79F5140-C018-4AA6-98BF-C8F93C64DBF1}"/>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charset="0"/>
              </a:defRPr>
            </a:lvl1pPr>
          </a:lstStyle>
          <a:p>
            <a:pPr>
              <a:defRPr/>
            </a:pPr>
            <a:endParaRPr lang="en-US"/>
          </a:p>
        </p:txBody>
      </p:sp>
      <p:sp>
        <p:nvSpPr>
          <p:cNvPr id="9219" name="Rectangle 3">
            <a:extLst>
              <a:ext uri="{FF2B5EF4-FFF2-40B4-BE49-F238E27FC236}">
                <a16:creationId xmlns:a16="http://schemas.microsoft.com/office/drawing/2014/main" id="{D2D87052-BC2F-483F-AF08-14AD767388F2}"/>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defRPr>
            </a:lvl1pPr>
          </a:lstStyle>
          <a:p>
            <a:pPr>
              <a:defRPr/>
            </a:pPr>
            <a:endParaRPr lang="en-US"/>
          </a:p>
        </p:txBody>
      </p:sp>
      <p:sp>
        <p:nvSpPr>
          <p:cNvPr id="3076" name="Rectangle 4">
            <a:extLst>
              <a:ext uri="{FF2B5EF4-FFF2-40B4-BE49-F238E27FC236}">
                <a16:creationId xmlns:a16="http://schemas.microsoft.com/office/drawing/2014/main" id="{E96702BB-7747-4331-B2BB-80D15F5A44C2}"/>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9CCEF5C7-1DA3-4A60-80D2-3A7DE69FC917}"/>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1006D78A-48B5-4065-82C4-DF072F730290}"/>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charset="0"/>
              </a:defRPr>
            </a:lvl1pPr>
          </a:lstStyle>
          <a:p>
            <a:pPr>
              <a:defRPr/>
            </a:pPr>
            <a:endParaRPr lang="en-US"/>
          </a:p>
        </p:txBody>
      </p:sp>
      <p:sp>
        <p:nvSpPr>
          <p:cNvPr id="9223" name="Rectangle 7">
            <a:extLst>
              <a:ext uri="{FF2B5EF4-FFF2-40B4-BE49-F238E27FC236}">
                <a16:creationId xmlns:a16="http://schemas.microsoft.com/office/drawing/2014/main" id="{C3A539DC-3BCE-4811-B7FF-67EBC2CF4C2E}"/>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1424FF29-6A3D-47D8-A179-3272B6B4CB38}" type="slidenum">
              <a:rPr lang="en-US" altLang="es-CR"/>
              <a:pPr>
                <a:defRPr/>
              </a:pPr>
              <a:t>‹Nº›</a:t>
            </a:fld>
            <a:endParaRPr lang="en-US" altLang="es-C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Osak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a:extLst>
              <a:ext uri="{FF2B5EF4-FFF2-40B4-BE49-F238E27FC236}">
                <a16:creationId xmlns:a16="http://schemas.microsoft.com/office/drawing/2014/main" id="{6E8C71CA-F502-40F5-903E-DD7CBF86B61B}"/>
              </a:ext>
            </a:extLst>
          </p:cNvPr>
          <p:cNvSpPr>
            <a:spLocks noGrp="1" noRot="1" noChangeAspect="1" noChangeArrowheads="1" noTextEdit="1"/>
          </p:cNvSpPr>
          <p:nvPr>
            <p:ph type="sldImg"/>
          </p:nvPr>
        </p:nvSpPr>
        <p:spPr>
          <a:ln/>
        </p:spPr>
      </p:sp>
      <p:sp>
        <p:nvSpPr>
          <p:cNvPr id="7171" name="Marcador de notas 2">
            <a:extLst>
              <a:ext uri="{FF2B5EF4-FFF2-40B4-BE49-F238E27FC236}">
                <a16:creationId xmlns:a16="http://schemas.microsoft.com/office/drawing/2014/main" id="{090485BD-5486-4ECD-B491-23282BFD6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latin typeface="Times" panose="02020603050405020304" pitchFamily="18" charset="0"/>
            </a:endParaRPr>
          </a:p>
        </p:txBody>
      </p:sp>
      <p:sp>
        <p:nvSpPr>
          <p:cNvPr id="7172" name="Marcador de número de diapositiva 3">
            <a:extLst>
              <a:ext uri="{FF2B5EF4-FFF2-40B4-BE49-F238E27FC236}">
                <a16:creationId xmlns:a16="http://schemas.microsoft.com/office/drawing/2014/main" id="{5EBF1855-43F5-445E-AA2C-B2A350AA5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3B61D76D-2452-4366-B8CC-0FE08D0BF7B1}" type="slidenum">
              <a:rPr lang="en-US" altLang="es-CR" sz="1200"/>
              <a:pPr/>
              <a:t>2</a:t>
            </a:fld>
            <a:endParaRPr lang="en-US" altLang="es-C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a:extLst>
              <a:ext uri="{FF2B5EF4-FFF2-40B4-BE49-F238E27FC236}">
                <a16:creationId xmlns:a16="http://schemas.microsoft.com/office/drawing/2014/main" id="{310A046C-65A4-445C-92B7-7F0D122686CF}"/>
              </a:ext>
            </a:extLst>
          </p:cNvPr>
          <p:cNvSpPr>
            <a:spLocks noGrp="1" noRot="1" noChangeAspect="1" noChangeArrowheads="1" noTextEdit="1"/>
          </p:cNvSpPr>
          <p:nvPr>
            <p:ph type="sldImg"/>
          </p:nvPr>
        </p:nvSpPr>
        <p:spPr>
          <a:ln/>
        </p:spPr>
      </p:sp>
      <p:sp>
        <p:nvSpPr>
          <p:cNvPr id="74755" name="2 Marcador de notas">
            <a:extLst>
              <a:ext uri="{FF2B5EF4-FFF2-40B4-BE49-F238E27FC236}">
                <a16:creationId xmlns:a16="http://schemas.microsoft.com/office/drawing/2014/main" id="{DD12AC5F-063D-48CA-AA21-941821BD1C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74756" name="3 Marcador de número de diapositiva">
            <a:extLst>
              <a:ext uri="{FF2B5EF4-FFF2-40B4-BE49-F238E27FC236}">
                <a16:creationId xmlns:a16="http://schemas.microsoft.com/office/drawing/2014/main" id="{5B281975-C14B-48AB-B412-47EF251A7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0733ACD8-760D-42B9-B077-5661D0DB41AB}" type="slidenum">
              <a:rPr lang="es-ES" altLang="es-CR" sz="1200"/>
              <a:pPr/>
              <a:t>59</a:t>
            </a:fld>
            <a:endParaRPr lang="es-ES" altLang="es-C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0880838-C32E-4EB7-8B24-C8EC6819C8FB}"/>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3601927C-7EDB-486B-B43E-6AE73CB4D5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R" altLang="es-CR">
              <a:latin typeface="Times" panose="02020603050405020304" pitchFamily="18" charset="0"/>
              <a:ea typeface="ＭＳ Ｐゴシック" panose="020B0600070205080204" pitchFamily="34" charset="-128"/>
            </a:endParaRPr>
          </a:p>
        </p:txBody>
      </p:sp>
      <p:sp>
        <p:nvSpPr>
          <p:cNvPr id="76804" name="Rectangle 4">
            <a:extLst>
              <a:ext uri="{FF2B5EF4-FFF2-40B4-BE49-F238E27FC236}">
                <a16:creationId xmlns:a16="http://schemas.microsoft.com/office/drawing/2014/main" id="{CC9523AC-1B3C-4E6B-9BE2-1A7749E3DE6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Osaka" charset="-128"/>
              </a:defRPr>
            </a:lvl1pPr>
            <a:lvl2pPr marL="742950" indent="-285750">
              <a:spcBef>
                <a:spcPct val="30000"/>
              </a:spcBef>
              <a:defRPr sz="1200">
                <a:solidFill>
                  <a:schemeClr val="tx1"/>
                </a:solidFill>
                <a:latin typeface="Times" panose="02020603050405020304" pitchFamily="18" charset="0"/>
                <a:ea typeface="Osaka" charset="-128"/>
              </a:defRPr>
            </a:lvl2pPr>
            <a:lvl3pPr marL="1143000" indent="-228600">
              <a:spcBef>
                <a:spcPct val="30000"/>
              </a:spcBef>
              <a:defRPr sz="1200">
                <a:solidFill>
                  <a:schemeClr val="tx1"/>
                </a:solidFill>
                <a:latin typeface="Times" panose="02020603050405020304" pitchFamily="18" charset="0"/>
                <a:ea typeface="Osaka" charset="-128"/>
              </a:defRPr>
            </a:lvl3pPr>
            <a:lvl4pPr marL="1600200" indent="-228600">
              <a:spcBef>
                <a:spcPct val="30000"/>
              </a:spcBef>
              <a:defRPr sz="1200">
                <a:solidFill>
                  <a:schemeClr val="tx1"/>
                </a:solidFill>
                <a:latin typeface="Times" panose="02020603050405020304" pitchFamily="18" charset="0"/>
                <a:ea typeface="Osaka" charset="-128"/>
              </a:defRPr>
            </a:lvl4pPr>
            <a:lvl5pPr marL="2057400" indent="-228600">
              <a:spcBef>
                <a:spcPct val="30000"/>
              </a:spcBef>
              <a:defRPr sz="1200">
                <a:solidFill>
                  <a:schemeClr val="tx1"/>
                </a:solidFill>
                <a:latin typeface="Times" panose="02020603050405020304" pitchFamily="18" charset="0"/>
                <a:ea typeface="Osaka"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9pPr>
          </a:lstStyle>
          <a:p>
            <a:pPr eaLnBrk="1" hangingPunct="1">
              <a:spcBef>
                <a:spcPct val="0"/>
              </a:spcBef>
            </a:pPr>
            <a:fld id="{9FCE40BD-DD73-490E-B24F-CC1E8704192C}" type="datetime1">
              <a:rPr lang="es-ES" altLang="es-CR" sz="1800" smtClean="0">
                <a:solidFill>
                  <a:srgbClr val="000000"/>
                </a:solidFill>
                <a:latin typeface="Calibri" panose="020F0502020204030204" pitchFamily="34" charset="0"/>
                <a:ea typeface="ＭＳ Ｐゴシック" panose="020B0600070205080204" pitchFamily="34" charset="-128"/>
              </a:rPr>
              <a:pPr eaLnBrk="1" hangingPunct="1">
                <a:spcBef>
                  <a:spcPct val="0"/>
                </a:spcBef>
              </a:pPr>
              <a:t>10/07/2022</a:t>
            </a:fld>
            <a:endParaRPr lang="es-ES" altLang="es-CR" sz="1800">
              <a:solidFill>
                <a:srgbClr val="000000"/>
              </a:solidFill>
              <a:latin typeface="Calibri" panose="020F0502020204030204" pitchFamily="34" charset="0"/>
              <a:ea typeface="ＭＳ Ｐゴシック" panose="020B0600070205080204" pitchFamily="34" charset="-128"/>
            </a:endParaRPr>
          </a:p>
        </p:txBody>
      </p:sp>
      <p:sp>
        <p:nvSpPr>
          <p:cNvPr id="76805" name="Rectangle 5">
            <a:extLst>
              <a:ext uri="{FF2B5EF4-FFF2-40B4-BE49-F238E27FC236}">
                <a16:creationId xmlns:a16="http://schemas.microsoft.com/office/drawing/2014/main" id="{74713DC4-78DF-450F-A8EA-6814CCB9934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30000"/>
              </a:spcBef>
              <a:defRPr sz="1200">
                <a:solidFill>
                  <a:schemeClr val="tx1"/>
                </a:solidFill>
                <a:latin typeface="Times" panose="02020603050405020304" pitchFamily="18" charset="0"/>
                <a:ea typeface="Osaka" charset="-128"/>
              </a:defRPr>
            </a:lvl1pPr>
            <a:lvl2pPr marL="742950" indent="-285750">
              <a:spcBef>
                <a:spcPct val="30000"/>
              </a:spcBef>
              <a:defRPr sz="1200">
                <a:solidFill>
                  <a:schemeClr val="tx1"/>
                </a:solidFill>
                <a:latin typeface="Times" panose="02020603050405020304" pitchFamily="18" charset="0"/>
                <a:ea typeface="Osaka" charset="-128"/>
              </a:defRPr>
            </a:lvl2pPr>
            <a:lvl3pPr marL="1143000" indent="-228600">
              <a:spcBef>
                <a:spcPct val="30000"/>
              </a:spcBef>
              <a:defRPr sz="1200">
                <a:solidFill>
                  <a:schemeClr val="tx1"/>
                </a:solidFill>
                <a:latin typeface="Times" panose="02020603050405020304" pitchFamily="18" charset="0"/>
                <a:ea typeface="Osaka" charset="-128"/>
              </a:defRPr>
            </a:lvl3pPr>
            <a:lvl4pPr marL="1600200" indent="-228600">
              <a:spcBef>
                <a:spcPct val="30000"/>
              </a:spcBef>
              <a:defRPr sz="1200">
                <a:solidFill>
                  <a:schemeClr val="tx1"/>
                </a:solidFill>
                <a:latin typeface="Times" panose="02020603050405020304" pitchFamily="18" charset="0"/>
                <a:ea typeface="Osaka" charset="-128"/>
              </a:defRPr>
            </a:lvl4pPr>
            <a:lvl5pPr marL="2057400" indent="-228600">
              <a:spcBef>
                <a:spcPct val="30000"/>
              </a:spcBef>
              <a:defRPr sz="1200">
                <a:solidFill>
                  <a:schemeClr val="tx1"/>
                </a:solidFill>
                <a:latin typeface="Times" panose="02020603050405020304" pitchFamily="18" charset="0"/>
                <a:ea typeface="Osaka"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9pPr>
          </a:lstStyle>
          <a:p>
            <a:pPr eaLnBrk="1" hangingPunct="1">
              <a:spcBef>
                <a:spcPct val="0"/>
              </a:spcBef>
            </a:pPr>
            <a:endParaRPr lang="es-ES" altLang="es-CR">
              <a:solidFill>
                <a:srgbClr val="000000"/>
              </a:solidFill>
              <a:latin typeface="Calibri" panose="020F0502020204030204" pitchFamily="34" charset="0"/>
              <a:ea typeface="ＭＳ Ｐゴシック" panose="020B0600070205080204" pitchFamily="34" charset="-128"/>
            </a:endParaRPr>
          </a:p>
        </p:txBody>
      </p:sp>
      <p:sp>
        <p:nvSpPr>
          <p:cNvPr id="76806" name="Rectangle 6">
            <a:extLst>
              <a:ext uri="{FF2B5EF4-FFF2-40B4-BE49-F238E27FC236}">
                <a16:creationId xmlns:a16="http://schemas.microsoft.com/office/drawing/2014/main" id="{45AA97D0-8169-460C-BBA2-198E856365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Osaka" charset="-128"/>
              </a:defRPr>
            </a:lvl1pPr>
            <a:lvl2pPr marL="742950" indent="-285750">
              <a:spcBef>
                <a:spcPct val="30000"/>
              </a:spcBef>
              <a:defRPr sz="1200">
                <a:solidFill>
                  <a:schemeClr val="tx1"/>
                </a:solidFill>
                <a:latin typeface="Times" panose="02020603050405020304" pitchFamily="18" charset="0"/>
                <a:ea typeface="Osaka" charset="-128"/>
              </a:defRPr>
            </a:lvl2pPr>
            <a:lvl3pPr marL="1143000" indent="-228600">
              <a:spcBef>
                <a:spcPct val="30000"/>
              </a:spcBef>
              <a:defRPr sz="1200">
                <a:solidFill>
                  <a:schemeClr val="tx1"/>
                </a:solidFill>
                <a:latin typeface="Times" panose="02020603050405020304" pitchFamily="18" charset="0"/>
                <a:ea typeface="Osaka" charset="-128"/>
              </a:defRPr>
            </a:lvl3pPr>
            <a:lvl4pPr marL="1600200" indent="-228600">
              <a:spcBef>
                <a:spcPct val="30000"/>
              </a:spcBef>
              <a:defRPr sz="1200">
                <a:solidFill>
                  <a:schemeClr val="tx1"/>
                </a:solidFill>
                <a:latin typeface="Times" panose="02020603050405020304" pitchFamily="18" charset="0"/>
                <a:ea typeface="Osaka" charset="-128"/>
              </a:defRPr>
            </a:lvl4pPr>
            <a:lvl5pPr marL="2057400" indent="-228600">
              <a:spcBef>
                <a:spcPct val="30000"/>
              </a:spcBef>
              <a:defRPr sz="1200">
                <a:solidFill>
                  <a:schemeClr val="tx1"/>
                </a:solidFill>
                <a:latin typeface="Times" panose="02020603050405020304" pitchFamily="18" charset="0"/>
                <a:ea typeface="Osaka"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9pPr>
          </a:lstStyle>
          <a:p>
            <a:pPr eaLnBrk="1" hangingPunct="1">
              <a:spcBef>
                <a:spcPct val="0"/>
              </a:spcBef>
            </a:pPr>
            <a:fld id="{6FD29925-1948-4F2B-B4AA-D5E6554F0C73}" type="slidenum">
              <a:rPr lang="es-ES" altLang="es-CR" sz="1800">
                <a:solidFill>
                  <a:srgbClr val="000000"/>
                </a:solidFill>
                <a:latin typeface="Calibri" panose="020F0502020204030204" pitchFamily="34" charset="0"/>
                <a:ea typeface="ＭＳ Ｐゴシック" panose="020B0600070205080204" pitchFamily="34" charset="-128"/>
              </a:rPr>
              <a:pPr eaLnBrk="1" hangingPunct="1">
                <a:spcBef>
                  <a:spcPct val="0"/>
                </a:spcBef>
              </a:pPr>
              <a:t>60</a:t>
            </a:fld>
            <a:endParaRPr lang="es-ES" altLang="es-CR" sz="1800">
              <a:solidFill>
                <a:srgbClr val="000000"/>
              </a:solidFill>
              <a:latin typeface="Calibri" panose="020F0502020204030204" pitchFamily="34" charset="0"/>
              <a:ea typeface="ＭＳ Ｐゴシック" panose="020B0600070205080204" pitchFamily="34" charset="-128"/>
            </a:endParaRPr>
          </a:p>
        </p:txBody>
      </p:sp>
      <p:sp>
        <p:nvSpPr>
          <p:cNvPr id="76807" name="Rectangle 7">
            <a:extLst>
              <a:ext uri="{FF2B5EF4-FFF2-40B4-BE49-F238E27FC236}">
                <a16:creationId xmlns:a16="http://schemas.microsoft.com/office/drawing/2014/main" id="{96363664-B6BE-4E10-897A-C32B4DF61D8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30000"/>
              </a:spcBef>
              <a:defRPr sz="1200">
                <a:solidFill>
                  <a:schemeClr val="tx1"/>
                </a:solidFill>
                <a:latin typeface="Times" panose="02020603050405020304" pitchFamily="18" charset="0"/>
                <a:ea typeface="Osaka" charset="-128"/>
              </a:defRPr>
            </a:lvl1pPr>
            <a:lvl2pPr marL="742950" indent="-285750">
              <a:spcBef>
                <a:spcPct val="30000"/>
              </a:spcBef>
              <a:defRPr sz="1200">
                <a:solidFill>
                  <a:schemeClr val="tx1"/>
                </a:solidFill>
                <a:latin typeface="Times" panose="02020603050405020304" pitchFamily="18" charset="0"/>
                <a:ea typeface="Osaka" charset="-128"/>
              </a:defRPr>
            </a:lvl2pPr>
            <a:lvl3pPr marL="1143000" indent="-228600">
              <a:spcBef>
                <a:spcPct val="30000"/>
              </a:spcBef>
              <a:defRPr sz="1200">
                <a:solidFill>
                  <a:schemeClr val="tx1"/>
                </a:solidFill>
                <a:latin typeface="Times" panose="02020603050405020304" pitchFamily="18" charset="0"/>
                <a:ea typeface="Osaka" charset="-128"/>
              </a:defRPr>
            </a:lvl3pPr>
            <a:lvl4pPr marL="1600200" indent="-228600">
              <a:spcBef>
                <a:spcPct val="30000"/>
              </a:spcBef>
              <a:defRPr sz="1200">
                <a:solidFill>
                  <a:schemeClr val="tx1"/>
                </a:solidFill>
                <a:latin typeface="Times" panose="02020603050405020304" pitchFamily="18" charset="0"/>
                <a:ea typeface="Osaka" charset="-128"/>
              </a:defRPr>
            </a:lvl4pPr>
            <a:lvl5pPr marL="2057400" indent="-228600">
              <a:spcBef>
                <a:spcPct val="30000"/>
              </a:spcBef>
              <a:defRPr sz="1200">
                <a:solidFill>
                  <a:schemeClr val="tx1"/>
                </a:solidFill>
                <a:latin typeface="Times" panose="02020603050405020304" pitchFamily="18" charset="0"/>
                <a:ea typeface="Osaka"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Osaka" charset="-128"/>
              </a:defRPr>
            </a:lvl9pPr>
          </a:lstStyle>
          <a:p>
            <a:pPr eaLnBrk="1" hangingPunct="1">
              <a:spcBef>
                <a:spcPct val="0"/>
              </a:spcBef>
            </a:pPr>
            <a:endParaRPr lang="es-ES" altLang="es-CR">
              <a:solidFill>
                <a:srgbClr val="000000"/>
              </a:solidFill>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a:extLst>
              <a:ext uri="{FF2B5EF4-FFF2-40B4-BE49-F238E27FC236}">
                <a16:creationId xmlns:a16="http://schemas.microsoft.com/office/drawing/2014/main" id="{3C1F4FED-35B1-4B42-A489-6275A4AFA0C9}"/>
              </a:ext>
            </a:extLst>
          </p:cNvPr>
          <p:cNvSpPr>
            <a:spLocks noGrp="1" noRot="1" noChangeAspect="1" noChangeArrowheads="1" noTextEdit="1"/>
          </p:cNvSpPr>
          <p:nvPr>
            <p:ph type="sldImg"/>
          </p:nvPr>
        </p:nvSpPr>
        <p:spPr>
          <a:ln/>
        </p:spPr>
      </p:sp>
      <p:sp>
        <p:nvSpPr>
          <p:cNvPr id="20483" name="2 Marcador de notas">
            <a:extLst>
              <a:ext uri="{FF2B5EF4-FFF2-40B4-BE49-F238E27FC236}">
                <a16:creationId xmlns:a16="http://schemas.microsoft.com/office/drawing/2014/main" id="{AFBC435C-0E3F-4C34-8F39-4A207F8EA1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20484" name="3 Marcador de número de diapositiva">
            <a:extLst>
              <a:ext uri="{FF2B5EF4-FFF2-40B4-BE49-F238E27FC236}">
                <a16:creationId xmlns:a16="http://schemas.microsoft.com/office/drawing/2014/main" id="{C3904DCB-8EBA-408C-87B1-31AE585286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6652BEE4-4233-4A31-8184-481557D1E752}" type="slidenum">
              <a:rPr lang="es-ES" altLang="es-CR" sz="1200"/>
              <a:pPr/>
              <a:t>14</a:t>
            </a:fld>
            <a:endParaRPr lang="es-ES" altLang="es-C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a:extLst>
              <a:ext uri="{FF2B5EF4-FFF2-40B4-BE49-F238E27FC236}">
                <a16:creationId xmlns:a16="http://schemas.microsoft.com/office/drawing/2014/main" id="{FEF90A94-1457-41D2-A75B-7440C86C88BB}"/>
              </a:ext>
            </a:extLst>
          </p:cNvPr>
          <p:cNvSpPr>
            <a:spLocks noGrp="1" noRot="1" noChangeAspect="1" noChangeArrowheads="1" noTextEdit="1"/>
          </p:cNvSpPr>
          <p:nvPr>
            <p:ph type="sldImg"/>
          </p:nvPr>
        </p:nvSpPr>
        <p:spPr>
          <a:ln/>
        </p:spPr>
      </p:sp>
      <p:sp>
        <p:nvSpPr>
          <p:cNvPr id="39939" name="2 Marcador de notas">
            <a:extLst>
              <a:ext uri="{FF2B5EF4-FFF2-40B4-BE49-F238E27FC236}">
                <a16:creationId xmlns:a16="http://schemas.microsoft.com/office/drawing/2014/main" id="{869BCD7B-E358-45FA-B437-64D861A2D7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39940" name="3 Marcador de número de diapositiva">
            <a:extLst>
              <a:ext uri="{FF2B5EF4-FFF2-40B4-BE49-F238E27FC236}">
                <a16:creationId xmlns:a16="http://schemas.microsoft.com/office/drawing/2014/main" id="{520DDE28-988D-4067-BBF9-DEBD2B1F27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B8ED09AE-7C8E-4E30-901C-0016E6DCCFE4}" type="slidenum">
              <a:rPr lang="es-ES" altLang="es-CR" sz="1200"/>
              <a:pPr/>
              <a:t>32</a:t>
            </a:fld>
            <a:endParaRPr lang="es-ES" altLang="es-C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a:extLst>
              <a:ext uri="{FF2B5EF4-FFF2-40B4-BE49-F238E27FC236}">
                <a16:creationId xmlns:a16="http://schemas.microsoft.com/office/drawing/2014/main" id="{437FAE16-58B2-4A3E-B47A-945DFFAC3445}"/>
              </a:ext>
            </a:extLst>
          </p:cNvPr>
          <p:cNvSpPr>
            <a:spLocks noGrp="1" noRot="1" noChangeAspect="1" noChangeArrowheads="1" noTextEdit="1"/>
          </p:cNvSpPr>
          <p:nvPr>
            <p:ph type="sldImg"/>
          </p:nvPr>
        </p:nvSpPr>
        <p:spPr>
          <a:ln/>
        </p:spPr>
      </p:sp>
      <p:sp>
        <p:nvSpPr>
          <p:cNvPr id="41987" name="2 Marcador de notas">
            <a:extLst>
              <a:ext uri="{FF2B5EF4-FFF2-40B4-BE49-F238E27FC236}">
                <a16:creationId xmlns:a16="http://schemas.microsoft.com/office/drawing/2014/main" id="{A78AFCF3-9C14-4919-859E-B2924E421D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41988" name="3 Marcador de número de diapositiva">
            <a:extLst>
              <a:ext uri="{FF2B5EF4-FFF2-40B4-BE49-F238E27FC236}">
                <a16:creationId xmlns:a16="http://schemas.microsoft.com/office/drawing/2014/main" id="{FD69137C-1B1B-4A38-883B-F220C0106C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B69375FB-3D33-4276-AA84-8BACA2F3A1B7}" type="slidenum">
              <a:rPr lang="es-ES" altLang="es-CR" sz="1200"/>
              <a:pPr/>
              <a:t>33</a:t>
            </a:fld>
            <a:endParaRPr lang="es-ES" altLang="es-C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a:extLst>
              <a:ext uri="{FF2B5EF4-FFF2-40B4-BE49-F238E27FC236}">
                <a16:creationId xmlns:a16="http://schemas.microsoft.com/office/drawing/2014/main" id="{B1909FA3-0D67-4FE7-9DBE-3B481D2D1C1A}"/>
              </a:ext>
            </a:extLst>
          </p:cNvPr>
          <p:cNvSpPr>
            <a:spLocks noGrp="1" noRot="1" noChangeAspect="1" noChangeArrowheads="1" noTextEdit="1"/>
          </p:cNvSpPr>
          <p:nvPr>
            <p:ph type="sldImg"/>
          </p:nvPr>
        </p:nvSpPr>
        <p:spPr>
          <a:ln/>
        </p:spPr>
      </p:sp>
      <p:sp>
        <p:nvSpPr>
          <p:cNvPr id="44035" name="2 Marcador de notas">
            <a:extLst>
              <a:ext uri="{FF2B5EF4-FFF2-40B4-BE49-F238E27FC236}">
                <a16:creationId xmlns:a16="http://schemas.microsoft.com/office/drawing/2014/main" id="{07BC7092-80EF-4A65-964E-8499560314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44036" name="3 Marcador de número de diapositiva">
            <a:extLst>
              <a:ext uri="{FF2B5EF4-FFF2-40B4-BE49-F238E27FC236}">
                <a16:creationId xmlns:a16="http://schemas.microsoft.com/office/drawing/2014/main" id="{A421842B-C82D-4CE1-8521-5545D46362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8539D9E1-BC92-478A-8179-5CB8804DFAC7}" type="slidenum">
              <a:rPr lang="es-ES" altLang="es-CR" sz="1200"/>
              <a:pPr/>
              <a:t>34</a:t>
            </a:fld>
            <a:endParaRPr lang="es-ES" altLang="es-C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a:extLst>
              <a:ext uri="{FF2B5EF4-FFF2-40B4-BE49-F238E27FC236}">
                <a16:creationId xmlns:a16="http://schemas.microsoft.com/office/drawing/2014/main" id="{959A3F97-2343-4A90-B575-117CE85936A0}"/>
              </a:ext>
            </a:extLst>
          </p:cNvPr>
          <p:cNvSpPr>
            <a:spLocks noGrp="1" noRot="1" noChangeAspect="1" noChangeArrowheads="1" noTextEdit="1"/>
          </p:cNvSpPr>
          <p:nvPr>
            <p:ph type="sldImg"/>
          </p:nvPr>
        </p:nvSpPr>
        <p:spPr>
          <a:ln/>
        </p:spPr>
      </p:sp>
      <p:sp>
        <p:nvSpPr>
          <p:cNvPr id="51203" name="2 Marcador de notas">
            <a:extLst>
              <a:ext uri="{FF2B5EF4-FFF2-40B4-BE49-F238E27FC236}">
                <a16:creationId xmlns:a16="http://schemas.microsoft.com/office/drawing/2014/main" id="{367F0A39-A0D6-42EF-AEDF-D4F985B0FE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51204" name="3 Marcador de número de diapositiva">
            <a:extLst>
              <a:ext uri="{FF2B5EF4-FFF2-40B4-BE49-F238E27FC236}">
                <a16:creationId xmlns:a16="http://schemas.microsoft.com/office/drawing/2014/main" id="{83B095FC-9E78-4E94-8EDB-64CAFF5262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97FC6437-F7BF-4405-8865-88A7DDCCFEF7}" type="slidenum">
              <a:rPr lang="es-ES" altLang="es-CR" sz="1200"/>
              <a:pPr/>
              <a:t>40</a:t>
            </a:fld>
            <a:endParaRPr lang="es-ES" altLang="es-C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a:extLst>
              <a:ext uri="{FF2B5EF4-FFF2-40B4-BE49-F238E27FC236}">
                <a16:creationId xmlns:a16="http://schemas.microsoft.com/office/drawing/2014/main" id="{6455F139-7139-47BA-A10F-B620396E4322}"/>
              </a:ext>
            </a:extLst>
          </p:cNvPr>
          <p:cNvSpPr>
            <a:spLocks noGrp="1" noRot="1" noChangeAspect="1" noChangeArrowheads="1" noTextEdit="1"/>
          </p:cNvSpPr>
          <p:nvPr>
            <p:ph type="sldImg"/>
          </p:nvPr>
        </p:nvSpPr>
        <p:spPr>
          <a:ln/>
        </p:spPr>
      </p:sp>
      <p:sp>
        <p:nvSpPr>
          <p:cNvPr id="57347" name="2 Marcador de notas">
            <a:extLst>
              <a:ext uri="{FF2B5EF4-FFF2-40B4-BE49-F238E27FC236}">
                <a16:creationId xmlns:a16="http://schemas.microsoft.com/office/drawing/2014/main" id="{63931797-3F12-48EE-A994-ECCA0569C7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57348" name="3 Marcador de número de diapositiva">
            <a:extLst>
              <a:ext uri="{FF2B5EF4-FFF2-40B4-BE49-F238E27FC236}">
                <a16:creationId xmlns:a16="http://schemas.microsoft.com/office/drawing/2014/main" id="{42D3A3DA-BC5C-46F5-8D04-3EB472282E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5B04E4DA-E970-4A02-9AD8-07A230E70C07}" type="slidenum">
              <a:rPr lang="es-ES" altLang="es-CR" sz="1200"/>
              <a:pPr/>
              <a:t>45</a:t>
            </a:fld>
            <a:endParaRPr lang="es-ES" altLang="es-C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a:extLst>
              <a:ext uri="{FF2B5EF4-FFF2-40B4-BE49-F238E27FC236}">
                <a16:creationId xmlns:a16="http://schemas.microsoft.com/office/drawing/2014/main" id="{71127B53-B80F-4C6C-A0E7-58CE3C33DD79}"/>
              </a:ext>
            </a:extLst>
          </p:cNvPr>
          <p:cNvSpPr>
            <a:spLocks noGrp="1" noRot="1" noChangeAspect="1" noChangeArrowheads="1" noTextEdit="1"/>
          </p:cNvSpPr>
          <p:nvPr>
            <p:ph type="sldImg"/>
          </p:nvPr>
        </p:nvSpPr>
        <p:spPr>
          <a:ln/>
        </p:spPr>
      </p:sp>
      <p:sp>
        <p:nvSpPr>
          <p:cNvPr id="59395" name="2 Marcador de notas">
            <a:extLst>
              <a:ext uri="{FF2B5EF4-FFF2-40B4-BE49-F238E27FC236}">
                <a16:creationId xmlns:a16="http://schemas.microsoft.com/office/drawing/2014/main" id="{D24BA6C2-0566-4696-A6BD-8962BEC365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59396" name="3 Marcador de número de diapositiva">
            <a:extLst>
              <a:ext uri="{FF2B5EF4-FFF2-40B4-BE49-F238E27FC236}">
                <a16:creationId xmlns:a16="http://schemas.microsoft.com/office/drawing/2014/main" id="{F0FEA9F0-B502-4018-A35E-18DBC3BBA7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11C6FDE1-438F-44F6-9F64-9498E57F6794}" type="slidenum">
              <a:rPr lang="es-ES" altLang="es-CR" sz="1200"/>
              <a:pPr/>
              <a:t>46</a:t>
            </a:fld>
            <a:endParaRPr lang="es-ES" altLang="es-C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a:extLst>
              <a:ext uri="{FF2B5EF4-FFF2-40B4-BE49-F238E27FC236}">
                <a16:creationId xmlns:a16="http://schemas.microsoft.com/office/drawing/2014/main" id="{B87F17A0-41CE-43A3-A26F-5D629C56D75D}"/>
              </a:ext>
            </a:extLst>
          </p:cNvPr>
          <p:cNvSpPr>
            <a:spLocks noGrp="1" noRot="1" noChangeAspect="1" noChangeArrowheads="1" noTextEdit="1"/>
          </p:cNvSpPr>
          <p:nvPr>
            <p:ph type="sldImg"/>
          </p:nvPr>
        </p:nvSpPr>
        <p:spPr>
          <a:ln/>
        </p:spPr>
      </p:sp>
      <p:sp>
        <p:nvSpPr>
          <p:cNvPr id="61443" name="2 Marcador de notas">
            <a:extLst>
              <a:ext uri="{FF2B5EF4-FFF2-40B4-BE49-F238E27FC236}">
                <a16:creationId xmlns:a16="http://schemas.microsoft.com/office/drawing/2014/main" id="{9E65E91D-9847-44AB-8BD5-D5C3DA0E90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a:latin typeface="Times" panose="02020603050405020304" pitchFamily="18" charset="0"/>
            </a:endParaRPr>
          </a:p>
        </p:txBody>
      </p:sp>
      <p:sp>
        <p:nvSpPr>
          <p:cNvPr id="61444" name="3 Marcador de número de diapositiva">
            <a:extLst>
              <a:ext uri="{FF2B5EF4-FFF2-40B4-BE49-F238E27FC236}">
                <a16:creationId xmlns:a16="http://schemas.microsoft.com/office/drawing/2014/main" id="{4EDCA37E-806D-4AC4-BB25-E19A0AFF23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charset="-128"/>
              </a:defRPr>
            </a:lvl1pPr>
            <a:lvl2pPr marL="742950" indent="-285750">
              <a:defRPr sz="2400">
                <a:solidFill>
                  <a:schemeClr val="tx1"/>
                </a:solidFill>
                <a:latin typeface="Times" panose="02020603050405020304" pitchFamily="18" charset="0"/>
                <a:ea typeface="Osaka" charset="-128"/>
              </a:defRPr>
            </a:lvl2pPr>
            <a:lvl3pPr marL="1143000" indent="-228600">
              <a:defRPr sz="2400">
                <a:solidFill>
                  <a:schemeClr val="tx1"/>
                </a:solidFill>
                <a:latin typeface="Times" panose="02020603050405020304" pitchFamily="18" charset="0"/>
                <a:ea typeface="Osaka" charset="-128"/>
              </a:defRPr>
            </a:lvl3pPr>
            <a:lvl4pPr marL="1600200" indent="-228600">
              <a:defRPr sz="2400">
                <a:solidFill>
                  <a:schemeClr val="tx1"/>
                </a:solidFill>
                <a:latin typeface="Times" panose="02020603050405020304" pitchFamily="18" charset="0"/>
                <a:ea typeface="Osaka" charset="-128"/>
              </a:defRPr>
            </a:lvl4pPr>
            <a:lvl5pPr marL="2057400" indent="-228600">
              <a:defRPr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charset="-128"/>
              </a:defRPr>
            </a:lvl9pPr>
          </a:lstStyle>
          <a:p>
            <a:fld id="{17F81434-28E4-4068-BD77-745608906A77}" type="slidenum">
              <a:rPr lang="es-ES" altLang="es-CR" sz="1200"/>
              <a:pPr/>
              <a:t>47</a:t>
            </a:fld>
            <a:endParaRPr lang="es-ES" altLang="es-C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B88D89-746F-4921-A09C-C6F8156094A9}"/>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3" name="Rectangle 5">
            <a:extLst>
              <a:ext uri="{FF2B5EF4-FFF2-40B4-BE49-F238E27FC236}">
                <a16:creationId xmlns:a16="http://schemas.microsoft.com/office/drawing/2014/main" id="{0A758F3E-6CC2-4C51-B395-34C8DDE95853}"/>
              </a:ext>
            </a:extLst>
          </p:cNvPr>
          <p:cNvSpPr>
            <a:spLocks noGrp="1" noChangeArrowheads="1"/>
          </p:cNvSpPr>
          <p:nvPr>
            <p:ph type="ftr" sz="quarter" idx="11"/>
          </p:nvPr>
        </p:nvSpPr>
        <p:spPr>
          <a:xfrm>
            <a:off x="3124200" y="6248400"/>
            <a:ext cx="2895600" cy="457200"/>
          </a:xfrm>
        </p:spPr>
        <p:txBody>
          <a:bodyPr/>
          <a:lstStyle>
            <a:lvl1pPr algn="ctr">
              <a:defRPr sz="1400" b="0">
                <a:solidFill>
                  <a:schemeClr val="tx1"/>
                </a:solidFill>
                <a:latin typeface="Arial" charset="0"/>
              </a:defRPr>
            </a:lvl1pPr>
          </a:lstStyle>
          <a:p>
            <a:pPr>
              <a:defRPr/>
            </a:pPr>
            <a:endParaRPr lang="en-US"/>
          </a:p>
        </p:txBody>
      </p:sp>
      <p:sp>
        <p:nvSpPr>
          <p:cNvPr id="4" name="Rectangle 6">
            <a:extLst>
              <a:ext uri="{FF2B5EF4-FFF2-40B4-BE49-F238E27FC236}">
                <a16:creationId xmlns:a16="http://schemas.microsoft.com/office/drawing/2014/main" id="{D79A33E6-AE48-4809-8D89-0E4A71D217DB}"/>
              </a:ext>
            </a:extLst>
          </p:cNvPr>
          <p:cNvSpPr>
            <a:spLocks noGrp="1" noChangeArrowheads="1"/>
          </p:cNvSpPr>
          <p:nvPr>
            <p:ph type="sldNum" sz="quarter" idx="12"/>
          </p:nvPr>
        </p:nvSpPr>
        <p:spPr>
          <a:xfrm>
            <a:off x="6553200" y="6248400"/>
            <a:ext cx="1905000" cy="457200"/>
          </a:xfrm>
        </p:spPr>
        <p:txBody>
          <a:bodyPr/>
          <a:lstStyle>
            <a:lvl1pPr>
              <a:defRPr b="0" smtClean="0">
                <a:solidFill>
                  <a:schemeClr val="tx1"/>
                </a:solidFill>
                <a:latin typeface="Arial" panose="020B0604020202020204" pitchFamily="34" charset="0"/>
              </a:defRPr>
            </a:lvl1pPr>
          </a:lstStyle>
          <a:p>
            <a:pPr>
              <a:defRPr/>
            </a:pPr>
            <a:fld id="{C554ECAB-86D1-46FF-80AE-2EE0A6E9E72B}" type="slidenum">
              <a:rPr lang="en-US" altLang="es-CR"/>
              <a:pPr>
                <a:defRPr/>
              </a:pPr>
              <a:t>‹Nº›</a:t>
            </a:fld>
            <a:endParaRPr lang="en-US" altLang="es-CR"/>
          </a:p>
        </p:txBody>
      </p:sp>
    </p:spTree>
    <p:extLst>
      <p:ext uri="{BB962C8B-B14F-4D97-AF65-F5344CB8AC3E}">
        <p14:creationId xmlns:p14="http://schemas.microsoft.com/office/powerpoint/2010/main" val="120234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Rectangle 5">
            <a:extLst>
              <a:ext uri="{FF2B5EF4-FFF2-40B4-BE49-F238E27FC236}">
                <a16:creationId xmlns:a16="http://schemas.microsoft.com/office/drawing/2014/main" id="{3ACE9582-AD85-43EF-BC90-D24C1D28D8B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DADB636-7283-45F1-B090-1F8191D73FDC}"/>
              </a:ext>
            </a:extLst>
          </p:cNvPr>
          <p:cNvSpPr>
            <a:spLocks noGrp="1" noChangeArrowheads="1"/>
          </p:cNvSpPr>
          <p:nvPr>
            <p:ph type="sldNum" sz="quarter" idx="11"/>
          </p:nvPr>
        </p:nvSpPr>
        <p:spPr>
          <a:ln/>
        </p:spPr>
        <p:txBody>
          <a:bodyPr/>
          <a:lstStyle>
            <a:lvl1pPr>
              <a:defRPr/>
            </a:lvl1pPr>
          </a:lstStyle>
          <a:p>
            <a:pPr>
              <a:defRPr/>
            </a:pPr>
            <a:fld id="{2A5ABC64-9E46-486D-9AF2-5F41F6BD8A8D}" type="slidenum">
              <a:rPr lang="en-US" altLang="es-CR"/>
              <a:pPr>
                <a:defRPr/>
              </a:pPr>
              <a:t>‹Nº›</a:t>
            </a:fld>
            <a:endParaRPr lang="en-US" altLang="es-CR"/>
          </a:p>
        </p:txBody>
      </p:sp>
    </p:spTree>
    <p:extLst>
      <p:ext uri="{BB962C8B-B14F-4D97-AF65-F5344CB8AC3E}">
        <p14:creationId xmlns:p14="http://schemas.microsoft.com/office/powerpoint/2010/main" val="306626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457200"/>
            <a:ext cx="1943100" cy="5638800"/>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685800" y="457200"/>
            <a:ext cx="56769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Rectangle 5">
            <a:extLst>
              <a:ext uri="{FF2B5EF4-FFF2-40B4-BE49-F238E27FC236}">
                <a16:creationId xmlns:a16="http://schemas.microsoft.com/office/drawing/2014/main" id="{C5938508-F3D1-4AF4-AFAC-11DBAE41B15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CA46113-9594-43A7-97B9-582D367BE98A}"/>
              </a:ext>
            </a:extLst>
          </p:cNvPr>
          <p:cNvSpPr>
            <a:spLocks noGrp="1" noChangeArrowheads="1"/>
          </p:cNvSpPr>
          <p:nvPr>
            <p:ph type="sldNum" sz="quarter" idx="11"/>
          </p:nvPr>
        </p:nvSpPr>
        <p:spPr>
          <a:ln/>
        </p:spPr>
        <p:txBody>
          <a:bodyPr/>
          <a:lstStyle>
            <a:lvl1pPr>
              <a:defRPr/>
            </a:lvl1pPr>
          </a:lstStyle>
          <a:p>
            <a:pPr>
              <a:defRPr/>
            </a:pPr>
            <a:fld id="{F5E0C71B-3FF0-4857-AF65-5F1D14F76FC0}" type="slidenum">
              <a:rPr lang="en-US" altLang="es-CR"/>
              <a:pPr>
                <a:defRPr/>
              </a:pPr>
              <a:t>‹Nº›</a:t>
            </a:fld>
            <a:endParaRPr lang="en-US" altLang="es-CR"/>
          </a:p>
        </p:txBody>
      </p:sp>
    </p:spTree>
    <p:extLst>
      <p:ext uri="{BB962C8B-B14F-4D97-AF65-F5344CB8AC3E}">
        <p14:creationId xmlns:p14="http://schemas.microsoft.com/office/powerpoint/2010/main" val="381899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Rectangle 5">
            <a:extLst>
              <a:ext uri="{FF2B5EF4-FFF2-40B4-BE49-F238E27FC236}">
                <a16:creationId xmlns:a16="http://schemas.microsoft.com/office/drawing/2014/main" id="{AA9F1A85-B13A-45AB-B20F-B844EADCDB3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869C1A3-8513-4551-82D1-461863CFE41A}"/>
              </a:ext>
            </a:extLst>
          </p:cNvPr>
          <p:cNvSpPr>
            <a:spLocks noGrp="1" noChangeArrowheads="1"/>
          </p:cNvSpPr>
          <p:nvPr>
            <p:ph type="sldNum" sz="quarter" idx="11"/>
          </p:nvPr>
        </p:nvSpPr>
        <p:spPr>
          <a:ln/>
        </p:spPr>
        <p:txBody>
          <a:bodyPr/>
          <a:lstStyle>
            <a:lvl1pPr>
              <a:defRPr/>
            </a:lvl1pPr>
          </a:lstStyle>
          <a:p>
            <a:pPr>
              <a:defRPr/>
            </a:pPr>
            <a:fld id="{B5732E99-2CB1-41A6-91E3-41BDB7AB8C85}" type="slidenum">
              <a:rPr lang="en-US" altLang="es-CR"/>
              <a:pPr>
                <a:defRPr/>
              </a:pPr>
              <a:t>‹Nº›</a:t>
            </a:fld>
            <a:endParaRPr lang="en-US" altLang="es-CR"/>
          </a:p>
        </p:txBody>
      </p:sp>
    </p:spTree>
    <p:extLst>
      <p:ext uri="{BB962C8B-B14F-4D97-AF65-F5344CB8AC3E}">
        <p14:creationId xmlns:p14="http://schemas.microsoft.com/office/powerpoint/2010/main" val="37391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a:extLst>
              <a:ext uri="{FF2B5EF4-FFF2-40B4-BE49-F238E27FC236}">
                <a16:creationId xmlns:a16="http://schemas.microsoft.com/office/drawing/2014/main" id="{DCF65AED-4350-4D55-A52C-C8AE63A950E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0E229D6-B9C0-4839-9857-33C871EA88C4}"/>
              </a:ext>
            </a:extLst>
          </p:cNvPr>
          <p:cNvSpPr>
            <a:spLocks noGrp="1" noChangeArrowheads="1"/>
          </p:cNvSpPr>
          <p:nvPr>
            <p:ph type="sldNum" sz="quarter" idx="11"/>
          </p:nvPr>
        </p:nvSpPr>
        <p:spPr>
          <a:ln/>
        </p:spPr>
        <p:txBody>
          <a:bodyPr/>
          <a:lstStyle>
            <a:lvl1pPr>
              <a:defRPr/>
            </a:lvl1pPr>
          </a:lstStyle>
          <a:p>
            <a:pPr>
              <a:defRPr/>
            </a:pPr>
            <a:fld id="{5AE1310B-4816-4C21-AC35-A3D4F1364D1A}" type="slidenum">
              <a:rPr lang="en-US" altLang="es-CR"/>
              <a:pPr>
                <a:defRPr/>
              </a:pPr>
              <a:t>‹Nº›</a:t>
            </a:fld>
            <a:endParaRPr lang="en-US" altLang="es-CR"/>
          </a:p>
        </p:txBody>
      </p:sp>
    </p:spTree>
    <p:extLst>
      <p:ext uri="{BB962C8B-B14F-4D97-AF65-F5344CB8AC3E}">
        <p14:creationId xmlns:p14="http://schemas.microsoft.com/office/powerpoint/2010/main" val="150317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Rectangle 5">
            <a:extLst>
              <a:ext uri="{FF2B5EF4-FFF2-40B4-BE49-F238E27FC236}">
                <a16:creationId xmlns:a16="http://schemas.microsoft.com/office/drawing/2014/main" id="{0F839958-D19C-420B-B664-2046743B7B4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0EE6CC-7D77-4289-B46F-3C0529C58C25}"/>
              </a:ext>
            </a:extLst>
          </p:cNvPr>
          <p:cNvSpPr>
            <a:spLocks noGrp="1" noChangeArrowheads="1"/>
          </p:cNvSpPr>
          <p:nvPr>
            <p:ph type="sldNum" sz="quarter" idx="11"/>
          </p:nvPr>
        </p:nvSpPr>
        <p:spPr>
          <a:ln/>
        </p:spPr>
        <p:txBody>
          <a:bodyPr/>
          <a:lstStyle>
            <a:lvl1pPr>
              <a:defRPr/>
            </a:lvl1pPr>
          </a:lstStyle>
          <a:p>
            <a:pPr>
              <a:defRPr/>
            </a:pPr>
            <a:fld id="{E12D3FE2-6BEA-4DBE-A1E3-01E0FF050C5F}" type="slidenum">
              <a:rPr lang="en-US" altLang="es-CR"/>
              <a:pPr>
                <a:defRPr/>
              </a:pPr>
              <a:t>‹Nº›</a:t>
            </a:fld>
            <a:endParaRPr lang="en-US" altLang="es-CR"/>
          </a:p>
        </p:txBody>
      </p:sp>
    </p:spTree>
    <p:extLst>
      <p:ext uri="{BB962C8B-B14F-4D97-AF65-F5344CB8AC3E}">
        <p14:creationId xmlns:p14="http://schemas.microsoft.com/office/powerpoint/2010/main" val="31701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Rectangle 5">
            <a:extLst>
              <a:ext uri="{FF2B5EF4-FFF2-40B4-BE49-F238E27FC236}">
                <a16:creationId xmlns:a16="http://schemas.microsoft.com/office/drawing/2014/main" id="{1C412B44-2091-40E6-AFC8-BD48A646106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0EB0192-893E-4295-9151-4BFA31A29716}"/>
              </a:ext>
            </a:extLst>
          </p:cNvPr>
          <p:cNvSpPr>
            <a:spLocks noGrp="1" noChangeArrowheads="1"/>
          </p:cNvSpPr>
          <p:nvPr>
            <p:ph type="sldNum" sz="quarter" idx="11"/>
          </p:nvPr>
        </p:nvSpPr>
        <p:spPr>
          <a:ln/>
        </p:spPr>
        <p:txBody>
          <a:bodyPr/>
          <a:lstStyle>
            <a:lvl1pPr>
              <a:defRPr/>
            </a:lvl1pPr>
          </a:lstStyle>
          <a:p>
            <a:pPr>
              <a:defRPr/>
            </a:pPr>
            <a:fld id="{6D44EB16-CA48-46CD-B300-087F36267E1F}" type="slidenum">
              <a:rPr lang="en-US" altLang="es-CR"/>
              <a:pPr>
                <a:defRPr/>
              </a:pPr>
              <a:t>‹Nº›</a:t>
            </a:fld>
            <a:endParaRPr lang="en-US" altLang="es-CR"/>
          </a:p>
        </p:txBody>
      </p:sp>
    </p:spTree>
    <p:extLst>
      <p:ext uri="{BB962C8B-B14F-4D97-AF65-F5344CB8AC3E}">
        <p14:creationId xmlns:p14="http://schemas.microsoft.com/office/powerpoint/2010/main" val="169399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Rectangle 5">
            <a:extLst>
              <a:ext uri="{FF2B5EF4-FFF2-40B4-BE49-F238E27FC236}">
                <a16:creationId xmlns:a16="http://schemas.microsoft.com/office/drawing/2014/main" id="{1EF155DC-8ADD-46CD-8ED9-CF0E88757ED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51E5F86-0A68-4C97-BBE0-77A30716732E}"/>
              </a:ext>
            </a:extLst>
          </p:cNvPr>
          <p:cNvSpPr>
            <a:spLocks noGrp="1" noChangeArrowheads="1"/>
          </p:cNvSpPr>
          <p:nvPr>
            <p:ph type="sldNum" sz="quarter" idx="11"/>
          </p:nvPr>
        </p:nvSpPr>
        <p:spPr>
          <a:ln/>
        </p:spPr>
        <p:txBody>
          <a:bodyPr/>
          <a:lstStyle>
            <a:lvl1pPr>
              <a:defRPr/>
            </a:lvl1pPr>
          </a:lstStyle>
          <a:p>
            <a:pPr>
              <a:defRPr/>
            </a:pPr>
            <a:fld id="{5E9D04F1-B5B5-4787-8866-D1FCE24C1A20}" type="slidenum">
              <a:rPr lang="en-US" altLang="es-CR"/>
              <a:pPr>
                <a:defRPr/>
              </a:pPr>
              <a:t>‹Nº›</a:t>
            </a:fld>
            <a:endParaRPr lang="en-US" altLang="es-CR"/>
          </a:p>
        </p:txBody>
      </p:sp>
    </p:spTree>
    <p:extLst>
      <p:ext uri="{BB962C8B-B14F-4D97-AF65-F5344CB8AC3E}">
        <p14:creationId xmlns:p14="http://schemas.microsoft.com/office/powerpoint/2010/main" val="268029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657B3B5-647B-49B4-B6ED-01C4A3EFD5E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A995252C-D41C-4D66-B4D1-76969A3A6186}"/>
              </a:ext>
            </a:extLst>
          </p:cNvPr>
          <p:cNvSpPr>
            <a:spLocks noGrp="1" noChangeArrowheads="1"/>
          </p:cNvSpPr>
          <p:nvPr>
            <p:ph type="sldNum" sz="quarter" idx="11"/>
          </p:nvPr>
        </p:nvSpPr>
        <p:spPr>
          <a:ln/>
        </p:spPr>
        <p:txBody>
          <a:bodyPr/>
          <a:lstStyle>
            <a:lvl1pPr>
              <a:defRPr/>
            </a:lvl1pPr>
          </a:lstStyle>
          <a:p>
            <a:pPr>
              <a:defRPr/>
            </a:pPr>
            <a:fld id="{C221FA31-3F55-4D8A-AB52-6047ADA628FE}" type="slidenum">
              <a:rPr lang="en-US" altLang="es-CR"/>
              <a:pPr>
                <a:defRPr/>
              </a:pPr>
              <a:t>‹Nº›</a:t>
            </a:fld>
            <a:endParaRPr lang="en-US" altLang="es-CR"/>
          </a:p>
        </p:txBody>
      </p:sp>
    </p:spTree>
    <p:extLst>
      <p:ext uri="{BB962C8B-B14F-4D97-AF65-F5344CB8AC3E}">
        <p14:creationId xmlns:p14="http://schemas.microsoft.com/office/powerpoint/2010/main" val="86920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a:extLst>
              <a:ext uri="{FF2B5EF4-FFF2-40B4-BE49-F238E27FC236}">
                <a16:creationId xmlns:a16="http://schemas.microsoft.com/office/drawing/2014/main" id="{397A1B50-F736-4193-95EE-7B1EA14CACB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2D03EA-9FA6-4311-95AD-570DD999F9B6}"/>
              </a:ext>
            </a:extLst>
          </p:cNvPr>
          <p:cNvSpPr>
            <a:spLocks noGrp="1" noChangeArrowheads="1"/>
          </p:cNvSpPr>
          <p:nvPr>
            <p:ph type="sldNum" sz="quarter" idx="11"/>
          </p:nvPr>
        </p:nvSpPr>
        <p:spPr>
          <a:ln/>
        </p:spPr>
        <p:txBody>
          <a:bodyPr/>
          <a:lstStyle>
            <a:lvl1pPr>
              <a:defRPr/>
            </a:lvl1pPr>
          </a:lstStyle>
          <a:p>
            <a:pPr>
              <a:defRPr/>
            </a:pPr>
            <a:fld id="{1C47C630-BF9C-48E9-89C5-C5544C343CC0}" type="slidenum">
              <a:rPr lang="en-US" altLang="es-CR"/>
              <a:pPr>
                <a:defRPr/>
              </a:pPr>
              <a:t>‹Nº›</a:t>
            </a:fld>
            <a:endParaRPr lang="en-US" altLang="es-CR"/>
          </a:p>
        </p:txBody>
      </p:sp>
    </p:spTree>
    <p:extLst>
      <p:ext uri="{BB962C8B-B14F-4D97-AF65-F5344CB8AC3E}">
        <p14:creationId xmlns:p14="http://schemas.microsoft.com/office/powerpoint/2010/main" val="354287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a:extLst>
              <a:ext uri="{FF2B5EF4-FFF2-40B4-BE49-F238E27FC236}">
                <a16:creationId xmlns:a16="http://schemas.microsoft.com/office/drawing/2014/main" id="{37177A82-36FD-4C30-9E52-FB6A283D524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9AAEA9-2766-47CA-9F6F-A8BF91109034}"/>
              </a:ext>
            </a:extLst>
          </p:cNvPr>
          <p:cNvSpPr>
            <a:spLocks noGrp="1" noChangeArrowheads="1"/>
          </p:cNvSpPr>
          <p:nvPr>
            <p:ph type="sldNum" sz="quarter" idx="11"/>
          </p:nvPr>
        </p:nvSpPr>
        <p:spPr>
          <a:ln/>
        </p:spPr>
        <p:txBody>
          <a:bodyPr/>
          <a:lstStyle>
            <a:lvl1pPr>
              <a:defRPr/>
            </a:lvl1pPr>
          </a:lstStyle>
          <a:p>
            <a:pPr>
              <a:defRPr/>
            </a:pPr>
            <a:fld id="{5CA6F743-1355-4E27-868B-739714C7F043}" type="slidenum">
              <a:rPr lang="en-US" altLang="es-CR"/>
              <a:pPr>
                <a:defRPr/>
              </a:pPr>
              <a:t>‹Nº›</a:t>
            </a:fld>
            <a:endParaRPr lang="en-US" altLang="es-CR"/>
          </a:p>
        </p:txBody>
      </p:sp>
    </p:spTree>
    <p:extLst>
      <p:ext uri="{BB962C8B-B14F-4D97-AF65-F5344CB8AC3E}">
        <p14:creationId xmlns:p14="http://schemas.microsoft.com/office/powerpoint/2010/main" val="38661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ogo folio">
            <a:extLst>
              <a:ext uri="{FF2B5EF4-FFF2-40B4-BE49-F238E27FC236}">
                <a16:creationId xmlns:a16="http://schemas.microsoft.com/office/drawing/2014/main" id="{DD8ABDFF-977A-405C-AD7E-9579267635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31100" y="5842000"/>
            <a:ext cx="1612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5CFB98F9-6D54-4D69-BBBE-0173926A725C}"/>
              </a:ext>
            </a:extLst>
          </p:cNvPr>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R"/>
              <a:t>Click to edit Master title style</a:t>
            </a:r>
          </a:p>
        </p:txBody>
      </p:sp>
      <p:sp>
        <p:nvSpPr>
          <p:cNvPr id="1028" name="Rectangle 3">
            <a:extLst>
              <a:ext uri="{FF2B5EF4-FFF2-40B4-BE49-F238E27FC236}">
                <a16:creationId xmlns:a16="http://schemas.microsoft.com/office/drawing/2014/main" id="{462121A6-EF4E-40AC-BDB8-161974634AA0}"/>
              </a:ext>
            </a:extLst>
          </p:cNvPr>
          <p:cNvSpPr>
            <a:spLocks noGrp="1" noChangeArrowheads="1"/>
          </p:cNvSpPr>
          <p:nvPr>
            <p:ph type="body" idx="1"/>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R"/>
              <a:t>Click to edit Master text styles</a:t>
            </a:r>
          </a:p>
          <a:p>
            <a:pPr lvl="1"/>
            <a:r>
              <a:rPr lang="en-US" altLang="es-CR"/>
              <a:t>Second level</a:t>
            </a:r>
          </a:p>
          <a:p>
            <a:pPr lvl="2"/>
            <a:r>
              <a:rPr lang="en-US" altLang="es-CR"/>
              <a:t>Third level</a:t>
            </a:r>
          </a:p>
          <a:p>
            <a:pPr lvl="3"/>
            <a:r>
              <a:rPr lang="en-US" altLang="es-CR"/>
              <a:t>Fourth level</a:t>
            </a:r>
          </a:p>
          <a:p>
            <a:pPr lvl="4"/>
            <a:r>
              <a:rPr lang="en-US" altLang="es-CR"/>
              <a:t>Fifth level</a:t>
            </a:r>
          </a:p>
        </p:txBody>
      </p:sp>
      <p:sp>
        <p:nvSpPr>
          <p:cNvPr id="1029" name="Rectangle 5">
            <a:extLst>
              <a:ext uri="{FF2B5EF4-FFF2-40B4-BE49-F238E27FC236}">
                <a16:creationId xmlns:a16="http://schemas.microsoft.com/office/drawing/2014/main" id="{32C4DAEB-0343-4FF2-BFD5-DDF07ED0A33C}"/>
              </a:ext>
            </a:extLst>
          </p:cNvPr>
          <p:cNvSpPr>
            <a:spLocks noGrp="1" noChangeArrowheads="1"/>
          </p:cNvSpPr>
          <p:nvPr>
            <p:ph type="ftr" sz="quarter" idx="3"/>
          </p:nvPr>
        </p:nvSpPr>
        <p:spPr bwMode="auto">
          <a:xfrm>
            <a:off x="685800" y="6400800"/>
            <a:ext cx="571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rgbClr val="0074BD"/>
                </a:solidFill>
                <a:latin typeface="+mn-lt"/>
              </a:defRPr>
            </a:lvl1pPr>
          </a:lstStyle>
          <a:p>
            <a:pPr>
              <a:defRPr/>
            </a:pPr>
            <a:endParaRPr lang="en-US"/>
          </a:p>
        </p:txBody>
      </p:sp>
      <p:sp>
        <p:nvSpPr>
          <p:cNvPr id="1030" name="Rectangle 6">
            <a:extLst>
              <a:ext uri="{FF2B5EF4-FFF2-40B4-BE49-F238E27FC236}">
                <a16:creationId xmlns:a16="http://schemas.microsoft.com/office/drawing/2014/main" id="{A6420D1F-FD30-4A19-B935-8798C6E77A79}"/>
              </a:ext>
            </a:extLst>
          </p:cNvPr>
          <p:cNvSpPr>
            <a:spLocks noGrp="1" noChangeArrowheads="1"/>
          </p:cNvSpPr>
          <p:nvPr>
            <p:ph type="sldNum" sz="quarter" idx="4"/>
          </p:nvPr>
        </p:nvSpPr>
        <p:spPr bwMode="auto">
          <a:xfrm>
            <a:off x="6553200" y="64008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solidFill>
                  <a:srgbClr val="0074BD"/>
                </a:solidFill>
                <a:latin typeface="Lucida Sans" panose="020B0602030504020204" pitchFamily="34" charset="0"/>
              </a:defRPr>
            </a:lvl1pPr>
          </a:lstStyle>
          <a:p>
            <a:pPr>
              <a:defRPr/>
            </a:pPr>
            <a:fld id="{D1B88D6A-412B-43C1-9DB3-81E2EF8D3A2A}" type="slidenum">
              <a:rPr lang="en-US" altLang="es-CR"/>
              <a:pPr>
                <a:defRPr/>
              </a:pPr>
              <a:t>‹Nº›</a:t>
            </a:fld>
            <a:endParaRPr lang="en-US" altLang="es-CR"/>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p:titleStyle>
    <p:bodyStyle>
      <a:lvl1pPr marL="342900" indent="-342900" algn="l" rtl="0" eaLnBrk="0" fontAlgn="base" hangingPunct="0">
        <a:spcBef>
          <a:spcPct val="20000"/>
        </a:spcBef>
        <a:spcAft>
          <a:spcPct val="0"/>
        </a:spcAft>
        <a:defRPr sz="2300">
          <a:solidFill>
            <a:schemeClr val="tx1"/>
          </a:solidFill>
          <a:latin typeface="+mn-lt"/>
          <a:ea typeface="+mn-ea"/>
          <a:cs typeface="+mn-cs"/>
        </a:defRPr>
      </a:lvl1pPr>
      <a:lvl2pPr marL="742950" indent="-285750" algn="l" rtl="0" eaLnBrk="0" fontAlgn="base" hangingPunct="0">
        <a:spcBef>
          <a:spcPct val="20000"/>
        </a:spcBef>
        <a:spcAft>
          <a:spcPct val="0"/>
        </a:spcAft>
        <a:defRPr sz="2300">
          <a:solidFill>
            <a:schemeClr val="tx1"/>
          </a:solidFill>
          <a:latin typeface="+mn-lt"/>
          <a:ea typeface="+mn-ea"/>
        </a:defRPr>
      </a:lvl2pPr>
      <a:lvl3pPr marL="1143000" indent="-228600" algn="l" rtl="0" eaLnBrk="0" fontAlgn="base" hangingPunct="0">
        <a:spcBef>
          <a:spcPct val="20000"/>
        </a:spcBef>
        <a:spcAft>
          <a:spcPct val="0"/>
        </a:spcAft>
        <a:defRPr sz="2300">
          <a:solidFill>
            <a:schemeClr val="tx1"/>
          </a:solidFill>
          <a:latin typeface="+mn-lt"/>
          <a:ea typeface="+mn-ea"/>
        </a:defRPr>
      </a:lvl3pPr>
      <a:lvl4pPr marL="1600200" indent="-228600" algn="l" rtl="0" eaLnBrk="0" fontAlgn="base" hangingPunct="0">
        <a:spcBef>
          <a:spcPct val="20000"/>
        </a:spcBef>
        <a:spcAft>
          <a:spcPct val="0"/>
        </a:spcAft>
        <a:defRPr sz="2300">
          <a:solidFill>
            <a:schemeClr val="tx1"/>
          </a:solidFill>
          <a:latin typeface="+mn-lt"/>
          <a:ea typeface="+mn-ea"/>
        </a:defRPr>
      </a:lvl4pPr>
      <a:lvl5pPr marL="2057400" indent="-228600" algn="l" rtl="0" eaLnBrk="0" fontAlgn="base" hangingPunct="0">
        <a:spcBef>
          <a:spcPct val="20000"/>
        </a:spcBef>
        <a:spcAft>
          <a:spcPct val="0"/>
        </a:spcAft>
        <a:defRPr sz="2300">
          <a:solidFill>
            <a:schemeClr val="tx1"/>
          </a:solidFill>
          <a:latin typeface="+mn-lt"/>
          <a:ea typeface="+mn-ea"/>
        </a:defRPr>
      </a:lvl5pPr>
      <a:lvl6pPr marL="2514600" indent="-228600" algn="l" rtl="0" fontAlgn="base">
        <a:spcBef>
          <a:spcPct val="20000"/>
        </a:spcBef>
        <a:spcAft>
          <a:spcPct val="0"/>
        </a:spcAft>
        <a:defRPr sz="2300">
          <a:solidFill>
            <a:schemeClr val="tx1"/>
          </a:solidFill>
          <a:latin typeface="+mn-lt"/>
          <a:ea typeface="+mn-ea"/>
        </a:defRPr>
      </a:lvl6pPr>
      <a:lvl7pPr marL="2971800" indent="-228600" algn="l" rtl="0" fontAlgn="base">
        <a:spcBef>
          <a:spcPct val="20000"/>
        </a:spcBef>
        <a:spcAft>
          <a:spcPct val="0"/>
        </a:spcAft>
        <a:defRPr sz="2300">
          <a:solidFill>
            <a:schemeClr val="tx1"/>
          </a:solidFill>
          <a:latin typeface="+mn-lt"/>
          <a:ea typeface="+mn-ea"/>
        </a:defRPr>
      </a:lvl7pPr>
      <a:lvl8pPr marL="3429000" indent="-228600" algn="l" rtl="0" fontAlgn="base">
        <a:spcBef>
          <a:spcPct val="20000"/>
        </a:spcBef>
        <a:spcAft>
          <a:spcPct val="0"/>
        </a:spcAft>
        <a:defRPr sz="2300">
          <a:solidFill>
            <a:schemeClr val="tx1"/>
          </a:solidFill>
          <a:latin typeface="+mn-lt"/>
          <a:ea typeface="+mn-ea"/>
        </a:defRPr>
      </a:lvl8pPr>
      <a:lvl9pPr marL="3886200" indent="-228600" algn="l" rtl="0" fontAlgn="base">
        <a:spcBef>
          <a:spcPct val="20000"/>
        </a:spcBef>
        <a:spcAft>
          <a:spcPct val="0"/>
        </a:spcAft>
        <a:defRPr sz="2300">
          <a:solidFill>
            <a:schemeClr val="tx1"/>
          </a:solidFill>
          <a:latin typeface="+mn-lt"/>
          <a:ea typeface="+mn-ea"/>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cap.ac.cr/"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hyperlink" Target="http://www.icap.ac.cr/"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FCE1166-6EEF-4018-8A69-7BBEC9506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6697663"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2 CuadroTexto">
            <a:extLst>
              <a:ext uri="{FF2B5EF4-FFF2-40B4-BE49-F238E27FC236}">
                <a16:creationId xmlns:a16="http://schemas.microsoft.com/office/drawing/2014/main" id="{31348BC2-8003-4842-8D38-873B0C349C95}"/>
              </a:ext>
            </a:extLst>
          </p:cNvPr>
          <p:cNvSpPr txBox="1">
            <a:spLocks noChangeArrowheads="1"/>
          </p:cNvSpPr>
          <p:nvPr/>
        </p:nvSpPr>
        <p:spPr bwMode="auto">
          <a:xfrm>
            <a:off x="2446338" y="5661025"/>
            <a:ext cx="4391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CR" altLang="es-CR" sz="2400">
                <a:latin typeface="Arial" panose="020B0604020202020204" pitchFamily="34" charset="0"/>
                <a:cs typeface="Arial" panose="020B0604020202020204" pitchFamily="34" charset="0"/>
                <a:hlinkClick r:id="rId3"/>
              </a:rPr>
              <a:t>www.icap.ac.cr</a:t>
            </a:r>
            <a:endParaRPr lang="es-CR" altLang="es-CR" sz="2400">
              <a:latin typeface="Arial" panose="020B0604020202020204" pitchFamily="34" charset="0"/>
              <a:cs typeface="Arial" panose="020B0604020202020204" pitchFamily="34" charset="0"/>
            </a:endParaRPr>
          </a:p>
          <a:p>
            <a:pPr algn="ctr">
              <a:spcBef>
                <a:spcPct val="0"/>
              </a:spcBef>
            </a:pPr>
            <a:r>
              <a:rPr lang="es-CR" altLang="es-CR" sz="1500">
                <a:latin typeface="Arial" panose="020B0604020202020204" pitchFamily="34" charset="0"/>
                <a:cs typeface="Arial" panose="020B0604020202020204" pitchFamily="34" charset="0"/>
              </a:rPr>
              <a:t>Teléfonos: (+506) 2234-1011 o (+506) 2225-4616</a:t>
            </a:r>
          </a:p>
          <a:p>
            <a:pPr algn="ctr">
              <a:spcBef>
                <a:spcPct val="0"/>
              </a:spcBef>
            </a:pPr>
            <a:r>
              <a:rPr lang="es-CR" altLang="es-CR" sz="1500">
                <a:latin typeface="Arial" panose="020B0604020202020204" pitchFamily="34" charset="0"/>
                <a:cs typeface="Arial" panose="020B0604020202020204" pitchFamily="34" charset="0"/>
              </a:rPr>
              <a:t>Curridabat, San José, Costa Rica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8B60F0A9-6A33-42CB-9CE7-0E896883F1E1}"/>
              </a:ext>
            </a:extLst>
          </p:cNvPr>
          <p:cNvSpPr/>
          <p:nvPr/>
        </p:nvSpPr>
        <p:spPr>
          <a:xfrm>
            <a:off x="1043608" y="332656"/>
            <a:ext cx="7416824" cy="1176867"/>
          </a:xfrm>
          <a:prstGeom prst="roundRect">
            <a:avLst/>
          </a:prstGeom>
          <a:solidFill>
            <a:schemeClr val="bg2">
              <a:lumMod val="20000"/>
              <a:lumOff val="80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COMPOSICIÓN DEL RENDIMIENTO </a:t>
            </a:r>
          </a:p>
          <a:p>
            <a:pPr algn="ctr">
              <a:defRPr/>
            </a:pPr>
            <a:r>
              <a:rPr lang="es-ES" sz="2600" b="1" dirty="0">
                <a:solidFill>
                  <a:schemeClr val="accent6">
                    <a:lumMod val="50000"/>
                  </a:schemeClr>
                </a:solidFill>
              </a:rPr>
              <a:t>DE OPERACIÓN</a:t>
            </a:r>
          </a:p>
        </p:txBody>
      </p:sp>
      <p:sp>
        <p:nvSpPr>
          <p:cNvPr id="5" name="5 Rectángulo redondeado">
            <a:extLst>
              <a:ext uri="{FF2B5EF4-FFF2-40B4-BE49-F238E27FC236}">
                <a16:creationId xmlns:a16="http://schemas.microsoft.com/office/drawing/2014/main" id="{80CF23C8-AC9D-4B54-9086-581BA341E9F5}"/>
              </a:ext>
            </a:extLst>
          </p:cNvPr>
          <p:cNvSpPr>
            <a:spLocks noChangeArrowheads="1"/>
          </p:cNvSpPr>
          <p:nvPr/>
        </p:nvSpPr>
        <p:spPr bwMode="auto">
          <a:xfrm>
            <a:off x="1015819" y="2492896"/>
            <a:ext cx="7472401" cy="3104477"/>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r>
              <a:rPr lang="es-ES" sz="2200" b="1" i="1" u="sng" dirty="0">
                <a:solidFill>
                  <a:srgbClr val="FF0000"/>
                </a:solidFill>
                <a:latin typeface="Times"/>
                <a:cs typeface="Times"/>
              </a:rPr>
              <a:t>Al combinarse el margen y la rotación</a:t>
            </a:r>
            <a:r>
              <a:rPr lang="es-ES" sz="2200" dirty="0">
                <a:latin typeface="Times"/>
                <a:cs typeface="Times"/>
              </a:rPr>
              <a:t> se obtiene el rendimiento del activo (generación de ventas del activo * el % de utilidad obtenido sobre esas ventas = rentabilidad porcentual obtenida sobre las inversiones en activos = </a:t>
            </a:r>
            <a:r>
              <a:rPr lang="es-ES" sz="2200" b="1" i="1" u="sng" dirty="0">
                <a:solidFill>
                  <a:srgbClr val="FF0000"/>
                </a:solidFill>
                <a:latin typeface="Times"/>
                <a:cs typeface="Times"/>
              </a:rPr>
              <a:t>ROA = Utilidad de Operación / Activo total</a:t>
            </a:r>
            <a:r>
              <a:rPr lang="es-ES" sz="2200" dirty="0">
                <a:latin typeface="Times"/>
                <a:cs typeface="Times"/>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B733BF96-C643-47A6-8C55-15EFD6252BCA}"/>
              </a:ext>
            </a:extLst>
          </p:cNvPr>
          <p:cNvSpPr/>
          <p:nvPr/>
        </p:nvSpPr>
        <p:spPr>
          <a:xfrm>
            <a:off x="719854" y="404664"/>
            <a:ext cx="7776864" cy="1176867"/>
          </a:xfrm>
          <a:prstGeom prst="roundRect">
            <a:avLst/>
          </a:prstGeom>
          <a:solidFill>
            <a:schemeClr val="bg2">
              <a:lumMod val="40000"/>
              <a:lumOff val="60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COMPOSICIÓN DEL RENDIMIENTO </a:t>
            </a:r>
          </a:p>
          <a:p>
            <a:pPr algn="ctr">
              <a:defRPr/>
            </a:pPr>
            <a:r>
              <a:rPr lang="es-ES" sz="2600" b="1" dirty="0">
                <a:solidFill>
                  <a:schemeClr val="accent6">
                    <a:lumMod val="50000"/>
                  </a:schemeClr>
                </a:solidFill>
              </a:rPr>
              <a:t>DE OPERACIÓN</a:t>
            </a:r>
          </a:p>
        </p:txBody>
      </p:sp>
      <p:sp>
        <p:nvSpPr>
          <p:cNvPr id="5" name="5 Rectángulo redondeado">
            <a:extLst>
              <a:ext uri="{FF2B5EF4-FFF2-40B4-BE49-F238E27FC236}">
                <a16:creationId xmlns:a16="http://schemas.microsoft.com/office/drawing/2014/main" id="{6F8F7A08-2854-4795-885C-8A326C66D118}"/>
              </a:ext>
            </a:extLst>
          </p:cNvPr>
          <p:cNvSpPr>
            <a:spLocks noChangeArrowheads="1"/>
          </p:cNvSpPr>
          <p:nvPr/>
        </p:nvSpPr>
        <p:spPr bwMode="auto">
          <a:xfrm>
            <a:off x="952309" y="2780928"/>
            <a:ext cx="7544409" cy="288845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r>
              <a:rPr lang="es-ES" sz="2200" dirty="0">
                <a:latin typeface="Times"/>
                <a:cs typeface="Times"/>
              </a:rPr>
              <a:t>La empresa puede mejorar sus rendimiento operativo, por medio del </a:t>
            </a:r>
            <a:r>
              <a:rPr lang="es-ES" sz="2200" b="1" i="1" u="sng" dirty="0">
                <a:solidFill>
                  <a:srgbClr val="FF0000"/>
                </a:solidFill>
                <a:latin typeface="Times"/>
                <a:cs typeface="Times"/>
              </a:rPr>
              <a:t>aumento del margen de operación</a:t>
            </a:r>
            <a:r>
              <a:rPr lang="es-ES" sz="2200" dirty="0">
                <a:latin typeface="Times"/>
                <a:cs typeface="Times"/>
              </a:rPr>
              <a:t> y a través del </a:t>
            </a:r>
            <a:r>
              <a:rPr lang="es-ES" sz="2200" b="1" i="1" u="sng" dirty="0">
                <a:solidFill>
                  <a:srgbClr val="FF0000"/>
                </a:solidFill>
                <a:latin typeface="Times"/>
                <a:cs typeface="Times"/>
              </a:rPr>
              <a:t>incremento de la rotación del activo</a:t>
            </a:r>
            <a:r>
              <a:rPr lang="es-ES" sz="2200" dirty="0">
                <a:latin typeface="Times"/>
                <a:cs typeface="Times"/>
              </a:rPr>
              <a:t> o mediante una </a:t>
            </a:r>
            <a:r>
              <a:rPr lang="es-ES" sz="2200" b="1" i="1" u="sng" dirty="0">
                <a:solidFill>
                  <a:srgbClr val="FF0000"/>
                </a:solidFill>
                <a:latin typeface="Times"/>
                <a:cs typeface="Times"/>
              </a:rPr>
              <a:t>combinación de ambos factores</a:t>
            </a:r>
            <a:r>
              <a:rPr lang="es-ES" sz="2200" dirty="0">
                <a:latin typeface="Times"/>
                <a:cs typeface="Times"/>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85DD3519-9189-4B3B-AFC6-5BCC15ABCC2E}"/>
              </a:ext>
            </a:extLst>
          </p:cNvPr>
          <p:cNvSpPr/>
          <p:nvPr/>
        </p:nvSpPr>
        <p:spPr>
          <a:xfrm>
            <a:off x="791862" y="260648"/>
            <a:ext cx="7776864" cy="1176867"/>
          </a:xfrm>
          <a:prstGeom prst="roundRect">
            <a:avLst/>
          </a:prstGeom>
          <a:solidFill>
            <a:schemeClr val="bg2">
              <a:lumMod val="40000"/>
              <a:lumOff val="60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COMPOSICIÓN DEL RENDIMIENTO </a:t>
            </a:r>
          </a:p>
          <a:p>
            <a:pPr algn="ctr">
              <a:defRPr/>
            </a:pPr>
            <a:r>
              <a:rPr lang="es-ES" sz="2600" b="1" dirty="0">
                <a:solidFill>
                  <a:schemeClr val="accent6">
                    <a:lumMod val="50000"/>
                  </a:schemeClr>
                </a:solidFill>
              </a:rPr>
              <a:t>DE OPERACIÓN</a:t>
            </a:r>
          </a:p>
        </p:txBody>
      </p:sp>
      <p:sp>
        <p:nvSpPr>
          <p:cNvPr id="5" name="5 Rectángulo redondeado">
            <a:extLst>
              <a:ext uri="{FF2B5EF4-FFF2-40B4-BE49-F238E27FC236}">
                <a16:creationId xmlns:a16="http://schemas.microsoft.com/office/drawing/2014/main" id="{71F370AC-7D68-4983-9493-A0CCC59B1569}"/>
              </a:ext>
            </a:extLst>
          </p:cNvPr>
          <p:cNvSpPr>
            <a:spLocks noChangeArrowheads="1"/>
          </p:cNvSpPr>
          <p:nvPr/>
        </p:nvSpPr>
        <p:spPr bwMode="auto">
          <a:xfrm>
            <a:off x="791862" y="2276872"/>
            <a:ext cx="7632848" cy="3600400"/>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Un decrecimiento del rendimiento operativo tiene que originarse en un </a:t>
            </a:r>
            <a:r>
              <a:rPr lang="es-ES" sz="2200" b="1" i="1" u="sng" dirty="0">
                <a:solidFill>
                  <a:srgbClr val="FF0000"/>
                </a:solidFill>
                <a:latin typeface="Times"/>
                <a:cs typeface="Times"/>
              </a:rPr>
              <a:t>descenso del margen de operación</a:t>
            </a:r>
            <a:r>
              <a:rPr lang="es-ES" sz="2200" dirty="0">
                <a:latin typeface="Times"/>
                <a:cs typeface="Times"/>
              </a:rPr>
              <a:t>, en una </a:t>
            </a:r>
            <a:r>
              <a:rPr lang="es-ES" sz="2200" b="1" i="1" u="sng" dirty="0">
                <a:solidFill>
                  <a:srgbClr val="FF0000"/>
                </a:solidFill>
                <a:latin typeface="Times"/>
                <a:cs typeface="Times"/>
              </a:rPr>
              <a:t>caída de la rotación</a:t>
            </a:r>
            <a:r>
              <a:rPr lang="es-ES" sz="2200" dirty="0">
                <a:latin typeface="Times"/>
                <a:cs typeface="Times"/>
              </a:rPr>
              <a:t> o </a:t>
            </a:r>
            <a:r>
              <a:rPr lang="es-ES" sz="2200" b="1" i="1" u="sng" dirty="0">
                <a:solidFill>
                  <a:srgbClr val="FF0000"/>
                </a:solidFill>
                <a:latin typeface="Times"/>
                <a:cs typeface="Times"/>
              </a:rPr>
              <a:t>en una disminución de ambos elementos.</a:t>
            </a:r>
          </a:p>
          <a:p>
            <a:pPr algn="just">
              <a:defRPr/>
            </a:pPr>
            <a:endParaRPr lang="es-ES" sz="2200" b="1" i="1" u="sng" dirty="0">
              <a:solidFill>
                <a:srgbClr val="FF0000"/>
              </a:solidFill>
              <a:latin typeface="Times"/>
              <a:cs typeface="Times"/>
            </a:endParaRPr>
          </a:p>
          <a:p>
            <a:pPr algn="just">
              <a:defRPr/>
            </a:pPr>
            <a:r>
              <a:rPr lang="es-ES" sz="2200" dirty="0">
                <a:latin typeface="Times"/>
                <a:cs typeface="Times"/>
              </a:rPr>
              <a:t>El descenso del rendimiento también puede producirse acompañado de un </a:t>
            </a:r>
            <a:r>
              <a:rPr lang="es-ES" sz="2200" b="1" i="1" u="sng" dirty="0">
                <a:solidFill>
                  <a:srgbClr val="FF0000"/>
                </a:solidFill>
                <a:latin typeface="Times"/>
                <a:cs typeface="Times"/>
              </a:rPr>
              <a:t>aumento en la rotación</a:t>
            </a:r>
            <a:r>
              <a:rPr lang="es-ES" sz="2200" dirty="0">
                <a:latin typeface="Times"/>
                <a:cs typeface="Times"/>
              </a:rPr>
              <a:t>, pero con una </a:t>
            </a:r>
            <a:r>
              <a:rPr lang="es-ES" sz="2200" b="1" i="1" u="sng" dirty="0">
                <a:solidFill>
                  <a:srgbClr val="FF0000"/>
                </a:solidFill>
                <a:latin typeface="Times"/>
                <a:cs typeface="Times"/>
              </a:rPr>
              <a:t>disminución muy fuerte en el margen.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35043E2D-A776-4E09-AFEC-334AB3D87780}"/>
              </a:ext>
            </a:extLst>
          </p:cNvPr>
          <p:cNvSpPr/>
          <p:nvPr/>
        </p:nvSpPr>
        <p:spPr>
          <a:xfrm>
            <a:off x="899592" y="404664"/>
            <a:ext cx="7632848" cy="1176867"/>
          </a:xfrm>
          <a:prstGeom prst="roundRect">
            <a:avLst/>
          </a:prstGeom>
          <a:solidFill>
            <a:schemeClr val="bg2">
              <a:lumMod val="40000"/>
              <a:lumOff val="60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COMPOSICIÓN DEL RENDIMIENTO </a:t>
            </a:r>
          </a:p>
          <a:p>
            <a:pPr algn="ctr">
              <a:defRPr/>
            </a:pPr>
            <a:r>
              <a:rPr lang="es-ES" sz="2600" b="1" dirty="0">
                <a:solidFill>
                  <a:schemeClr val="accent6">
                    <a:lumMod val="50000"/>
                  </a:schemeClr>
                </a:solidFill>
              </a:rPr>
              <a:t>DE OPERACIÓN</a:t>
            </a:r>
          </a:p>
        </p:txBody>
      </p:sp>
      <p:sp>
        <p:nvSpPr>
          <p:cNvPr id="5" name="5 Rectángulo redondeado">
            <a:extLst>
              <a:ext uri="{FF2B5EF4-FFF2-40B4-BE49-F238E27FC236}">
                <a16:creationId xmlns:a16="http://schemas.microsoft.com/office/drawing/2014/main" id="{F322DFCB-6535-49C3-8A84-E66CE5CCCD0C}"/>
              </a:ext>
            </a:extLst>
          </p:cNvPr>
          <p:cNvSpPr>
            <a:spLocks noChangeArrowheads="1"/>
          </p:cNvSpPr>
          <p:nvPr/>
        </p:nvSpPr>
        <p:spPr bwMode="auto">
          <a:xfrm>
            <a:off x="1267847" y="2780928"/>
            <a:ext cx="6896337" cy="2600422"/>
          </a:xfrm>
          <a:prstGeom prst="roundRect">
            <a:avLst>
              <a:gd name="adj" fmla="val 16667"/>
            </a:avLst>
          </a:prstGeom>
          <a:solidFill>
            <a:schemeClr val="accent1">
              <a:lumMod val="9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scene3d>
              <a:camera prst="orthographicFront"/>
              <a:lightRig rig="threePt" dir="t"/>
            </a:scene3d>
            <a:sp3d extrusionH="57150">
              <a:bevelT w="38100" h="38100"/>
            </a:sp3d>
          </a:bodyPr>
          <a:lstStyle/>
          <a:p>
            <a:pPr algn="just">
              <a:defRPr/>
            </a:pPr>
            <a:r>
              <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a:cs typeface="Times"/>
              </a:rPr>
              <a:t>ROA </a:t>
            </a:r>
            <a:r>
              <a:rPr lang="es-ES" dirty="0">
                <a:latin typeface="Times"/>
                <a:cs typeface="Times"/>
              </a:rPr>
              <a:t>= Rendimiento de operación sobre activos</a:t>
            </a:r>
          </a:p>
          <a:p>
            <a:pPr algn="just">
              <a:defRPr/>
            </a:pPr>
            <a:endParaRPr lang="es-ES" b="1" i="1" u="sng" dirty="0">
              <a:solidFill>
                <a:srgbClr val="FF0000"/>
              </a:solidFill>
              <a:latin typeface="Times"/>
              <a:cs typeface="Times"/>
            </a:endParaRPr>
          </a:p>
          <a:p>
            <a:pPr algn="just">
              <a:defRPr/>
            </a:pPr>
            <a:r>
              <a:rPr lang="es-E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MUO</a:t>
            </a:r>
            <a:r>
              <a:rPr lang="es-ES" dirty="0">
                <a:solidFill>
                  <a:srgbClr val="FF0000"/>
                </a:solidFill>
                <a:latin typeface="Times"/>
                <a:cs typeface="Times"/>
              </a:rPr>
              <a:t> </a:t>
            </a:r>
            <a:r>
              <a:rPr lang="es-ES" dirty="0">
                <a:latin typeface="Times"/>
                <a:cs typeface="Times"/>
              </a:rPr>
              <a:t>= Margen de utilidad de operación</a:t>
            </a:r>
          </a:p>
          <a:p>
            <a:pPr algn="just">
              <a:defRPr/>
            </a:pPr>
            <a:endParaRPr lang="es-ES" dirty="0">
              <a:solidFill>
                <a:srgbClr val="FF0000"/>
              </a:solidFill>
              <a:latin typeface="Times"/>
              <a:cs typeface="Times"/>
            </a:endParaRPr>
          </a:p>
          <a:p>
            <a:pPr algn="just">
              <a:defRPr/>
            </a:pPr>
            <a:r>
              <a:rPr lang="es-E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RAT</a:t>
            </a:r>
            <a:r>
              <a:rPr lang="es-ES" dirty="0">
                <a:solidFill>
                  <a:srgbClr val="FF0000"/>
                </a:solidFill>
                <a:latin typeface="Times"/>
                <a:cs typeface="Times"/>
              </a:rPr>
              <a:t> </a:t>
            </a:r>
            <a:r>
              <a:rPr lang="es-ES" dirty="0">
                <a:latin typeface="Times"/>
                <a:cs typeface="Times"/>
              </a:rPr>
              <a:t>= Rotación del activo total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936BCCF9-2379-47BB-9732-55974A3C26FB}"/>
              </a:ext>
            </a:extLst>
          </p:cNvPr>
          <p:cNvSpPr/>
          <p:nvPr/>
        </p:nvSpPr>
        <p:spPr>
          <a:xfrm>
            <a:off x="878114" y="408104"/>
            <a:ext cx="7315199" cy="899886"/>
          </a:xfrm>
          <a:prstGeom prst="roundRect">
            <a:avLst/>
          </a:prstGeom>
          <a:solidFill>
            <a:schemeClr val="bg2">
              <a:lumMod val="40000"/>
              <a:lumOff val="60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1002">
            <a:schemeClr val="lt1"/>
          </a:fillRef>
          <a:effectRef idx="3">
            <a:schemeClr val="accent3"/>
          </a:effectRef>
          <a:fontRef idx="minor">
            <a:schemeClr val="lt1"/>
          </a:fontRef>
        </p:style>
        <p:txBody>
          <a:bodyPr anchor="ctr"/>
          <a:lstStyle/>
          <a:p>
            <a:pPr algn="ctr">
              <a:defRPr/>
            </a:pPr>
            <a:r>
              <a:rPr lang="es-ES" b="1" dirty="0">
                <a:solidFill>
                  <a:schemeClr val="accent6">
                    <a:lumMod val="50000"/>
                  </a:schemeClr>
                </a:solidFill>
              </a:rPr>
              <a:t>COMPOSICIÓN DEL RENDIMIENTO DE OPERACIÓN</a:t>
            </a:r>
          </a:p>
        </p:txBody>
      </p:sp>
      <p:grpSp>
        <p:nvGrpSpPr>
          <p:cNvPr id="19461" name="13 Grupo">
            <a:extLst>
              <a:ext uri="{FF2B5EF4-FFF2-40B4-BE49-F238E27FC236}">
                <a16:creationId xmlns:a16="http://schemas.microsoft.com/office/drawing/2014/main" id="{74B8C21F-B288-43F3-A3CA-60EDF45A92E2}"/>
              </a:ext>
            </a:extLst>
          </p:cNvPr>
          <p:cNvGrpSpPr>
            <a:grpSpLocks/>
          </p:cNvGrpSpPr>
          <p:nvPr/>
        </p:nvGrpSpPr>
        <p:grpSpPr bwMode="auto">
          <a:xfrm>
            <a:off x="261938" y="2144713"/>
            <a:ext cx="2601912" cy="1435100"/>
            <a:chOff x="188685" y="2975429"/>
            <a:chExt cx="2602596" cy="1433736"/>
          </a:xfrm>
        </p:grpSpPr>
        <p:sp>
          <p:nvSpPr>
            <p:cNvPr id="19498" name="3 CuadroTexto">
              <a:extLst>
                <a:ext uri="{FF2B5EF4-FFF2-40B4-BE49-F238E27FC236}">
                  <a16:creationId xmlns:a16="http://schemas.microsoft.com/office/drawing/2014/main" id="{27AC8549-2F04-489F-8A23-98D7B2168ABB}"/>
                </a:ext>
              </a:extLst>
            </p:cNvPr>
            <p:cNvSpPr txBox="1">
              <a:spLocks noChangeArrowheads="1"/>
            </p:cNvSpPr>
            <p:nvPr/>
          </p:nvSpPr>
          <p:spPr bwMode="auto">
            <a:xfrm>
              <a:off x="188685" y="2975429"/>
              <a:ext cx="2525486" cy="95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ROA</a:t>
              </a:r>
            </a:p>
            <a:p>
              <a:pPr algn="ctr">
                <a:spcBef>
                  <a:spcPct val="0"/>
                </a:spcBef>
              </a:pPr>
              <a:endParaRPr lang="es-ES" altLang="es-CR" sz="1200">
                <a:latin typeface="Times" panose="02020603050405020304" pitchFamily="18" charset="0"/>
              </a:endParaRPr>
            </a:p>
            <a:p>
              <a:pPr algn="ctr">
                <a:spcBef>
                  <a:spcPct val="0"/>
                </a:spcBef>
              </a:pPr>
              <a:r>
                <a:rPr lang="es-ES" altLang="es-CR" sz="2000">
                  <a:latin typeface="Times" panose="02020603050405020304" pitchFamily="18" charset="0"/>
                </a:rPr>
                <a:t>Utilidad de operación</a:t>
              </a:r>
            </a:p>
          </p:txBody>
        </p:sp>
        <p:sp>
          <p:nvSpPr>
            <p:cNvPr id="5" name="4 Rectángulo">
              <a:extLst>
                <a:ext uri="{FF2B5EF4-FFF2-40B4-BE49-F238E27FC236}">
                  <a16:creationId xmlns:a16="http://schemas.microsoft.com/office/drawing/2014/main" id="{B8F32EC0-3AC0-4DC4-A756-AC047C531BB6}"/>
                </a:ext>
              </a:extLst>
            </p:cNvPr>
            <p:cNvSpPr/>
            <p:nvPr/>
          </p:nvSpPr>
          <p:spPr>
            <a:xfrm>
              <a:off x="266492" y="3906405"/>
              <a:ext cx="2524789" cy="4599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19500" name="6 CuadroTexto">
              <a:extLst>
                <a:ext uri="{FF2B5EF4-FFF2-40B4-BE49-F238E27FC236}">
                  <a16:creationId xmlns:a16="http://schemas.microsoft.com/office/drawing/2014/main" id="{E06487F0-37F2-470D-9653-3645E7E31B36}"/>
                </a:ext>
              </a:extLst>
            </p:cNvPr>
            <p:cNvSpPr txBox="1">
              <a:spLocks noChangeArrowheads="1"/>
            </p:cNvSpPr>
            <p:nvPr/>
          </p:nvSpPr>
          <p:spPr bwMode="auto">
            <a:xfrm>
              <a:off x="318894" y="4039833"/>
              <a:ext cx="2104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Activo total</a:t>
              </a:r>
            </a:p>
          </p:txBody>
        </p:sp>
      </p:grpSp>
      <p:grpSp>
        <p:nvGrpSpPr>
          <p:cNvPr id="19462" name="18 Grupo">
            <a:extLst>
              <a:ext uri="{FF2B5EF4-FFF2-40B4-BE49-F238E27FC236}">
                <a16:creationId xmlns:a16="http://schemas.microsoft.com/office/drawing/2014/main" id="{ACBB145E-ED9C-4DF5-BFC5-F129A3AEF917}"/>
              </a:ext>
            </a:extLst>
          </p:cNvPr>
          <p:cNvGrpSpPr>
            <a:grpSpLocks/>
          </p:cNvGrpSpPr>
          <p:nvPr/>
        </p:nvGrpSpPr>
        <p:grpSpPr bwMode="auto">
          <a:xfrm>
            <a:off x="2836863" y="2141538"/>
            <a:ext cx="406400" cy="1389062"/>
            <a:chOff x="3272971" y="2621039"/>
            <a:chExt cx="406400" cy="1046440"/>
          </a:xfrm>
        </p:grpSpPr>
        <p:sp>
          <p:nvSpPr>
            <p:cNvPr id="19496" name="10 CuadroTexto">
              <a:extLst>
                <a:ext uri="{FF2B5EF4-FFF2-40B4-BE49-F238E27FC236}">
                  <a16:creationId xmlns:a16="http://schemas.microsoft.com/office/drawing/2014/main" id="{DB8A93E1-DA63-4259-BC23-A427BFAA5160}"/>
                </a:ext>
              </a:extLst>
            </p:cNvPr>
            <p:cNvSpPr txBox="1">
              <a:spLocks noChangeArrowheads="1"/>
            </p:cNvSpPr>
            <p:nvPr/>
          </p:nvSpPr>
          <p:spPr bwMode="auto">
            <a:xfrm>
              <a:off x="3272971" y="2621039"/>
              <a:ext cx="40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spcBef>
                  <a:spcPct val="0"/>
                </a:spcBef>
              </a:pPr>
              <a:r>
                <a:rPr lang="es-ES" altLang="es-CR" sz="2800" b="1">
                  <a:latin typeface="Times" panose="02020603050405020304" pitchFamily="18" charset="0"/>
                </a:rPr>
                <a:t>=</a:t>
              </a:r>
            </a:p>
          </p:txBody>
        </p:sp>
        <p:sp>
          <p:nvSpPr>
            <p:cNvPr id="19497" name="12 CuadroTexto">
              <a:extLst>
                <a:ext uri="{FF2B5EF4-FFF2-40B4-BE49-F238E27FC236}">
                  <a16:creationId xmlns:a16="http://schemas.microsoft.com/office/drawing/2014/main" id="{61775928-1F33-4B12-A30F-9625EC874BBD}"/>
                </a:ext>
              </a:extLst>
            </p:cNvPr>
            <p:cNvSpPr txBox="1">
              <a:spLocks noChangeArrowheads="1"/>
            </p:cNvSpPr>
            <p:nvPr/>
          </p:nvSpPr>
          <p:spPr bwMode="auto">
            <a:xfrm>
              <a:off x="3272971" y="3144259"/>
              <a:ext cx="40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spcBef>
                  <a:spcPct val="0"/>
                </a:spcBef>
              </a:pPr>
              <a:r>
                <a:rPr lang="es-ES" altLang="es-CR" sz="2800" b="1">
                  <a:latin typeface="Times" panose="02020603050405020304" pitchFamily="18" charset="0"/>
                </a:rPr>
                <a:t>=</a:t>
              </a:r>
            </a:p>
          </p:txBody>
        </p:sp>
      </p:grpSp>
      <p:grpSp>
        <p:nvGrpSpPr>
          <p:cNvPr id="19463" name="14 Grupo">
            <a:extLst>
              <a:ext uri="{FF2B5EF4-FFF2-40B4-BE49-F238E27FC236}">
                <a16:creationId xmlns:a16="http://schemas.microsoft.com/office/drawing/2014/main" id="{FA166D41-FA1A-4DBF-81D8-E9D7E1844B11}"/>
              </a:ext>
            </a:extLst>
          </p:cNvPr>
          <p:cNvGrpSpPr>
            <a:grpSpLocks/>
          </p:cNvGrpSpPr>
          <p:nvPr/>
        </p:nvGrpSpPr>
        <p:grpSpPr bwMode="auto">
          <a:xfrm>
            <a:off x="3243263" y="2178050"/>
            <a:ext cx="2568575" cy="1358900"/>
            <a:chOff x="188685" y="2975429"/>
            <a:chExt cx="2568345" cy="1358649"/>
          </a:xfrm>
        </p:grpSpPr>
        <p:sp>
          <p:nvSpPr>
            <p:cNvPr id="19493" name="15 CuadroTexto">
              <a:extLst>
                <a:ext uri="{FF2B5EF4-FFF2-40B4-BE49-F238E27FC236}">
                  <a16:creationId xmlns:a16="http://schemas.microsoft.com/office/drawing/2014/main" id="{D393089A-605E-451A-9554-34E7515E5C0C}"/>
                </a:ext>
              </a:extLst>
            </p:cNvPr>
            <p:cNvSpPr txBox="1">
              <a:spLocks noChangeArrowheads="1"/>
            </p:cNvSpPr>
            <p:nvPr/>
          </p:nvSpPr>
          <p:spPr bwMode="auto">
            <a:xfrm>
              <a:off x="188685" y="2975429"/>
              <a:ext cx="2525486" cy="9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MUO</a:t>
              </a:r>
            </a:p>
            <a:p>
              <a:pPr algn="ctr">
                <a:spcBef>
                  <a:spcPct val="0"/>
                </a:spcBef>
              </a:pPr>
              <a:endParaRPr lang="es-ES" altLang="es-CR" sz="1200">
                <a:latin typeface="Times" panose="02020603050405020304" pitchFamily="18" charset="0"/>
              </a:endParaRPr>
            </a:p>
            <a:p>
              <a:pPr algn="ctr">
                <a:spcBef>
                  <a:spcPct val="0"/>
                </a:spcBef>
              </a:pPr>
              <a:r>
                <a:rPr lang="es-ES" altLang="es-CR" sz="2000">
                  <a:latin typeface="Times" panose="02020603050405020304" pitchFamily="18" charset="0"/>
                </a:rPr>
                <a:t>Utilidad de operación</a:t>
              </a:r>
            </a:p>
          </p:txBody>
        </p:sp>
        <p:sp>
          <p:nvSpPr>
            <p:cNvPr id="17" name="16 Rectángulo">
              <a:extLst>
                <a:ext uri="{FF2B5EF4-FFF2-40B4-BE49-F238E27FC236}">
                  <a16:creationId xmlns:a16="http://schemas.microsoft.com/office/drawing/2014/main" id="{E5C31C13-2D06-46A4-94DD-F677A3127EC1}"/>
                </a:ext>
              </a:extLst>
            </p:cNvPr>
            <p:cNvSpPr/>
            <p:nvPr/>
          </p:nvSpPr>
          <p:spPr>
            <a:xfrm>
              <a:off x="231543" y="3883311"/>
              <a:ext cx="2525487" cy="46029"/>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19495" name="17 CuadroTexto">
              <a:extLst>
                <a:ext uri="{FF2B5EF4-FFF2-40B4-BE49-F238E27FC236}">
                  <a16:creationId xmlns:a16="http://schemas.microsoft.com/office/drawing/2014/main" id="{F8394513-1D33-471B-B794-2A222060BFF5}"/>
                </a:ext>
              </a:extLst>
            </p:cNvPr>
            <p:cNvSpPr txBox="1">
              <a:spLocks noChangeArrowheads="1"/>
            </p:cNvSpPr>
            <p:nvPr/>
          </p:nvSpPr>
          <p:spPr bwMode="auto">
            <a:xfrm>
              <a:off x="402201" y="3964746"/>
              <a:ext cx="2104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Ventas netas</a:t>
              </a:r>
            </a:p>
          </p:txBody>
        </p:sp>
      </p:grpSp>
      <p:grpSp>
        <p:nvGrpSpPr>
          <p:cNvPr id="19464" name="19 Grupo">
            <a:extLst>
              <a:ext uri="{FF2B5EF4-FFF2-40B4-BE49-F238E27FC236}">
                <a16:creationId xmlns:a16="http://schemas.microsoft.com/office/drawing/2014/main" id="{529EBBEE-D6F9-45D4-BB48-B24CB8555AAD}"/>
              </a:ext>
            </a:extLst>
          </p:cNvPr>
          <p:cNvGrpSpPr>
            <a:grpSpLocks/>
          </p:cNvGrpSpPr>
          <p:nvPr/>
        </p:nvGrpSpPr>
        <p:grpSpPr bwMode="auto">
          <a:xfrm>
            <a:off x="5783263" y="2084388"/>
            <a:ext cx="406400" cy="1338262"/>
            <a:chOff x="3272971" y="2728760"/>
            <a:chExt cx="406400" cy="877164"/>
          </a:xfrm>
        </p:grpSpPr>
        <p:sp>
          <p:nvSpPr>
            <p:cNvPr id="19491" name="20 CuadroTexto">
              <a:extLst>
                <a:ext uri="{FF2B5EF4-FFF2-40B4-BE49-F238E27FC236}">
                  <a16:creationId xmlns:a16="http://schemas.microsoft.com/office/drawing/2014/main" id="{C098C377-5EE7-48A8-9842-79E78DFE70F2}"/>
                </a:ext>
              </a:extLst>
            </p:cNvPr>
            <p:cNvSpPr txBox="1">
              <a:spLocks noChangeArrowheads="1"/>
            </p:cNvSpPr>
            <p:nvPr/>
          </p:nvSpPr>
          <p:spPr bwMode="auto">
            <a:xfrm>
              <a:off x="3272971" y="2728760"/>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spcBef>
                  <a:spcPct val="0"/>
                </a:spcBef>
              </a:pPr>
              <a:r>
                <a:rPr lang="es-ES" altLang="es-CR" sz="2400">
                  <a:latin typeface="Times" panose="02020603050405020304" pitchFamily="18" charset="0"/>
                </a:rPr>
                <a:t>x</a:t>
              </a:r>
            </a:p>
          </p:txBody>
        </p:sp>
        <p:sp>
          <p:nvSpPr>
            <p:cNvPr id="19492" name="21 CuadroTexto">
              <a:extLst>
                <a:ext uri="{FF2B5EF4-FFF2-40B4-BE49-F238E27FC236}">
                  <a16:creationId xmlns:a16="http://schemas.microsoft.com/office/drawing/2014/main" id="{32C43B95-761A-41C5-A96F-216B120C5682}"/>
                </a:ext>
              </a:extLst>
            </p:cNvPr>
            <p:cNvSpPr txBox="1">
              <a:spLocks noChangeArrowheads="1"/>
            </p:cNvSpPr>
            <p:nvPr/>
          </p:nvSpPr>
          <p:spPr bwMode="auto">
            <a:xfrm>
              <a:off x="3272971" y="3144259"/>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spcBef>
                  <a:spcPct val="0"/>
                </a:spcBef>
              </a:pPr>
              <a:r>
                <a:rPr lang="es-ES" altLang="es-CR" sz="2400">
                  <a:latin typeface="Times" panose="02020603050405020304" pitchFamily="18" charset="0"/>
                </a:rPr>
                <a:t>x</a:t>
              </a:r>
            </a:p>
          </p:txBody>
        </p:sp>
      </p:grpSp>
      <p:grpSp>
        <p:nvGrpSpPr>
          <p:cNvPr id="19465" name="25 Grupo">
            <a:extLst>
              <a:ext uri="{FF2B5EF4-FFF2-40B4-BE49-F238E27FC236}">
                <a16:creationId xmlns:a16="http://schemas.microsoft.com/office/drawing/2014/main" id="{E56E78CA-84DF-45DF-9CD5-CFD89348E998}"/>
              </a:ext>
            </a:extLst>
          </p:cNvPr>
          <p:cNvGrpSpPr>
            <a:grpSpLocks/>
          </p:cNvGrpSpPr>
          <p:nvPr/>
        </p:nvGrpSpPr>
        <p:grpSpPr bwMode="auto">
          <a:xfrm>
            <a:off x="6153150" y="2135188"/>
            <a:ext cx="2533650" cy="1401762"/>
            <a:chOff x="180303" y="2818854"/>
            <a:chExt cx="2533866" cy="1402623"/>
          </a:xfrm>
        </p:grpSpPr>
        <p:sp>
          <p:nvSpPr>
            <p:cNvPr id="19488" name="26 CuadroTexto">
              <a:extLst>
                <a:ext uri="{FF2B5EF4-FFF2-40B4-BE49-F238E27FC236}">
                  <a16:creationId xmlns:a16="http://schemas.microsoft.com/office/drawing/2014/main" id="{D5A1745C-A0AE-4FB4-A5A7-9EE6C99EBFA9}"/>
                </a:ext>
              </a:extLst>
            </p:cNvPr>
            <p:cNvSpPr txBox="1">
              <a:spLocks noChangeArrowheads="1"/>
            </p:cNvSpPr>
            <p:nvPr/>
          </p:nvSpPr>
          <p:spPr bwMode="auto">
            <a:xfrm>
              <a:off x="188683" y="2818854"/>
              <a:ext cx="25254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RAT</a:t>
              </a:r>
            </a:p>
            <a:p>
              <a:pPr algn="ctr">
                <a:spcBef>
                  <a:spcPct val="0"/>
                </a:spcBef>
              </a:pPr>
              <a:endParaRPr lang="es-ES" altLang="es-CR" sz="1200">
                <a:latin typeface="Times" panose="02020603050405020304" pitchFamily="18" charset="0"/>
              </a:endParaRPr>
            </a:p>
            <a:p>
              <a:pPr algn="ctr">
                <a:spcBef>
                  <a:spcPct val="0"/>
                </a:spcBef>
              </a:pPr>
              <a:r>
                <a:rPr lang="es-ES" altLang="es-CR" sz="2400">
                  <a:latin typeface="Times" panose="02020603050405020304" pitchFamily="18" charset="0"/>
                </a:rPr>
                <a:t>Ventas netas</a:t>
              </a:r>
            </a:p>
          </p:txBody>
        </p:sp>
        <p:sp>
          <p:nvSpPr>
            <p:cNvPr id="28" name="27 Rectángulo">
              <a:extLst>
                <a:ext uri="{FF2B5EF4-FFF2-40B4-BE49-F238E27FC236}">
                  <a16:creationId xmlns:a16="http://schemas.microsoft.com/office/drawing/2014/main" id="{B5586ECA-5161-4620-A09C-37336E2B9003}"/>
                </a:ext>
              </a:extLst>
            </p:cNvPr>
            <p:cNvSpPr/>
            <p:nvPr/>
          </p:nvSpPr>
          <p:spPr>
            <a:xfrm>
              <a:off x="180303" y="3805297"/>
              <a:ext cx="2525928" cy="46066"/>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19490" name="28 CuadroTexto">
              <a:extLst>
                <a:ext uri="{FF2B5EF4-FFF2-40B4-BE49-F238E27FC236}">
                  <a16:creationId xmlns:a16="http://schemas.microsoft.com/office/drawing/2014/main" id="{42C85A90-C679-494E-BACC-D6DF6DAC0970}"/>
                </a:ext>
              </a:extLst>
            </p:cNvPr>
            <p:cNvSpPr txBox="1">
              <a:spLocks noChangeArrowheads="1"/>
            </p:cNvSpPr>
            <p:nvPr/>
          </p:nvSpPr>
          <p:spPr bwMode="auto">
            <a:xfrm>
              <a:off x="420914" y="3852145"/>
              <a:ext cx="2104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Activo total</a:t>
              </a:r>
            </a:p>
          </p:txBody>
        </p:sp>
      </p:grpSp>
      <p:graphicFrame>
        <p:nvGraphicFramePr>
          <p:cNvPr id="30" name="29 Tabla">
            <a:extLst>
              <a:ext uri="{FF2B5EF4-FFF2-40B4-BE49-F238E27FC236}">
                <a16:creationId xmlns:a16="http://schemas.microsoft.com/office/drawing/2014/main" id="{064A73A3-D19D-447D-868B-06B525A63D49}"/>
              </a:ext>
            </a:extLst>
          </p:cNvPr>
          <p:cNvGraphicFramePr>
            <a:graphicFrameLocks noGrp="1"/>
          </p:cNvGraphicFramePr>
          <p:nvPr/>
        </p:nvGraphicFramePr>
        <p:xfrm>
          <a:off x="500063" y="4192588"/>
          <a:ext cx="8288337" cy="741362"/>
        </p:xfrm>
        <a:graphic>
          <a:graphicData uri="http://schemas.openxmlformats.org/drawingml/2006/table">
            <a:tbl>
              <a:tblPr firstRow="1" bandRow="1">
                <a:tableStyleId>{10A1B5D5-9B99-4C35-A422-299274C87663}</a:tableStyleId>
              </a:tblPr>
              <a:tblGrid>
                <a:gridCol w="1381390">
                  <a:extLst>
                    <a:ext uri="{9D8B030D-6E8A-4147-A177-3AD203B41FA5}">
                      <a16:colId xmlns:a16="http://schemas.microsoft.com/office/drawing/2014/main" val="20000"/>
                    </a:ext>
                  </a:extLst>
                </a:gridCol>
                <a:gridCol w="1381390">
                  <a:extLst>
                    <a:ext uri="{9D8B030D-6E8A-4147-A177-3AD203B41FA5}">
                      <a16:colId xmlns:a16="http://schemas.microsoft.com/office/drawing/2014/main" val="20001"/>
                    </a:ext>
                  </a:extLst>
                </a:gridCol>
                <a:gridCol w="1381390">
                  <a:extLst>
                    <a:ext uri="{9D8B030D-6E8A-4147-A177-3AD203B41FA5}">
                      <a16:colId xmlns:a16="http://schemas.microsoft.com/office/drawing/2014/main" val="20002"/>
                    </a:ext>
                  </a:extLst>
                </a:gridCol>
                <a:gridCol w="1381390">
                  <a:extLst>
                    <a:ext uri="{9D8B030D-6E8A-4147-A177-3AD203B41FA5}">
                      <a16:colId xmlns:a16="http://schemas.microsoft.com/office/drawing/2014/main" val="20003"/>
                    </a:ext>
                  </a:extLst>
                </a:gridCol>
                <a:gridCol w="1381390">
                  <a:extLst>
                    <a:ext uri="{9D8B030D-6E8A-4147-A177-3AD203B41FA5}">
                      <a16:colId xmlns:a16="http://schemas.microsoft.com/office/drawing/2014/main" val="20004"/>
                    </a:ext>
                  </a:extLst>
                </a:gridCol>
                <a:gridCol w="1381390">
                  <a:extLst>
                    <a:ext uri="{9D8B030D-6E8A-4147-A177-3AD203B41FA5}">
                      <a16:colId xmlns:a16="http://schemas.microsoft.com/office/drawing/2014/main" val="20005"/>
                    </a:ext>
                  </a:extLst>
                </a:gridCol>
              </a:tblGrid>
              <a:tr h="370681">
                <a:tc>
                  <a:txBody>
                    <a:bodyPr/>
                    <a:lstStyle/>
                    <a:p>
                      <a:pPr algn="ctr"/>
                      <a:r>
                        <a:rPr lang="es-ES" sz="1600" dirty="0"/>
                        <a:t>AÑO</a:t>
                      </a:r>
                      <a:r>
                        <a:rPr lang="es-ES" sz="1600" baseline="0" dirty="0"/>
                        <a:t> 2007:</a:t>
                      </a:r>
                      <a:endParaRPr lang="es-ES" sz="1600" dirty="0"/>
                    </a:p>
                  </a:txBody>
                  <a:tcPr marL="91447" marR="91447" marT="45700" marB="45700"/>
                </a:tc>
                <a:tc>
                  <a:txBody>
                    <a:bodyPr/>
                    <a:lstStyle/>
                    <a:p>
                      <a:pPr algn="ctr"/>
                      <a:r>
                        <a:rPr lang="es-ES" sz="1600" dirty="0"/>
                        <a:t>26,29%</a:t>
                      </a:r>
                    </a:p>
                  </a:txBody>
                  <a:tcPr marL="91447" marR="91447" marT="45700" marB="45700"/>
                </a:tc>
                <a:tc>
                  <a:txBody>
                    <a:bodyPr/>
                    <a:lstStyle/>
                    <a:p>
                      <a:pPr algn="ctr"/>
                      <a:r>
                        <a:rPr lang="es-ES" sz="1600" dirty="0"/>
                        <a:t>=</a:t>
                      </a:r>
                    </a:p>
                  </a:txBody>
                  <a:tcPr marL="91447" marR="91447" marT="45700" marB="45700"/>
                </a:tc>
                <a:tc>
                  <a:txBody>
                    <a:bodyPr/>
                    <a:lstStyle/>
                    <a:p>
                      <a:pPr algn="ctr"/>
                      <a:r>
                        <a:rPr lang="es-ES" sz="1600" dirty="0"/>
                        <a:t>24,87%</a:t>
                      </a:r>
                    </a:p>
                  </a:txBody>
                  <a:tcPr marL="91447" marR="91447" marT="45700" marB="45700"/>
                </a:tc>
                <a:tc>
                  <a:txBody>
                    <a:bodyPr/>
                    <a:lstStyle/>
                    <a:p>
                      <a:pPr algn="ctr"/>
                      <a:r>
                        <a:rPr lang="es-ES" sz="1600" dirty="0"/>
                        <a:t>X</a:t>
                      </a:r>
                    </a:p>
                  </a:txBody>
                  <a:tcPr marL="91447" marR="91447" marT="45700" marB="45700"/>
                </a:tc>
                <a:tc>
                  <a:txBody>
                    <a:bodyPr/>
                    <a:lstStyle/>
                    <a:p>
                      <a:pPr algn="ctr"/>
                      <a:r>
                        <a:rPr lang="es-ES" sz="1600" dirty="0"/>
                        <a:t>1.057</a:t>
                      </a:r>
                    </a:p>
                  </a:txBody>
                  <a:tcPr marL="91447" marR="91447" marT="45700" marB="45700"/>
                </a:tc>
                <a:extLst>
                  <a:ext uri="{0D108BD9-81ED-4DB2-BD59-A6C34878D82A}">
                    <a16:rowId xmlns:a16="http://schemas.microsoft.com/office/drawing/2014/main" val="10000"/>
                  </a:ext>
                </a:extLst>
              </a:tr>
              <a:tr h="370681">
                <a:tc>
                  <a:txBody>
                    <a:bodyPr/>
                    <a:lstStyle/>
                    <a:p>
                      <a:pPr algn="ctr"/>
                      <a:r>
                        <a:rPr lang="es-ES" sz="1600" dirty="0"/>
                        <a:t>AÑO</a:t>
                      </a:r>
                      <a:r>
                        <a:rPr lang="es-ES" sz="1600" baseline="0" dirty="0"/>
                        <a:t> 2008:</a:t>
                      </a:r>
                      <a:endParaRPr lang="es-ES" sz="1600" dirty="0"/>
                    </a:p>
                  </a:txBody>
                  <a:tcPr marL="91447" marR="91447" marT="45700" marB="45700"/>
                </a:tc>
                <a:tc>
                  <a:txBody>
                    <a:bodyPr/>
                    <a:lstStyle/>
                    <a:p>
                      <a:pPr algn="ctr"/>
                      <a:r>
                        <a:rPr lang="es-ES" sz="1600" dirty="0"/>
                        <a:t>24,55%</a:t>
                      </a:r>
                    </a:p>
                  </a:txBody>
                  <a:tcPr marL="91447" marR="91447" marT="45700" marB="45700"/>
                </a:tc>
                <a:tc>
                  <a:txBody>
                    <a:bodyPr/>
                    <a:lstStyle/>
                    <a:p>
                      <a:pPr algn="ctr"/>
                      <a:r>
                        <a:rPr lang="es-ES" sz="1600" dirty="0"/>
                        <a:t>=</a:t>
                      </a:r>
                    </a:p>
                  </a:txBody>
                  <a:tcPr marL="91447" marR="91447" marT="45700" marB="45700"/>
                </a:tc>
                <a:tc>
                  <a:txBody>
                    <a:bodyPr/>
                    <a:lstStyle/>
                    <a:p>
                      <a:pPr algn="ctr"/>
                      <a:r>
                        <a:rPr lang="es-ES" sz="1600" dirty="0"/>
                        <a:t>23,07%</a:t>
                      </a:r>
                    </a:p>
                  </a:txBody>
                  <a:tcPr marL="91447" marR="91447" marT="45700" marB="45700"/>
                </a:tc>
                <a:tc>
                  <a:txBody>
                    <a:bodyPr/>
                    <a:lstStyle/>
                    <a:p>
                      <a:pPr algn="ctr"/>
                      <a:r>
                        <a:rPr lang="es-ES" sz="1600" dirty="0"/>
                        <a:t>X</a:t>
                      </a:r>
                    </a:p>
                  </a:txBody>
                  <a:tcPr marL="91447" marR="91447" marT="45700" marB="45700"/>
                </a:tc>
                <a:tc>
                  <a:txBody>
                    <a:bodyPr/>
                    <a:lstStyle/>
                    <a:p>
                      <a:pPr algn="ctr"/>
                      <a:r>
                        <a:rPr lang="es-ES" sz="1600" dirty="0"/>
                        <a:t>1.064</a:t>
                      </a:r>
                    </a:p>
                  </a:txBody>
                  <a:tcPr marL="91447" marR="91447" marT="45700" marB="45700"/>
                </a:tc>
                <a:extLst>
                  <a:ext uri="{0D108BD9-81ED-4DB2-BD59-A6C34878D82A}">
                    <a16:rowId xmlns:a16="http://schemas.microsoft.com/office/drawing/2014/main" val="10001"/>
                  </a:ext>
                </a:extLst>
              </a:tr>
            </a:tbl>
          </a:graphicData>
        </a:graphic>
      </p:graphicFrame>
      <p:sp>
        <p:nvSpPr>
          <p:cNvPr id="24" name="23 Rectángulo redondeado">
            <a:extLst>
              <a:ext uri="{FF2B5EF4-FFF2-40B4-BE49-F238E27FC236}">
                <a16:creationId xmlns:a16="http://schemas.microsoft.com/office/drawing/2014/main" id="{50476A47-A3B2-4185-9DD2-2EE64FC9AC54}"/>
              </a:ext>
            </a:extLst>
          </p:cNvPr>
          <p:cNvSpPr/>
          <p:nvPr/>
        </p:nvSpPr>
        <p:spPr>
          <a:xfrm>
            <a:off x="392113" y="2154238"/>
            <a:ext cx="8286750" cy="41592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CR"/>
          </a:p>
        </p:txBody>
      </p:sp>
      <p:sp>
        <p:nvSpPr>
          <p:cNvPr id="25" name="5 Rectángulo redondeado">
            <a:extLst>
              <a:ext uri="{FF2B5EF4-FFF2-40B4-BE49-F238E27FC236}">
                <a16:creationId xmlns:a16="http://schemas.microsoft.com/office/drawing/2014/main" id="{BD761953-467E-43AF-9128-EFEA1DC56AA7}"/>
              </a:ext>
            </a:extLst>
          </p:cNvPr>
          <p:cNvSpPr>
            <a:spLocks noChangeArrowheads="1"/>
          </p:cNvSpPr>
          <p:nvPr/>
        </p:nvSpPr>
        <p:spPr bwMode="auto">
          <a:xfrm>
            <a:off x="493618" y="5294180"/>
            <a:ext cx="8288340" cy="603515"/>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ctr">
              <a:defRPr/>
            </a:pPr>
            <a:r>
              <a:rPr lang="es-ES" sz="1400" dirty="0">
                <a:latin typeface="Times"/>
                <a:cs typeface="Times"/>
              </a:rPr>
              <a:t>La reducción del margen de operación es solo un efecto intermedio </a:t>
            </a:r>
            <a:r>
              <a:rPr lang="es-ES" sz="1400" b="1" i="1" u="sng" dirty="0">
                <a:solidFill>
                  <a:srgbClr val="FF0000"/>
                </a:solidFill>
                <a:latin typeface="Times"/>
                <a:cs typeface="Times"/>
              </a:rPr>
              <a:t>y no constituye la causa original del problema.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7BD0A8BA-4802-48DD-81A2-4CF1F85B0AEF}"/>
              </a:ext>
            </a:extLst>
          </p:cNvPr>
          <p:cNvSpPr/>
          <p:nvPr/>
        </p:nvSpPr>
        <p:spPr>
          <a:xfrm>
            <a:off x="450078" y="332657"/>
            <a:ext cx="8316416" cy="864095"/>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COMPOSICIÓN DEL RENDIMIENTO DE OPERACIÓN</a:t>
            </a:r>
          </a:p>
        </p:txBody>
      </p:sp>
      <p:sp>
        <p:nvSpPr>
          <p:cNvPr id="5" name="5 Rectángulo redondeado">
            <a:extLst>
              <a:ext uri="{FF2B5EF4-FFF2-40B4-BE49-F238E27FC236}">
                <a16:creationId xmlns:a16="http://schemas.microsoft.com/office/drawing/2014/main" id="{7CF621F4-8344-459A-8843-3704C7F7F012}"/>
              </a:ext>
            </a:extLst>
          </p:cNvPr>
          <p:cNvSpPr>
            <a:spLocks noChangeArrowheads="1"/>
          </p:cNvSpPr>
          <p:nvPr/>
        </p:nvSpPr>
        <p:spPr bwMode="auto">
          <a:xfrm>
            <a:off x="1160117" y="2276872"/>
            <a:ext cx="6896337" cy="3146331"/>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scene3d>
              <a:camera prst="orthographicFront"/>
              <a:lightRig rig="threePt" dir="t"/>
            </a:scene3d>
            <a:sp3d extrusionH="57150">
              <a:bevelT w="38100" h="38100"/>
            </a:sp3d>
          </a:bodyPr>
          <a:lstStyle/>
          <a:p>
            <a:pPr algn="just">
              <a:defRPr/>
            </a:pPr>
            <a:r>
              <a:rPr lang="es-ES" sz="2200" dirty="0">
                <a:latin typeface="Times"/>
                <a:cs typeface="Times"/>
              </a:rPr>
              <a:t>El </a:t>
            </a:r>
            <a:r>
              <a:rPr lang="es-ES" sz="2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MUO </a:t>
            </a:r>
            <a:r>
              <a:rPr lang="es-ES" sz="2200" dirty="0">
                <a:latin typeface="Times"/>
                <a:cs typeface="Times"/>
              </a:rPr>
              <a:t> y la  </a:t>
            </a:r>
            <a:r>
              <a:rPr lang="es-ES" sz="2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RAT</a:t>
            </a:r>
            <a:r>
              <a:rPr lang="es-ES" sz="2200" dirty="0">
                <a:latin typeface="Times"/>
                <a:cs typeface="Times"/>
              </a:rPr>
              <a:t> son las causas inmediatas que justifican la variación del rendimiento operativo, pero no representan el origen de esa variación.</a:t>
            </a:r>
          </a:p>
          <a:p>
            <a:pPr algn="just">
              <a:defRPr/>
            </a:pPr>
            <a:endParaRPr lang="es-ES" sz="2200" dirty="0">
              <a:latin typeface="Times"/>
              <a:cs typeface="Times"/>
            </a:endParaRPr>
          </a:p>
          <a:p>
            <a:pPr algn="just">
              <a:defRPr/>
            </a:pPr>
            <a:r>
              <a:rPr lang="es-ES" sz="2200" dirty="0">
                <a:latin typeface="Times"/>
                <a:cs typeface="Times"/>
              </a:rPr>
              <a:t>Por lo tanto, hay que </a:t>
            </a:r>
            <a:r>
              <a:rPr lang="es-ES" sz="2200" b="1" i="1" u="sng" dirty="0">
                <a:solidFill>
                  <a:srgbClr val="FF0000"/>
                </a:solidFill>
                <a:latin typeface="Times"/>
                <a:cs typeface="Times"/>
              </a:rPr>
              <a:t>estudiar los elementos</a:t>
            </a:r>
            <a:r>
              <a:rPr lang="es-ES" sz="2200" dirty="0">
                <a:latin typeface="Times"/>
                <a:cs typeface="Times"/>
              </a:rPr>
              <a:t> que producen los </a:t>
            </a:r>
            <a:r>
              <a:rPr lang="es-ES" sz="2200" b="1" i="1" u="sng" dirty="0">
                <a:solidFill>
                  <a:srgbClr val="FF0000"/>
                </a:solidFill>
                <a:latin typeface="Times"/>
                <a:cs typeface="Times"/>
              </a:rPr>
              <a:t>resultados del margen operativo</a:t>
            </a:r>
            <a:r>
              <a:rPr lang="es-ES" sz="2200" dirty="0">
                <a:latin typeface="Times"/>
                <a:cs typeface="Times"/>
              </a:rPr>
              <a:t> y la </a:t>
            </a:r>
            <a:r>
              <a:rPr lang="es-ES" sz="2200" b="1" i="1" u="sng" dirty="0">
                <a:solidFill>
                  <a:srgbClr val="FF0000"/>
                </a:solidFill>
                <a:latin typeface="Times"/>
                <a:cs typeface="Times"/>
              </a:rPr>
              <a:t>rotación del activo total.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8BF4EE09-1A0F-4D54-8B18-3B2CD65E2ED9}"/>
              </a:ext>
            </a:extLst>
          </p:cNvPr>
          <p:cNvSpPr/>
          <p:nvPr/>
        </p:nvSpPr>
        <p:spPr>
          <a:xfrm>
            <a:off x="611560" y="404664"/>
            <a:ext cx="7866743" cy="1176867"/>
          </a:xfrm>
          <a:prstGeom prst="roundRect">
            <a:avLst/>
          </a:prstGeom>
          <a:solidFill>
            <a:schemeClr val="bg1">
              <a:lumMod val="7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DEL MARGEN DE UTILIDAD DE OPERACIÓN</a:t>
            </a:r>
          </a:p>
        </p:txBody>
      </p:sp>
      <p:sp>
        <p:nvSpPr>
          <p:cNvPr id="5" name="5 Rectángulo redondeado">
            <a:extLst>
              <a:ext uri="{FF2B5EF4-FFF2-40B4-BE49-F238E27FC236}">
                <a16:creationId xmlns:a16="http://schemas.microsoft.com/office/drawing/2014/main" id="{E9EE2205-3E68-46A9-8DA8-B9D24D0D39CB}"/>
              </a:ext>
            </a:extLst>
          </p:cNvPr>
          <p:cNvSpPr>
            <a:spLocks noChangeArrowheads="1"/>
          </p:cNvSpPr>
          <p:nvPr/>
        </p:nvSpPr>
        <p:spPr bwMode="auto">
          <a:xfrm>
            <a:off x="715232" y="2276872"/>
            <a:ext cx="7763071" cy="345638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000" dirty="0">
                <a:latin typeface="Times"/>
                <a:cs typeface="Times"/>
              </a:rPr>
              <a:t>El margen de operación tiene dos orígenes básicos que son el </a:t>
            </a:r>
            <a:r>
              <a:rPr lang="es-ES" sz="2000" b="1" i="1" u="sng" dirty="0">
                <a:solidFill>
                  <a:srgbClr val="FF0000"/>
                </a:solidFill>
                <a:latin typeface="Times"/>
                <a:cs typeface="Times"/>
              </a:rPr>
              <a:t>margen de utilidad bruta (MUB)</a:t>
            </a:r>
            <a:r>
              <a:rPr lang="es-ES" sz="2000" dirty="0">
                <a:latin typeface="Times"/>
                <a:cs typeface="Times"/>
              </a:rPr>
              <a:t> y la </a:t>
            </a:r>
            <a:r>
              <a:rPr lang="es-ES" sz="2000" b="1" i="1" u="sng" dirty="0">
                <a:solidFill>
                  <a:srgbClr val="FF0000"/>
                </a:solidFill>
                <a:latin typeface="Times"/>
                <a:cs typeface="Times"/>
              </a:rPr>
              <a:t>incidencia de los gastos de operación.</a:t>
            </a:r>
          </a:p>
          <a:p>
            <a:pPr algn="just">
              <a:defRPr/>
            </a:pPr>
            <a:endParaRPr lang="es-ES" sz="2000" b="1" i="1" u="sng" dirty="0">
              <a:solidFill>
                <a:srgbClr val="FF0000"/>
              </a:solidFill>
              <a:latin typeface="Times"/>
              <a:cs typeface="Times"/>
            </a:endParaRPr>
          </a:p>
          <a:p>
            <a:pPr algn="just">
              <a:lnSpc>
                <a:spcPct val="150000"/>
              </a:lnSpc>
              <a:defRPr/>
            </a:pPr>
            <a:r>
              <a:rPr lang="es-ES" sz="2000" dirty="0">
                <a:latin typeface="Times"/>
                <a:cs typeface="Times"/>
              </a:rPr>
              <a:t>El </a:t>
            </a:r>
            <a:r>
              <a:rPr lang="es-ES" sz="2000" b="1" i="1" u="sng" dirty="0">
                <a:solidFill>
                  <a:srgbClr val="FF0000"/>
                </a:solidFill>
                <a:latin typeface="Times"/>
                <a:cs typeface="Times"/>
              </a:rPr>
              <a:t>margen bruto (MUB) </a:t>
            </a:r>
            <a:r>
              <a:rPr lang="es-ES" sz="2000" dirty="0">
                <a:latin typeface="Times"/>
                <a:cs typeface="Times"/>
              </a:rPr>
              <a:t>representa la ganancia porcentual obtenida sobre las ventas después de cubierto el costo de ventas.  </a:t>
            </a:r>
            <a:r>
              <a:rPr lang="es-ES" sz="2000" b="1" u="sng" dirty="0">
                <a:latin typeface="Times"/>
                <a:cs typeface="Times"/>
              </a:rPr>
              <a:t>Es la fuente inicial del margen de operación.</a:t>
            </a:r>
            <a:r>
              <a:rPr lang="es-ES" sz="2000" b="1" dirty="0">
                <a:latin typeface="Times"/>
                <a:cs typeface="Times"/>
              </a:rPr>
              <a:t> </a:t>
            </a:r>
            <a:r>
              <a:rPr lang="es-ES" sz="2000" dirty="0">
                <a:latin typeface="Times"/>
                <a:cs typeface="Times"/>
              </a:rPr>
              <a:t>Si el margen bruto disminuye, esto afecta directamente al margen operativo que tenderá a descender.</a:t>
            </a:r>
            <a:endParaRPr lang="es-ES" sz="2000" b="1" u="sng" dirty="0">
              <a:latin typeface="Times"/>
              <a:cs typeface="Time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BF9BA04B-B1B6-4D5B-AE07-3783BF26B354}"/>
              </a:ext>
            </a:extLst>
          </p:cNvPr>
          <p:cNvSpPr/>
          <p:nvPr/>
        </p:nvSpPr>
        <p:spPr>
          <a:xfrm>
            <a:off x="683568" y="332657"/>
            <a:ext cx="8010759" cy="1080120"/>
          </a:xfrm>
          <a:prstGeom prst="roundRect">
            <a:avLst/>
          </a:prstGeom>
          <a:solidFill>
            <a:schemeClr val="bg1">
              <a:lumMod val="75000"/>
            </a:schemeClr>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DEL MARGEN DE UTILIDAD DE OPERACIÓN</a:t>
            </a:r>
          </a:p>
        </p:txBody>
      </p:sp>
      <p:sp>
        <p:nvSpPr>
          <p:cNvPr id="5" name="5 Rectángulo redondeado">
            <a:extLst>
              <a:ext uri="{FF2B5EF4-FFF2-40B4-BE49-F238E27FC236}">
                <a16:creationId xmlns:a16="http://schemas.microsoft.com/office/drawing/2014/main" id="{BC730DCD-7134-405B-AA9F-E6643B5D21C3}"/>
              </a:ext>
            </a:extLst>
          </p:cNvPr>
          <p:cNvSpPr>
            <a:spLocks noChangeArrowheads="1"/>
          </p:cNvSpPr>
          <p:nvPr/>
        </p:nvSpPr>
        <p:spPr bwMode="auto">
          <a:xfrm>
            <a:off x="808730" y="2420888"/>
            <a:ext cx="7760433" cy="2816448"/>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La </a:t>
            </a:r>
            <a:r>
              <a:rPr lang="es-ES" sz="2200" b="1" i="1" u="sng" dirty="0">
                <a:solidFill>
                  <a:srgbClr val="FF0000"/>
                </a:solidFill>
                <a:latin typeface="Times"/>
                <a:cs typeface="Times"/>
              </a:rPr>
              <a:t>incidencia porcentual de los gastos de operación </a:t>
            </a:r>
            <a:r>
              <a:rPr lang="es-ES" sz="2200" dirty="0">
                <a:latin typeface="Times"/>
                <a:cs typeface="Times"/>
              </a:rPr>
              <a:t>se refiere a su participación y peso con respecto a las ventas. </a:t>
            </a:r>
          </a:p>
          <a:p>
            <a:pPr algn="just">
              <a:defRPr/>
            </a:pPr>
            <a:endParaRPr lang="es-ES" sz="2200" dirty="0">
              <a:latin typeface="Times"/>
              <a:cs typeface="Times"/>
            </a:endParaRPr>
          </a:p>
          <a:p>
            <a:pPr algn="just">
              <a:defRPr/>
            </a:pPr>
            <a:r>
              <a:rPr lang="es-ES" sz="2200" dirty="0">
                <a:latin typeface="Times"/>
                <a:cs typeface="Times"/>
              </a:rPr>
              <a:t>Una alta importancia relativa significa que los </a:t>
            </a:r>
            <a:r>
              <a:rPr lang="es-ES" sz="2200" b="1" i="1" u="sng" dirty="0">
                <a:solidFill>
                  <a:srgbClr val="FF0000"/>
                </a:solidFill>
                <a:latin typeface="Times"/>
                <a:cs typeface="Times"/>
              </a:rPr>
              <a:t>gastos de operación</a:t>
            </a:r>
            <a:r>
              <a:rPr lang="es-ES" sz="2200" dirty="0">
                <a:latin typeface="Times"/>
                <a:cs typeface="Times"/>
              </a:rPr>
              <a:t> absorben una gran parte de las ventas, produciendo un margen de operación bajo.</a:t>
            </a:r>
            <a:endParaRPr lang="es-ES" sz="2200" b="1" u="sng" dirty="0">
              <a:latin typeface="Times"/>
              <a:cs typeface="Time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F52F32A2-9F96-4F5C-8F5F-4AC0DDF914D2}"/>
              </a:ext>
            </a:extLst>
          </p:cNvPr>
          <p:cNvSpPr/>
          <p:nvPr/>
        </p:nvSpPr>
        <p:spPr>
          <a:xfrm>
            <a:off x="619640" y="404664"/>
            <a:ext cx="8083061" cy="978681"/>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DEL MARGEN DE UTILIDAD DE OPERACIÓN</a:t>
            </a:r>
          </a:p>
        </p:txBody>
      </p:sp>
      <p:sp>
        <p:nvSpPr>
          <p:cNvPr id="5" name="5 Rectángulo redondeado">
            <a:extLst>
              <a:ext uri="{FF2B5EF4-FFF2-40B4-BE49-F238E27FC236}">
                <a16:creationId xmlns:a16="http://schemas.microsoft.com/office/drawing/2014/main" id="{435D1D47-0FB9-4AE1-AD34-9D8FA317AA27}"/>
              </a:ext>
            </a:extLst>
          </p:cNvPr>
          <p:cNvSpPr>
            <a:spLocks noChangeArrowheads="1"/>
          </p:cNvSpPr>
          <p:nvPr/>
        </p:nvSpPr>
        <p:spPr bwMode="auto">
          <a:xfrm>
            <a:off x="924969" y="2780928"/>
            <a:ext cx="7472401" cy="2239257"/>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b="1" i="1" u="sng" dirty="0">
                <a:solidFill>
                  <a:srgbClr val="FF0000"/>
                </a:solidFill>
                <a:latin typeface="Times"/>
                <a:cs typeface="Times"/>
              </a:rPr>
              <a:t>Ni el margen bruto (MUB) ni la incidencia de los gastos de operación,</a:t>
            </a:r>
            <a:r>
              <a:rPr lang="es-ES" sz="2200" dirty="0">
                <a:latin typeface="Times"/>
                <a:cs typeface="Times"/>
              </a:rPr>
              <a:t> explican la causa original de los cambios ocurridos en el margen de operación (MUO) y en el rendimiento operativo (ROA).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5D25AE2A-919C-4F29-89B1-D7F82E93CC29}"/>
              </a:ext>
            </a:extLst>
          </p:cNvPr>
          <p:cNvSpPr/>
          <p:nvPr/>
        </p:nvSpPr>
        <p:spPr>
          <a:xfrm>
            <a:off x="530749" y="548680"/>
            <a:ext cx="8155069" cy="906673"/>
          </a:xfrm>
          <a:prstGeom prst="roundRect">
            <a:avLst/>
          </a:prstGeom>
          <a:solidFill>
            <a:schemeClr val="accent3">
              <a:lumMod val="85000"/>
            </a:schemeClr>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DEL MARGEN DE UTILIDAD </a:t>
            </a:r>
          </a:p>
          <a:p>
            <a:pPr algn="ctr">
              <a:defRPr/>
            </a:pPr>
            <a:r>
              <a:rPr lang="es-ES" sz="2600" b="1" dirty="0">
                <a:solidFill>
                  <a:schemeClr val="accent6">
                    <a:lumMod val="50000"/>
                  </a:schemeClr>
                </a:solidFill>
              </a:rPr>
              <a:t>DE OPERACIÓN</a:t>
            </a:r>
          </a:p>
        </p:txBody>
      </p:sp>
      <p:sp>
        <p:nvSpPr>
          <p:cNvPr id="5" name="5 Rectángulo redondeado">
            <a:extLst>
              <a:ext uri="{FF2B5EF4-FFF2-40B4-BE49-F238E27FC236}">
                <a16:creationId xmlns:a16="http://schemas.microsoft.com/office/drawing/2014/main" id="{879AB016-D9DB-47FB-BCF7-9E08503DDBD0}"/>
              </a:ext>
            </a:extLst>
          </p:cNvPr>
          <p:cNvSpPr>
            <a:spLocks noChangeArrowheads="1"/>
          </p:cNvSpPr>
          <p:nvPr/>
        </p:nvSpPr>
        <p:spPr bwMode="auto">
          <a:xfrm>
            <a:off x="800076" y="2564904"/>
            <a:ext cx="7616417" cy="2527289"/>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La causa original de los efectos que producen variaciones en el </a:t>
            </a:r>
            <a:r>
              <a:rPr lang="es-ES" sz="2200" b="1" i="1" u="sng" dirty="0">
                <a:solidFill>
                  <a:srgbClr val="FF0000"/>
                </a:solidFill>
                <a:latin typeface="Times"/>
                <a:cs typeface="Times"/>
              </a:rPr>
              <a:t>margen bruto (MUB), margen operativo (MUO)</a:t>
            </a:r>
            <a:r>
              <a:rPr lang="es-ES" sz="2200" dirty="0">
                <a:latin typeface="Times"/>
                <a:cs typeface="Times"/>
              </a:rPr>
              <a:t> y el </a:t>
            </a:r>
            <a:r>
              <a:rPr lang="es-ES" sz="2200" b="1" i="1" u="sng" dirty="0">
                <a:solidFill>
                  <a:srgbClr val="FF0000"/>
                </a:solidFill>
                <a:latin typeface="Times"/>
                <a:cs typeface="Times"/>
              </a:rPr>
              <a:t>rendimiento de operación (ROA)</a:t>
            </a:r>
            <a:r>
              <a:rPr lang="es-ES" sz="2200" dirty="0">
                <a:latin typeface="Times"/>
                <a:cs typeface="Times"/>
              </a:rPr>
              <a:t> está en los elementos del costo, a saber:  </a:t>
            </a:r>
            <a:r>
              <a:rPr lang="es-ES" sz="2200" b="1" u="sng" dirty="0">
                <a:solidFill>
                  <a:srgbClr val="7030A0"/>
                </a:solidFill>
                <a:latin typeface="Times"/>
                <a:cs typeface="Times"/>
              </a:rPr>
              <a:t>materia prima, mano de obra directa y los gastos indirectos de fabricación.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5192CEC-9F18-4C2A-ADEE-48F957019E3A}"/>
              </a:ext>
            </a:extLst>
          </p:cNvPr>
          <p:cNvSpPr>
            <a:spLocks noChangeArrowheads="1"/>
          </p:cNvSpPr>
          <p:nvPr/>
        </p:nvSpPr>
        <p:spPr bwMode="auto">
          <a:xfrm>
            <a:off x="2555875" y="692150"/>
            <a:ext cx="662463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eaLnBrk="1" hangingPunct="1">
              <a:lnSpc>
                <a:spcPct val="90000"/>
              </a:lnSpc>
              <a:spcBef>
                <a:spcPct val="0"/>
              </a:spcBef>
            </a:pPr>
            <a:endParaRPr lang="es-CR" altLang="es-CR" sz="2800" b="1" dirty="0">
              <a:solidFill>
                <a:schemeClr val="bg1"/>
              </a:solidFill>
            </a:endParaRPr>
          </a:p>
          <a:p>
            <a:pPr algn="ctr" eaLnBrk="1" hangingPunct="1">
              <a:lnSpc>
                <a:spcPct val="90000"/>
              </a:lnSpc>
              <a:spcBef>
                <a:spcPct val="0"/>
              </a:spcBef>
            </a:pPr>
            <a:r>
              <a:rPr lang="es-CR" altLang="es-CR" sz="2800" b="1" dirty="0">
                <a:solidFill>
                  <a:schemeClr val="bg1"/>
                </a:solidFill>
              </a:rPr>
              <a:t>Maestría</a:t>
            </a:r>
            <a:r>
              <a:rPr lang="en-US" altLang="es-CR" sz="2800" b="1" dirty="0">
                <a:solidFill>
                  <a:schemeClr val="bg1"/>
                </a:solidFill>
              </a:rPr>
              <a:t> </a:t>
            </a:r>
            <a:r>
              <a:rPr lang="es-CR" altLang="es-CR" sz="2800" b="1" dirty="0">
                <a:solidFill>
                  <a:schemeClr val="bg1"/>
                </a:solidFill>
              </a:rPr>
              <a:t>en</a:t>
            </a:r>
            <a:r>
              <a:rPr lang="en-US" altLang="es-CR" sz="2800" b="1" dirty="0">
                <a:solidFill>
                  <a:schemeClr val="bg1"/>
                </a:solidFill>
              </a:rPr>
              <a:t> </a:t>
            </a:r>
            <a:r>
              <a:rPr lang="en-US" altLang="es-CR" sz="2800" b="1" dirty="0" err="1">
                <a:solidFill>
                  <a:schemeClr val="bg1"/>
                </a:solidFill>
              </a:rPr>
              <a:t>Gerencia</a:t>
            </a:r>
            <a:r>
              <a:rPr lang="en-US" altLang="es-CR" sz="2800" b="1" dirty="0">
                <a:solidFill>
                  <a:schemeClr val="bg1"/>
                </a:solidFill>
              </a:rPr>
              <a:t> de la </a:t>
            </a:r>
            <a:r>
              <a:rPr lang="en-US" altLang="es-CR" sz="2800" b="1">
                <a:solidFill>
                  <a:schemeClr val="bg1"/>
                </a:solidFill>
              </a:rPr>
              <a:t>Salud</a:t>
            </a:r>
            <a:endParaRPr lang="en-US" altLang="es-CR" sz="2800" b="1" dirty="0">
              <a:solidFill>
                <a:schemeClr val="bg1"/>
              </a:solidFill>
            </a:endParaRPr>
          </a:p>
          <a:p>
            <a:pPr algn="ctr" eaLnBrk="1" hangingPunct="1">
              <a:lnSpc>
                <a:spcPct val="90000"/>
              </a:lnSpc>
              <a:spcBef>
                <a:spcPct val="0"/>
              </a:spcBef>
            </a:pPr>
            <a:endParaRPr lang="en-US" altLang="es-CR" sz="2800" b="1" dirty="0">
              <a:solidFill>
                <a:schemeClr val="bg1"/>
              </a:solidFill>
            </a:endParaRPr>
          </a:p>
        </p:txBody>
      </p:sp>
      <p:sp>
        <p:nvSpPr>
          <p:cNvPr id="6147" name="Rectangle 8">
            <a:extLst>
              <a:ext uri="{FF2B5EF4-FFF2-40B4-BE49-F238E27FC236}">
                <a16:creationId xmlns:a16="http://schemas.microsoft.com/office/drawing/2014/main" id="{C24F8DB5-4979-43B7-9570-9C17074C8261}"/>
              </a:ext>
            </a:extLst>
          </p:cNvPr>
          <p:cNvSpPr>
            <a:spLocks noChangeArrowheads="1"/>
          </p:cNvSpPr>
          <p:nvPr/>
        </p:nvSpPr>
        <p:spPr bwMode="auto">
          <a:xfrm>
            <a:off x="1979613" y="1844675"/>
            <a:ext cx="72009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r" eaLnBrk="1" hangingPunct="1"/>
            <a:endParaRPr lang="es-CR" altLang="es-CR" sz="2200">
              <a:solidFill>
                <a:schemeClr val="bg1"/>
              </a:solidFill>
            </a:endParaRPr>
          </a:p>
          <a:p>
            <a:pPr algn="ctr" eaLnBrk="1" hangingPunct="1"/>
            <a:r>
              <a:rPr lang="es-CR" altLang="es-CR" sz="2800" b="1">
                <a:solidFill>
                  <a:schemeClr val="bg1"/>
                </a:solidFill>
              </a:rPr>
              <a:t>Gerencia Financiera</a:t>
            </a:r>
          </a:p>
          <a:p>
            <a:pPr algn="ctr" eaLnBrk="1" hangingPunct="1"/>
            <a:endParaRPr lang="es-CR" altLang="es-CR" sz="1800">
              <a:solidFill>
                <a:schemeClr val="bg1"/>
              </a:solidFill>
            </a:endParaRPr>
          </a:p>
          <a:p>
            <a:pPr algn="ctr" eaLnBrk="1" hangingPunct="1"/>
            <a:endParaRPr lang="es-CR" altLang="es-CR" sz="1800">
              <a:solidFill>
                <a:schemeClr val="bg1"/>
              </a:solidFill>
            </a:endParaRPr>
          </a:p>
          <a:p>
            <a:pPr algn="ctr" eaLnBrk="1" hangingPunct="1"/>
            <a:r>
              <a:rPr lang="es-CR" altLang="es-CR" sz="1800">
                <a:solidFill>
                  <a:schemeClr val="bg1"/>
                </a:solidFill>
              </a:rPr>
              <a:t>Unidad 4.  Análisis integral de rentabilidad</a:t>
            </a:r>
          </a:p>
          <a:p>
            <a:pPr algn="ctr" eaLnBrk="1" hangingPunct="1"/>
            <a:endParaRPr lang="es-CR" altLang="es-CR" sz="1800">
              <a:solidFill>
                <a:schemeClr val="bg1"/>
              </a:solidFill>
            </a:endParaRPr>
          </a:p>
          <a:p>
            <a:pPr algn="ctr" eaLnBrk="1" hangingPunct="1"/>
            <a:endParaRPr lang="es-CR" altLang="es-CR" sz="1800">
              <a:solidFill>
                <a:schemeClr val="bg1"/>
              </a:solidFill>
            </a:endParaRPr>
          </a:p>
          <a:p>
            <a:pPr algn="ctr" eaLnBrk="1" hangingPunct="1"/>
            <a:r>
              <a:rPr lang="es-CR" altLang="es-CR" sz="1800">
                <a:solidFill>
                  <a:schemeClr val="bg1"/>
                </a:solidFill>
              </a:rPr>
              <a:t>Prof.: Lic. Leonel Ábrego Campos, MAE</a:t>
            </a:r>
          </a:p>
          <a:p>
            <a:pPr algn="ctr" eaLnBrk="1" hangingPunct="1"/>
            <a:r>
              <a:rPr lang="es-CR" altLang="es-CR" sz="1800">
                <a:solidFill>
                  <a:schemeClr val="bg1"/>
                </a:solidFill>
              </a:rPr>
              <a:t>Contador Público Autorizado, CPA </a:t>
            </a:r>
          </a:p>
        </p:txBody>
      </p:sp>
      <p:pic>
        <p:nvPicPr>
          <p:cNvPr id="7" name="Picture 5" descr="7795022-concepto-de-contabilidad-con-calculadora-y-l-piz-en-la-oficina-de-negocios.jpg">
            <a:extLst>
              <a:ext uri="{FF2B5EF4-FFF2-40B4-BE49-F238E27FC236}">
                <a16:creationId xmlns:a16="http://schemas.microsoft.com/office/drawing/2014/main" id="{F45F02DC-C5DF-44DF-BB42-D01011E3D1AF}"/>
              </a:ext>
            </a:extLst>
          </p:cNvPr>
          <p:cNvPicPr>
            <a:picLocks noChangeAspect="1"/>
          </p:cNvPicPr>
          <p:nvPr/>
        </p:nvPicPr>
        <p:blipFill>
          <a:blip r:embed="rId3"/>
          <a:stretch>
            <a:fillRect/>
          </a:stretch>
        </p:blipFill>
        <p:spPr>
          <a:xfrm>
            <a:off x="-9525" y="4368800"/>
            <a:ext cx="1844675" cy="2489200"/>
          </a:xfrm>
          <a:prstGeom prst="rect">
            <a:avLst/>
          </a:prstGeom>
          <a:ln w="76200" cmpd="sng">
            <a:noFill/>
          </a:ln>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FC1AFA18-BB65-4BC0-BA18-C592D2A7B7EA}"/>
              </a:ext>
            </a:extLst>
          </p:cNvPr>
          <p:cNvSpPr/>
          <p:nvPr/>
        </p:nvSpPr>
        <p:spPr>
          <a:xfrm>
            <a:off x="683568" y="260649"/>
            <a:ext cx="8011053" cy="936104"/>
          </a:xfrm>
          <a:prstGeom prst="round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DEL MARGEN DE UTILIDAD DE OPERACIÓN</a:t>
            </a:r>
          </a:p>
        </p:txBody>
      </p:sp>
      <p:sp>
        <p:nvSpPr>
          <p:cNvPr id="5" name="5 Rectángulo redondeado">
            <a:extLst>
              <a:ext uri="{FF2B5EF4-FFF2-40B4-BE49-F238E27FC236}">
                <a16:creationId xmlns:a16="http://schemas.microsoft.com/office/drawing/2014/main" id="{1229A4F2-908B-4DDF-8488-F807ADD45631}"/>
              </a:ext>
            </a:extLst>
          </p:cNvPr>
          <p:cNvSpPr>
            <a:spLocks noChangeArrowheads="1"/>
          </p:cNvSpPr>
          <p:nvPr/>
        </p:nvSpPr>
        <p:spPr bwMode="auto">
          <a:xfrm>
            <a:off x="988897" y="2060848"/>
            <a:ext cx="7400393" cy="4013200"/>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r>
              <a:rPr lang="es-ES" sz="2200" b="1" i="1" u="sng" dirty="0">
                <a:solidFill>
                  <a:srgbClr val="FF0000"/>
                </a:solidFill>
                <a:latin typeface="Times"/>
                <a:cs typeface="Times"/>
              </a:rPr>
              <a:t>El aumento en el consumo de materia prima por unidad de producto terminado,</a:t>
            </a:r>
            <a:r>
              <a:rPr lang="es-ES" sz="2200" dirty="0">
                <a:latin typeface="Times"/>
                <a:cs typeface="Times"/>
              </a:rPr>
              <a:t> incrementa la participación porcentual del costo de ventas dentro de las ventas; esto disminuye el margen bruto (MUB) y causa un descenso en el margen operativo (MUO).  La reducción del margen operativo produce una disminución del rendimiento de operación sobre activos (ROA).</a:t>
            </a:r>
            <a:endParaRPr lang="es-ES" sz="2200" b="1" u="sng" dirty="0">
              <a:latin typeface="Times"/>
              <a:cs typeface="Time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6F7D9E57-C1EC-4C39-BA8F-FA22D71338E9}"/>
              </a:ext>
            </a:extLst>
          </p:cNvPr>
          <p:cNvSpPr/>
          <p:nvPr/>
        </p:nvSpPr>
        <p:spPr>
          <a:xfrm>
            <a:off x="611560" y="188640"/>
            <a:ext cx="8082767" cy="1176867"/>
          </a:xfrm>
          <a:prstGeom prst="roundRect">
            <a:avLst/>
          </a:prstGeom>
          <a:solidFill>
            <a:schemeClr val="accent3">
              <a:lumMod val="7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DEL MARGEN DE UTILIDAD DE OPERACIÓN</a:t>
            </a:r>
          </a:p>
        </p:txBody>
      </p:sp>
      <p:sp>
        <p:nvSpPr>
          <p:cNvPr id="5" name="5 Rectángulo redondeado">
            <a:extLst>
              <a:ext uri="{FF2B5EF4-FFF2-40B4-BE49-F238E27FC236}">
                <a16:creationId xmlns:a16="http://schemas.microsoft.com/office/drawing/2014/main" id="{D6544451-21EF-4B6E-870B-74C0F801934E}"/>
              </a:ext>
            </a:extLst>
          </p:cNvPr>
          <p:cNvSpPr>
            <a:spLocks noChangeArrowheads="1"/>
          </p:cNvSpPr>
          <p:nvPr/>
        </p:nvSpPr>
        <p:spPr bwMode="auto">
          <a:xfrm>
            <a:off x="717870" y="2420888"/>
            <a:ext cx="7976457" cy="3193818"/>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Los </a:t>
            </a:r>
            <a:r>
              <a:rPr lang="es-ES" sz="2200" b="1" i="1" u="sng" dirty="0">
                <a:solidFill>
                  <a:srgbClr val="FF0000"/>
                </a:solidFill>
                <a:latin typeface="Times"/>
                <a:cs typeface="Times"/>
              </a:rPr>
              <a:t>gastos de venta y administración</a:t>
            </a:r>
            <a:r>
              <a:rPr lang="es-ES" sz="2200" dirty="0">
                <a:latin typeface="Times"/>
                <a:cs typeface="Times"/>
              </a:rPr>
              <a:t> deben detallarse en sus partidas individuales para localizar el origen de su variación.</a:t>
            </a:r>
          </a:p>
          <a:p>
            <a:pPr algn="just">
              <a:defRPr/>
            </a:pPr>
            <a:endParaRPr lang="es-ES" sz="2200" dirty="0">
              <a:latin typeface="Times"/>
              <a:cs typeface="Times"/>
            </a:endParaRPr>
          </a:p>
          <a:p>
            <a:pPr algn="just">
              <a:defRPr/>
            </a:pPr>
            <a:r>
              <a:rPr lang="es-ES" sz="2200" dirty="0">
                <a:latin typeface="Times"/>
                <a:cs typeface="Times"/>
              </a:rPr>
              <a:t>Para explorar el origen del </a:t>
            </a:r>
            <a:r>
              <a:rPr lang="es-ES" sz="2200" b="1" i="1" u="sng" dirty="0">
                <a:solidFill>
                  <a:srgbClr val="FF0000"/>
                </a:solidFill>
                <a:latin typeface="Times"/>
                <a:cs typeface="Times"/>
              </a:rPr>
              <a:t>margen de operación (MUO),</a:t>
            </a:r>
            <a:r>
              <a:rPr lang="es-ES" sz="2200" dirty="0">
                <a:latin typeface="Times"/>
                <a:cs typeface="Times"/>
              </a:rPr>
              <a:t> el analista debe observar la importancia relativa, con respecto a las ventas, de todos los componentes del costo de ventas y de los gastos de operación.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E931AC99-E070-4B52-ACC8-3EE5FAA3AA90}"/>
              </a:ext>
            </a:extLst>
          </p:cNvPr>
          <p:cNvSpPr/>
          <p:nvPr/>
        </p:nvSpPr>
        <p:spPr>
          <a:xfrm>
            <a:off x="827584" y="260648"/>
            <a:ext cx="7866743"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 LA ROTACIÓN DE ACTIVO TOTAL</a:t>
            </a:r>
          </a:p>
        </p:txBody>
      </p:sp>
      <p:sp>
        <p:nvSpPr>
          <p:cNvPr id="5" name="5 Rectángulo redondeado">
            <a:extLst>
              <a:ext uri="{FF2B5EF4-FFF2-40B4-BE49-F238E27FC236}">
                <a16:creationId xmlns:a16="http://schemas.microsoft.com/office/drawing/2014/main" id="{ABB01F79-0F34-4486-975A-80D5FECE6A61}"/>
              </a:ext>
            </a:extLst>
          </p:cNvPr>
          <p:cNvSpPr>
            <a:spLocks noChangeArrowheads="1"/>
          </p:cNvSpPr>
          <p:nvPr/>
        </p:nvSpPr>
        <p:spPr bwMode="auto">
          <a:xfrm>
            <a:off x="971600" y="2708920"/>
            <a:ext cx="7453547" cy="194421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endParaRPr lang="es-ES" sz="1600" b="1" i="1" u="sng" dirty="0">
              <a:solidFill>
                <a:srgbClr val="FF0000"/>
              </a:solidFill>
              <a:latin typeface="Times"/>
              <a:cs typeface="Times"/>
            </a:endParaRPr>
          </a:p>
          <a:p>
            <a:pPr algn="just">
              <a:defRPr/>
            </a:pPr>
            <a:r>
              <a:rPr lang="es-ES" sz="2200" b="1" i="1" u="sng" dirty="0">
                <a:solidFill>
                  <a:srgbClr val="FF0000"/>
                </a:solidFill>
                <a:latin typeface="Times"/>
                <a:cs typeface="Times"/>
              </a:rPr>
              <a:t>La rotación de activo total (RAT) </a:t>
            </a:r>
            <a:r>
              <a:rPr lang="es-ES" sz="2200" dirty="0">
                <a:latin typeface="Times"/>
                <a:cs typeface="Times"/>
              </a:rPr>
              <a:t>se ve afectada por la combinación de la </a:t>
            </a:r>
            <a:r>
              <a:rPr lang="es-ES" sz="2200" b="1" i="1" u="sng" dirty="0">
                <a:solidFill>
                  <a:srgbClr val="FF0000"/>
                </a:solidFill>
                <a:latin typeface="Times"/>
                <a:cs typeface="Times"/>
              </a:rPr>
              <a:t>rotación de activo corriente</a:t>
            </a:r>
            <a:r>
              <a:rPr lang="es-ES" sz="2200" dirty="0">
                <a:latin typeface="Times"/>
                <a:cs typeface="Times"/>
              </a:rPr>
              <a:t> y </a:t>
            </a:r>
            <a:r>
              <a:rPr lang="es-ES" sz="2200" b="1" i="1" u="sng" dirty="0">
                <a:solidFill>
                  <a:srgbClr val="FF0000"/>
                </a:solidFill>
                <a:latin typeface="Times"/>
                <a:cs typeface="Times"/>
              </a:rPr>
              <a:t>activo no corriente.</a:t>
            </a:r>
            <a:endParaRPr lang="es-ES" sz="2200" dirty="0">
              <a:latin typeface="Times"/>
              <a:cs typeface="Times"/>
            </a:endParaRPr>
          </a:p>
          <a:p>
            <a:pPr algn="just">
              <a:defRPr/>
            </a:pPr>
            <a:endParaRPr lang="es-ES" sz="2800" dirty="0">
              <a:latin typeface="Times"/>
              <a:cs typeface="Times"/>
            </a:endParaRPr>
          </a:p>
          <a:p>
            <a:pPr algn="just">
              <a:defRPr/>
            </a:pPr>
            <a:endParaRPr lang="es-ES" sz="2800" dirty="0">
              <a:latin typeface="Times"/>
              <a:cs typeface="Time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5EDCAAB9-00EC-4DCB-B67B-0EB5BF0AA46F}"/>
              </a:ext>
            </a:extLst>
          </p:cNvPr>
          <p:cNvSpPr/>
          <p:nvPr/>
        </p:nvSpPr>
        <p:spPr>
          <a:xfrm>
            <a:off x="811647" y="260648"/>
            <a:ext cx="7777585" cy="936104"/>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 LA ROTACIÓN DE ACTIVO TOTAL</a:t>
            </a:r>
          </a:p>
        </p:txBody>
      </p:sp>
      <p:sp>
        <p:nvSpPr>
          <p:cNvPr id="5" name="5 Rectángulo redondeado">
            <a:extLst>
              <a:ext uri="{FF2B5EF4-FFF2-40B4-BE49-F238E27FC236}">
                <a16:creationId xmlns:a16="http://schemas.microsoft.com/office/drawing/2014/main" id="{FCF11AA2-71F5-46B7-84DD-BB608ACB2ACD}"/>
              </a:ext>
            </a:extLst>
          </p:cNvPr>
          <p:cNvSpPr>
            <a:spLocks noChangeArrowheads="1"/>
          </p:cNvSpPr>
          <p:nvPr/>
        </p:nvSpPr>
        <p:spPr bwMode="auto">
          <a:xfrm>
            <a:off x="900807" y="2060848"/>
            <a:ext cx="7688425" cy="3913898"/>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La </a:t>
            </a:r>
            <a:r>
              <a:rPr lang="es-ES" sz="2200" b="1" i="1" u="sng" dirty="0">
                <a:solidFill>
                  <a:srgbClr val="FF0000"/>
                </a:solidFill>
                <a:latin typeface="Times"/>
                <a:cs typeface="Times"/>
              </a:rPr>
              <a:t>rotación de activo total</a:t>
            </a:r>
            <a:r>
              <a:rPr lang="es-ES" sz="2200" dirty="0">
                <a:latin typeface="Times"/>
                <a:cs typeface="Times"/>
              </a:rPr>
              <a:t> indica el grado de eficiencia y efectividad en la utilización de todos los activos para generar ventas.</a:t>
            </a:r>
          </a:p>
          <a:p>
            <a:pPr algn="just">
              <a:defRPr/>
            </a:pPr>
            <a:endParaRPr lang="es-ES" sz="2200" dirty="0">
              <a:latin typeface="Times"/>
              <a:cs typeface="Times"/>
            </a:endParaRPr>
          </a:p>
          <a:p>
            <a:pPr algn="just">
              <a:defRPr/>
            </a:pPr>
            <a:r>
              <a:rPr lang="es-ES" sz="2200" dirty="0">
                <a:latin typeface="Times"/>
                <a:cs typeface="Times"/>
              </a:rPr>
              <a:t>La </a:t>
            </a:r>
            <a:r>
              <a:rPr lang="es-ES" sz="2200" b="1" i="1" u="sng" dirty="0">
                <a:solidFill>
                  <a:srgbClr val="FF0000"/>
                </a:solidFill>
                <a:latin typeface="Times"/>
                <a:cs typeface="Times"/>
              </a:rPr>
              <a:t>rotación de activo circulante</a:t>
            </a:r>
            <a:r>
              <a:rPr lang="es-ES" sz="2200" dirty="0">
                <a:latin typeface="Times"/>
                <a:cs typeface="Times"/>
              </a:rPr>
              <a:t> mide la capacidad del activo corriente para transformarse y producir ventas</a:t>
            </a:r>
          </a:p>
          <a:p>
            <a:pPr algn="just">
              <a:defRPr/>
            </a:pPr>
            <a:endParaRPr lang="es-ES" sz="2200" dirty="0">
              <a:latin typeface="Times"/>
              <a:cs typeface="Times"/>
            </a:endParaRPr>
          </a:p>
          <a:p>
            <a:pPr algn="just">
              <a:defRPr/>
            </a:pPr>
            <a:r>
              <a:rPr lang="es-ES" sz="2200" dirty="0">
                <a:latin typeface="Times"/>
                <a:cs typeface="Times"/>
              </a:rPr>
              <a:t>La </a:t>
            </a:r>
            <a:r>
              <a:rPr lang="es-ES" sz="2200" b="1" i="1" u="sng" dirty="0">
                <a:solidFill>
                  <a:srgbClr val="FF0000"/>
                </a:solidFill>
                <a:latin typeface="Times"/>
                <a:cs typeface="Times"/>
              </a:rPr>
              <a:t>rotación de activo fijo</a:t>
            </a:r>
            <a:r>
              <a:rPr lang="es-ES" sz="2200" dirty="0">
                <a:latin typeface="Times"/>
                <a:cs typeface="Times"/>
              </a:rPr>
              <a:t> expresa la efectividad en el uso de las inversiones de largo plazo para generar ingresos.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C5B1A824-ED33-49F1-82FB-9D9592B3E7B2}"/>
              </a:ext>
            </a:extLst>
          </p:cNvPr>
          <p:cNvSpPr/>
          <p:nvPr/>
        </p:nvSpPr>
        <p:spPr>
          <a:xfrm>
            <a:off x="624115" y="332657"/>
            <a:ext cx="7968342" cy="936104"/>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 LA ROTACIÓN DE ACTIVO TOTAL</a:t>
            </a:r>
          </a:p>
        </p:txBody>
      </p:sp>
      <p:sp>
        <p:nvSpPr>
          <p:cNvPr id="5" name="5 Rectángulo redondeado">
            <a:extLst>
              <a:ext uri="{FF2B5EF4-FFF2-40B4-BE49-F238E27FC236}">
                <a16:creationId xmlns:a16="http://schemas.microsoft.com/office/drawing/2014/main" id="{718952DE-3ABE-4F99-B4F8-2BBB244028D3}"/>
              </a:ext>
            </a:extLst>
          </p:cNvPr>
          <p:cNvSpPr>
            <a:spLocks noChangeArrowheads="1"/>
          </p:cNvSpPr>
          <p:nvPr/>
        </p:nvSpPr>
        <p:spPr bwMode="auto">
          <a:xfrm>
            <a:off x="976040" y="2708920"/>
            <a:ext cx="7616417" cy="2091613"/>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Una </a:t>
            </a:r>
            <a:r>
              <a:rPr lang="es-ES" sz="2200" b="1" i="1" u="sng" dirty="0">
                <a:solidFill>
                  <a:srgbClr val="FF0000"/>
                </a:solidFill>
                <a:latin typeface="Times"/>
                <a:cs typeface="Times"/>
              </a:rPr>
              <a:t>disminución en la rotación total</a:t>
            </a:r>
            <a:r>
              <a:rPr lang="es-ES" sz="2200" dirty="0">
                <a:latin typeface="Times"/>
                <a:cs typeface="Times"/>
              </a:rPr>
              <a:t> debe originarse por un </a:t>
            </a:r>
            <a:r>
              <a:rPr lang="es-ES" sz="2200" b="1" i="1" u="sng" dirty="0">
                <a:solidFill>
                  <a:srgbClr val="FF0000"/>
                </a:solidFill>
                <a:latin typeface="Times"/>
                <a:cs typeface="Times"/>
              </a:rPr>
              <a:t>descenso en la rotación de activo circulante,</a:t>
            </a:r>
            <a:r>
              <a:rPr lang="es-ES" sz="2200" dirty="0">
                <a:latin typeface="Times"/>
                <a:cs typeface="Times"/>
              </a:rPr>
              <a:t> por una </a:t>
            </a:r>
            <a:r>
              <a:rPr lang="es-ES" sz="2200" b="1" i="1" u="sng" dirty="0">
                <a:solidFill>
                  <a:srgbClr val="FF0000"/>
                </a:solidFill>
                <a:latin typeface="Times"/>
                <a:cs typeface="Times"/>
              </a:rPr>
              <a:t>reducción de la rotación de activo fijo</a:t>
            </a:r>
            <a:r>
              <a:rPr lang="es-ES" sz="2200" dirty="0">
                <a:latin typeface="Times"/>
                <a:cs typeface="Times"/>
              </a:rPr>
              <a:t> o mediante una </a:t>
            </a:r>
            <a:r>
              <a:rPr lang="es-ES" sz="2200" b="1" i="1" u="sng" dirty="0">
                <a:solidFill>
                  <a:srgbClr val="FF0000"/>
                </a:solidFill>
                <a:latin typeface="Times"/>
                <a:cs typeface="Times"/>
              </a:rPr>
              <a:t>combinación de ambas.</a:t>
            </a:r>
          </a:p>
          <a:p>
            <a:pPr algn="just">
              <a:defRPr/>
            </a:pPr>
            <a:endParaRPr lang="es-ES" sz="2800" b="1" i="1" u="sng" dirty="0">
              <a:solidFill>
                <a:srgbClr val="FF0000"/>
              </a:solidFill>
              <a:latin typeface="Times"/>
              <a:cs typeface="Time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42132825-D1AE-4786-B968-27DFADA4F40E}"/>
              </a:ext>
            </a:extLst>
          </p:cNvPr>
          <p:cNvSpPr/>
          <p:nvPr/>
        </p:nvSpPr>
        <p:spPr>
          <a:xfrm>
            <a:off x="779365" y="188641"/>
            <a:ext cx="7968342" cy="1008112"/>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 LA ROTACIÓN DE ACTIVO TOTAL</a:t>
            </a:r>
          </a:p>
        </p:txBody>
      </p:sp>
      <p:sp>
        <p:nvSpPr>
          <p:cNvPr id="5" name="5 Rectángulo redondeado">
            <a:extLst>
              <a:ext uri="{FF2B5EF4-FFF2-40B4-BE49-F238E27FC236}">
                <a16:creationId xmlns:a16="http://schemas.microsoft.com/office/drawing/2014/main" id="{2F3BD550-001B-4D56-8E01-4A593F2CD7DF}"/>
              </a:ext>
            </a:extLst>
          </p:cNvPr>
          <p:cNvSpPr>
            <a:spLocks noChangeArrowheads="1"/>
          </p:cNvSpPr>
          <p:nvPr/>
        </p:nvSpPr>
        <p:spPr bwMode="auto">
          <a:xfrm>
            <a:off x="866967" y="2420888"/>
            <a:ext cx="7793137" cy="2520280"/>
          </a:xfrm>
          <a:prstGeom prst="roundRect">
            <a:avLst>
              <a:gd name="adj" fmla="val 16667"/>
            </a:avLst>
          </a:prstGeom>
          <a:solidFill>
            <a:schemeClr val="accent6">
              <a:lumMod val="20000"/>
              <a:lumOff val="80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08000" tIns="72000" rIns="108000" bIns="90000"/>
          <a:lstStyle/>
          <a:p>
            <a:pPr algn="just">
              <a:defRPr/>
            </a:pPr>
            <a:r>
              <a:rPr lang="es-ES" sz="2200" dirty="0">
                <a:latin typeface="Times"/>
                <a:cs typeface="Times"/>
              </a:rPr>
              <a:t>Si la rotación de </a:t>
            </a:r>
            <a:r>
              <a:rPr lang="es-ES" sz="2200" b="1" i="1" u="sng" dirty="0">
                <a:solidFill>
                  <a:srgbClr val="FF0000"/>
                </a:solidFill>
                <a:latin typeface="Times"/>
                <a:cs typeface="Times"/>
              </a:rPr>
              <a:t>AC aumenta, </a:t>
            </a:r>
            <a:r>
              <a:rPr lang="es-ES" sz="2200" dirty="0">
                <a:latin typeface="Times"/>
                <a:cs typeface="Times"/>
              </a:rPr>
              <a:t>pero la </a:t>
            </a:r>
            <a:r>
              <a:rPr lang="es-ES" sz="2200" b="1" i="1" u="sng" dirty="0">
                <a:solidFill>
                  <a:srgbClr val="FF0000"/>
                </a:solidFill>
                <a:latin typeface="Times"/>
                <a:cs typeface="Times"/>
              </a:rPr>
              <a:t>rotación de AF disminuye, </a:t>
            </a:r>
            <a:r>
              <a:rPr lang="es-ES" sz="2200" dirty="0">
                <a:latin typeface="Times"/>
                <a:cs typeface="Times"/>
              </a:rPr>
              <a:t>el </a:t>
            </a:r>
            <a:r>
              <a:rPr lang="es-ES" sz="2200" b="1" i="1" u="sng" dirty="0">
                <a:solidFill>
                  <a:srgbClr val="FF0000"/>
                </a:solidFill>
                <a:latin typeface="Times"/>
                <a:cs typeface="Times"/>
              </a:rPr>
              <a:t>efecto de aumento o disminución en la rotación total (RAT)</a:t>
            </a:r>
            <a:r>
              <a:rPr lang="es-ES" sz="2200" dirty="0">
                <a:latin typeface="Times"/>
                <a:cs typeface="Times"/>
              </a:rPr>
              <a:t> dependerá de cual variación sea proporcionalmente mayor y de la importancia relativa de cada tipo de activo dentro del activo total</a:t>
            </a:r>
            <a:r>
              <a:rPr lang="es-ES" sz="2800" dirty="0">
                <a:latin typeface="Times"/>
                <a:cs typeface="Times"/>
              </a:rPr>
              <a:t>.</a:t>
            </a:r>
            <a:endParaRPr lang="es-ES" sz="2800" b="1" i="1" u="sng" dirty="0">
              <a:solidFill>
                <a:srgbClr val="FF0000"/>
              </a:solidFill>
              <a:latin typeface="Times"/>
              <a:cs typeface="Time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9F16A008-B731-4986-B299-9DF6A1F64CBD}"/>
              </a:ext>
            </a:extLst>
          </p:cNvPr>
          <p:cNvSpPr/>
          <p:nvPr/>
        </p:nvSpPr>
        <p:spPr>
          <a:xfrm>
            <a:off x="624115" y="404664"/>
            <a:ext cx="7968342" cy="834665"/>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 LA ROTACIÓN DE ACTIVO TOTAL</a:t>
            </a:r>
          </a:p>
        </p:txBody>
      </p:sp>
      <p:sp>
        <p:nvSpPr>
          <p:cNvPr id="5" name="5 Rectángulo redondeado">
            <a:extLst>
              <a:ext uri="{FF2B5EF4-FFF2-40B4-BE49-F238E27FC236}">
                <a16:creationId xmlns:a16="http://schemas.microsoft.com/office/drawing/2014/main" id="{DF11FF7A-733D-4CF5-830A-6485D7EB64F4}"/>
              </a:ext>
            </a:extLst>
          </p:cNvPr>
          <p:cNvSpPr>
            <a:spLocks noChangeArrowheads="1"/>
          </p:cNvSpPr>
          <p:nvPr/>
        </p:nvSpPr>
        <p:spPr bwMode="auto">
          <a:xfrm>
            <a:off x="688008" y="2636912"/>
            <a:ext cx="7904449" cy="193727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endParaRPr lang="es-ES" sz="1000" dirty="0">
              <a:latin typeface="Times"/>
              <a:cs typeface="Times"/>
            </a:endParaRPr>
          </a:p>
          <a:p>
            <a:pPr algn="just">
              <a:defRPr/>
            </a:pPr>
            <a:r>
              <a:rPr lang="es-ES" sz="2200" dirty="0">
                <a:latin typeface="Times"/>
                <a:cs typeface="Times"/>
              </a:rPr>
              <a:t>Los cambios en las rotaciones de activo circulante y activo fijo son efectos intermedios, </a:t>
            </a:r>
            <a:r>
              <a:rPr lang="es-ES" sz="2200" b="1" i="1" u="sng" dirty="0">
                <a:solidFill>
                  <a:srgbClr val="FF0000"/>
                </a:solidFill>
                <a:latin typeface="Times"/>
                <a:cs typeface="Times"/>
              </a:rPr>
              <a:t>y no representan la causa original de la variación en la rotación total.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EC8144E5-8859-463A-ABBC-7DBFF851217C}"/>
              </a:ext>
            </a:extLst>
          </p:cNvPr>
          <p:cNvSpPr/>
          <p:nvPr/>
        </p:nvSpPr>
        <p:spPr>
          <a:xfrm>
            <a:off x="662453" y="404665"/>
            <a:ext cx="7968342" cy="864096"/>
          </a:xfrm>
          <a:prstGeom prst="roundRect">
            <a:avLst/>
          </a:prstGeom>
          <a:solidFill>
            <a:schemeClr val="bg1">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 LA ROTACIÓN DE ACTIVO TOTAL</a:t>
            </a:r>
          </a:p>
        </p:txBody>
      </p:sp>
      <p:sp>
        <p:nvSpPr>
          <p:cNvPr id="5" name="5 Rectángulo redondeado">
            <a:extLst>
              <a:ext uri="{FF2B5EF4-FFF2-40B4-BE49-F238E27FC236}">
                <a16:creationId xmlns:a16="http://schemas.microsoft.com/office/drawing/2014/main" id="{4B144DCE-6B71-4FF8-9AFF-5FABAEB760BF}"/>
              </a:ext>
            </a:extLst>
          </p:cNvPr>
          <p:cNvSpPr>
            <a:spLocks noChangeArrowheads="1"/>
          </p:cNvSpPr>
          <p:nvPr/>
        </p:nvSpPr>
        <p:spPr bwMode="auto">
          <a:xfrm>
            <a:off x="935676" y="2924944"/>
            <a:ext cx="7695119" cy="2592288"/>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El resultado de la </a:t>
            </a:r>
            <a:r>
              <a:rPr lang="es-ES" sz="2200" b="1" i="1" u="sng" dirty="0">
                <a:solidFill>
                  <a:srgbClr val="FF0000"/>
                </a:solidFill>
                <a:latin typeface="Times"/>
                <a:cs typeface="Times"/>
              </a:rPr>
              <a:t>rotación de activo circulante</a:t>
            </a:r>
            <a:r>
              <a:rPr lang="es-ES" sz="2200" dirty="0">
                <a:latin typeface="Times"/>
                <a:cs typeface="Times"/>
              </a:rPr>
              <a:t> depende de los valores de las </a:t>
            </a:r>
            <a:r>
              <a:rPr lang="es-ES" sz="2200" b="1" i="1" u="sng" dirty="0">
                <a:solidFill>
                  <a:srgbClr val="FF0000"/>
                </a:solidFill>
                <a:latin typeface="Times"/>
                <a:cs typeface="Times"/>
              </a:rPr>
              <a:t>rotaciones individuales de cuentas por cobrar e inventarios.</a:t>
            </a:r>
            <a:r>
              <a:rPr lang="es-ES" sz="2200" dirty="0">
                <a:latin typeface="Times"/>
                <a:cs typeface="Times"/>
              </a:rPr>
              <a:t>  Además, influyen los cambios en las magnitudes de las otras partidas de AC, tales como efectivo, inversiones transitorias y gastos diferidos.</a:t>
            </a:r>
            <a:endParaRPr lang="es-ES" sz="2200" b="1" i="1" u="sng" dirty="0">
              <a:solidFill>
                <a:srgbClr val="FF0000"/>
              </a:solidFill>
              <a:latin typeface="Times"/>
              <a:cs typeface="Time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E4FB00B3-C2CC-4F19-829A-93B9D0A0050B}"/>
              </a:ext>
            </a:extLst>
          </p:cNvPr>
          <p:cNvSpPr>
            <a:spLocks noChangeArrowheads="1"/>
          </p:cNvSpPr>
          <p:nvPr/>
        </p:nvSpPr>
        <p:spPr bwMode="auto">
          <a:xfrm>
            <a:off x="586387" y="2708920"/>
            <a:ext cx="8120473" cy="2442457"/>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Una </a:t>
            </a:r>
            <a:r>
              <a:rPr lang="es-ES" sz="2200" b="1" i="1" u="sng" dirty="0">
                <a:solidFill>
                  <a:srgbClr val="FF0000"/>
                </a:solidFill>
                <a:latin typeface="Times"/>
                <a:cs typeface="Times"/>
              </a:rPr>
              <a:t>disminución en la rotación de inventarios</a:t>
            </a:r>
            <a:r>
              <a:rPr lang="es-ES" sz="2200" dirty="0">
                <a:latin typeface="Times"/>
                <a:cs typeface="Times"/>
              </a:rPr>
              <a:t>, produce un </a:t>
            </a:r>
            <a:r>
              <a:rPr lang="es-ES" sz="2200" b="1" i="1" u="sng" dirty="0">
                <a:solidFill>
                  <a:srgbClr val="FF0000"/>
                </a:solidFill>
                <a:latin typeface="Times"/>
                <a:cs typeface="Times"/>
              </a:rPr>
              <a:t>descenso en la rotación de activo circulante</a:t>
            </a:r>
            <a:r>
              <a:rPr lang="es-ES" sz="2200" dirty="0">
                <a:latin typeface="Times"/>
                <a:cs typeface="Times"/>
              </a:rPr>
              <a:t> que, a su vez, provoca una </a:t>
            </a:r>
            <a:r>
              <a:rPr lang="es-ES" sz="2200" b="1" i="1" u="sng" dirty="0">
                <a:solidFill>
                  <a:srgbClr val="FF0000"/>
                </a:solidFill>
                <a:latin typeface="Times"/>
                <a:cs typeface="Times"/>
              </a:rPr>
              <a:t>reducción de la rotación de activo total (RAT)</a:t>
            </a:r>
            <a:r>
              <a:rPr lang="es-ES" sz="2200" dirty="0">
                <a:latin typeface="Times"/>
                <a:cs typeface="Times"/>
              </a:rPr>
              <a:t>. Esta situación genera un </a:t>
            </a:r>
            <a:r>
              <a:rPr lang="es-ES" sz="2200" b="1" i="1" u="sng" dirty="0">
                <a:solidFill>
                  <a:srgbClr val="FF0000"/>
                </a:solidFill>
                <a:latin typeface="Times"/>
                <a:cs typeface="Times"/>
              </a:rPr>
              <a:t>descenso del rendimiento de operación sobre los activos (ROA).</a:t>
            </a:r>
          </a:p>
        </p:txBody>
      </p:sp>
      <p:sp>
        <p:nvSpPr>
          <p:cNvPr id="8" name="5 Rectángulo redondeado">
            <a:extLst>
              <a:ext uri="{FF2B5EF4-FFF2-40B4-BE49-F238E27FC236}">
                <a16:creationId xmlns:a16="http://schemas.microsoft.com/office/drawing/2014/main" id="{4D2648CC-B21C-4076-A400-C9E51F79C17B}"/>
              </a:ext>
            </a:extLst>
          </p:cNvPr>
          <p:cNvSpPr/>
          <p:nvPr/>
        </p:nvSpPr>
        <p:spPr>
          <a:xfrm>
            <a:off x="662453" y="404665"/>
            <a:ext cx="7968342" cy="864096"/>
          </a:xfrm>
          <a:prstGeom prst="roundRect">
            <a:avLst/>
          </a:prstGeom>
          <a:solidFill>
            <a:schemeClr val="bg1">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 LA ROTACIÓN DE ACTIVO TOTAL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BF44490A-9DA7-416C-A308-F7EB7617153A}"/>
              </a:ext>
            </a:extLst>
          </p:cNvPr>
          <p:cNvSpPr>
            <a:spLocks noChangeArrowheads="1"/>
          </p:cNvSpPr>
          <p:nvPr/>
        </p:nvSpPr>
        <p:spPr bwMode="auto">
          <a:xfrm>
            <a:off x="1094783" y="2204864"/>
            <a:ext cx="7103682" cy="345638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r>
              <a:rPr lang="es-ES" sz="2200" dirty="0">
                <a:latin typeface="Times"/>
                <a:cs typeface="Times"/>
              </a:rPr>
              <a:t>Una </a:t>
            </a:r>
            <a:r>
              <a:rPr lang="es-ES" sz="2200" b="1" i="1" u="sng" dirty="0">
                <a:solidFill>
                  <a:srgbClr val="FF0000"/>
                </a:solidFill>
                <a:latin typeface="Times"/>
                <a:cs typeface="Times"/>
              </a:rPr>
              <a:t>reducción del periodo medio de cobro</a:t>
            </a:r>
            <a:r>
              <a:rPr lang="es-ES" sz="2200" dirty="0">
                <a:latin typeface="Times"/>
                <a:cs typeface="Times"/>
              </a:rPr>
              <a:t> incrementa la </a:t>
            </a:r>
            <a:r>
              <a:rPr lang="es-ES" sz="2200" b="1" i="1" u="sng" dirty="0">
                <a:solidFill>
                  <a:srgbClr val="FF0000"/>
                </a:solidFill>
                <a:latin typeface="Times"/>
                <a:cs typeface="Times"/>
              </a:rPr>
              <a:t>rotación de cuentas por cobrar</a:t>
            </a:r>
            <a:r>
              <a:rPr lang="es-ES" sz="2200" dirty="0">
                <a:latin typeface="Times"/>
                <a:cs typeface="Times"/>
              </a:rPr>
              <a:t>, lo que produce efectos progresivos de aumento en la </a:t>
            </a:r>
            <a:r>
              <a:rPr lang="es-ES" sz="2200" b="1" i="1" u="sng" dirty="0">
                <a:solidFill>
                  <a:srgbClr val="FF0000"/>
                </a:solidFill>
                <a:latin typeface="Times"/>
                <a:cs typeface="Times"/>
              </a:rPr>
              <a:t>rotación del activo circulante,</a:t>
            </a:r>
            <a:r>
              <a:rPr lang="es-ES" sz="2200" dirty="0">
                <a:latin typeface="Times"/>
                <a:cs typeface="Times"/>
              </a:rPr>
              <a:t> </a:t>
            </a:r>
            <a:r>
              <a:rPr lang="es-ES" sz="2200" b="1" i="1" u="sng" dirty="0">
                <a:solidFill>
                  <a:srgbClr val="FF0000"/>
                </a:solidFill>
                <a:latin typeface="Times"/>
                <a:cs typeface="Times"/>
              </a:rPr>
              <a:t>la rotación de activo total (RAT)</a:t>
            </a:r>
            <a:r>
              <a:rPr lang="es-ES" sz="2200" dirty="0">
                <a:latin typeface="Times"/>
                <a:cs typeface="Times"/>
              </a:rPr>
              <a:t> y el </a:t>
            </a:r>
            <a:r>
              <a:rPr lang="es-ES" sz="2200" b="1" i="1" u="sng" dirty="0">
                <a:solidFill>
                  <a:srgbClr val="FF0000"/>
                </a:solidFill>
                <a:latin typeface="Times"/>
                <a:cs typeface="Times"/>
              </a:rPr>
              <a:t>rendimiento de operación (ROA).</a:t>
            </a:r>
            <a:r>
              <a:rPr lang="es-ES" sz="2200" dirty="0">
                <a:latin typeface="Times"/>
                <a:cs typeface="Times"/>
              </a:rPr>
              <a:t> </a:t>
            </a:r>
            <a:endParaRPr lang="es-ES" sz="2200" b="1" i="1" u="sng" dirty="0">
              <a:solidFill>
                <a:srgbClr val="FF0000"/>
              </a:solidFill>
              <a:latin typeface="Times"/>
              <a:cs typeface="Times"/>
            </a:endParaRPr>
          </a:p>
        </p:txBody>
      </p:sp>
      <p:sp>
        <p:nvSpPr>
          <p:cNvPr id="8" name="5 Rectángulo redondeado">
            <a:extLst>
              <a:ext uri="{FF2B5EF4-FFF2-40B4-BE49-F238E27FC236}">
                <a16:creationId xmlns:a16="http://schemas.microsoft.com/office/drawing/2014/main" id="{7A7FDB1A-3FC8-44DC-9218-1E4AB3C49163}"/>
              </a:ext>
            </a:extLst>
          </p:cNvPr>
          <p:cNvSpPr/>
          <p:nvPr/>
        </p:nvSpPr>
        <p:spPr>
          <a:xfrm>
            <a:off x="662453" y="404665"/>
            <a:ext cx="7968342" cy="864096"/>
          </a:xfrm>
          <a:prstGeom prst="roundRect">
            <a:avLst/>
          </a:prstGeom>
          <a:solidFill>
            <a:schemeClr val="bg1">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 LA ROTACIÓN DE ACTIVO TOTAL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32355F5E-76D4-4C97-99CA-D8A25A946594}"/>
              </a:ext>
            </a:extLst>
          </p:cNvPr>
          <p:cNvSpPr/>
          <p:nvPr/>
        </p:nvSpPr>
        <p:spPr>
          <a:xfrm>
            <a:off x="1055158" y="404664"/>
            <a:ext cx="7177700" cy="1176867"/>
          </a:xfrm>
          <a:prstGeom prst="roundRect">
            <a:avLst/>
          </a:prstGeom>
          <a:solidFill>
            <a:schemeClr val="bg2">
              <a:lumMod val="40000"/>
              <a:lumOff val="60000"/>
            </a:schemeClr>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800" b="1" dirty="0">
                <a:solidFill>
                  <a:schemeClr val="accent6">
                    <a:lumMod val="50000"/>
                  </a:schemeClr>
                </a:solidFill>
              </a:rPr>
              <a:t>ANÁLISIS INTEGRAL DE RENTABILIDAD</a:t>
            </a:r>
          </a:p>
        </p:txBody>
      </p:sp>
      <p:sp>
        <p:nvSpPr>
          <p:cNvPr id="5" name="5 Rectángulo redondeado">
            <a:extLst>
              <a:ext uri="{FF2B5EF4-FFF2-40B4-BE49-F238E27FC236}">
                <a16:creationId xmlns:a16="http://schemas.microsoft.com/office/drawing/2014/main" id="{0B3B8CDB-C113-4CB8-90E1-D3C481C86BA4}"/>
              </a:ext>
            </a:extLst>
          </p:cNvPr>
          <p:cNvSpPr>
            <a:spLocks noChangeArrowheads="1"/>
          </p:cNvSpPr>
          <p:nvPr/>
        </p:nvSpPr>
        <p:spPr bwMode="auto">
          <a:xfrm>
            <a:off x="467544" y="2492896"/>
            <a:ext cx="8352928" cy="3168352"/>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solidFill>
                  <a:srgbClr val="000000"/>
                </a:solidFill>
                <a:latin typeface="Times"/>
                <a:cs typeface="Times"/>
              </a:rPr>
              <a:t>Los beneficios del análisis financiero radican en la seguridad de obtener resultados y conclusiones válidas y confiables que permitan orientar adecuadamente las decisiones de la empresa para alcanzar sus objetivos estratégicos.</a:t>
            </a:r>
          </a:p>
          <a:p>
            <a:pPr algn="just">
              <a:defRPr/>
            </a:pPr>
            <a:endParaRPr lang="es-ES" sz="2200" dirty="0">
              <a:solidFill>
                <a:srgbClr val="000000"/>
              </a:solidFill>
              <a:latin typeface="Times"/>
              <a:cs typeface="Times"/>
            </a:endParaRPr>
          </a:p>
          <a:p>
            <a:pPr algn="just">
              <a:defRPr/>
            </a:pPr>
            <a:r>
              <a:rPr lang="es-ES" sz="2200" dirty="0">
                <a:solidFill>
                  <a:srgbClr val="000000"/>
                </a:solidFill>
                <a:latin typeface="Times"/>
                <a:cs typeface="Times"/>
              </a:rPr>
              <a:t>En el proceso de análisis se determinan las áreas de debilidad y fortaleza, </a:t>
            </a:r>
            <a:r>
              <a:rPr lang="es-ES" sz="2200" b="1" i="1" u="sng" dirty="0">
                <a:solidFill>
                  <a:srgbClr val="FF0000"/>
                </a:solidFill>
                <a:latin typeface="Times"/>
                <a:cs typeface="Times"/>
              </a:rPr>
              <a:t>pero deben identificarse sus orígenes con las relaciones de causa y efecto existentes.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4C65FE95-E140-4F86-BD5F-134F19D6F010}"/>
              </a:ext>
            </a:extLst>
          </p:cNvPr>
          <p:cNvSpPr>
            <a:spLocks noChangeArrowheads="1"/>
          </p:cNvSpPr>
          <p:nvPr/>
        </p:nvSpPr>
        <p:spPr bwMode="auto">
          <a:xfrm>
            <a:off x="1018435" y="2276872"/>
            <a:ext cx="7256377" cy="3594585"/>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r>
              <a:rPr lang="es-ES" sz="2200" dirty="0">
                <a:latin typeface="Times"/>
                <a:cs typeface="Times"/>
              </a:rPr>
              <a:t>La </a:t>
            </a:r>
            <a:r>
              <a:rPr lang="es-ES" sz="2200" b="1" i="1" u="sng" dirty="0">
                <a:solidFill>
                  <a:srgbClr val="FF0000"/>
                </a:solidFill>
                <a:latin typeface="Times"/>
                <a:cs typeface="Times"/>
              </a:rPr>
              <a:t>rotación de inventarios referida a empresas productoras de bienes,</a:t>
            </a:r>
            <a:r>
              <a:rPr lang="es-ES" sz="2200" dirty="0">
                <a:latin typeface="Times"/>
                <a:cs typeface="Times"/>
              </a:rPr>
              <a:t> debe dividirse en rotaciones específicas para cada tipo de inventario (materia prima, producto en proceso y producto terminado), con la finalidad de determinar en que tipo de inventario se origina la variación en la rotación de inventario total.</a:t>
            </a:r>
            <a:endParaRPr lang="es-ES" sz="2200" b="1" i="1" u="sng" dirty="0">
              <a:solidFill>
                <a:srgbClr val="FF0000"/>
              </a:solidFill>
              <a:latin typeface="Times"/>
              <a:cs typeface="Times"/>
            </a:endParaRPr>
          </a:p>
        </p:txBody>
      </p:sp>
      <p:sp>
        <p:nvSpPr>
          <p:cNvPr id="8" name="5 Rectángulo redondeado">
            <a:extLst>
              <a:ext uri="{FF2B5EF4-FFF2-40B4-BE49-F238E27FC236}">
                <a16:creationId xmlns:a16="http://schemas.microsoft.com/office/drawing/2014/main" id="{2BFFCC07-C4E4-4D66-B7D6-030361307941}"/>
              </a:ext>
            </a:extLst>
          </p:cNvPr>
          <p:cNvSpPr/>
          <p:nvPr/>
        </p:nvSpPr>
        <p:spPr>
          <a:xfrm>
            <a:off x="662453" y="404665"/>
            <a:ext cx="7968342" cy="864096"/>
          </a:xfrm>
          <a:prstGeom prst="roundRect">
            <a:avLst/>
          </a:prstGeom>
          <a:solidFill>
            <a:schemeClr val="bg1">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 LA ROTACIÓN DE ACTIVO TOTAL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09E9432D-B740-472E-9F81-BDCBA21FA1C1}"/>
              </a:ext>
            </a:extLst>
          </p:cNvPr>
          <p:cNvSpPr>
            <a:spLocks noChangeArrowheads="1"/>
          </p:cNvSpPr>
          <p:nvPr/>
        </p:nvSpPr>
        <p:spPr bwMode="auto">
          <a:xfrm>
            <a:off x="946427" y="2060848"/>
            <a:ext cx="7400393" cy="3666593"/>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r>
              <a:rPr lang="es-ES" sz="2200" dirty="0">
                <a:latin typeface="Times"/>
                <a:cs typeface="Times"/>
              </a:rPr>
              <a:t>También es necesario calcular la </a:t>
            </a:r>
            <a:r>
              <a:rPr lang="es-ES" sz="2200" b="1" i="1" u="sng" dirty="0">
                <a:solidFill>
                  <a:srgbClr val="FF0000"/>
                </a:solidFill>
                <a:latin typeface="Times"/>
                <a:cs typeface="Times"/>
              </a:rPr>
              <a:t>rotación de inventarios </a:t>
            </a:r>
            <a:r>
              <a:rPr lang="es-ES" sz="2200" dirty="0">
                <a:latin typeface="Times"/>
                <a:cs typeface="Times"/>
              </a:rPr>
              <a:t>por productos, líneas de productos, departamentos, y zonas geográficas para determinar aquellos artículos y áreas que generan menor movimiento en ventas y los que producen una mayor rotación, para analizar si se están dando compensaciones.</a:t>
            </a:r>
            <a:endParaRPr lang="es-ES" sz="2200" b="1" i="1" u="sng" dirty="0">
              <a:solidFill>
                <a:srgbClr val="FF0000"/>
              </a:solidFill>
              <a:latin typeface="Times"/>
              <a:cs typeface="Times"/>
            </a:endParaRPr>
          </a:p>
        </p:txBody>
      </p:sp>
      <p:sp>
        <p:nvSpPr>
          <p:cNvPr id="8" name="5 Rectángulo redondeado">
            <a:extLst>
              <a:ext uri="{FF2B5EF4-FFF2-40B4-BE49-F238E27FC236}">
                <a16:creationId xmlns:a16="http://schemas.microsoft.com/office/drawing/2014/main" id="{D32BEA60-7FDD-4800-B325-79CDBA4771CD}"/>
              </a:ext>
            </a:extLst>
          </p:cNvPr>
          <p:cNvSpPr/>
          <p:nvPr/>
        </p:nvSpPr>
        <p:spPr>
          <a:xfrm>
            <a:off x="662453" y="404665"/>
            <a:ext cx="7968342" cy="864096"/>
          </a:xfrm>
          <a:prstGeom prst="roundRect">
            <a:avLst/>
          </a:prstGeom>
          <a:solidFill>
            <a:schemeClr val="bg1">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ORIGEN DE LA ROTACIÓN DE ACTIVO TOTAL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624ED770-C3C2-4500-98F6-D914E9CA6B20}"/>
              </a:ext>
            </a:extLst>
          </p:cNvPr>
          <p:cNvSpPr/>
          <p:nvPr/>
        </p:nvSpPr>
        <p:spPr>
          <a:xfrm>
            <a:off x="971600" y="260648"/>
            <a:ext cx="7503886" cy="670076"/>
          </a:xfrm>
          <a:prstGeom prst="roundRect">
            <a:avLst/>
          </a:prstGeom>
          <a:solidFill>
            <a:schemeClr val="accent6">
              <a:lumMod val="20000"/>
              <a:lumOff val="80000"/>
            </a:schemeClr>
          </a:solidFill>
          <a:ln>
            <a:solidFill>
              <a:schemeClr val="accent1">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1002">
            <a:schemeClr val="lt1"/>
          </a:fillRef>
          <a:effectRef idx="3">
            <a:schemeClr val="accent3"/>
          </a:effectRef>
          <a:fontRef idx="minor">
            <a:schemeClr val="lt1"/>
          </a:fontRef>
        </p:style>
        <p:txBody>
          <a:bodyPr anchor="ctr"/>
          <a:lstStyle/>
          <a:p>
            <a:pPr algn="ctr">
              <a:defRPr/>
            </a:pPr>
            <a:r>
              <a:rPr lang="es-ES" sz="1600" b="1" dirty="0">
                <a:solidFill>
                  <a:schemeClr val="accent6">
                    <a:lumMod val="50000"/>
                  </a:schemeClr>
                </a:solidFill>
              </a:rPr>
              <a:t>ESQUEMA DE ANALISIS DEL RENDIMIENTO DE OPERACIÓN (ROA)</a:t>
            </a:r>
          </a:p>
        </p:txBody>
      </p:sp>
      <p:graphicFrame>
        <p:nvGraphicFramePr>
          <p:cNvPr id="9" name="8 Tabla">
            <a:extLst>
              <a:ext uri="{FF2B5EF4-FFF2-40B4-BE49-F238E27FC236}">
                <a16:creationId xmlns:a16="http://schemas.microsoft.com/office/drawing/2014/main" id="{72FAB165-7491-45F1-9B88-F9389B8C2007}"/>
              </a:ext>
            </a:extLst>
          </p:cNvPr>
          <p:cNvGraphicFramePr>
            <a:graphicFrameLocks noGrp="1"/>
          </p:cNvGraphicFramePr>
          <p:nvPr/>
        </p:nvGraphicFramePr>
        <p:xfrm>
          <a:off x="985838" y="1341438"/>
          <a:ext cx="7302500" cy="4727575"/>
        </p:xfrm>
        <a:graphic>
          <a:graphicData uri="http://schemas.openxmlformats.org/drawingml/2006/table">
            <a:tbl>
              <a:tblPr firstRow="1" bandRow="1">
                <a:tableStyleId>{10A1B5D5-9B99-4C35-A422-299274C87663}</a:tableStyleId>
              </a:tblPr>
              <a:tblGrid>
                <a:gridCol w="7302500">
                  <a:extLst>
                    <a:ext uri="{9D8B030D-6E8A-4147-A177-3AD203B41FA5}">
                      <a16:colId xmlns:a16="http://schemas.microsoft.com/office/drawing/2014/main" val="20000"/>
                    </a:ext>
                  </a:extLst>
                </a:gridCol>
              </a:tblGrid>
              <a:tr h="3376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1.  Margen de utilidad de operación MUO</a:t>
                      </a:r>
                      <a:endParaRPr lang="es-ES" sz="1200" b="1" dirty="0">
                        <a:solidFill>
                          <a:srgbClr val="376092"/>
                        </a:solidFill>
                      </a:endParaRPr>
                    </a:p>
                  </a:txBody>
                  <a:tcPr marL="91424" marR="91424" marT="45712" marB="45712"/>
                </a:tc>
                <a:extLst>
                  <a:ext uri="{0D108BD9-81ED-4DB2-BD59-A6C34878D82A}">
                    <a16:rowId xmlns:a16="http://schemas.microsoft.com/office/drawing/2014/main" val="10000"/>
                  </a:ext>
                </a:extLst>
              </a:tr>
              <a:tr h="337684">
                <a:tc>
                  <a:txBody>
                    <a:bodyPr/>
                    <a:lstStyle/>
                    <a:p>
                      <a:r>
                        <a:rPr lang="es-ES" sz="1200" dirty="0"/>
                        <a:t>    1.1  Margen de utilidad bruta MUB</a:t>
                      </a:r>
                      <a:endParaRPr lang="es-CR" sz="1200" b="1" dirty="0"/>
                    </a:p>
                  </a:txBody>
                  <a:tcPr marL="91424" marR="91424" marT="45712" marB="45712"/>
                </a:tc>
                <a:extLst>
                  <a:ext uri="{0D108BD9-81ED-4DB2-BD59-A6C34878D82A}">
                    <a16:rowId xmlns:a16="http://schemas.microsoft.com/office/drawing/2014/main" val="10001"/>
                  </a:ext>
                </a:extLst>
              </a:tr>
              <a:tr h="337684">
                <a:tc>
                  <a:txBody>
                    <a:bodyPr/>
                    <a:lstStyle/>
                    <a:p>
                      <a:r>
                        <a:rPr lang="es-CR" sz="1200" dirty="0"/>
                        <a:t>            </a:t>
                      </a:r>
                      <a:r>
                        <a:rPr lang="es-ES" sz="1200" dirty="0"/>
                        <a:t>1.1.1 Composición de las ventas</a:t>
                      </a:r>
                      <a:endParaRPr lang="es-CR" sz="1200" dirty="0"/>
                    </a:p>
                  </a:txBody>
                  <a:tcPr marL="91424" marR="91424" marT="45712" marB="45712"/>
                </a:tc>
                <a:extLst>
                  <a:ext uri="{0D108BD9-81ED-4DB2-BD59-A6C34878D82A}">
                    <a16:rowId xmlns:a16="http://schemas.microsoft.com/office/drawing/2014/main" val="10002"/>
                  </a:ext>
                </a:extLst>
              </a:tr>
              <a:tr h="337684">
                <a:tc>
                  <a:txBody>
                    <a:bodyPr/>
                    <a:lstStyle/>
                    <a:p>
                      <a:r>
                        <a:rPr lang="es-CR" sz="1200" dirty="0"/>
                        <a:t>                     a- Nivel de precios</a:t>
                      </a:r>
                    </a:p>
                  </a:txBody>
                  <a:tcPr marL="91424" marR="91424" marT="45712" marB="45712"/>
                </a:tc>
                <a:extLst>
                  <a:ext uri="{0D108BD9-81ED-4DB2-BD59-A6C34878D82A}">
                    <a16:rowId xmlns:a16="http://schemas.microsoft.com/office/drawing/2014/main" val="10003"/>
                  </a:ext>
                </a:extLst>
              </a:tr>
              <a:tr h="337684">
                <a:tc>
                  <a:txBody>
                    <a:bodyPr/>
                    <a:lstStyle/>
                    <a:p>
                      <a:r>
                        <a:rPr lang="es-CR" sz="1200" dirty="0"/>
                        <a:t>                     b-Volumen de unidades vendidas</a:t>
                      </a:r>
                    </a:p>
                  </a:txBody>
                  <a:tcPr marL="91424" marR="91424" marT="45712" marB="45712"/>
                </a:tc>
                <a:extLst>
                  <a:ext uri="{0D108BD9-81ED-4DB2-BD59-A6C34878D82A}">
                    <a16:rowId xmlns:a16="http://schemas.microsoft.com/office/drawing/2014/main" val="10004"/>
                  </a:ext>
                </a:extLst>
              </a:tr>
              <a:tr h="337684">
                <a:tc>
                  <a:txBody>
                    <a:bodyPr/>
                    <a:lstStyle/>
                    <a:p>
                      <a:r>
                        <a:rPr lang="es-ES" sz="1200" dirty="0"/>
                        <a:t>            1.1.2 Peso porcentual del costo de ventas con respeto a las ventas</a:t>
                      </a:r>
                      <a:endParaRPr lang="es-CR" sz="1200" dirty="0"/>
                    </a:p>
                  </a:txBody>
                  <a:tcPr marL="91424" marR="91424" marT="45712" marB="45712"/>
                </a:tc>
                <a:extLst>
                  <a:ext uri="{0D108BD9-81ED-4DB2-BD59-A6C34878D82A}">
                    <a16:rowId xmlns:a16="http://schemas.microsoft.com/office/drawing/2014/main" val="10005"/>
                  </a:ext>
                </a:extLst>
              </a:tr>
              <a:tr h="337684">
                <a:tc>
                  <a:txBody>
                    <a:bodyPr/>
                    <a:lstStyle/>
                    <a:p>
                      <a:r>
                        <a:rPr lang="es-CR" sz="1200" dirty="0"/>
                        <a:t>                    </a:t>
                      </a:r>
                      <a:r>
                        <a:rPr lang="es-ES" sz="1200" dirty="0"/>
                        <a:t>a-Materia prima</a:t>
                      </a:r>
                      <a:endParaRPr lang="es-CR" sz="1200" dirty="0"/>
                    </a:p>
                  </a:txBody>
                  <a:tcPr marL="91424" marR="91424" marT="45712" marB="45712"/>
                </a:tc>
                <a:extLst>
                  <a:ext uri="{0D108BD9-81ED-4DB2-BD59-A6C34878D82A}">
                    <a16:rowId xmlns:a16="http://schemas.microsoft.com/office/drawing/2014/main" val="10006"/>
                  </a:ext>
                </a:extLst>
              </a:tr>
              <a:tr h="337684">
                <a:tc>
                  <a:txBody>
                    <a:bodyPr/>
                    <a:lstStyle/>
                    <a:p>
                      <a:r>
                        <a:rPr lang="es-CR" sz="1200" dirty="0"/>
                        <a:t>                    </a:t>
                      </a:r>
                      <a:r>
                        <a:rPr lang="es-ES" sz="1200" dirty="0"/>
                        <a:t>b-Mano de obra directa</a:t>
                      </a:r>
                      <a:endParaRPr lang="es-CR" sz="1200" dirty="0"/>
                    </a:p>
                  </a:txBody>
                  <a:tcPr marL="91424" marR="91424" marT="45712" marB="45712"/>
                </a:tc>
                <a:extLst>
                  <a:ext uri="{0D108BD9-81ED-4DB2-BD59-A6C34878D82A}">
                    <a16:rowId xmlns:a16="http://schemas.microsoft.com/office/drawing/2014/main" val="10007"/>
                  </a:ext>
                </a:extLst>
              </a:tr>
              <a:tr h="337684">
                <a:tc>
                  <a:txBody>
                    <a:bodyPr/>
                    <a:lstStyle/>
                    <a:p>
                      <a:r>
                        <a:rPr lang="es-CR" sz="1200" dirty="0"/>
                        <a:t>                   </a:t>
                      </a:r>
                      <a:r>
                        <a:rPr lang="es-ES" sz="1200" dirty="0"/>
                        <a:t>c-Gastos indirectos de fabricación</a:t>
                      </a:r>
                      <a:endParaRPr lang="es-CR" sz="1200" dirty="0"/>
                    </a:p>
                  </a:txBody>
                  <a:tcPr marL="91424" marR="91424" marT="45712" marB="45712"/>
                </a:tc>
                <a:extLst>
                  <a:ext uri="{0D108BD9-81ED-4DB2-BD59-A6C34878D82A}">
                    <a16:rowId xmlns:a16="http://schemas.microsoft.com/office/drawing/2014/main" val="10008"/>
                  </a:ext>
                </a:extLst>
              </a:tr>
              <a:tr h="337684">
                <a:tc>
                  <a:txBody>
                    <a:bodyPr/>
                    <a:lstStyle/>
                    <a:p>
                      <a:r>
                        <a:rPr lang="es-ES" sz="1200" dirty="0"/>
                        <a:t>  1.2 Peso porcentual de gastos de operación con respecto a las ventas</a:t>
                      </a:r>
                      <a:endParaRPr lang="es-CR" sz="1200" b="1" dirty="0"/>
                    </a:p>
                  </a:txBody>
                  <a:tcPr marL="91424" marR="91424" marT="45712" marB="45712"/>
                </a:tc>
                <a:extLst>
                  <a:ext uri="{0D108BD9-81ED-4DB2-BD59-A6C34878D82A}">
                    <a16:rowId xmlns:a16="http://schemas.microsoft.com/office/drawing/2014/main" val="10009"/>
                  </a:ext>
                </a:extLst>
              </a:tr>
              <a:tr h="337684">
                <a:tc>
                  <a:txBody>
                    <a:bodyPr/>
                    <a:lstStyle/>
                    <a:p>
                      <a:r>
                        <a:rPr lang="es-ES" sz="1200" dirty="0"/>
                        <a:t>              1.2.1 Importancia relativa de gastos de venta</a:t>
                      </a:r>
                      <a:endParaRPr lang="es-CR" sz="1200" dirty="0"/>
                    </a:p>
                  </a:txBody>
                  <a:tcPr marL="91424" marR="91424" marT="45712" marB="45712"/>
                </a:tc>
                <a:extLst>
                  <a:ext uri="{0D108BD9-81ED-4DB2-BD59-A6C34878D82A}">
                    <a16:rowId xmlns:a16="http://schemas.microsoft.com/office/drawing/2014/main" val="10010"/>
                  </a:ext>
                </a:extLst>
              </a:tr>
              <a:tr h="337684">
                <a:tc>
                  <a:txBody>
                    <a:bodyPr/>
                    <a:lstStyle/>
                    <a:p>
                      <a:r>
                        <a:rPr lang="es-CR" sz="1200" dirty="0"/>
                        <a:t>                    </a:t>
                      </a:r>
                      <a:r>
                        <a:rPr lang="es-ES" sz="1200" dirty="0"/>
                        <a:t>-Detalle de gastos de venta y peso porcentual</a:t>
                      </a:r>
                      <a:endParaRPr lang="es-CR" sz="1200" dirty="0"/>
                    </a:p>
                  </a:txBody>
                  <a:tcPr marL="91424" marR="91424" marT="45712" marB="45712"/>
                </a:tc>
                <a:extLst>
                  <a:ext uri="{0D108BD9-81ED-4DB2-BD59-A6C34878D82A}">
                    <a16:rowId xmlns:a16="http://schemas.microsoft.com/office/drawing/2014/main" val="10011"/>
                  </a:ext>
                </a:extLst>
              </a:tr>
              <a:tr h="337684">
                <a:tc>
                  <a:txBody>
                    <a:bodyPr/>
                    <a:lstStyle/>
                    <a:p>
                      <a:r>
                        <a:rPr lang="es-ES" sz="1200" dirty="0"/>
                        <a:t>              1.2.2 Importancia relativa de gastos administrativos</a:t>
                      </a:r>
                      <a:endParaRPr lang="es-CR" sz="1200" dirty="0"/>
                    </a:p>
                  </a:txBody>
                  <a:tcPr marL="91424" marR="91424" marT="45712" marB="45712"/>
                </a:tc>
                <a:extLst>
                  <a:ext uri="{0D108BD9-81ED-4DB2-BD59-A6C34878D82A}">
                    <a16:rowId xmlns:a16="http://schemas.microsoft.com/office/drawing/2014/main" val="10012"/>
                  </a:ext>
                </a:extLst>
              </a:tr>
              <a:tr h="337684">
                <a:tc>
                  <a:txBody>
                    <a:bodyPr/>
                    <a:lstStyle/>
                    <a:p>
                      <a:r>
                        <a:rPr lang="es-ES" sz="1200" dirty="0"/>
                        <a:t>                     -Detalle de gastos administrativos y peso porcentual</a:t>
                      </a:r>
                      <a:endParaRPr lang="es-CR" sz="1200" dirty="0"/>
                    </a:p>
                  </a:txBody>
                  <a:tcPr marL="91424" marR="91424" marT="45712" marB="45712"/>
                </a:tc>
                <a:extLst>
                  <a:ext uri="{0D108BD9-81ED-4DB2-BD59-A6C34878D82A}">
                    <a16:rowId xmlns:a16="http://schemas.microsoft.com/office/drawing/2014/main" val="1001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43E5E134-A875-427E-9824-B0B9D75A924A}"/>
              </a:ext>
            </a:extLst>
          </p:cNvPr>
          <p:cNvSpPr/>
          <p:nvPr/>
        </p:nvSpPr>
        <p:spPr>
          <a:xfrm>
            <a:off x="971600" y="188640"/>
            <a:ext cx="7315199" cy="619275"/>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1002">
            <a:schemeClr val="lt1"/>
          </a:fillRef>
          <a:effectRef idx="3">
            <a:schemeClr val="accent3"/>
          </a:effectRef>
          <a:fontRef idx="minor">
            <a:schemeClr val="lt1"/>
          </a:fontRef>
        </p:style>
        <p:txBody>
          <a:bodyPr anchor="ctr"/>
          <a:lstStyle/>
          <a:p>
            <a:pPr algn="ctr">
              <a:defRPr/>
            </a:pPr>
            <a:r>
              <a:rPr lang="es-ES" sz="1600" b="1" dirty="0">
                <a:solidFill>
                  <a:schemeClr val="accent6">
                    <a:lumMod val="50000"/>
                  </a:schemeClr>
                </a:solidFill>
              </a:rPr>
              <a:t>ESQUEMA DE ANALISIS DEL RENDIMIENTO DE OPERACIÓN (ROA)</a:t>
            </a:r>
          </a:p>
        </p:txBody>
      </p:sp>
      <p:graphicFrame>
        <p:nvGraphicFramePr>
          <p:cNvPr id="7" name="6 Tabla">
            <a:extLst>
              <a:ext uri="{FF2B5EF4-FFF2-40B4-BE49-F238E27FC236}">
                <a16:creationId xmlns:a16="http://schemas.microsoft.com/office/drawing/2014/main" id="{E1275F07-1222-41E9-82E5-ABB4FB64FED3}"/>
              </a:ext>
            </a:extLst>
          </p:cNvPr>
          <p:cNvGraphicFramePr>
            <a:graphicFrameLocks noGrp="1"/>
          </p:cNvGraphicFramePr>
          <p:nvPr/>
        </p:nvGraphicFramePr>
        <p:xfrm>
          <a:off x="1330325" y="1268413"/>
          <a:ext cx="6597650" cy="4873625"/>
        </p:xfrm>
        <a:graphic>
          <a:graphicData uri="http://schemas.openxmlformats.org/drawingml/2006/table">
            <a:tbl>
              <a:tblPr firstRow="1" bandRow="1">
                <a:tableStyleId>{10A1B5D5-9B99-4C35-A422-299274C87663}</a:tableStyleId>
              </a:tblPr>
              <a:tblGrid>
                <a:gridCol w="6597650">
                  <a:extLst>
                    <a:ext uri="{9D8B030D-6E8A-4147-A177-3AD203B41FA5}">
                      <a16:colId xmlns:a16="http://schemas.microsoft.com/office/drawing/2014/main" val="20000"/>
                    </a:ext>
                  </a:extLst>
                </a:gridCol>
              </a:tblGrid>
              <a:tr h="368036">
                <a:tc>
                  <a:txBody>
                    <a:bodyPr/>
                    <a:lstStyle/>
                    <a:p>
                      <a:pPr marL="342900" indent="-342900"/>
                      <a:r>
                        <a:rPr lang="es-ES" sz="1200" dirty="0"/>
                        <a:t>2.   Rotación de activo total RAT</a:t>
                      </a:r>
                      <a:endParaRPr lang="es-ES" sz="1200" b="1" dirty="0">
                        <a:solidFill>
                          <a:schemeClr val="bg1"/>
                        </a:solidFill>
                      </a:endParaRPr>
                    </a:p>
                  </a:txBody>
                  <a:tcPr marT="45717" marB="45717"/>
                </a:tc>
                <a:extLst>
                  <a:ext uri="{0D108BD9-81ED-4DB2-BD59-A6C34878D82A}">
                    <a16:rowId xmlns:a16="http://schemas.microsoft.com/office/drawing/2014/main" val="10000"/>
                  </a:ext>
                </a:extLst>
              </a:tr>
              <a:tr h="368036">
                <a:tc>
                  <a:txBody>
                    <a:bodyPr/>
                    <a:lstStyle/>
                    <a:p>
                      <a:r>
                        <a:rPr lang="es-ES" sz="1200" dirty="0"/>
                        <a:t>       2.1  Rotación de activo circulante</a:t>
                      </a:r>
                      <a:endParaRPr lang="es-CR" sz="1200" b="1" dirty="0"/>
                    </a:p>
                  </a:txBody>
                  <a:tcPr marT="45717" marB="45717"/>
                </a:tc>
                <a:extLst>
                  <a:ext uri="{0D108BD9-81ED-4DB2-BD59-A6C34878D82A}">
                    <a16:rowId xmlns:a16="http://schemas.microsoft.com/office/drawing/2014/main" val="10001"/>
                  </a:ext>
                </a:extLst>
              </a:tr>
              <a:tr h="368036">
                <a:tc>
                  <a:txBody>
                    <a:bodyPr/>
                    <a:lstStyle/>
                    <a:p>
                      <a:r>
                        <a:rPr lang="es-CR" sz="1200" dirty="0"/>
                        <a:t>            </a:t>
                      </a:r>
                      <a:r>
                        <a:rPr lang="es-ES" sz="1200" dirty="0"/>
                        <a:t>2.1.1 Variación porcentual en ventas</a:t>
                      </a:r>
                      <a:endParaRPr lang="es-CR" sz="1200" dirty="0"/>
                    </a:p>
                  </a:txBody>
                  <a:tcPr marT="45717" marB="45717"/>
                </a:tc>
                <a:extLst>
                  <a:ext uri="{0D108BD9-81ED-4DB2-BD59-A6C34878D82A}">
                    <a16:rowId xmlns:a16="http://schemas.microsoft.com/office/drawing/2014/main" val="10002"/>
                  </a:ext>
                </a:extLst>
              </a:tr>
              <a:tr h="368036">
                <a:tc>
                  <a:txBody>
                    <a:bodyPr/>
                    <a:lstStyle/>
                    <a:p>
                      <a:r>
                        <a:rPr lang="es-CR" sz="1200" dirty="0"/>
                        <a:t>            </a:t>
                      </a:r>
                      <a:r>
                        <a:rPr lang="es-ES" sz="1200" dirty="0"/>
                        <a:t>2.1.2 Rotación de inventarios</a:t>
                      </a:r>
                      <a:endParaRPr lang="es-CR" sz="1200" dirty="0"/>
                    </a:p>
                  </a:txBody>
                  <a:tcPr marT="45717" marB="45717"/>
                </a:tc>
                <a:extLst>
                  <a:ext uri="{0D108BD9-81ED-4DB2-BD59-A6C34878D82A}">
                    <a16:rowId xmlns:a16="http://schemas.microsoft.com/office/drawing/2014/main" val="10003"/>
                  </a:ext>
                </a:extLst>
              </a:tr>
              <a:tr h="368036">
                <a:tc>
                  <a:txBody>
                    <a:bodyPr/>
                    <a:lstStyle/>
                    <a:p>
                      <a:r>
                        <a:rPr lang="es-CR" sz="1200" dirty="0"/>
                        <a:t>                     </a:t>
                      </a:r>
                      <a:r>
                        <a:rPr lang="es-ES" sz="1200" dirty="0"/>
                        <a:t>a-Rotación de materia prima</a:t>
                      </a:r>
                      <a:endParaRPr lang="es-CR" sz="1200" dirty="0"/>
                    </a:p>
                  </a:txBody>
                  <a:tcPr marT="45717" marB="45717"/>
                </a:tc>
                <a:extLst>
                  <a:ext uri="{0D108BD9-81ED-4DB2-BD59-A6C34878D82A}">
                    <a16:rowId xmlns:a16="http://schemas.microsoft.com/office/drawing/2014/main" val="10004"/>
                  </a:ext>
                </a:extLst>
              </a:tr>
              <a:tr h="368036">
                <a:tc>
                  <a:txBody>
                    <a:bodyPr/>
                    <a:lstStyle/>
                    <a:p>
                      <a:r>
                        <a:rPr lang="es-ES" sz="1200" dirty="0"/>
                        <a:t>                     b-Rotación de producto en proceso</a:t>
                      </a:r>
                      <a:endParaRPr lang="es-CR" sz="1200" dirty="0"/>
                    </a:p>
                  </a:txBody>
                  <a:tcPr marT="45717" marB="45717"/>
                </a:tc>
                <a:extLst>
                  <a:ext uri="{0D108BD9-81ED-4DB2-BD59-A6C34878D82A}">
                    <a16:rowId xmlns:a16="http://schemas.microsoft.com/office/drawing/2014/main" val="10005"/>
                  </a:ext>
                </a:extLst>
              </a:tr>
              <a:tr h="368036">
                <a:tc>
                  <a:txBody>
                    <a:bodyPr/>
                    <a:lstStyle/>
                    <a:p>
                      <a:r>
                        <a:rPr lang="es-CR" sz="1200" dirty="0"/>
                        <a:t>                    </a:t>
                      </a:r>
                      <a:r>
                        <a:rPr lang="es-ES" sz="1200" dirty="0"/>
                        <a:t>c-Rotación de producto terminado</a:t>
                      </a:r>
                      <a:endParaRPr lang="es-CR" sz="1200" dirty="0"/>
                    </a:p>
                  </a:txBody>
                  <a:tcPr marT="45717" marB="45717"/>
                </a:tc>
                <a:extLst>
                  <a:ext uri="{0D108BD9-81ED-4DB2-BD59-A6C34878D82A}">
                    <a16:rowId xmlns:a16="http://schemas.microsoft.com/office/drawing/2014/main" val="10006"/>
                  </a:ext>
                </a:extLst>
              </a:tr>
              <a:tr h="368036">
                <a:tc>
                  <a:txBody>
                    <a:bodyPr/>
                    <a:lstStyle/>
                    <a:p>
                      <a:r>
                        <a:rPr lang="es-CR" sz="1200" dirty="0"/>
                        <a:t>                    </a:t>
                      </a:r>
                      <a:r>
                        <a:rPr lang="es-ES" sz="1200" dirty="0"/>
                        <a:t>d-Rotación pro productos, áreas y zonas geográfica</a:t>
                      </a:r>
                      <a:endParaRPr lang="es-CR" sz="1200" dirty="0"/>
                    </a:p>
                  </a:txBody>
                  <a:tcPr marT="45717" marB="45717"/>
                </a:tc>
                <a:extLst>
                  <a:ext uri="{0D108BD9-81ED-4DB2-BD59-A6C34878D82A}">
                    <a16:rowId xmlns:a16="http://schemas.microsoft.com/office/drawing/2014/main" val="10007"/>
                  </a:ext>
                </a:extLst>
              </a:tr>
              <a:tr h="368036">
                <a:tc>
                  <a:txBody>
                    <a:bodyPr/>
                    <a:lstStyle/>
                    <a:p>
                      <a:r>
                        <a:rPr lang="es-ES" sz="1200" dirty="0"/>
                        <a:t>           2.1.3 Periodo medio de cobro</a:t>
                      </a:r>
                      <a:endParaRPr lang="es-CR" sz="1200" dirty="0"/>
                    </a:p>
                  </a:txBody>
                  <a:tcPr marT="45717" marB="45717"/>
                </a:tc>
                <a:extLst>
                  <a:ext uri="{0D108BD9-81ED-4DB2-BD59-A6C34878D82A}">
                    <a16:rowId xmlns:a16="http://schemas.microsoft.com/office/drawing/2014/main" val="10008"/>
                  </a:ext>
                </a:extLst>
              </a:tr>
              <a:tr h="368036">
                <a:tc>
                  <a:txBody>
                    <a:bodyPr/>
                    <a:lstStyle/>
                    <a:p>
                      <a:r>
                        <a:rPr lang="es-ES" sz="1200" dirty="0"/>
                        <a:t>           2.1.4 Cambios porcentuales de otros activos circulantes</a:t>
                      </a:r>
                      <a:endParaRPr lang="es-CR" sz="1200" dirty="0"/>
                    </a:p>
                  </a:txBody>
                  <a:tcPr marT="45717" marB="45717"/>
                </a:tc>
                <a:extLst>
                  <a:ext uri="{0D108BD9-81ED-4DB2-BD59-A6C34878D82A}">
                    <a16:rowId xmlns:a16="http://schemas.microsoft.com/office/drawing/2014/main" val="10009"/>
                  </a:ext>
                </a:extLst>
              </a:tr>
              <a:tr h="368036">
                <a:tc>
                  <a:txBody>
                    <a:bodyPr/>
                    <a:lstStyle/>
                    <a:p>
                      <a:r>
                        <a:rPr lang="es-ES" sz="1200" dirty="0"/>
                        <a:t>        2.2 Rotación de activo fijo</a:t>
                      </a:r>
                      <a:endParaRPr lang="es-CR" sz="1200" b="1" dirty="0"/>
                    </a:p>
                  </a:txBody>
                  <a:tcPr marT="45717" marB="45717"/>
                </a:tc>
                <a:extLst>
                  <a:ext uri="{0D108BD9-81ED-4DB2-BD59-A6C34878D82A}">
                    <a16:rowId xmlns:a16="http://schemas.microsoft.com/office/drawing/2014/main" val="10010"/>
                  </a:ext>
                </a:extLst>
              </a:tr>
              <a:tr h="368036">
                <a:tc>
                  <a:txBody>
                    <a:bodyPr/>
                    <a:lstStyle/>
                    <a:p>
                      <a:pPr marL="342900" indent="-342900"/>
                      <a:r>
                        <a:rPr lang="es-ES" sz="1200" dirty="0"/>
                        <a:t>	</a:t>
                      </a:r>
                      <a:r>
                        <a:rPr lang="es-ES" sz="1200" baseline="0" dirty="0"/>
                        <a:t>     </a:t>
                      </a:r>
                      <a:r>
                        <a:rPr lang="es-ES" sz="1200" dirty="0"/>
                        <a:t>2.2.1 Variación porcentual en ventas</a:t>
                      </a:r>
                    </a:p>
                  </a:txBody>
                  <a:tcPr marT="45717" marB="45717"/>
                </a:tc>
                <a:extLst>
                  <a:ext uri="{0D108BD9-81ED-4DB2-BD59-A6C34878D82A}">
                    <a16:rowId xmlns:a16="http://schemas.microsoft.com/office/drawing/2014/main" val="10011"/>
                  </a:ext>
                </a:extLst>
              </a:tr>
              <a:tr h="457194">
                <a:tc>
                  <a:txBody>
                    <a:bodyPr/>
                    <a:lstStyle/>
                    <a:p>
                      <a:r>
                        <a:rPr lang="es-ES" sz="1200" dirty="0"/>
                        <a:t>            2.2.2 Cambios porcentuales en partidas de inmuebles, maquinaria, equipo, etc.</a:t>
                      </a:r>
                      <a:endParaRPr lang="es-CR" sz="1200" dirty="0"/>
                    </a:p>
                  </a:txBody>
                  <a:tcPr marT="45717" marB="45717"/>
                </a:tc>
                <a:extLst>
                  <a:ext uri="{0D108BD9-81ED-4DB2-BD59-A6C34878D82A}">
                    <a16:rowId xmlns:a16="http://schemas.microsoft.com/office/drawing/2014/main" val="1001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2CD1281B-C42C-4CDE-880A-F5006AFF6071}"/>
              </a:ext>
            </a:extLst>
          </p:cNvPr>
          <p:cNvSpPr/>
          <p:nvPr/>
        </p:nvSpPr>
        <p:spPr>
          <a:xfrm>
            <a:off x="971600" y="404664"/>
            <a:ext cx="7315199" cy="619275"/>
          </a:xfrm>
          <a:prstGeom prst="roundRect">
            <a:avLst/>
          </a:prstGeom>
          <a:solidFill>
            <a:schemeClr val="accent6">
              <a:lumMod val="20000"/>
              <a:lumOff val="80000"/>
            </a:schemeClr>
          </a:solidFill>
          <a:ln>
            <a:solidFill>
              <a:schemeClr val="accent1">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1002">
            <a:schemeClr val="lt1"/>
          </a:fillRef>
          <a:effectRef idx="3">
            <a:schemeClr val="accent3"/>
          </a:effectRef>
          <a:fontRef idx="minor">
            <a:schemeClr val="lt1"/>
          </a:fontRef>
        </p:style>
        <p:txBody>
          <a:bodyPr anchor="ctr"/>
          <a:lstStyle/>
          <a:p>
            <a:pPr algn="ctr">
              <a:defRPr/>
            </a:pPr>
            <a:r>
              <a:rPr lang="es-ES" sz="1600" b="1" dirty="0">
                <a:solidFill>
                  <a:schemeClr val="accent6">
                    <a:lumMod val="50000"/>
                  </a:schemeClr>
                </a:solidFill>
              </a:rPr>
              <a:t>ESQUEMA DE ANALISIS DEL RENDIMIENTO DE OPERACIÓN (ROA)</a:t>
            </a:r>
          </a:p>
        </p:txBody>
      </p:sp>
      <p:graphicFrame>
        <p:nvGraphicFramePr>
          <p:cNvPr id="7" name="6 Tabla">
            <a:extLst>
              <a:ext uri="{FF2B5EF4-FFF2-40B4-BE49-F238E27FC236}">
                <a16:creationId xmlns:a16="http://schemas.microsoft.com/office/drawing/2014/main" id="{5EB7C128-3EE8-4085-9B3E-8BBDFDC9839E}"/>
              </a:ext>
            </a:extLst>
          </p:cNvPr>
          <p:cNvGraphicFramePr>
            <a:graphicFrameLocks noGrp="1"/>
          </p:cNvGraphicFramePr>
          <p:nvPr/>
        </p:nvGraphicFramePr>
        <p:xfrm>
          <a:off x="1547813" y="2276475"/>
          <a:ext cx="6483350" cy="1042988"/>
        </p:xfrm>
        <a:graphic>
          <a:graphicData uri="http://schemas.openxmlformats.org/drawingml/2006/table">
            <a:tbl>
              <a:tblPr firstRow="1" bandRow="1">
                <a:tableStyleId>{10A1B5D5-9B99-4C35-A422-299274C87663}</a:tableStyleId>
              </a:tblPr>
              <a:tblGrid>
                <a:gridCol w="6483350">
                  <a:extLst>
                    <a:ext uri="{9D8B030D-6E8A-4147-A177-3AD203B41FA5}">
                      <a16:colId xmlns:a16="http://schemas.microsoft.com/office/drawing/2014/main" val="20000"/>
                    </a:ext>
                  </a:extLst>
                </a:gridCol>
              </a:tblGrid>
              <a:tr h="281607">
                <a:tc>
                  <a:txBody>
                    <a:bodyPr/>
                    <a:lstStyle/>
                    <a:p>
                      <a:r>
                        <a:rPr lang="es-ES" sz="1200" dirty="0"/>
                        <a:t>        2.3 Cambio porcentual en otros activos</a:t>
                      </a:r>
                      <a:endParaRPr lang="es-CR" sz="1200" b="1" dirty="0">
                        <a:solidFill>
                          <a:schemeClr val="tx1"/>
                        </a:solidFill>
                      </a:endParaRPr>
                    </a:p>
                  </a:txBody>
                  <a:tcPr marL="91434" marR="91434" marT="45740" marB="45740"/>
                </a:tc>
                <a:extLst>
                  <a:ext uri="{0D108BD9-81ED-4DB2-BD59-A6C34878D82A}">
                    <a16:rowId xmlns:a16="http://schemas.microsoft.com/office/drawing/2014/main" val="10000"/>
                  </a:ext>
                </a:extLst>
              </a:tr>
              <a:tr h="380691">
                <a:tc>
                  <a:txBody>
                    <a:bodyPr/>
                    <a:lstStyle/>
                    <a:p>
                      <a:r>
                        <a:rPr lang="es-ES" sz="1200" dirty="0"/>
                        <a:t>        2.3.1 Variación porcentual en ventas</a:t>
                      </a:r>
                      <a:endParaRPr lang="es-CR" sz="1200" dirty="0"/>
                    </a:p>
                  </a:txBody>
                  <a:tcPr marL="91434" marR="91434" marT="45740" marB="45740"/>
                </a:tc>
                <a:extLst>
                  <a:ext uri="{0D108BD9-81ED-4DB2-BD59-A6C34878D82A}">
                    <a16:rowId xmlns:a16="http://schemas.microsoft.com/office/drawing/2014/main" val="10001"/>
                  </a:ext>
                </a:extLst>
              </a:tr>
              <a:tr h="380691">
                <a:tc>
                  <a:txBody>
                    <a:bodyPr/>
                    <a:lstStyle/>
                    <a:p>
                      <a:r>
                        <a:rPr lang="es-ES" sz="1200" dirty="0"/>
                        <a:t>        2.3.2. Cambios porcentuales en partidas de otros activos</a:t>
                      </a:r>
                      <a:endParaRPr lang="es-CR" sz="1200" dirty="0"/>
                    </a:p>
                  </a:txBody>
                  <a:tcPr marL="91434" marR="91434" marT="45740" marB="45740"/>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D655B274-05FF-4E13-A7A2-5DBE0D3730A7}"/>
              </a:ext>
            </a:extLst>
          </p:cNvPr>
          <p:cNvSpPr/>
          <p:nvPr/>
        </p:nvSpPr>
        <p:spPr>
          <a:xfrm>
            <a:off x="719854" y="476672"/>
            <a:ext cx="7776864" cy="906673"/>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COMPOSICIÓN DEL RENDIMIENTO </a:t>
            </a:r>
          </a:p>
          <a:p>
            <a:pPr algn="ctr">
              <a:defRPr/>
            </a:pPr>
            <a:r>
              <a:rPr lang="es-ES" b="1" dirty="0">
                <a:solidFill>
                  <a:schemeClr val="accent6">
                    <a:lumMod val="50000"/>
                  </a:schemeClr>
                </a:solidFill>
              </a:rPr>
              <a:t>SOBRE LA INVERSIÓN</a:t>
            </a:r>
          </a:p>
        </p:txBody>
      </p:sp>
      <p:sp>
        <p:nvSpPr>
          <p:cNvPr id="5" name="5 Rectángulo redondeado">
            <a:extLst>
              <a:ext uri="{FF2B5EF4-FFF2-40B4-BE49-F238E27FC236}">
                <a16:creationId xmlns:a16="http://schemas.microsoft.com/office/drawing/2014/main" id="{1C2F2351-0587-4CB0-B1AA-95A275D59531}"/>
              </a:ext>
            </a:extLst>
          </p:cNvPr>
          <p:cNvSpPr>
            <a:spLocks noChangeArrowheads="1"/>
          </p:cNvSpPr>
          <p:nvPr/>
        </p:nvSpPr>
        <p:spPr bwMode="auto">
          <a:xfrm>
            <a:off x="971600" y="2636912"/>
            <a:ext cx="7709633" cy="1570789"/>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El </a:t>
            </a:r>
            <a:r>
              <a:rPr lang="es-ES" sz="2200" b="1" i="1" u="sng" dirty="0">
                <a:solidFill>
                  <a:srgbClr val="FF0000"/>
                </a:solidFill>
                <a:latin typeface="Times"/>
                <a:cs typeface="Times"/>
              </a:rPr>
              <a:t>rendimiento sobre la inversión (RSI)</a:t>
            </a:r>
            <a:r>
              <a:rPr lang="es-ES" sz="2200" dirty="0">
                <a:latin typeface="Times"/>
                <a:cs typeface="Times"/>
              </a:rPr>
              <a:t> se descompone en dos factores que son la </a:t>
            </a:r>
            <a:r>
              <a:rPr lang="es-ES" sz="2200" b="1" i="1" u="sng" dirty="0">
                <a:solidFill>
                  <a:srgbClr val="FF0000"/>
                </a:solidFill>
                <a:latin typeface="Times"/>
                <a:cs typeface="Times"/>
              </a:rPr>
              <a:t>rotación de activo total (RAT)</a:t>
            </a:r>
            <a:r>
              <a:rPr lang="es-ES" sz="2200" dirty="0">
                <a:latin typeface="Times"/>
                <a:cs typeface="Times"/>
              </a:rPr>
              <a:t> y el </a:t>
            </a:r>
            <a:r>
              <a:rPr lang="es-ES" sz="2200" b="1" i="1" u="sng" dirty="0">
                <a:solidFill>
                  <a:srgbClr val="FF0000"/>
                </a:solidFill>
                <a:latin typeface="Times"/>
                <a:cs typeface="Times"/>
              </a:rPr>
              <a:t>margen de utilidad neta (MUN).</a:t>
            </a:r>
            <a:endParaRPr lang="es-ES" sz="2200" dirty="0">
              <a:latin typeface="Times"/>
              <a:cs typeface="Time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269DDDF7-B3CC-43D7-8255-78E039D5D160}"/>
              </a:ext>
            </a:extLst>
          </p:cNvPr>
          <p:cNvSpPr/>
          <p:nvPr/>
        </p:nvSpPr>
        <p:spPr>
          <a:xfrm>
            <a:off x="611560" y="188640"/>
            <a:ext cx="8064896" cy="1176867"/>
          </a:xfrm>
          <a:prstGeom prst="roundRect">
            <a:avLst/>
          </a:prstGeom>
          <a:solidFill>
            <a:schemeClr val="bg1">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COMPOSICIÓN DEL RENDIMIENTO SOBRE LA INVERSIÓN</a:t>
            </a:r>
          </a:p>
        </p:txBody>
      </p:sp>
      <p:sp>
        <p:nvSpPr>
          <p:cNvPr id="5" name="5 Rectángulo redondeado">
            <a:extLst>
              <a:ext uri="{FF2B5EF4-FFF2-40B4-BE49-F238E27FC236}">
                <a16:creationId xmlns:a16="http://schemas.microsoft.com/office/drawing/2014/main" id="{1CD7032A-6D2E-4C66-BADE-A8BDA75F0DDC}"/>
              </a:ext>
            </a:extLst>
          </p:cNvPr>
          <p:cNvSpPr>
            <a:spLocks noChangeArrowheads="1"/>
          </p:cNvSpPr>
          <p:nvPr/>
        </p:nvSpPr>
        <p:spPr bwMode="auto">
          <a:xfrm>
            <a:off x="827584" y="2276872"/>
            <a:ext cx="7704856" cy="3168352"/>
          </a:xfrm>
          <a:prstGeom prst="roundRect">
            <a:avLst>
              <a:gd name="adj" fmla="val 16667"/>
            </a:avLst>
          </a:prstGeom>
          <a:solidFill>
            <a:schemeClr val="accent6">
              <a:lumMod val="20000"/>
              <a:lumOff val="80000"/>
            </a:schemeClr>
          </a:solidFill>
          <a:ln w="9525">
            <a:solidFill>
              <a:schemeClr val="accent1"/>
            </a:solid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El </a:t>
            </a:r>
            <a:r>
              <a:rPr lang="es-ES" sz="2200" b="1" i="1" u="sng" dirty="0">
                <a:solidFill>
                  <a:srgbClr val="FF0000"/>
                </a:solidFill>
                <a:latin typeface="Times"/>
                <a:cs typeface="Times"/>
              </a:rPr>
              <a:t>margen de utilidad neta (MUN) </a:t>
            </a:r>
            <a:r>
              <a:rPr lang="es-ES" sz="2200" dirty="0">
                <a:latin typeface="Times"/>
                <a:cs typeface="Times"/>
              </a:rPr>
              <a:t>indica la utilidad porcentual final generada sobre las ventas. El margen es una medida unitaria o porcentual que no considera el volumen de ventas.</a:t>
            </a:r>
          </a:p>
          <a:p>
            <a:pPr algn="just">
              <a:defRPr/>
            </a:pPr>
            <a:endParaRPr lang="es-ES" sz="2200" dirty="0">
              <a:latin typeface="Times"/>
              <a:cs typeface="Times"/>
            </a:endParaRPr>
          </a:p>
          <a:p>
            <a:pPr algn="just">
              <a:defRPr/>
            </a:pPr>
            <a:r>
              <a:rPr lang="es-ES" sz="2200" dirty="0">
                <a:latin typeface="Times"/>
                <a:cs typeface="Times"/>
              </a:rPr>
              <a:t>La </a:t>
            </a:r>
            <a:r>
              <a:rPr lang="es-ES" sz="2200" b="1" i="1" u="sng" dirty="0">
                <a:solidFill>
                  <a:srgbClr val="FF0000"/>
                </a:solidFill>
                <a:latin typeface="Times"/>
                <a:cs typeface="Times"/>
              </a:rPr>
              <a:t>rotación del activo total (RAT)</a:t>
            </a:r>
            <a:r>
              <a:rPr lang="es-ES" sz="2200" dirty="0">
                <a:latin typeface="Times"/>
                <a:cs typeface="Times"/>
              </a:rPr>
              <a:t> es un indicador de volumen que señala la capacidad de los activos totales para generar ventas, sin considerar la ganancia obtenida sobre esas ventas.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891ED779-3AE1-42DD-9F1C-9C58D0E34D27}"/>
              </a:ext>
            </a:extLst>
          </p:cNvPr>
          <p:cNvSpPr/>
          <p:nvPr/>
        </p:nvSpPr>
        <p:spPr>
          <a:xfrm>
            <a:off x="639348" y="260648"/>
            <a:ext cx="7920880" cy="864096"/>
          </a:xfrm>
          <a:prstGeom prst="roundRect">
            <a:avLst/>
          </a:prstGeom>
          <a:solidFill>
            <a:schemeClr val="accent3">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COMPOSICIÓN DEL RENDIMIENTO </a:t>
            </a:r>
          </a:p>
          <a:p>
            <a:pPr algn="ctr">
              <a:defRPr/>
            </a:pPr>
            <a:r>
              <a:rPr lang="es-ES" b="1" dirty="0">
                <a:solidFill>
                  <a:schemeClr val="accent6">
                    <a:lumMod val="50000"/>
                  </a:schemeClr>
                </a:solidFill>
              </a:rPr>
              <a:t>SOBRE LA INVERSIÓN</a:t>
            </a:r>
          </a:p>
        </p:txBody>
      </p:sp>
      <p:sp>
        <p:nvSpPr>
          <p:cNvPr id="5" name="5 Rectángulo redondeado">
            <a:extLst>
              <a:ext uri="{FF2B5EF4-FFF2-40B4-BE49-F238E27FC236}">
                <a16:creationId xmlns:a16="http://schemas.microsoft.com/office/drawing/2014/main" id="{CDABDFE2-2A7E-4A03-AA38-547DDD27256F}"/>
              </a:ext>
            </a:extLst>
          </p:cNvPr>
          <p:cNvSpPr>
            <a:spLocks noChangeArrowheads="1"/>
          </p:cNvSpPr>
          <p:nvPr/>
        </p:nvSpPr>
        <p:spPr bwMode="auto">
          <a:xfrm>
            <a:off x="899591" y="2564904"/>
            <a:ext cx="7400393" cy="252841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b="1" i="1" u="sng" dirty="0">
                <a:solidFill>
                  <a:srgbClr val="FF0000"/>
                </a:solidFill>
                <a:latin typeface="Times"/>
                <a:cs typeface="Times"/>
              </a:rPr>
              <a:t>Al multiplicarse la rotación total por el margen neto,</a:t>
            </a:r>
            <a:r>
              <a:rPr lang="es-ES" sz="2200" dirty="0">
                <a:latin typeface="Times"/>
                <a:cs typeface="Times"/>
              </a:rPr>
              <a:t> se combina la capacidad de generar ventas por parte del activo con la utilidad obtenida sobre las ventas, cuyo resultado siempre es el </a:t>
            </a:r>
            <a:r>
              <a:rPr lang="es-ES" sz="2200" b="1" i="1" u="sng" dirty="0">
                <a:solidFill>
                  <a:srgbClr val="FF0000"/>
                </a:solidFill>
                <a:latin typeface="Times"/>
                <a:cs typeface="Times"/>
              </a:rPr>
              <a:t>rendimiento sobre la inversión total en activos (RSI).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2C0D31E4-965C-4B7D-BADC-3196F754A697}"/>
              </a:ext>
            </a:extLst>
          </p:cNvPr>
          <p:cNvSpPr/>
          <p:nvPr/>
        </p:nvSpPr>
        <p:spPr>
          <a:xfrm>
            <a:off x="719853" y="332656"/>
            <a:ext cx="7776864" cy="936104"/>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COMPOSICIÓN DEL RENDIMIENTO</a:t>
            </a:r>
          </a:p>
          <a:p>
            <a:pPr algn="ctr">
              <a:defRPr/>
            </a:pPr>
            <a:r>
              <a:rPr lang="es-ES" b="1" dirty="0">
                <a:solidFill>
                  <a:schemeClr val="accent6">
                    <a:lumMod val="50000"/>
                  </a:schemeClr>
                </a:solidFill>
              </a:rPr>
              <a:t> SOBRE LA INVERSIÓN</a:t>
            </a:r>
          </a:p>
        </p:txBody>
      </p:sp>
      <p:sp>
        <p:nvSpPr>
          <p:cNvPr id="5" name="5 Rectángulo redondeado">
            <a:extLst>
              <a:ext uri="{FF2B5EF4-FFF2-40B4-BE49-F238E27FC236}">
                <a16:creationId xmlns:a16="http://schemas.microsoft.com/office/drawing/2014/main" id="{E1BAA11E-C2E9-48C7-A7A5-D531034E6D90}"/>
              </a:ext>
            </a:extLst>
          </p:cNvPr>
          <p:cNvSpPr>
            <a:spLocks noChangeArrowheads="1"/>
          </p:cNvSpPr>
          <p:nvPr/>
        </p:nvSpPr>
        <p:spPr bwMode="auto">
          <a:xfrm>
            <a:off x="1052105" y="2708920"/>
            <a:ext cx="7112361" cy="2181200"/>
          </a:xfrm>
          <a:prstGeom prst="roundRect">
            <a:avLst>
              <a:gd name="adj" fmla="val 16667"/>
            </a:avLst>
          </a:prstGeom>
          <a:solidFill>
            <a:schemeClr val="accent6">
              <a:lumMod val="20000"/>
              <a:lumOff val="80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08000" tIns="72000" rIns="108000" bIns="90000"/>
          <a:lstStyle/>
          <a:p>
            <a:pPr algn="just">
              <a:defRPr/>
            </a:pPr>
            <a:endParaRPr lang="es-ES" sz="1000" dirty="0">
              <a:latin typeface="Times"/>
              <a:cs typeface="Times"/>
            </a:endParaRPr>
          </a:p>
          <a:p>
            <a:pPr algn="just">
              <a:defRPr/>
            </a:pPr>
            <a:r>
              <a:rPr lang="es-ES" sz="2200" dirty="0">
                <a:latin typeface="Times"/>
                <a:cs typeface="Times"/>
              </a:rPr>
              <a:t>Las empresas pueden incrementar el rendimiento total sobre activos (RSI), </a:t>
            </a:r>
            <a:r>
              <a:rPr lang="es-ES" sz="2200" b="1" i="1" u="sng" dirty="0">
                <a:solidFill>
                  <a:srgbClr val="FF0000"/>
                </a:solidFill>
                <a:latin typeface="Times"/>
                <a:cs typeface="Times"/>
              </a:rPr>
              <a:t>aumentando el margen de utilidad neta (MUN)</a:t>
            </a:r>
            <a:r>
              <a:rPr lang="es-ES" sz="2200" dirty="0">
                <a:latin typeface="Times"/>
                <a:cs typeface="Times"/>
              </a:rPr>
              <a:t> o </a:t>
            </a:r>
            <a:r>
              <a:rPr lang="es-ES" sz="2200" b="1" i="1" u="sng" dirty="0">
                <a:solidFill>
                  <a:srgbClr val="FF0000"/>
                </a:solidFill>
                <a:latin typeface="Times"/>
                <a:cs typeface="Times"/>
              </a:rPr>
              <a:t>elevando la rotación de activos totales (RAT).</a:t>
            </a:r>
            <a:endParaRPr lang="es-ES" sz="2200" dirty="0">
              <a:latin typeface="Times"/>
              <a:cs typeface="Time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349F2677-EC99-4054-AD29-7D097EA9F0A8}"/>
              </a:ext>
            </a:extLst>
          </p:cNvPr>
          <p:cNvSpPr/>
          <p:nvPr/>
        </p:nvSpPr>
        <p:spPr>
          <a:xfrm>
            <a:off x="575838" y="260648"/>
            <a:ext cx="8064896" cy="1050689"/>
          </a:xfrm>
          <a:prstGeom prst="roundRect">
            <a:avLst/>
          </a:prstGeom>
          <a:solidFill>
            <a:schemeClr val="bg1">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COMPOSICIÓN DEL RENDIMIENTO </a:t>
            </a:r>
          </a:p>
          <a:p>
            <a:pPr algn="ctr">
              <a:defRPr/>
            </a:pPr>
            <a:r>
              <a:rPr lang="es-ES" b="1" dirty="0">
                <a:solidFill>
                  <a:schemeClr val="accent6">
                    <a:lumMod val="50000"/>
                  </a:schemeClr>
                </a:solidFill>
              </a:rPr>
              <a:t>SOBRE LA INVERSIÓN</a:t>
            </a:r>
          </a:p>
        </p:txBody>
      </p:sp>
      <p:sp>
        <p:nvSpPr>
          <p:cNvPr id="5" name="5 Rectángulo redondeado">
            <a:extLst>
              <a:ext uri="{FF2B5EF4-FFF2-40B4-BE49-F238E27FC236}">
                <a16:creationId xmlns:a16="http://schemas.microsoft.com/office/drawing/2014/main" id="{57505E23-6C91-44C3-B65F-9A88A8A62647}"/>
              </a:ext>
            </a:extLst>
          </p:cNvPr>
          <p:cNvSpPr>
            <a:spLocks noChangeArrowheads="1"/>
          </p:cNvSpPr>
          <p:nvPr/>
        </p:nvSpPr>
        <p:spPr bwMode="auto">
          <a:xfrm>
            <a:off x="880300" y="2708920"/>
            <a:ext cx="7760434" cy="2340857"/>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scene3d>
              <a:camera prst="orthographicFront"/>
              <a:lightRig rig="threePt" dir="t"/>
            </a:scene3d>
            <a:sp3d extrusionH="57150">
              <a:bevelT w="38100" h="38100"/>
            </a:sp3d>
          </a:bodyPr>
          <a:lstStyle/>
          <a:p>
            <a:pPr algn="just">
              <a:defRPr/>
            </a:pPr>
            <a:r>
              <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a:cs typeface="Times"/>
              </a:rPr>
              <a:t>RSI </a:t>
            </a:r>
            <a:r>
              <a:rPr lang="es-ES" dirty="0">
                <a:latin typeface="Times"/>
                <a:cs typeface="Times"/>
              </a:rPr>
              <a:t>= Rendimiento sobre la inversión total en activos</a:t>
            </a:r>
          </a:p>
          <a:p>
            <a:pPr algn="just">
              <a:defRPr/>
            </a:pPr>
            <a:endParaRPr lang="es-ES" b="1" i="1" u="sng" dirty="0">
              <a:solidFill>
                <a:srgbClr val="FF0000"/>
              </a:solidFill>
              <a:latin typeface="Times"/>
              <a:cs typeface="Times"/>
            </a:endParaRPr>
          </a:p>
          <a:p>
            <a:pPr algn="just">
              <a:defRPr/>
            </a:pPr>
            <a:r>
              <a:rPr lang="es-E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MUN</a:t>
            </a:r>
            <a:r>
              <a:rPr lang="es-ES" dirty="0">
                <a:solidFill>
                  <a:srgbClr val="FF0000"/>
                </a:solidFill>
                <a:latin typeface="Times"/>
                <a:cs typeface="Times"/>
              </a:rPr>
              <a:t> </a:t>
            </a:r>
            <a:r>
              <a:rPr lang="es-ES" dirty="0">
                <a:latin typeface="Times"/>
                <a:cs typeface="Times"/>
              </a:rPr>
              <a:t>= Margen de utilidad neta</a:t>
            </a:r>
          </a:p>
          <a:p>
            <a:pPr algn="just">
              <a:defRPr/>
            </a:pPr>
            <a:endParaRPr lang="es-ES" dirty="0">
              <a:solidFill>
                <a:srgbClr val="FF0000"/>
              </a:solidFill>
              <a:latin typeface="Times"/>
              <a:cs typeface="Times"/>
            </a:endParaRPr>
          </a:p>
          <a:p>
            <a:pPr algn="just">
              <a:defRPr/>
            </a:pPr>
            <a:r>
              <a:rPr lang="es-E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RAT</a:t>
            </a:r>
            <a:r>
              <a:rPr lang="es-ES" dirty="0">
                <a:solidFill>
                  <a:srgbClr val="FF0000"/>
                </a:solidFill>
                <a:latin typeface="Times"/>
                <a:cs typeface="Times"/>
              </a:rPr>
              <a:t> </a:t>
            </a:r>
            <a:r>
              <a:rPr lang="es-ES" dirty="0">
                <a:latin typeface="Times"/>
                <a:cs typeface="Times"/>
              </a:rPr>
              <a:t>= Rotación del activo total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45BDEFDF-AEE4-4C6B-B066-3F2C29FECA90}"/>
              </a:ext>
            </a:extLst>
          </p:cNvPr>
          <p:cNvSpPr/>
          <p:nvPr/>
        </p:nvSpPr>
        <p:spPr>
          <a:xfrm>
            <a:off x="900113" y="476250"/>
            <a:ext cx="7416800" cy="1177925"/>
          </a:xfrm>
          <a:prstGeom prst="roundRect">
            <a:avLst/>
          </a:prstGeom>
          <a:solidFill>
            <a:schemeClr val="accent3">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800" b="1" dirty="0">
                <a:solidFill>
                  <a:schemeClr val="accent6">
                    <a:lumMod val="50000"/>
                  </a:schemeClr>
                </a:solidFill>
              </a:rPr>
              <a:t>ANÁLISIS INTEGRAL DE RENTABILIDAD</a:t>
            </a:r>
          </a:p>
        </p:txBody>
      </p:sp>
      <p:sp>
        <p:nvSpPr>
          <p:cNvPr id="5" name="5 Rectángulo redondeado">
            <a:extLst>
              <a:ext uri="{FF2B5EF4-FFF2-40B4-BE49-F238E27FC236}">
                <a16:creationId xmlns:a16="http://schemas.microsoft.com/office/drawing/2014/main" id="{C3C41418-9EAA-48D4-94E1-06051402A53A}"/>
              </a:ext>
            </a:extLst>
          </p:cNvPr>
          <p:cNvSpPr>
            <a:spLocks noChangeArrowheads="1"/>
          </p:cNvSpPr>
          <p:nvPr/>
        </p:nvSpPr>
        <p:spPr bwMode="auto">
          <a:xfrm>
            <a:off x="573308" y="2564904"/>
            <a:ext cx="8069955" cy="2919737"/>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dirty="0">
                <a:solidFill>
                  <a:srgbClr val="000000"/>
                </a:solidFill>
                <a:latin typeface="Times"/>
                <a:cs typeface="Times"/>
              </a:rPr>
              <a:t>Los problemas y las conclusiones para que resulten útiles deben expresarse en términos de sus causas originales, explicando toda su gama de efectos.</a:t>
            </a:r>
          </a:p>
          <a:p>
            <a:pPr algn="just">
              <a:defRPr/>
            </a:pPr>
            <a:endParaRPr lang="es-ES" b="1" i="1" u="sng" dirty="0">
              <a:solidFill>
                <a:srgbClr val="000000"/>
              </a:solidFill>
              <a:latin typeface="Times"/>
              <a:cs typeface="Times"/>
            </a:endParaRPr>
          </a:p>
          <a:p>
            <a:pPr algn="just">
              <a:defRPr/>
            </a:pPr>
            <a:r>
              <a:rPr lang="es-ES" dirty="0">
                <a:solidFill>
                  <a:srgbClr val="000000"/>
                </a:solidFill>
                <a:latin typeface="Times"/>
                <a:cs typeface="Times"/>
              </a:rPr>
              <a:t>Esta orientación solo puede lograrse mediante la aplicación de </a:t>
            </a:r>
            <a:r>
              <a:rPr lang="es-ES" b="1" i="1" u="sng" dirty="0">
                <a:solidFill>
                  <a:srgbClr val="FF0000"/>
                </a:solidFill>
                <a:latin typeface="Times"/>
                <a:cs typeface="Times"/>
              </a:rPr>
              <a:t>enfoques de análisis integral.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AA32FBB5-BF09-4335-AFB5-E502FBF6DDE7}"/>
              </a:ext>
            </a:extLst>
          </p:cNvPr>
          <p:cNvSpPr/>
          <p:nvPr/>
        </p:nvSpPr>
        <p:spPr>
          <a:xfrm>
            <a:off x="667660" y="188640"/>
            <a:ext cx="7808685" cy="684590"/>
          </a:xfrm>
          <a:prstGeom prst="roundRect">
            <a:avLst/>
          </a:prstGeom>
          <a:solidFill>
            <a:schemeClr val="bg2">
              <a:lumMod val="40000"/>
              <a:lumOff val="60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1002">
            <a:schemeClr val="lt1"/>
          </a:fillRef>
          <a:effectRef idx="3">
            <a:schemeClr val="accent3"/>
          </a:effectRef>
          <a:fontRef idx="minor">
            <a:schemeClr val="lt1"/>
          </a:fontRef>
        </p:style>
        <p:txBody>
          <a:bodyPr anchor="ctr"/>
          <a:lstStyle/>
          <a:p>
            <a:pPr algn="ctr">
              <a:defRPr/>
            </a:pPr>
            <a:r>
              <a:rPr lang="es-ES" b="1" dirty="0">
                <a:solidFill>
                  <a:schemeClr val="accent6">
                    <a:lumMod val="50000"/>
                  </a:schemeClr>
                </a:solidFill>
              </a:rPr>
              <a:t> </a:t>
            </a:r>
            <a:r>
              <a:rPr lang="es-ES" sz="2200" b="1" dirty="0">
                <a:solidFill>
                  <a:schemeClr val="accent6">
                    <a:lumMod val="50000"/>
                  </a:schemeClr>
                </a:solidFill>
              </a:rPr>
              <a:t>COMPOSICIÓN DEL RENDIMIENTO SOBRE LA INVERSIÓN (RSI)</a:t>
            </a:r>
          </a:p>
        </p:txBody>
      </p:sp>
      <p:sp>
        <p:nvSpPr>
          <p:cNvPr id="50181" name="3 CuadroTexto">
            <a:extLst>
              <a:ext uri="{FF2B5EF4-FFF2-40B4-BE49-F238E27FC236}">
                <a16:creationId xmlns:a16="http://schemas.microsoft.com/office/drawing/2014/main" id="{CBA93BDF-E43E-43DC-954F-167B169B7B27}"/>
              </a:ext>
            </a:extLst>
          </p:cNvPr>
          <p:cNvSpPr txBox="1">
            <a:spLocks noChangeArrowheads="1"/>
          </p:cNvSpPr>
          <p:nvPr/>
        </p:nvSpPr>
        <p:spPr bwMode="auto">
          <a:xfrm>
            <a:off x="93663" y="1808163"/>
            <a:ext cx="2678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RSI</a:t>
            </a:r>
          </a:p>
          <a:p>
            <a:pPr algn="ctr">
              <a:spcBef>
                <a:spcPct val="0"/>
              </a:spcBef>
            </a:pPr>
            <a:endParaRPr lang="es-ES" altLang="es-CR" sz="1200">
              <a:latin typeface="Times" panose="02020603050405020304" pitchFamily="18" charset="0"/>
            </a:endParaRPr>
          </a:p>
          <a:p>
            <a:pPr algn="ctr">
              <a:spcBef>
                <a:spcPct val="0"/>
              </a:spcBef>
            </a:pPr>
            <a:r>
              <a:rPr lang="es-ES" altLang="es-CR" sz="2400">
                <a:latin typeface="Times" panose="02020603050405020304" pitchFamily="18" charset="0"/>
              </a:rPr>
              <a:t>Utilidad Neta</a:t>
            </a:r>
          </a:p>
        </p:txBody>
      </p:sp>
      <p:graphicFrame>
        <p:nvGraphicFramePr>
          <p:cNvPr id="30" name="29 Tabla">
            <a:extLst>
              <a:ext uri="{FF2B5EF4-FFF2-40B4-BE49-F238E27FC236}">
                <a16:creationId xmlns:a16="http://schemas.microsoft.com/office/drawing/2014/main" id="{AEE6B03A-FFCF-4331-AEC7-D220100E3721}"/>
              </a:ext>
            </a:extLst>
          </p:cNvPr>
          <p:cNvGraphicFramePr>
            <a:graphicFrameLocks noGrp="1"/>
          </p:cNvGraphicFramePr>
          <p:nvPr/>
        </p:nvGraphicFramePr>
        <p:xfrm>
          <a:off x="303213" y="3773488"/>
          <a:ext cx="8288337" cy="741362"/>
        </p:xfrm>
        <a:graphic>
          <a:graphicData uri="http://schemas.openxmlformats.org/drawingml/2006/table">
            <a:tbl>
              <a:tblPr firstRow="1" bandRow="1">
                <a:tableStyleId>{21E4AEA4-8DFA-4A89-87EB-49C32662AFE0}</a:tableStyleId>
              </a:tblPr>
              <a:tblGrid>
                <a:gridCol w="1381390">
                  <a:extLst>
                    <a:ext uri="{9D8B030D-6E8A-4147-A177-3AD203B41FA5}">
                      <a16:colId xmlns:a16="http://schemas.microsoft.com/office/drawing/2014/main" val="20000"/>
                    </a:ext>
                  </a:extLst>
                </a:gridCol>
                <a:gridCol w="1381390">
                  <a:extLst>
                    <a:ext uri="{9D8B030D-6E8A-4147-A177-3AD203B41FA5}">
                      <a16:colId xmlns:a16="http://schemas.microsoft.com/office/drawing/2014/main" val="20001"/>
                    </a:ext>
                  </a:extLst>
                </a:gridCol>
                <a:gridCol w="1381390">
                  <a:extLst>
                    <a:ext uri="{9D8B030D-6E8A-4147-A177-3AD203B41FA5}">
                      <a16:colId xmlns:a16="http://schemas.microsoft.com/office/drawing/2014/main" val="20002"/>
                    </a:ext>
                  </a:extLst>
                </a:gridCol>
                <a:gridCol w="1381390">
                  <a:extLst>
                    <a:ext uri="{9D8B030D-6E8A-4147-A177-3AD203B41FA5}">
                      <a16:colId xmlns:a16="http://schemas.microsoft.com/office/drawing/2014/main" val="20003"/>
                    </a:ext>
                  </a:extLst>
                </a:gridCol>
                <a:gridCol w="1381390">
                  <a:extLst>
                    <a:ext uri="{9D8B030D-6E8A-4147-A177-3AD203B41FA5}">
                      <a16:colId xmlns:a16="http://schemas.microsoft.com/office/drawing/2014/main" val="20004"/>
                    </a:ext>
                  </a:extLst>
                </a:gridCol>
                <a:gridCol w="1381390">
                  <a:extLst>
                    <a:ext uri="{9D8B030D-6E8A-4147-A177-3AD203B41FA5}">
                      <a16:colId xmlns:a16="http://schemas.microsoft.com/office/drawing/2014/main" val="20005"/>
                    </a:ext>
                  </a:extLst>
                </a:gridCol>
              </a:tblGrid>
              <a:tr h="370681">
                <a:tc>
                  <a:txBody>
                    <a:bodyPr/>
                    <a:lstStyle/>
                    <a:p>
                      <a:pPr algn="ctr"/>
                      <a:r>
                        <a:rPr lang="es-ES" sz="1400" dirty="0"/>
                        <a:t>AÑO</a:t>
                      </a:r>
                      <a:r>
                        <a:rPr lang="es-ES" sz="1400" baseline="0" dirty="0"/>
                        <a:t> 2007:</a:t>
                      </a:r>
                      <a:endParaRPr lang="es-ES" sz="1400" dirty="0"/>
                    </a:p>
                  </a:txBody>
                  <a:tcPr marL="91447" marR="91447" marT="45700" marB="45700"/>
                </a:tc>
                <a:tc>
                  <a:txBody>
                    <a:bodyPr/>
                    <a:lstStyle/>
                    <a:p>
                      <a:pPr algn="ctr"/>
                      <a:r>
                        <a:rPr lang="es-ES" sz="1400" dirty="0"/>
                        <a:t>9,44%</a:t>
                      </a:r>
                    </a:p>
                  </a:txBody>
                  <a:tcPr marL="91447" marR="91447" marT="45700" marB="45700"/>
                </a:tc>
                <a:tc>
                  <a:txBody>
                    <a:bodyPr/>
                    <a:lstStyle/>
                    <a:p>
                      <a:pPr algn="ctr"/>
                      <a:r>
                        <a:rPr lang="es-ES" sz="1400" dirty="0"/>
                        <a:t>=</a:t>
                      </a:r>
                    </a:p>
                  </a:txBody>
                  <a:tcPr marL="91447" marR="91447" marT="45700" marB="45700"/>
                </a:tc>
                <a:tc>
                  <a:txBody>
                    <a:bodyPr/>
                    <a:lstStyle/>
                    <a:p>
                      <a:pPr algn="ctr"/>
                      <a:r>
                        <a:rPr lang="es-ES" sz="1400" dirty="0"/>
                        <a:t>8,93%</a:t>
                      </a:r>
                    </a:p>
                  </a:txBody>
                  <a:tcPr marL="91447" marR="91447" marT="45700" marB="45700"/>
                </a:tc>
                <a:tc>
                  <a:txBody>
                    <a:bodyPr/>
                    <a:lstStyle/>
                    <a:p>
                      <a:pPr algn="ctr"/>
                      <a:r>
                        <a:rPr lang="es-ES" sz="1400" dirty="0"/>
                        <a:t>X</a:t>
                      </a:r>
                    </a:p>
                  </a:txBody>
                  <a:tcPr marL="91447" marR="91447" marT="45700" marB="45700"/>
                </a:tc>
                <a:tc>
                  <a:txBody>
                    <a:bodyPr/>
                    <a:lstStyle/>
                    <a:p>
                      <a:pPr algn="ctr"/>
                      <a:r>
                        <a:rPr lang="es-ES" sz="1400" dirty="0"/>
                        <a:t>1.057</a:t>
                      </a:r>
                    </a:p>
                  </a:txBody>
                  <a:tcPr marL="91447" marR="91447" marT="45700" marB="45700"/>
                </a:tc>
                <a:extLst>
                  <a:ext uri="{0D108BD9-81ED-4DB2-BD59-A6C34878D82A}">
                    <a16:rowId xmlns:a16="http://schemas.microsoft.com/office/drawing/2014/main" val="10000"/>
                  </a:ext>
                </a:extLst>
              </a:tr>
              <a:tr h="370681">
                <a:tc>
                  <a:txBody>
                    <a:bodyPr/>
                    <a:lstStyle/>
                    <a:p>
                      <a:pPr algn="ctr"/>
                      <a:r>
                        <a:rPr lang="es-ES" sz="1400" dirty="0"/>
                        <a:t>AÑO</a:t>
                      </a:r>
                      <a:r>
                        <a:rPr lang="es-ES" sz="1400" baseline="0" dirty="0"/>
                        <a:t> 2008:</a:t>
                      </a:r>
                      <a:endParaRPr lang="es-ES" sz="1400" dirty="0"/>
                    </a:p>
                  </a:txBody>
                  <a:tcPr marL="91447" marR="91447" marT="45700" marB="45700"/>
                </a:tc>
                <a:tc>
                  <a:txBody>
                    <a:bodyPr/>
                    <a:lstStyle/>
                    <a:p>
                      <a:pPr algn="ctr"/>
                      <a:r>
                        <a:rPr lang="es-ES" sz="1400" dirty="0"/>
                        <a:t>8,98%</a:t>
                      </a:r>
                    </a:p>
                  </a:txBody>
                  <a:tcPr marL="91447" marR="91447" marT="45700" marB="45700"/>
                </a:tc>
                <a:tc>
                  <a:txBody>
                    <a:bodyPr/>
                    <a:lstStyle/>
                    <a:p>
                      <a:pPr algn="ctr"/>
                      <a:r>
                        <a:rPr lang="es-ES" sz="1400" dirty="0"/>
                        <a:t>=</a:t>
                      </a:r>
                    </a:p>
                  </a:txBody>
                  <a:tcPr marL="91447" marR="91447" marT="45700" marB="45700"/>
                </a:tc>
                <a:tc>
                  <a:txBody>
                    <a:bodyPr/>
                    <a:lstStyle/>
                    <a:p>
                      <a:pPr algn="ctr"/>
                      <a:r>
                        <a:rPr lang="es-ES" sz="1400" dirty="0"/>
                        <a:t>8,35%</a:t>
                      </a:r>
                    </a:p>
                  </a:txBody>
                  <a:tcPr marL="91447" marR="91447" marT="45700" marB="45700"/>
                </a:tc>
                <a:tc>
                  <a:txBody>
                    <a:bodyPr/>
                    <a:lstStyle/>
                    <a:p>
                      <a:pPr algn="ctr"/>
                      <a:r>
                        <a:rPr lang="es-ES" sz="1400" dirty="0"/>
                        <a:t>X</a:t>
                      </a:r>
                    </a:p>
                  </a:txBody>
                  <a:tcPr marL="91447" marR="91447" marT="45700" marB="45700"/>
                </a:tc>
                <a:tc>
                  <a:txBody>
                    <a:bodyPr/>
                    <a:lstStyle/>
                    <a:p>
                      <a:pPr algn="ctr"/>
                      <a:r>
                        <a:rPr lang="es-ES" sz="1400" dirty="0"/>
                        <a:t>1.064</a:t>
                      </a:r>
                    </a:p>
                  </a:txBody>
                  <a:tcPr marL="91447" marR="91447" marT="45700" marB="45700"/>
                </a:tc>
                <a:extLst>
                  <a:ext uri="{0D108BD9-81ED-4DB2-BD59-A6C34878D82A}">
                    <a16:rowId xmlns:a16="http://schemas.microsoft.com/office/drawing/2014/main" val="10001"/>
                  </a:ext>
                </a:extLst>
              </a:tr>
            </a:tbl>
          </a:graphicData>
        </a:graphic>
      </p:graphicFrame>
      <p:grpSp>
        <p:nvGrpSpPr>
          <p:cNvPr id="50205" name="Grupo 1">
            <a:extLst>
              <a:ext uri="{FF2B5EF4-FFF2-40B4-BE49-F238E27FC236}">
                <a16:creationId xmlns:a16="http://schemas.microsoft.com/office/drawing/2014/main" id="{A3CDCFEC-6303-4948-BA55-E82FC5B468F4}"/>
              </a:ext>
            </a:extLst>
          </p:cNvPr>
          <p:cNvGrpSpPr>
            <a:grpSpLocks/>
          </p:cNvGrpSpPr>
          <p:nvPr/>
        </p:nvGrpSpPr>
        <p:grpSpPr bwMode="auto">
          <a:xfrm>
            <a:off x="222250" y="1747838"/>
            <a:ext cx="8555038" cy="1438275"/>
            <a:chOff x="378614" y="2822443"/>
            <a:chExt cx="8554930" cy="1437753"/>
          </a:xfrm>
        </p:grpSpPr>
        <p:sp>
          <p:nvSpPr>
            <p:cNvPr id="5" name="4 Rectángulo">
              <a:extLst>
                <a:ext uri="{FF2B5EF4-FFF2-40B4-BE49-F238E27FC236}">
                  <a16:creationId xmlns:a16="http://schemas.microsoft.com/office/drawing/2014/main" id="{781692C7-770B-4659-BBC5-FCD34CF59633}"/>
                </a:ext>
              </a:extLst>
            </p:cNvPr>
            <p:cNvSpPr/>
            <p:nvPr/>
          </p:nvSpPr>
          <p:spPr>
            <a:xfrm>
              <a:off x="378614" y="3836487"/>
              <a:ext cx="2525681" cy="46021"/>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50210" name="6 CuadroTexto">
              <a:extLst>
                <a:ext uri="{FF2B5EF4-FFF2-40B4-BE49-F238E27FC236}">
                  <a16:creationId xmlns:a16="http://schemas.microsoft.com/office/drawing/2014/main" id="{F0913981-AC23-4E97-9D9F-A884D1E79713}"/>
                </a:ext>
              </a:extLst>
            </p:cNvPr>
            <p:cNvSpPr txBox="1">
              <a:spLocks noChangeArrowheads="1"/>
            </p:cNvSpPr>
            <p:nvPr/>
          </p:nvSpPr>
          <p:spPr bwMode="auto">
            <a:xfrm>
              <a:off x="420913" y="3867085"/>
              <a:ext cx="2104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Activo total</a:t>
              </a:r>
            </a:p>
          </p:txBody>
        </p:sp>
        <p:sp>
          <p:nvSpPr>
            <p:cNvPr id="50211" name="15 CuadroTexto">
              <a:extLst>
                <a:ext uri="{FF2B5EF4-FFF2-40B4-BE49-F238E27FC236}">
                  <a16:creationId xmlns:a16="http://schemas.microsoft.com/office/drawing/2014/main" id="{8BC2DC32-F972-417C-9BE8-6FA2E23E488A}"/>
                </a:ext>
              </a:extLst>
            </p:cNvPr>
            <p:cNvSpPr txBox="1">
              <a:spLocks noChangeArrowheads="1"/>
            </p:cNvSpPr>
            <p:nvPr/>
          </p:nvSpPr>
          <p:spPr bwMode="auto">
            <a:xfrm>
              <a:off x="3319758" y="2822443"/>
              <a:ext cx="25254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MUN</a:t>
              </a:r>
            </a:p>
            <a:p>
              <a:pPr algn="ctr">
                <a:spcBef>
                  <a:spcPct val="0"/>
                </a:spcBef>
              </a:pPr>
              <a:endParaRPr lang="es-ES" altLang="es-CR" sz="1200">
                <a:latin typeface="Times" panose="02020603050405020304" pitchFamily="18" charset="0"/>
              </a:endParaRPr>
            </a:p>
            <a:p>
              <a:pPr algn="ctr">
                <a:spcBef>
                  <a:spcPct val="0"/>
                </a:spcBef>
              </a:pPr>
              <a:r>
                <a:rPr lang="es-ES" altLang="es-CR" sz="2400">
                  <a:latin typeface="Times" panose="02020603050405020304" pitchFamily="18" charset="0"/>
                </a:rPr>
                <a:t>Utilidad neta</a:t>
              </a:r>
            </a:p>
          </p:txBody>
        </p:sp>
        <p:sp>
          <p:nvSpPr>
            <p:cNvPr id="17" name="16 Rectángulo">
              <a:extLst>
                <a:ext uri="{FF2B5EF4-FFF2-40B4-BE49-F238E27FC236}">
                  <a16:creationId xmlns:a16="http://schemas.microsoft.com/office/drawing/2014/main" id="{0962A342-D19B-4CA5-B28B-FCA4347776C2}"/>
                </a:ext>
              </a:extLst>
            </p:cNvPr>
            <p:cNvSpPr/>
            <p:nvPr/>
          </p:nvSpPr>
          <p:spPr>
            <a:xfrm>
              <a:off x="3272590" y="3784119"/>
              <a:ext cx="2525680" cy="4443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50213" name="17 CuadroTexto">
              <a:extLst>
                <a:ext uri="{FF2B5EF4-FFF2-40B4-BE49-F238E27FC236}">
                  <a16:creationId xmlns:a16="http://schemas.microsoft.com/office/drawing/2014/main" id="{04F89940-C0C0-4066-A265-47C67748A6B5}"/>
                </a:ext>
              </a:extLst>
            </p:cNvPr>
            <p:cNvSpPr txBox="1">
              <a:spLocks noChangeArrowheads="1"/>
            </p:cNvSpPr>
            <p:nvPr/>
          </p:nvSpPr>
          <p:spPr bwMode="auto">
            <a:xfrm>
              <a:off x="3505200" y="3852145"/>
              <a:ext cx="2104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Ventas netas</a:t>
              </a:r>
            </a:p>
          </p:txBody>
        </p:sp>
        <p:grpSp>
          <p:nvGrpSpPr>
            <p:cNvPr id="50214" name="19 Grupo">
              <a:extLst>
                <a:ext uri="{FF2B5EF4-FFF2-40B4-BE49-F238E27FC236}">
                  <a16:creationId xmlns:a16="http://schemas.microsoft.com/office/drawing/2014/main" id="{8AF21405-0D9A-4BC7-BD6B-316A07DB2251}"/>
                </a:ext>
              </a:extLst>
            </p:cNvPr>
            <p:cNvGrpSpPr>
              <a:grpSpLocks/>
            </p:cNvGrpSpPr>
            <p:nvPr/>
          </p:nvGrpSpPr>
          <p:grpSpPr bwMode="auto">
            <a:xfrm>
              <a:off x="6001658" y="2882650"/>
              <a:ext cx="406400" cy="1353766"/>
              <a:chOff x="3272971" y="2728760"/>
              <a:chExt cx="406400" cy="877161"/>
            </a:xfrm>
          </p:grpSpPr>
          <p:sp>
            <p:nvSpPr>
              <p:cNvPr id="50221" name="20 CuadroTexto">
                <a:extLst>
                  <a:ext uri="{FF2B5EF4-FFF2-40B4-BE49-F238E27FC236}">
                    <a16:creationId xmlns:a16="http://schemas.microsoft.com/office/drawing/2014/main" id="{DBEE9495-158F-4650-94B0-0542E13F68AF}"/>
                  </a:ext>
                </a:extLst>
              </p:cNvPr>
              <p:cNvSpPr txBox="1">
                <a:spLocks noChangeArrowheads="1"/>
              </p:cNvSpPr>
              <p:nvPr/>
            </p:nvSpPr>
            <p:spPr bwMode="auto">
              <a:xfrm>
                <a:off x="3272971" y="2728760"/>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spcBef>
                    <a:spcPct val="0"/>
                  </a:spcBef>
                </a:pPr>
                <a:r>
                  <a:rPr lang="es-ES" altLang="es-CR" sz="2400">
                    <a:latin typeface="Times" panose="02020603050405020304" pitchFamily="18" charset="0"/>
                  </a:rPr>
                  <a:t>x</a:t>
                </a:r>
              </a:p>
            </p:txBody>
          </p:sp>
          <p:sp>
            <p:nvSpPr>
              <p:cNvPr id="50222" name="21 CuadroTexto">
                <a:extLst>
                  <a:ext uri="{FF2B5EF4-FFF2-40B4-BE49-F238E27FC236}">
                    <a16:creationId xmlns:a16="http://schemas.microsoft.com/office/drawing/2014/main" id="{26979089-2EDC-4F41-8BFF-A0735896FD90}"/>
                  </a:ext>
                </a:extLst>
              </p:cNvPr>
              <p:cNvSpPr txBox="1">
                <a:spLocks noChangeArrowheads="1"/>
              </p:cNvSpPr>
              <p:nvPr/>
            </p:nvSpPr>
            <p:spPr bwMode="auto">
              <a:xfrm>
                <a:off x="3272971" y="3144256"/>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spcBef>
                    <a:spcPct val="0"/>
                  </a:spcBef>
                </a:pPr>
                <a:r>
                  <a:rPr lang="es-ES" altLang="es-CR" sz="2400">
                    <a:latin typeface="Times" panose="02020603050405020304" pitchFamily="18" charset="0"/>
                  </a:rPr>
                  <a:t>x</a:t>
                </a:r>
              </a:p>
            </p:txBody>
          </p:sp>
        </p:grpSp>
        <p:sp>
          <p:nvSpPr>
            <p:cNvPr id="50215" name="26 CuadroTexto">
              <a:extLst>
                <a:ext uri="{FF2B5EF4-FFF2-40B4-BE49-F238E27FC236}">
                  <a16:creationId xmlns:a16="http://schemas.microsoft.com/office/drawing/2014/main" id="{EA2B4703-E957-4BC4-AAF3-E4A04A0B4555}"/>
                </a:ext>
              </a:extLst>
            </p:cNvPr>
            <p:cNvSpPr txBox="1">
              <a:spLocks noChangeArrowheads="1"/>
            </p:cNvSpPr>
            <p:nvPr/>
          </p:nvSpPr>
          <p:spPr bwMode="auto">
            <a:xfrm>
              <a:off x="6389539" y="2874613"/>
              <a:ext cx="25254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RAT</a:t>
              </a:r>
            </a:p>
            <a:p>
              <a:pPr algn="ctr">
                <a:spcBef>
                  <a:spcPct val="0"/>
                </a:spcBef>
              </a:pPr>
              <a:endParaRPr lang="es-ES" altLang="es-CR" sz="1200">
                <a:latin typeface="Times" panose="02020603050405020304" pitchFamily="18" charset="0"/>
              </a:endParaRPr>
            </a:p>
            <a:p>
              <a:pPr algn="ctr">
                <a:spcBef>
                  <a:spcPct val="0"/>
                </a:spcBef>
              </a:pPr>
              <a:r>
                <a:rPr lang="es-ES" altLang="es-CR" sz="2400">
                  <a:latin typeface="Times" panose="02020603050405020304" pitchFamily="18" charset="0"/>
                </a:rPr>
                <a:t>Ventas netas</a:t>
              </a:r>
            </a:p>
          </p:txBody>
        </p:sp>
        <p:sp>
          <p:nvSpPr>
            <p:cNvPr id="28" name="27 Rectángulo">
              <a:extLst>
                <a:ext uri="{FF2B5EF4-FFF2-40B4-BE49-F238E27FC236}">
                  <a16:creationId xmlns:a16="http://schemas.microsoft.com/office/drawing/2014/main" id="{C019D4B0-8D74-4DC9-822E-D46B36E64216}"/>
                </a:ext>
              </a:extLst>
            </p:cNvPr>
            <p:cNvSpPr/>
            <p:nvPr/>
          </p:nvSpPr>
          <p:spPr>
            <a:xfrm>
              <a:off x="6407863" y="3806336"/>
              <a:ext cx="2525681" cy="4602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50217" name="28 CuadroTexto">
              <a:extLst>
                <a:ext uri="{FF2B5EF4-FFF2-40B4-BE49-F238E27FC236}">
                  <a16:creationId xmlns:a16="http://schemas.microsoft.com/office/drawing/2014/main" id="{45A1AF87-2E93-40F2-A0A7-F19CFA19C2B6}"/>
                </a:ext>
              </a:extLst>
            </p:cNvPr>
            <p:cNvSpPr txBox="1">
              <a:spLocks noChangeArrowheads="1"/>
            </p:cNvSpPr>
            <p:nvPr/>
          </p:nvSpPr>
          <p:spPr bwMode="auto">
            <a:xfrm>
              <a:off x="6611258" y="3890864"/>
              <a:ext cx="2104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Activo total</a:t>
              </a:r>
            </a:p>
          </p:txBody>
        </p:sp>
        <p:sp>
          <p:nvSpPr>
            <p:cNvPr id="23" name="22 Rectángulo redondeado">
              <a:extLst>
                <a:ext uri="{FF2B5EF4-FFF2-40B4-BE49-F238E27FC236}">
                  <a16:creationId xmlns:a16="http://schemas.microsoft.com/office/drawing/2014/main" id="{E55819EF-145E-4610-BACC-31D72283E5B9}"/>
                </a:ext>
              </a:extLst>
            </p:cNvPr>
            <p:cNvSpPr/>
            <p:nvPr/>
          </p:nvSpPr>
          <p:spPr>
            <a:xfrm>
              <a:off x="421476" y="2909723"/>
              <a:ext cx="8286645" cy="41577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CR"/>
            </a:p>
          </p:txBody>
        </p:sp>
        <p:sp>
          <p:nvSpPr>
            <p:cNvPr id="50219" name="24 CuadroTexto">
              <a:extLst>
                <a:ext uri="{FF2B5EF4-FFF2-40B4-BE49-F238E27FC236}">
                  <a16:creationId xmlns:a16="http://schemas.microsoft.com/office/drawing/2014/main" id="{DA28C6D6-5A47-424E-86D9-1DBB8479688B}"/>
                </a:ext>
              </a:extLst>
            </p:cNvPr>
            <p:cNvSpPr txBox="1">
              <a:spLocks noChangeArrowheads="1"/>
            </p:cNvSpPr>
            <p:nvPr/>
          </p:nvSpPr>
          <p:spPr bwMode="auto">
            <a:xfrm>
              <a:off x="2866571" y="2909250"/>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t>
              </a:r>
            </a:p>
          </p:txBody>
        </p:sp>
        <p:sp>
          <p:nvSpPr>
            <p:cNvPr id="50220" name="25 CuadroTexto">
              <a:extLst>
                <a:ext uri="{FF2B5EF4-FFF2-40B4-BE49-F238E27FC236}">
                  <a16:creationId xmlns:a16="http://schemas.microsoft.com/office/drawing/2014/main" id="{D4A0F3B9-FBC4-4B08-90EB-2CF1EE61F71F}"/>
                </a:ext>
              </a:extLst>
            </p:cNvPr>
            <p:cNvSpPr txBox="1">
              <a:spLocks noChangeArrowheads="1"/>
            </p:cNvSpPr>
            <p:nvPr/>
          </p:nvSpPr>
          <p:spPr bwMode="auto">
            <a:xfrm>
              <a:off x="2866572" y="3523315"/>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t>
              </a:r>
            </a:p>
          </p:txBody>
        </p:sp>
      </p:grpSp>
      <p:sp>
        <p:nvSpPr>
          <p:cNvPr id="24" name="5 Rectángulo redondeado">
            <a:extLst>
              <a:ext uri="{FF2B5EF4-FFF2-40B4-BE49-F238E27FC236}">
                <a16:creationId xmlns:a16="http://schemas.microsoft.com/office/drawing/2014/main" id="{4ACC6EDF-5074-428F-9113-B8EF803118BF}"/>
              </a:ext>
            </a:extLst>
          </p:cNvPr>
          <p:cNvSpPr>
            <a:spLocks noChangeArrowheads="1"/>
          </p:cNvSpPr>
          <p:nvPr/>
        </p:nvSpPr>
        <p:spPr bwMode="auto">
          <a:xfrm>
            <a:off x="1373224" y="5248238"/>
            <a:ext cx="6055707" cy="92226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1400" dirty="0">
                <a:latin typeface="Times"/>
                <a:cs typeface="Times"/>
              </a:rPr>
              <a:t>La reducción del margen de utilidad neta (MUN) es solo la causa inmediata de la reducción del RSI, </a:t>
            </a:r>
            <a:r>
              <a:rPr lang="es-ES" sz="1400" b="1" i="1" u="sng" dirty="0">
                <a:solidFill>
                  <a:srgbClr val="FF0000"/>
                </a:solidFill>
                <a:latin typeface="Times"/>
                <a:cs typeface="Times"/>
              </a:rPr>
              <a:t>cuyo origen debe identificarse examinando los componentes del margen neto.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FD154B1C-E9AC-481A-943E-2719E28C7ECD}"/>
              </a:ext>
            </a:extLst>
          </p:cNvPr>
          <p:cNvSpPr/>
          <p:nvPr/>
        </p:nvSpPr>
        <p:spPr>
          <a:xfrm>
            <a:off x="503829" y="116632"/>
            <a:ext cx="8208912" cy="978681"/>
          </a:xfrm>
          <a:prstGeom prst="roundRect">
            <a:avLst/>
          </a:prstGeom>
          <a:solidFill>
            <a:schemeClr val="bg2">
              <a:lumMod val="20000"/>
              <a:lumOff val="80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COMPOSICIÓN DEL RENDIMIENTO </a:t>
            </a:r>
          </a:p>
          <a:p>
            <a:pPr algn="ctr">
              <a:defRPr/>
            </a:pPr>
            <a:r>
              <a:rPr lang="es-ES" b="1" dirty="0">
                <a:solidFill>
                  <a:schemeClr val="accent6">
                    <a:lumMod val="50000"/>
                  </a:schemeClr>
                </a:solidFill>
              </a:rPr>
              <a:t>SOBRE LA INVERSIÓN</a:t>
            </a:r>
          </a:p>
        </p:txBody>
      </p:sp>
      <p:sp>
        <p:nvSpPr>
          <p:cNvPr id="5" name="5 Rectángulo redondeado">
            <a:extLst>
              <a:ext uri="{FF2B5EF4-FFF2-40B4-BE49-F238E27FC236}">
                <a16:creationId xmlns:a16="http://schemas.microsoft.com/office/drawing/2014/main" id="{0B0BB849-D36D-443C-BB7D-683DB8DCDD26}"/>
              </a:ext>
            </a:extLst>
          </p:cNvPr>
          <p:cNvSpPr>
            <a:spLocks noChangeArrowheads="1"/>
          </p:cNvSpPr>
          <p:nvPr/>
        </p:nvSpPr>
        <p:spPr bwMode="auto">
          <a:xfrm>
            <a:off x="1016100" y="2204864"/>
            <a:ext cx="7184370" cy="3178741"/>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scene3d>
              <a:camera prst="orthographicFront"/>
              <a:lightRig rig="threePt" dir="t"/>
            </a:scene3d>
            <a:sp3d extrusionH="57150">
              <a:bevelT w="38100" h="38100"/>
            </a:sp3d>
          </a:bodyPr>
          <a:lstStyle/>
          <a:p>
            <a:pPr algn="just">
              <a:defRPr/>
            </a:pPr>
            <a:r>
              <a:rPr lang="es-ES" sz="2200" dirty="0">
                <a:latin typeface="Times"/>
                <a:cs typeface="Times"/>
              </a:rPr>
              <a:t>El </a:t>
            </a:r>
            <a:r>
              <a:rPr lang="es-ES" sz="2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MUN </a:t>
            </a:r>
            <a:r>
              <a:rPr lang="es-ES" sz="2200" dirty="0">
                <a:latin typeface="Times"/>
                <a:cs typeface="Times"/>
              </a:rPr>
              <a:t> y la  </a:t>
            </a:r>
            <a:r>
              <a:rPr lang="es-ES" sz="2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RAT</a:t>
            </a:r>
            <a:r>
              <a:rPr lang="es-ES" sz="2200" dirty="0">
                <a:latin typeface="Times"/>
                <a:cs typeface="Times"/>
              </a:rPr>
              <a:t> son las causas inmediatas que justifican la variación del rendimiento sobre la inversión total (</a:t>
            </a:r>
            <a:r>
              <a:rPr lang="es-ES" sz="2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a:cs typeface="Times"/>
              </a:rPr>
              <a:t>RSI)</a:t>
            </a:r>
            <a:r>
              <a:rPr lang="es-ES" sz="2200" dirty="0">
                <a:latin typeface="Times"/>
                <a:cs typeface="Times"/>
              </a:rPr>
              <a:t>, pero no representan el origen de esa variación.</a:t>
            </a:r>
          </a:p>
          <a:p>
            <a:pPr algn="just">
              <a:defRPr/>
            </a:pPr>
            <a:endParaRPr lang="es-ES" sz="2200" dirty="0">
              <a:latin typeface="Times"/>
              <a:cs typeface="Times"/>
            </a:endParaRPr>
          </a:p>
          <a:p>
            <a:pPr algn="just">
              <a:defRPr/>
            </a:pPr>
            <a:r>
              <a:rPr lang="es-ES" sz="2200" dirty="0">
                <a:latin typeface="Times"/>
                <a:cs typeface="Times"/>
              </a:rPr>
              <a:t>Por lo tanto, hay que </a:t>
            </a:r>
            <a:r>
              <a:rPr lang="es-ES" sz="2200" b="1" i="1" u="sng" dirty="0">
                <a:solidFill>
                  <a:srgbClr val="FF0000"/>
                </a:solidFill>
                <a:latin typeface="Times"/>
                <a:cs typeface="Times"/>
              </a:rPr>
              <a:t>estudiar los elementos</a:t>
            </a:r>
            <a:r>
              <a:rPr lang="es-ES" sz="2200" dirty="0">
                <a:latin typeface="Times"/>
                <a:cs typeface="Times"/>
              </a:rPr>
              <a:t> que producen los </a:t>
            </a:r>
            <a:r>
              <a:rPr lang="es-ES" sz="2200" b="1" i="1" u="sng" dirty="0">
                <a:solidFill>
                  <a:srgbClr val="FF0000"/>
                </a:solidFill>
                <a:latin typeface="Times"/>
                <a:cs typeface="Times"/>
              </a:rPr>
              <a:t>resultados del margen de utilidad neta (MUN)</a:t>
            </a:r>
            <a:r>
              <a:rPr lang="es-ES" sz="2200" dirty="0">
                <a:latin typeface="Times"/>
                <a:cs typeface="Times"/>
              </a:rPr>
              <a:t> y la </a:t>
            </a:r>
            <a:r>
              <a:rPr lang="es-ES" sz="2200" b="1" i="1" u="sng" dirty="0">
                <a:solidFill>
                  <a:srgbClr val="FF0000"/>
                </a:solidFill>
                <a:latin typeface="Times"/>
                <a:cs typeface="Times"/>
              </a:rPr>
              <a:t>rotación del activo total (RAT).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1BF603FD-9CDF-42ED-A87E-08DB66708E09}"/>
              </a:ext>
            </a:extLst>
          </p:cNvPr>
          <p:cNvSpPr/>
          <p:nvPr/>
        </p:nvSpPr>
        <p:spPr>
          <a:xfrm>
            <a:off x="703942" y="260648"/>
            <a:ext cx="7866743" cy="76265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DEL MARGEN DE UTILIDAD NETA (MUN)</a:t>
            </a:r>
          </a:p>
        </p:txBody>
      </p:sp>
      <p:sp>
        <p:nvSpPr>
          <p:cNvPr id="5" name="5 Rectángulo redondeado">
            <a:extLst>
              <a:ext uri="{FF2B5EF4-FFF2-40B4-BE49-F238E27FC236}">
                <a16:creationId xmlns:a16="http://schemas.microsoft.com/office/drawing/2014/main" id="{EEC08748-3616-4C94-ABCC-DDEAA766BCCF}"/>
              </a:ext>
            </a:extLst>
          </p:cNvPr>
          <p:cNvSpPr>
            <a:spLocks noChangeArrowheads="1"/>
          </p:cNvSpPr>
          <p:nvPr/>
        </p:nvSpPr>
        <p:spPr bwMode="auto">
          <a:xfrm>
            <a:off x="879622" y="1700808"/>
            <a:ext cx="7515381" cy="433199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El margen de utilidad neta (MUN) tiene dos orígenes básicos que son el </a:t>
            </a:r>
            <a:r>
              <a:rPr lang="es-ES" sz="2200" b="1" i="1" u="sng" dirty="0">
                <a:solidFill>
                  <a:srgbClr val="FF0000"/>
                </a:solidFill>
                <a:latin typeface="Times"/>
                <a:cs typeface="Times"/>
              </a:rPr>
              <a:t>margen de utilidad de operación (MUO)</a:t>
            </a:r>
            <a:r>
              <a:rPr lang="es-ES" sz="2200" dirty="0">
                <a:latin typeface="Times"/>
                <a:cs typeface="Times"/>
              </a:rPr>
              <a:t> y las </a:t>
            </a:r>
            <a:r>
              <a:rPr lang="es-ES" sz="2200" b="1" i="1" u="sng" dirty="0">
                <a:solidFill>
                  <a:srgbClr val="FF0000"/>
                </a:solidFill>
                <a:latin typeface="Times"/>
                <a:cs typeface="Times"/>
              </a:rPr>
              <a:t>incidencias de los gastos financieros, los otros ingresos y gastos y los impuestos.</a:t>
            </a:r>
          </a:p>
          <a:p>
            <a:pPr algn="just">
              <a:defRPr/>
            </a:pPr>
            <a:endParaRPr lang="es-ES" sz="2200" b="1" i="1" u="sng" dirty="0">
              <a:solidFill>
                <a:srgbClr val="FF0000"/>
              </a:solidFill>
              <a:latin typeface="Times"/>
              <a:cs typeface="Times"/>
            </a:endParaRPr>
          </a:p>
          <a:p>
            <a:pPr algn="just">
              <a:defRPr/>
            </a:pPr>
            <a:r>
              <a:rPr lang="es-ES" sz="2200" dirty="0">
                <a:latin typeface="Times"/>
                <a:cs typeface="Times"/>
              </a:rPr>
              <a:t>El </a:t>
            </a:r>
            <a:r>
              <a:rPr lang="es-ES" sz="2200" b="1" i="1" u="sng" dirty="0">
                <a:solidFill>
                  <a:srgbClr val="FF0000"/>
                </a:solidFill>
                <a:latin typeface="Times"/>
                <a:cs typeface="Times"/>
              </a:rPr>
              <a:t>margen operativo (MUO) </a:t>
            </a:r>
            <a:r>
              <a:rPr lang="es-ES" sz="2200" dirty="0">
                <a:latin typeface="Times"/>
                <a:cs typeface="Times"/>
              </a:rPr>
              <a:t>expresa la utilidad porcentual derivada de las operaciones normales y típicas de la empresa. (Se arranca del </a:t>
            </a:r>
            <a:r>
              <a:rPr lang="es-ES" sz="2200" b="1" i="1" u="sng" dirty="0">
                <a:solidFill>
                  <a:srgbClr val="FF0000"/>
                </a:solidFill>
                <a:latin typeface="Times"/>
                <a:cs typeface="Times"/>
              </a:rPr>
              <a:t>margen de utilidad bruta (MUB),</a:t>
            </a:r>
            <a:r>
              <a:rPr lang="es-ES" sz="2200" dirty="0">
                <a:latin typeface="Times"/>
                <a:cs typeface="Times"/>
              </a:rPr>
              <a:t> luego el </a:t>
            </a:r>
            <a:r>
              <a:rPr lang="es-ES" sz="2200" b="1" i="1" u="sng" dirty="0">
                <a:solidFill>
                  <a:srgbClr val="FF0000"/>
                </a:solidFill>
                <a:latin typeface="Times"/>
                <a:cs typeface="Times"/>
              </a:rPr>
              <a:t>margen de operación (MUO)</a:t>
            </a:r>
            <a:r>
              <a:rPr lang="es-ES" sz="2200" dirty="0">
                <a:latin typeface="Times"/>
                <a:cs typeface="Times"/>
              </a:rPr>
              <a:t> y, por último, se incluyen los efectos de otras partidas que afectan la utilidad final.</a:t>
            </a:r>
            <a:endParaRPr lang="es-ES" sz="2200" b="1" u="sng" dirty="0">
              <a:latin typeface="Times"/>
              <a:cs typeface="Time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FD66AF5F-CFCF-4DDA-99E5-A9A8F91A78A2}"/>
              </a:ext>
            </a:extLst>
          </p:cNvPr>
          <p:cNvSpPr/>
          <p:nvPr/>
        </p:nvSpPr>
        <p:spPr>
          <a:xfrm>
            <a:off x="674913" y="332656"/>
            <a:ext cx="7866743" cy="618641"/>
          </a:xfrm>
          <a:prstGeom prst="roundRect">
            <a:avLst/>
          </a:prstGeom>
          <a:solidFill>
            <a:schemeClr val="bg2">
              <a:lumMod val="40000"/>
              <a:lumOff val="60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DEL MARGEN DE UTILIDAD NETA (MUN)</a:t>
            </a:r>
          </a:p>
        </p:txBody>
      </p:sp>
      <p:sp>
        <p:nvSpPr>
          <p:cNvPr id="5" name="5 Rectángulo redondeado">
            <a:extLst>
              <a:ext uri="{FF2B5EF4-FFF2-40B4-BE49-F238E27FC236}">
                <a16:creationId xmlns:a16="http://schemas.microsoft.com/office/drawing/2014/main" id="{40B2962D-8E03-40B2-A3E7-CDEBB4624D2F}"/>
              </a:ext>
            </a:extLst>
          </p:cNvPr>
          <p:cNvSpPr>
            <a:spLocks noChangeArrowheads="1"/>
          </p:cNvSpPr>
          <p:nvPr/>
        </p:nvSpPr>
        <p:spPr bwMode="auto">
          <a:xfrm>
            <a:off x="1102143" y="1988840"/>
            <a:ext cx="7012284" cy="338437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La </a:t>
            </a:r>
            <a:r>
              <a:rPr lang="es-ES" sz="2200" b="1" i="1" u="sng" dirty="0">
                <a:solidFill>
                  <a:srgbClr val="FF0000"/>
                </a:solidFill>
                <a:latin typeface="Times"/>
                <a:cs typeface="Times"/>
              </a:rPr>
              <a:t>incidencia porcentual de otras partidas, no contempladas en la utilidad de operación, </a:t>
            </a:r>
            <a:r>
              <a:rPr lang="es-ES" sz="2200" dirty="0">
                <a:latin typeface="Times"/>
                <a:cs typeface="Times"/>
              </a:rPr>
              <a:t>se refiere a su participación y peso con respecto a las ventas. </a:t>
            </a:r>
          </a:p>
          <a:p>
            <a:pPr algn="just">
              <a:defRPr/>
            </a:pPr>
            <a:endParaRPr lang="es-ES" sz="2200" dirty="0">
              <a:latin typeface="Times"/>
              <a:cs typeface="Times"/>
            </a:endParaRPr>
          </a:p>
          <a:p>
            <a:pPr algn="just">
              <a:defRPr/>
            </a:pPr>
            <a:r>
              <a:rPr lang="es-ES" sz="2200" b="1" i="1" u="sng" dirty="0">
                <a:solidFill>
                  <a:srgbClr val="FF0000"/>
                </a:solidFill>
                <a:latin typeface="Times"/>
                <a:cs typeface="Times"/>
              </a:rPr>
              <a:t>Los gastos financieros</a:t>
            </a:r>
            <a:r>
              <a:rPr lang="es-ES" sz="2200" dirty="0">
                <a:latin typeface="Times"/>
                <a:cs typeface="Times"/>
              </a:rPr>
              <a:t> comúnmente representan un rubro significativo que resta a la utilidad de operación para llegar a la utilidad antes de impuestos.</a:t>
            </a:r>
            <a:endParaRPr lang="es-ES" sz="2200" b="1" u="sng" dirty="0">
              <a:latin typeface="Times"/>
              <a:cs typeface="Time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46B8ABFC-78CA-4E43-9AF3-318B8800AACC}"/>
              </a:ext>
            </a:extLst>
          </p:cNvPr>
          <p:cNvSpPr/>
          <p:nvPr/>
        </p:nvSpPr>
        <p:spPr>
          <a:xfrm>
            <a:off x="467544" y="188641"/>
            <a:ext cx="8226783" cy="720079"/>
          </a:xfrm>
          <a:prstGeom prst="roundRect">
            <a:avLst/>
          </a:prstGeom>
          <a:solidFill>
            <a:schemeClr val="accent3">
              <a:lumMod val="85000"/>
            </a:schemeClr>
          </a:solidFill>
          <a:ln>
            <a:solidFill>
              <a:schemeClr val="accent1">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ORIGEN DEL MARGEN DE UTILIDAD NETA (MUN)</a:t>
            </a:r>
          </a:p>
        </p:txBody>
      </p:sp>
      <p:sp>
        <p:nvSpPr>
          <p:cNvPr id="5" name="5 Rectángulo redondeado">
            <a:extLst>
              <a:ext uri="{FF2B5EF4-FFF2-40B4-BE49-F238E27FC236}">
                <a16:creationId xmlns:a16="http://schemas.microsoft.com/office/drawing/2014/main" id="{77F83630-7D33-45E6-A51E-9B8446E8E55D}"/>
              </a:ext>
            </a:extLst>
          </p:cNvPr>
          <p:cNvSpPr>
            <a:spLocks noChangeArrowheads="1"/>
          </p:cNvSpPr>
          <p:nvPr/>
        </p:nvSpPr>
        <p:spPr bwMode="auto">
          <a:xfrm>
            <a:off x="831002" y="2204864"/>
            <a:ext cx="7499865" cy="3528392"/>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b="1" i="1" u="sng" dirty="0">
                <a:solidFill>
                  <a:srgbClr val="FF0000"/>
                </a:solidFill>
                <a:latin typeface="Times"/>
                <a:cs typeface="Times"/>
              </a:rPr>
              <a:t>Los otros gastos e ingresos</a:t>
            </a:r>
            <a:r>
              <a:rPr lang="es-ES" sz="2200" dirty="0">
                <a:latin typeface="Times"/>
                <a:cs typeface="Times"/>
              </a:rPr>
              <a:t>, de naturaleza indirecta, impactan los resultados de la empresa, originando incrementos o disminuciones en la utilidad antes de impuesto.  Si los gastos indirectos son mayores a los otros ingresos, la utilidad descenderá.</a:t>
            </a:r>
          </a:p>
          <a:p>
            <a:pPr algn="just">
              <a:defRPr/>
            </a:pPr>
            <a:endParaRPr lang="es-ES" sz="2200" b="1" u="sng" dirty="0">
              <a:latin typeface="Times"/>
              <a:cs typeface="Times"/>
            </a:endParaRPr>
          </a:p>
          <a:p>
            <a:pPr algn="just">
              <a:defRPr/>
            </a:pPr>
            <a:r>
              <a:rPr lang="es-ES" sz="2200" b="1" i="1" u="sng" dirty="0">
                <a:solidFill>
                  <a:srgbClr val="FF0000"/>
                </a:solidFill>
                <a:latin typeface="Times"/>
                <a:cs typeface="Times"/>
              </a:rPr>
              <a:t>El impuesto de renta </a:t>
            </a:r>
            <a:r>
              <a:rPr lang="es-ES" sz="2200" dirty="0">
                <a:latin typeface="Times"/>
                <a:cs typeface="Times"/>
              </a:rPr>
              <a:t>depende de la tasa fiscal y de la magnitud de las utilidades.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DEFB164D-61AA-4F0C-A949-9EE4643CF5BF}"/>
              </a:ext>
            </a:extLst>
          </p:cNvPr>
          <p:cNvSpPr/>
          <p:nvPr/>
        </p:nvSpPr>
        <p:spPr>
          <a:xfrm>
            <a:off x="595087" y="136269"/>
            <a:ext cx="7924797" cy="566057"/>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1002">
            <a:schemeClr val="lt1"/>
          </a:fillRef>
          <a:effectRef idx="3">
            <a:schemeClr val="accent3"/>
          </a:effectRef>
          <a:fontRef idx="minor">
            <a:schemeClr val="lt1"/>
          </a:fontRef>
        </p:style>
        <p:txBody>
          <a:bodyPr anchor="ctr"/>
          <a:lstStyle/>
          <a:p>
            <a:pPr algn="ctr">
              <a:defRPr/>
            </a:pPr>
            <a:r>
              <a:rPr lang="es-ES" sz="2000" b="1" dirty="0">
                <a:solidFill>
                  <a:schemeClr val="accent6">
                    <a:lumMod val="50000"/>
                  </a:schemeClr>
                </a:solidFill>
              </a:rPr>
              <a:t>ESQUEMA DEL ANALISIS DEL RENDIMIENTO SOBRE LA INVERSION (RSI)</a:t>
            </a:r>
          </a:p>
        </p:txBody>
      </p:sp>
      <p:graphicFrame>
        <p:nvGraphicFramePr>
          <p:cNvPr id="10" name="9 Tabla">
            <a:extLst>
              <a:ext uri="{FF2B5EF4-FFF2-40B4-BE49-F238E27FC236}">
                <a16:creationId xmlns:a16="http://schemas.microsoft.com/office/drawing/2014/main" id="{B95B6037-633B-472D-BA94-607BF647212D}"/>
              </a:ext>
            </a:extLst>
          </p:cNvPr>
          <p:cNvGraphicFramePr>
            <a:graphicFrameLocks noGrp="1"/>
          </p:cNvGraphicFramePr>
          <p:nvPr/>
        </p:nvGraphicFramePr>
        <p:xfrm>
          <a:off x="1547813" y="1052513"/>
          <a:ext cx="6208712" cy="5321300"/>
        </p:xfrm>
        <a:graphic>
          <a:graphicData uri="http://schemas.openxmlformats.org/drawingml/2006/table">
            <a:tbl>
              <a:tblPr firstRow="1" bandRow="1">
                <a:tableStyleId>{10A1B5D5-9B99-4C35-A422-299274C87663}</a:tableStyleId>
              </a:tblPr>
              <a:tblGrid>
                <a:gridCol w="6208712">
                  <a:extLst>
                    <a:ext uri="{9D8B030D-6E8A-4147-A177-3AD203B41FA5}">
                      <a16:colId xmlns:a16="http://schemas.microsoft.com/office/drawing/2014/main" val="20000"/>
                    </a:ext>
                  </a:extLst>
                </a:gridCol>
              </a:tblGrid>
              <a:tr h="3547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        1.   Margen de utilidad neta</a:t>
                      </a:r>
                      <a:endParaRPr lang="es-ES" sz="1200" b="1" dirty="0">
                        <a:solidFill>
                          <a:srgbClr val="376092"/>
                        </a:solidFill>
                      </a:endParaRPr>
                    </a:p>
                  </a:txBody>
                  <a:tcPr marL="91433" marR="91433" marT="45716" marB="45716"/>
                </a:tc>
                <a:extLst>
                  <a:ext uri="{0D108BD9-81ED-4DB2-BD59-A6C34878D82A}">
                    <a16:rowId xmlns:a16="http://schemas.microsoft.com/office/drawing/2014/main" val="10000"/>
                  </a:ext>
                </a:extLst>
              </a:tr>
              <a:tr h="354753">
                <a:tc>
                  <a:txBody>
                    <a:bodyPr/>
                    <a:lstStyle/>
                    <a:p>
                      <a:r>
                        <a:rPr lang="es-ES" sz="1200" dirty="0"/>
                        <a:t>        1.1  Margen de utilidad de operación MUO</a:t>
                      </a:r>
                      <a:endParaRPr lang="es-CR" sz="1200" dirty="0"/>
                    </a:p>
                  </a:txBody>
                  <a:tcPr marL="91433" marR="91433" marT="45716" marB="45716"/>
                </a:tc>
                <a:extLst>
                  <a:ext uri="{0D108BD9-81ED-4DB2-BD59-A6C34878D82A}">
                    <a16:rowId xmlns:a16="http://schemas.microsoft.com/office/drawing/2014/main" val="10001"/>
                  </a:ext>
                </a:extLst>
              </a:tr>
              <a:tr h="354753">
                <a:tc>
                  <a:txBody>
                    <a:bodyPr/>
                    <a:lstStyle/>
                    <a:p>
                      <a:r>
                        <a:rPr lang="es-ES" sz="1200" dirty="0"/>
                        <a:t>         1.1.1 Margen de utilidad bruta MUB</a:t>
                      </a:r>
                      <a:endParaRPr lang="es-CR" sz="1200" dirty="0"/>
                    </a:p>
                  </a:txBody>
                  <a:tcPr marL="91433" marR="91433" marT="45716" marB="45716"/>
                </a:tc>
                <a:extLst>
                  <a:ext uri="{0D108BD9-81ED-4DB2-BD59-A6C34878D82A}">
                    <a16:rowId xmlns:a16="http://schemas.microsoft.com/office/drawing/2014/main" val="10002"/>
                  </a:ext>
                </a:extLst>
              </a:tr>
              <a:tr h="354753">
                <a:tc>
                  <a:txBody>
                    <a:bodyPr/>
                    <a:lstStyle/>
                    <a:p>
                      <a:r>
                        <a:rPr lang="es-ES" sz="1200" dirty="0"/>
                        <a:t>	</a:t>
                      </a:r>
                      <a:r>
                        <a:rPr lang="es-ES" sz="1200" baseline="0" dirty="0"/>
                        <a:t>         </a:t>
                      </a:r>
                      <a:r>
                        <a:rPr lang="es-ES" sz="1200" dirty="0"/>
                        <a:t>a- Composición de las ventas</a:t>
                      </a:r>
                      <a:endParaRPr lang="es-CR" sz="1200" dirty="0"/>
                    </a:p>
                  </a:txBody>
                  <a:tcPr marL="91433" marR="91433" marT="45716" marB="45716"/>
                </a:tc>
                <a:extLst>
                  <a:ext uri="{0D108BD9-81ED-4DB2-BD59-A6C34878D82A}">
                    <a16:rowId xmlns:a16="http://schemas.microsoft.com/office/drawing/2014/main" val="10003"/>
                  </a:ext>
                </a:extLst>
              </a:tr>
              <a:tr h="354753">
                <a:tc>
                  <a:txBody>
                    <a:bodyPr/>
                    <a:lstStyle/>
                    <a:p>
                      <a:r>
                        <a:rPr lang="es-ES" sz="1200" dirty="0"/>
                        <a:t>                        - Nivel de precios y</a:t>
                      </a:r>
                      <a:r>
                        <a:rPr lang="es-ES" sz="1200" baseline="0" dirty="0"/>
                        <a:t> volumen de unidades vendidas</a:t>
                      </a:r>
                      <a:endParaRPr lang="es-CR" sz="1200" dirty="0"/>
                    </a:p>
                  </a:txBody>
                  <a:tcPr marL="91433" marR="91433" marT="45716" marB="45716"/>
                </a:tc>
                <a:extLst>
                  <a:ext uri="{0D108BD9-81ED-4DB2-BD59-A6C34878D82A}">
                    <a16:rowId xmlns:a16="http://schemas.microsoft.com/office/drawing/2014/main" val="10004"/>
                  </a:ext>
                </a:extLst>
              </a:tr>
              <a:tr h="354753">
                <a:tc>
                  <a:txBody>
                    <a:bodyPr/>
                    <a:lstStyle/>
                    <a:p>
                      <a:r>
                        <a:rPr lang="es-CR" sz="1200" dirty="0"/>
                        <a:t>                        -Volumen</a:t>
                      </a:r>
                      <a:r>
                        <a:rPr lang="es-CR" sz="1200" baseline="0" dirty="0"/>
                        <a:t> de unidades vendidas</a:t>
                      </a:r>
                      <a:endParaRPr lang="es-CR" sz="1200" dirty="0"/>
                    </a:p>
                  </a:txBody>
                  <a:tcPr marL="91433" marR="91433" marT="45716" marB="45716"/>
                </a:tc>
                <a:extLst>
                  <a:ext uri="{0D108BD9-81ED-4DB2-BD59-A6C34878D82A}">
                    <a16:rowId xmlns:a16="http://schemas.microsoft.com/office/drawing/2014/main" val="10005"/>
                  </a:ext>
                </a:extLst>
              </a:tr>
              <a:tr h="354753">
                <a:tc>
                  <a:txBody>
                    <a:bodyPr/>
                    <a:lstStyle/>
                    <a:p>
                      <a:r>
                        <a:rPr lang="es-CR" sz="1200" dirty="0"/>
                        <a:t>                  </a:t>
                      </a:r>
                      <a:r>
                        <a:rPr lang="es-CR" sz="1200" baseline="0" dirty="0"/>
                        <a:t>  b-Peso porcentual del costo de ventas con respecto a las ventas</a:t>
                      </a:r>
                      <a:endParaRPr lang="es-CR" sz="1200" dirty="0"/>
                    </a:p>
                  </a:txBody>
                  <a:tcPr marL="91433" marR="91433" marT="45716" marB="45716"/>
                </a:tc>
                <a:extLst>
                  <a:ext uri="{0D108BD9-81ED-4DB2-BD59-A6C34878D82A}">
                    <a16:rowId xmlns:a16="http://schemas.microsoft.com/office/drawing/2014/main" val="10006"/>
                  </a:ext>
                </a:extLst>
              </a:tr>
              <a:tr h="354753">
                <a:tc>
                  <a:txBody>
                    <a:bodyPr/>
                    <a:lstStyle/>
                    <a:p>
                      <a:r>
                        <a:rPr lang="es-CR" sz="1200" dirty="0"/>
                        <a:t>                           -Materia</a:t>
                      </a:r>
                      <a:r>
                        <a:rPr lang="es-CR" sz="1200" baseline="0" dirty="0"/>
                        <a:t> prima</a:t>
                      </a:r>
                      <a:endParaRPr lang="es-CR" sz="1200" dirty="0"/>
                    </a:p>
                  </a:txBody>
                  <a:tcPr marL="91433" marR="91433" marT="45716" marB="45716"/>
                </a:tc>
                <a:extLst>
                  <a:ext uri="{0D108BD9-81ED-4DB2-BD59-A6C34878D82A}">
                    <a16:rowId xmlns:a16="http://schemas.microsoft.com/office/drawing/2014/main" val="10007"/>
                  </a:ext>
                </a:extLst>
              </a:tr>
              <a:tr h="354753">
                <a:tc>
                  <a:txBody>
                    <a:bodyPr/>
                    <a:lstStyle/>
                    <a:p>
                      <a:r>
                        <a:rPr lang="es-CR" sz="1200" dirty="0"/>
                        <a:t>                           -Mano de obra directa</a:t>
                      </a:r>
                    </a:p>
                  </a:txBody>
                  <a:tcPr marL="91433" marR="91433" marT="45716" marB="45716"/>
                </a:tc>
                <a:extLst>
                  <a:ext uri="{0D108BD9-81ED-4DB2-BD59-A6C34878D82A}">
                    <a16:rowId xmlns:a16="http://schemas.microsoft.com/office/drawing/2014/main" val="10008"/>
                  </a:ext>
                </a:extLst>
              </a:tr>
              <a:tr h="354753">
                <a:tc>
                  <a:txBody>
                    <a:bodyPr/>
                    <a:lstStyle/>
                    <a:p>
                      <a:r>
                        <a:rPr lang="es-CR" sz="1200" dirty="0"/>
                        <a:t>                           -Gastos indirectos</a:t>
                      </a:r>
                      <a:r>
                        <a:rPr lang="es-CR" sz="1200" baseline="0" dirty="0"/>
                        <a:t> de fabricación</a:t>
                      </a:r>
                      <a:endParaRPr lang="es-CR" sz="1200" dirty="0"/>
                    </a:p>
                  </a:txBody>
                  <a:tcPr marL="91433" marR="91433" marT="45716" marB="45716"/>
                </a:tc>
                <a:extLst>
                  <a:ext uri="{0D108BD9-81ED-4DB2-BD59-A6C34878D82A}">
                    <a16:rowId xmlns:a16="http://schemas.microsoft.com/office/drawing/2014/main" val="10009"/>
                  </a:ext>
                </a:extLst>
              </a:tr>
              <a:tr h="354753">
                <a:tc>
                  <a:txBody>
                    <a:bodyPr/>
                    <a:lstStyle/>
                    <a:p>
                      <a:r>
                        <a:rPr lang="es-CR" sz="1200" dirty="0"/>
                        <a:t>         </a:t>
                      </a:r>
                      <a:r>
                        <a:rPr lang="es-ES" sz="1200" dirty="0"/>
                        <a:t>1.1.2</a:t>
                      </a:r>
                      <a:r>
                        <a:rPr lang="es-ES" sz="1200" baseline="0" dirty="0"/>
                        <a:t> Peso porcentual de gastos de operación con respecto a las ventas</a:t>
                      </a:r>
                      <a:endParaRPr lang="es-CR" sz="1200" dirty="0"/>
                    </a:p>
                  </a:txBody>
                  <a:tcPr marL="91433" marR="91433" marT="45716" marB="45716"/>
                </a:tc>
                <a:extLst>
                  <a:ext uri="{0D108BD9-81ED-4DB2-BD59-A6C34878D82A}">
                    <a16:rowId xmlns:a16="http://schemas.microsoft.com/office/drawing/2014/main" val="10010"/>
                  </a:ext>
                </a:extLst>
              </a:tr>
              <a:tr h="354753">
                <a:tc>
                  <a:txBody>
                    <a:bodyPr/>
                    <a:lstStyle/>
                    <a:p>
                      <a:r>
                        <a:rPr lang="es-CR" sz="1200" dirty="0"/>
                        <a:t>                      a-Importancia relativa</a:t>
                      </a:r>
                      <a:r>
                        <a:rPr lang="es-CR" sz="1200" baseline="0" dirty="0"/>
                        <a:t> de gastos de venta</a:t>
                      </a:r>
                      <a:endParaRPr lang="es-CR" sz="1200" dirty="0"/>
                    </a:p>
                  </a:txBody>
                  <a:tcPr marL="91433" marR="91433" marT="45716" marB="45716"/>
                </a:tc>
                <a:extLst>
                  <a:ext uri="{0D108BD9-81ED-4DB2-BD59-A6C34878D82A}">
                    <a16:rowId xmlns:a16="http://schemas.microsoft.com/office/drawing/2014/main" val="10011"/>
                  </a:ext>
                </a:extLst>
              </a:tr>
              <a:tr h="354753">
                <a:tc>
                  <a:txBody>
                    <a:bodyPr/>
                    <a:lstStyle/>
                    <a:p>
                      <a:r>
                        <a:rPr lang="es-CR" sz="1200" dirty="0"/>
                        <a:t>                               -Detalle</a:t>
                      </a:r>
                      <a:r>
                        <a:rPr lang="es-CR" sz="1200" baseline="0" dirty="0"/>
                        <a:t> de gastos de venta y peso porcentual</a:t>
                      </a:r>
                      <a:endParaRPr lang="es-CR" sz="1200" dirty="0"/>
                    </a:p>
                  </a:txBody>
                  <a:tcPr marL="91433" marR="91433" marT="45716" marB="45716"/>
                </a:tc>
                <a:extLst>
                  <a:ext uri="{0D108BD9-81ED-4DB2-BD59-A6C34878D82A}">
                    <a16:rowId xmlns:a16="http://schemas.microsoft.com/office/drawing/2014/main" val="10012"/>
                  </a:ext>
                </a:extLst>
              </a:tr>
              <a:tr h="354753">
                <a:tc>
                  <a:txBody>
                    <a:bodyPr/>
                    <a:lstStyle/>
                    <a:p>
                      <a:r>
                        <a:rPr lang="es-CR" sz="1200" dirty="0"/>
                        <a:t>                       b-Importancia</a:t>
                      </a:r>
                      <a:r>
                        <a:rPr lang="es-CR" sz="1200" baseline="0" dirty="0"/>
                        <a:t> relativa de gastos administrativos</a:t>
                      </a:r>
                      <a:endParaRPr lang="es-CR" sz="1200" dirty="0"/>
                    </a:p>
                  </a:txBody>
                  <a:tcPr marL="91433" marR="91433" marT="45716" marB="45716"/>
                </a:tc>
                <a:extLst>
                  <a:ext uri="{0D108BD9-81ED-4DB2-BD59-A6C34878D82A}">
                    <a16:rowId xmlns:a16="http://schemas.microsoft.com/office/drawing/2014/main" val="10013"/>
                  </a:ext>
                </a:extLst>
              </a:tr>
              <a:tr h="354753">
                <a:tc>
                  <a:txBody>
                    <a:bodyPr/>
                    <a:lstStyle/>
                    <a:p>
                      <a:r>
                        <a:rPr lang="es-CR" sz="1200" dirty="0"/>
                        <a:t>                               -Detalle de gastos administrativos y peso porcentual</a:t>
                      </a:r>
                    </a:p>
                  </a:txBody>
                  <a:tcPr marL="91433" marR="91433" marT="45716" marB="45716"/>
                </a:tc>
                <a:extLst>
                  <a:ext uri="{0D108BD9-81ED-4DB2-BD59-A6C34878D82A}">
                    <a16:rowId xmlns:a16="http://schemas.microsoft.com/office/drawing/2014/main" val="1001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a:extLst>
              <a:ext uri="{FF2B5EF4-FFF2-40B4-BE49-F238E27FC236}">
                <a16:creationId xmlns:a16="http://schemas.microsoft.com/office/drawing/2014/main" id="{5ABE2E76-E26C-47F5-B33C-40AAF6FA91E2}"/>
              </a:ext>
            </a:extLst>
          </p:cNvPr>
          <p:cNvGraphicFramePr>
            <a:graphicFrameLocks noGrp="1"/>
          </p:cNvGraphicFramePr>
          <p:nvPr/>
        </p:nvGraphicFramePr>
        <p:xfrm>
          <a:off x="1236663" y="1268413"/>
          <a:ext cx="6642100" cy="4730750"/>
        </p:xfrm>
        <a:graphic>
          <a:graphicData uri="http://schemas.openxmlformats.org/drawingml/2006/table">
            <a:tbl>
              <a:tblPr firstRow="1" bandRow="1">
                <a:tableStyleId>{10A1B5D5-9B99-4C35-A422-299274C87663}</a:tableStyleId>
              </a:tblPr>
              <a:tblGrid>
                <a:gridCol w="6642100">
                  <a:extLst>
                    <a:ext uri="{9D8B030D-6E8A-4147-A177-3AD203B41FA5}">
                      <a16:colId xmlns:a16="http://schemas.microsoft.com/office/drawing/2014/main" val="20000"/>
                    </a:ext>
                  </a:extLst>
                </a:gridCol>
              </a:tblGrid>
              <a:tr h="457192">
                <a:tc>
                  <a:txBody>
                    <a:bodyPr/>
                    <a:lstStyle/>
                    <a:p>
                      <a:r>
                        <a:rPr lang="es-CR" sz="1200" dirty="0"/>
                        <a:t>         </a:t>
                      </a:r>
                      <a:r>
                        <a:rPr lang="es-ES" sz="1200" dirty="0"/>
                        <a:t>1.2.</a:t>
                      </a:r>
                      <a:r>
                        <a:rPr lang="es-ES" sz="1200" baseline="0" dirty="0"/>
                        <a:t> Peso porcentual de gastos financieros, otros ingresos y gastos e impuestos</a:t>
                      </a:r>
                      <a:endParaRPr lang="es-CR" sz="1200" dirty="0"/>
                    </a:p>
                  </a:txBody>
                  <a:tcPr marL="91452" marR="91452" marT="45716" marB="45716"/>
                </a:tc>
                <a:extLst>
                  <a:ext uri="{0D108BD9-81ED-4DB2-BD59-A6C34878D82A}">
                    <a16:rowId xmlns:a16="http://schemas.microsoft.com/office/drawing/2014/main" val="10000"/>
                  </a:ext>
                </a:extLst>
              </a:tr>
              <a:tr h="457192">
                <a:tc>
                  <a:txBody>
                    <a:bodyPr/>
                    <a:lstStyle/>
                    <a:p>
                      <a:r>
                        <a:rPr lang="es-CR" sz="1200" dirty="0"/>
                        <a:t>                      1.2.1 Importancia relativa de gastos financieros con respecto a las ventas</a:t>
                      </a:r>
                    </a:p>
                  </a:txBody>
                  <a:tcPr marL="91452" marR="91452" marT="45716" marB="45716"/>
                </a:tc>
                <a:extLst>
                  <a:ext uri="{0D108BD9-81ED-4DB2-BD59-A6C34878D82A}">
                    <a16:rowId xmlns:a16="http://schemas.microsoft.com/office/drawing/2014/main" val="10001"/>
                  </a:ext>
                </a:extLst>
              </a:tr>
              <a:tr h="346942">
                <a:tc>
                  <a:txBody>
                    <a:bodyPr/>
                    <a:lstStyle/>
                    <a:p>
                      <a:r>
                        <a:rPr lang="es-CR" sz="1200" dirty="0"/>
                        <a:t>                      1.2.2 Importancia relativa de otros ingresos en relación con las ventas</a:t>
                      </a:r>
                    </a:p>
                  </a:txBody>
                  <a:tcPr marL="91452" marR="91452" marT="45716" marB="45716"/>
                </a:tc>
                <a:extLst>
                  <a:ext uri="{0D108BD9-81ED-4DB2-BD59-A6C34878D82A}">
                    <a16:rowId xmlns:a16="http://schemas.microsoft.com/office/drawing/2014/main" val="10002"/>
                  </a:ext>
                </a:extLst>
              </a:tr>
              <a:tr h="346942">
                <a:tc>
                  <a:txBody>
                    <a:bodyPr/>
                    <a:lstStyle/>
                    <a:p>
                      <a:r>
                        <a:rPr lang="es-CR" sz="1200" dirty="0"/>
                        <a:t>                      1.2.3 Importancia relativa de otros gastos en relación con las</a:t>
                      </a:r>
                      <a:r>
                        <a:rPr lang="es-CR" sz="1200" baseline="0" dirty="0"/>
                        <a:t> ventas</a:t>
                      </a:r>
                      <a:endParaRPr lang="es-CR" sz="1200" dirty="0"/>
                    </a:p>
                  </a:txBody>
                  <a:tcPr marL="91452" marR="91452" marT="45716" marB="45716"/>
                </a:tc>
                <a:extLst>
                  <a:ext uri="{0D108BD9-81ED-4DB2-BD59-A6C34878D82A}">
                    <a16:rowId xmlns:a16="http://schemas.microsoft.com/office/drawing/2014/main" val="10003"/>
                  </a:ext>
                </a:extLst>
              </a:tr>
              <a:tr h="346942">
                <a:tc>
                  <a:txBody>
                    <a:bodyPr/>
                    <a:lstStyle/>
                    <a:p>
                      <a:r>
                        <a:rPr lang="es-CR" sz="1200" dirty="0"/>
                        <a:t>                      1.2.4 Importancia relativa de impuestos con respecto a las ventas</a:t>
                      </a:r>
                    </a:p>
                  </a:txBody>
                  <a:tcPr marL="91452" marR="91452" marT="45716" marB="45716"/>
                </a:tc>
                <a:extLst>
                  <a:ext uri="{0D108BD9-81ED-4DB2-BD59-A6C34878D82A}">
                    <a16:rowId xmlns:a16="http://schemas.microsoft.com/office/drawing/2014/main" val="10004"/>
                  </a:ext>
                </a:extLst>
              </a:tr>
              <a:tr h="3469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           2.  Rotación de activo total RAT</a:t>
                      </a:r>
                      <a:endParaRPr lang="es-ES" sz="1200" b="1" dirty="0">
                        <a:solidFill>
                          <a:srgbClr val="376092"/>
                        </a:solidFill>
                      </a:endParaRPr>
                    </a:p>
                  </a:txBody>
                  <a:tcPr marL="91452" marR="91452" marT="45716" marB="45716"/>
                </a:tc>
                <a:extLst>
                  <a:ext uri="{0D108BD9-81ED-4DB2-BD59-A6C34878D82A}">
                    <a16:rowId xmlns:a16="http://schemas.microsoft.com/office/drawing/2014/main" val="10005"/>
                  </a:ext>
                </a:extLst>
              </a:tr>
              <a:tr h="3469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                   2.1 Rotación de activo circulante</a:t>
                      </a:r>
                      <a:endParaRPr lang="es-CR" sz="1200" dirty="0"/>
                    </a:p>
                  </a:txBody>
                  <a:tcPr marL="91452" marR="91452" marT="45716" marB="45716"/>
                </a:tc>
                <a:extLst>
                  <a:ext uri="{0D108BD9-81ED-4DB2-BD59-A6C34878D82A}">
                    <a16:rowId xmlns:a16="http://schemas.microsoft.com/office/drawing/2014/main" val="10006"/>
                  </a:ext>
                </a:extLst>
              </a:tr>
              <a:tr h="3469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                             2.1.1 Variación</a:t>
                      </a:r>
                      <a:r>
                        <a:rPr lang="es-ES" sz="1200" baseline="0" dirty="0"/>
                        <a:t> porcentual en ventas</a:t>
                      </a:r>
                      <a:endParaRPr lang="es-CR" sz="1200" dirty="0"/>
                    </a:p>
                  </a:txBody>
                  <a:tcPr marL="91452" marR="91452" marT="45716" marB="45716"/>
                </a:tc>
                <a:extLst>
                  <a:ext uri="{0D108BD9-81ED-4DB2-BD59-A6C34878D82A}">
                    <a16:rowId xmlns:a16="http://schemas.microsoft.com/office/drawing/2014/main" val="10007"/>
                  </a:ext>
                </a:extLst>
              </a:tr>
              <a:tr h="346942">
                <a:tc>
                  <a:txBody>
                    <a:bodyPr/>
                    <a:lstStyle/>
                    <a:p>
                      <a:pPr marL="342900" indent="-342900"/>
                      <a:r>
                        <a:rPr lang="es-ES" sz="1200" dirty="0"/>
                        <a:t>			         2.1.2 Rotación</a:t>
                      </a:r>
                      <a:r>
                        <a:rPr lang="es-ES" sz="1200" baseline="0" dirty="0"/>
                        <a:t> de inventarios</a:t>
                      </a:r>
                      <a:endParaRPr lang="es-ES" sz="1200" dirty="0"/>
                    </a:p>
                  </a:txBody>
                  <a:tcPr marL="91452" marR="91452" marT="45716" marB="45716"/>
                </a:tc>
                <a:extLst>
                  <a:ext uri="{0D108BD9-81ED-4DB2-BD59-A6C34878D82A}">
                    <a16:rowId xmlns:a16="http://schemas.microsoft.com/office/drawing/2014/main" val="10008"/>
                  </a:ext>
                </a:extLst>
              </a:tr>
              <a:tr h="3469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                                        a-Rotación de materia prima</a:t>
                      </a:r>
                      <a:endParaRPr lang="es-CR" sz="1200" dirty="0"/>
                    </a:p>
                  </a:txBody>
                  <a:tcPr marL="91452" marR="91452" marT="45716" marB="45716"/>
                </a:tc>
                <a:extLst>
                  <a:ext uri="{0D108BD9-81ED-4DB2-BD59-A6C34878D82A}">
                    <a16:rowId xmlns:a16="http://schemas.microsoft.com/office/drawing/2014/main" val="10009"/>
                  </a:ext>
                </a:extLst>
              </a:tr>
              <a:tr h="3469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                                        b-Rotación de producto en proceso</a:t>
                      </a:r>
                      <a:endParaRPr lang="es-CR" sz="1200" dirty="0"/>
                    </a:p>
                  </a:txBody>
                  <a:tcPr marL="91452" marR="91452" marT="45716" marB="45716"/>
                </a:tc>
                <a:extLst>
                  <a:ext uri="{0D108BD9-81ED-4DB2-BD59-A6C34878D82A}">
                    <a16:rowId xmlns:a16="http://schemas.microsoft.com/office/drawing/2014/main" val="10010"/>
                  </a:ext>
                </a:extLst>
              </a:tr>
              <a:tr h="3469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                                        c-Rotación de producto terminado</a:t>
                      </a:r>
                      <a:endParaRPr lang="es-CR" sz="1200" dirty="0"/>
                    </a:p>
                  </a:txBody>
                  <a:tcPr marL="91452" marR="91452" marT="45716" marB="45716"/>
                </a:tc>
                <a:extLst>
                  <a:ext uri="{0D108BD9-81ED-4DB2-BD59-A6C34878D82A}">
                    <a16:rowId xmlns:a16="http://schemas.microsoft.com/office/drawing/2014/main" val="10011"/>
                  </a:ext>
                </a:extLst>
              </a:tr>
              <a:tr h="3469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200" dirty="0"/>
                        <a:t>                                         d-Rotación</a:t>
                      </a:r>
                      <a:r>
                        <a:rPr lang="es-CR" sz="1200" baseline="0" dirty="0"/>
                        <a:t> por productos, áreas y zonas geográficas</a:t>
                      </a:r>
                      <a:endParaRPr lang="es-CR" sz="1200" dirty="0"/>
                    </a:p>
                  </a:txBody>
                  <a:tcPr marL="91452" marR="91452" marT="45716" marB="45716"/>
                </a:tc>
                <a:extLst>
                  <a:ext uri="{0D108BD9-81ED-4DB2-BD59-A6C34878D82A}">
                    <a16:rowId xmlns:a16="http://schemas.microsoft.com/office/drawing/2014/main" val="10012"/>
                  </a:ext>
                </a:extLst>
              </a:tr>
            </a:tbl>
          </a:graphicData>
        </a:graphic>
      </p:graphicFrame>
      <p:sp>
        <p:nvSpPr>
          <p:cNvPr id="11" name="5 Rectángulo redondeado">
            <a:extLst>
              <a:ext uri="{FF2B5EF4-FFF2-40B4-BE49-F238E27FC236}">
                <a16:creationId xmlns:a16="http://schemas.microsoft.com/office/drawing/2014/main" id="{C4F475A6-2F71-4C8F-AA96-3C7520EFC534}"/>
              </a:ext>
            </a:extLst>
          </p:cNvPr>
          <p:cNvSpPr/>
          <p:nvPr/>
        </p:nvSpPr>
        <p:spPr>
          <a:xfrm>
            <a:off x="595087" y="136269"/>
            <a:ext cx="7924797" cy="566057"/>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1002">
            <a:schemeClr val="lt1"/>
          </a:fillRef>
          <a:effectRef idx="3">
            <a:schemeClr val="accent3"/>
          </a:effectRef>
          <a:fontRef idx="minor">
            <a:schemeClr val="lt1"/>
          </a:fontRef>
        </p:style>
        <p:txBody>
          <a:bodyPr anchor="ctr"/>
          <a:lstStyle/>
          <a:p>
            <a:pPr algn="ctr">
              <a:defRPr/>
            </a:pPr>
            <a:r>
              <a:rPr lang="es-ES" sz="2000" b="1" dirty="0">
                <a:solidFill>
                  <a:schemeClr val="accent6">
                    <a:lumMod val="50000"/>
                  </a:schemeClr>
                </a:solidFill>
              </a:rPr>
              <a:t>ESQUEMA DEL ANALISIS DEL RENDIMIENTO SOBRE LA INVERSION (RSI)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a:extLst>
              <a:ext uri="{FF2B5EF4-FFF2-40B4-BE49-F238E27FC236}">
                <a16:creationId xmlns:a16="http://schemas.microsoft.com/office/drawing/2014/main" id="{C2BA5345-483F-43B3-A6D4-D0C6040655EC}"/>
              </a:ext>
            </a:extLst>
          </p:cNvPr>
          <p:cNvGraphicFramePr>
            <a:graphicFrameLocks noGrp="1"/>
          </p:cNvGraphicFramePr>
          <p:nvPr/>
        </p:nvGraphicFramePr>
        <p:xfrm>
          <a:off x="1116013" y="1844675"/>
          <a:ext cx="7119937" cy="3460750"/>
        </p:xfrm>
        <a:graphic>
          <a:graphicData uri="http://schemas.openxmlformats.org/drawingml/2006/table">
            <a:tbl>
              <a:tblPr firstRow="1" bandRow="1">
                <a:tableStyleId>{10A1B5D5-9B99-4C35-A422-299274C87663}</a:tableStyleId>
              </a:tblPr>
              <a:tblGrid>
                <a:gridCol w="7119937">
                  <a:extLst>
                    <a:ext uri="{9D8B030D-6E8A-4147-A177-3AD203B41FA5}">
                      <a16:colId xmlns:a16="http://schemas.microsoft.com/office/drawing/2014/main" val="20000"/>
                    </a:ext>
                  </a:extLst>
                </a:gridCol>
              </a:tblGrid>
              <a:tr h="429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200" dirty="0"/>
                        <a:t>                               2.1.3</a:t>
                      </a:r>
                      <a:r>
                        <a:rPr lang="es-CR" sz="1200" baseline="0" dirty="0"/>
                        <a:t> Periodo medio de cobro</a:t>
                      </a:r>
                      <a:endParaRPr lang="es-CR" sz="1200" dirty="0"/>
                    </a:p>
                  </a:txBody>
                  <a:tcPr marL="91444" marR="91444" marT="45731" marB="45731"/>
                </a:tc>
                <a:extLst>
                  <a:ext uri="{0D108BD9-81ED-4DB2-BD59-A6C34878D82A}">
                    <a16:rowId xmlns:a16="http://schemas.microsoft.com/office/drawing/2014/main" val="10000"/>
                  </a:ext>
                </a:extLst>
              </a:tr>
              <a:tr h="429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200" dirty="0"/>
                        <a:t>                               2.1.4 Cambios porcentuales de otros activos circulantes</a:t>
                      </a:r>
                    </a:p>
                  </a:txBody>
                  <a:tcPr marL="91444" marR="91444" marT="45731" marB="45731"/>
                </a:tc>
                <a:extLst>
                  <a:ext uri="{0D108BD9-81ED-4DB2-BD59-A6C34878D82A}">
                    <a16:rowId xmlns:a16="http://schemas.microsoft.com/office/drawing/2014/main" val="10001"/>
                  </a:ext>
                </a:extLst>
              </a:tr>
              <a:tr h="429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200" dirty="0"/>
                        <a:t>                     2.2</a:t>
                      </a:r>
                      <a:r>
                        <a:rPr lang="es-CR" sz="1200" baseline="0" dirty="0"/>
                        <a:t> Rotación de activo fijo</a:t>
                      </a:r>
                      <a:endParaRPr lang="es-CR" sz="1200" dirty="0"/>
                    </a:p>
                  </a:txBody>
                  <a:tcPr marL="91444" marR="91444" marT="45731" marB="45731"/>
                </a:tc>
                <a:extLst>
                  <a:ext uri="{0D108BD9-81ED-4DB2-BD59-A6C34878D82A}">
                    <a16:rowId xmlns:a16="http://schemas.microsoft.com/office/drawing/2014/main" val="10002"/>
                  </a:ext>
                </a:extLst>
              </a:tr>
              <a:tr h="429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200" dirty="0"/>
                        <a:t>                               2.2.1</a:t>
                      </a:r>
                      <a:r>
                        <a:rPr lang="es-CR" sz="1200" baseline="0" dirty="0"/>
                        <a:t>  Variación porcentual en ventas</a:t>
                      </a:r>
                      <a:endParaRPr lang="es-CR" sz="1200" dirty="0"/>
                    </a:p>
                  </a:txBody>
                  <a:tcPr marL="91444" marR="91444" marT="45731" marB="45731"/>
                </a:tc>
                <a:extLst>
                  <a:ext uri="{0D108BD9-81ED-4DB2-BD59-A6C34878D82A}">
                    <a16:rowId xmlns:a16="http://schemas.microsoft.com/office/drawing/2014/main" val="10003"/>
                  </a:ext>
                </a:extLst>
              </a:tr>
              <a:tr h="4573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200" dirty="0"/>
                        <a:t>                               2.2.2  Cambios porcentuales en partidas de inmuebles, maquinarias, equipo etc.</a:t>
                      </a:r>
                    </a:p>
                  </a:txBody>
                  <a:tcPr marL="91444" marR="91444" marT="45731" marB="45731"/>
                </a:tc>
                <a:extLst>
                  <a:ext uri="{0D108BD9-81ED-4DB2-BD59-A6C34878D82A}">
                    <a16:rowId xmlns:a16="http://schemas.microsoft.com/office/drawing/2014/main" val="10004"/>
                  </a:ext>
                </a:extLst>
              </a:tr>
              <a:tr h="429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	2.3.</a:t>
                      </a:r>
                      <a:r>
                        <a:rPr lang="es-ES" sz="1200" baseline="0" dirty="0"/>
                        <a:t> Cambio porcentual en otros activos</a:t>
                      </a:r>
                      <a:endParaRPr lang="es-CR" sz="1200" dirty="0"/>
                    </a:p>
                  </a:txBody>
                  <a:tcPr marL="91444" marR="91444" marT="45731" marB="45731"/>
                </a:tc>
                <a:extLst>
                  <a:ext uri="{0D108BD9-81ED-4DB2-BD59-A6C34878D82A}">
                    <a16:rowId xmlns:a16="http://schemas.microsoft.com/office/drawing/2014/main" val="10005"/>
                  </a:ext>
                </a:extLst>
              </a:tr>
              <a:tr h="429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200" dirty="0"/>
                        <a:t>                   2.1.1 Variación porcentual en ventas</a:t>
                      </a:r>
                    </a:p>
                  </a:txBody>
                  <a:tcPr marL="91444" marR="91444" marT="45731" marB="45731"/>
                </a:tc>
                <a:extLst>
                  <a:ext uri="{0D108BD9-81ED-4DB2-BD59-A6C34878D82A}">
                    <a16:rowId xmlns:a16="http://schemas.microsoft.com/office/drawing/2014/main" val="10006"/>
                  </a:ext>
                </a:extLst>
              </a:tr>
              <a:tr h="429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R" sz="1200" dirty="0"/>
                        <a:t>                   2.3.2</a:t>
                      </a:r>
                      <a:r>
                        <a:rPr lang="es-CR" sz="1200" baseline="0" dirty="0"/>
                        <a:t> Cambios porcentuales en partidos de otros activos</a:t>
                      </a:r>
                      <a:endParaRPr lang="es-CR" sz="1200" dirty="0"/>
                    </a:p>
                  </a:txBody>
                  <a:tcPr marL="91444" marR="91444" marT="45731" marB="45731"/>
                </a:tc>
                <a:extLst>
                  <a:ext uri="{0D108BD9-81ED-4DB2-BD59-A6C34878D82A}">
                    <a16:rowId xmlns:a16="http://schemas.microsoft.com/office/drawing/2014/main" val="10007"/>
                  </a:ext>
                </a:extLst>
              </a:tr>
            </a:tbl>
          </a:graphicData>
        </a:graphic>
      </p:graphicFrame>
      <p:sp>
        <p:nvSpPr>
          <p:cNvPr id="5" name="5 Rectángulo redondeado">
            <a:extLst>
              <a:ext uri="{FF2B5EF4-FFF2-40B4-BE49-F238E27FC236}">
                <a16:creationId xmlns:a16="http://schemas.microsoft.com/office/drawing/2014/main" id="{E0D77B84-69E7-49F9-9709-2333316E439E}"/>
              </a:ext>
            </a:extLst>
          </p:cNvPr>
          <p:cNvSpPr/>
          <p:nvPr/>
        </p:nvSpPr>
        <p:spPr>
          <a:xfrm>
            <a:off x="611560" y="332656"/>
            <a:ext cx="7924797" cy="566057"/>
          </a:xfrm>
          <a:prstGeom prst="round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1002">
            <a:schemeClr val="lt1"/>
          </a:fillRef>
          <a:effectRef idx="3">
            <a:schemeClr val="accent3"/>
          </a:effectRef>
          <a:fontRef idx="minor">
            <a:schemeClr val="lt1"/>
          </a:fontRef>
        </p:style>
        <p:txBody>
          <a:bodyPr anchor="ctr"/>
          <a:lstStyle/>
          <a:p>
            <a:pPr algn="ctr">
              <a:defRPr/>
            </a:pPr>
            <a:r>
              <a:rPr lang="es-ES" sz="2000" b="1" dirty="0">
                <a:solidFill>
                  <a:schemeClr val="accent6">
                    <a:lumMod val="50000"/>
                  </a:schemeClr>
                </a:solidFill>
              </a:rPr>
              <a:t>ESQUEMA DEL ANALISIS DEL RENDIMIENTO SOBRE LA INVERSION (RSI)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400419D9-5940-4390-85D7-D91EE3F8CBC2}"/>
              </a:ext>
            </a:extLst>
          </p:cNvPr>
          <p:cNvSpPr/>
          <p:nvPr/>
        </p:nvSpPr>
        <p:spPr>
          <a:xfrm>
            <a:off x="755576" y="188640"/>
            <a:ext cx="7953829" cy="1176867"/>
          </a:xfrm>
          <a:prstGeom prst="roundRect">
            <a:avLst/>
          </a:prstGeom>
          <a:solidFill>
            <a:schemeClr val="accent3">
              <a:lumMod val="9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COMPOSICIÓN DE LA RENTABILIDAD SOBRE EL CAPITAL (RSC)</a:t>
            </a:r>
          </a:p>
        </p:txBody>
      </p:sp>
      <p:sp>
        <p:nvSpPr>
          <p:cNvPr id="5" name="5 Rectángulo redondeado">
            <a:extLst>
              <a:ext uri="{FF2B5EF4-FFF2-40B4-BE49-F238E27FC236}">
                <a16:creationId xmlns:a16="http://schemas.microsoft.com/office/drawing/2014/main" id="{FF0B71B6-5A5F-4B27-A4ED-77CD17BE28AE}"/>
              </a:ext>
            </a:extLst>
          </p:cNvPr>
          <p:cNvSpPr>
            <a:spLocks noChangeArrowheads="1"/>
          </p:cNvSpPr>
          <p:nvPr/>
        </p:nvSpPr>
        <p:spPr bwMode="auto">
          <a:xfrm>
            <a:off x="1417733" y="2636912"/>
            <a:ext cx="6629513" cy="187502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endParaRPr lang="es-ES" sz="1200" dirty="0">
              <a:latin typeface="Times"/>
              <a:cs typeface="Times"/>
            </a:endParaRPr>
          </a:p>
          <a:p>
            <a:pPr algn="just">
              <a:defRPr/>
            </a:pPr>
            <a:r>
              <a:rPr lang="es-ES" sz="2200" dirty="0">
                <a:latin typeface="Times"/>
                <a:cs typeface="Times"/>
              </a:rPr>
              <a:t>La </a:t>
            </a:r>
            <a:r>
              <a:rPr lang="es-ES" sz="2200" b="1" i="1" u="sng" dirty="0">
                <a:solidFill>
                  <a:srgbClr val="FF0000"/>
                </a:solidFill>
                <a:latin typeface="Times"/>
                <a:cs typeface="Times"/>
              </a:rPr>
              <a:t>rentabilidad sobre el capital (RSC)</a:t>
            </a:r>
            <a:r>
              <a:rPr lang="es-ES" sz="2200" dirty="0">
                <a:latin typeface="Times"/>
                <a:cs typeface="Times"/>
              </a:rPr>
              <a:t> expresa la tasa de rendimiento obtenida por los socios sobre su inversión total en la empresa.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05B8E0E2-17FF-4F4B-B8EB-49486AD76767}"/>
              </a:ext>
            </a:extLst>
          </p:cNvPr>
          <p:cNvSpPr/>
          <p:nvPr/>
        </p:nvSpPr>
        <p:spPr>
          <a:xfrm>
            <a:off x="631371" y="332656"/>
            <a:ext cx="7953829" cy="1176867"/>
          </a:xfrm>
          <a:prstGeom prst="roundRect">
            <a:avLst/>
          </a:prstGeom>
          <a:solidFill>
            <a:schemeClr val="accent3">
              <a:lumMod val="9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FORMULA DE RENDIMIENTO SOBRE ACTIVOS Y APALANCAMIENTO</a:t>
            </a:r>
          </a:p>
        </p:txBody>
      </p:sp>
      <p:sp>
        <p:nvSpPr>
          <p:cNvPr id="5" name="5 Rectángulo redondeado">
            <a:extLst>
              <a:ext uri="{FF2B5EF4-FFF2-40B4-BE49-F238E27FC236}">
                <a16:creationId xmlns:a16="http://schemas.microsoft.com/office/drawing/2014/main" id="{C053282E-4FF0-4A62-8B57-EC6D637D66F6}"/>
              </a:ext>
            </a:extLst>
          </p:cNvPr>
          <p:cNvSpPr>
            <a:spLocks noChangeArrowheads="1"/>
          </p:cNvSpPr>
          <p:nvPr/>
        </p:nvSpPr>
        <p:spPr bwMode="auto">
          <a:xfrm>
            <a:off x="1329532" y="2780928"/>
            <a:ext cx="6557505" cy="223506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endParaRPr lang="es-ES" sz="1000" dirty="0">
              <a:latin typeface="Times"/>
              <a:cs typeface="Times"/>
            </a:endParaRPr>
          </a:p>
          <a:p>
            <a:pPr algn="just">
              <a:defRPr/>
            </a:pPr>
            <a:r>
              <a:rPr lang="es-ES" sz="2200" dirty="0">
                <a:latin typeface="Times"/>
                <a:cs typeface="Times"/>
              </a:rPr>
              <a:t>La </a:t>
            </a:r>
            <a:r>
              <a:rPr lang="es-ES" sz="2200" b="1" i="1" u="sng" dirty="0">
                <a:solidFill>
                  <a:srgbClr val="FF0000"/>
                </a:solidFill>
                <a:latin typeface="Times"/>
                <a:cs typeface="Times"/>
              </a:rPr>
              <a:t>rentabilidad sobre el capital (RSC)</a:t>
            </a:r>
            <a:r>
              <a:rPr lang="es-ES" sz="2200" dirty="0">
                <a:latin typeface="Times"/>
                <a:cs typeface="Times"/>
              </a:rPr>
              <a:t> tiene dos componentes:  </a:t>
            </a:r>
            <a:r>
              <a:rPr lang="es-ES" sz="2200" b="1" i="1" u="sng" dirty="0">
                <a:solidFill>
                  <a:srgbClr val="FF0000"/>
                </a:solidFill>
                <a:latin typeface="Times"/>
                <a:cs typeface="Times"/>
              </a:rPr>
              <a:t>rendimiento sobre la inversión total en activos (RSI)</a:t>
            </a:r>
            <a:r>
              <a:rPr lang="es-ES" sz="2200" dirty="0">
                <a:latin typeface="Times"/>
                <a:cs typeface="Times"/>
              </a:rPr>
              <a:t> y la </a:t>
            </a:r>
            <a:r>
              <a:rPr lang="es-ES" sz="2200" b="1" i="1" u="sng" dirty="0">
                <a:solidFill>
                  <a:srgbClr val="FF0000"/>
                </a:solidFill>
                <a:latin typeface="Times"/>
                <a:cs typeface="Times"/>
              </a:rPr>
              <a:t>incidencia de apalancamiento (IAP)</a:t>
            </a:r>
            <a:r>
              <a:rPr lang="es-ES" sz="2200" dirty="0">
                <a:latin typeface="Times"/>
                <a:cs typeface="Times"/>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ED17160B-23F3-4B1C-A9E6-07A17C9C6B07}"/>
              </a:ext>
            </a:extLst>
          </p:cNvPr>
          <p:cNvSpPr/>
          <p:nvPr/>
        </p:nvSpPr>
        <p:spPr>
          <a:xfrm>
            <a:off x="792163" y="404813"/>
            <a:ext cx="7632700" cy="1176337"/>
          </a:xfrm>
          <a:prstGeom prst="roundRect">
            <a:avLst/>
          </a:prstGeom>
          <a:solidFill>
            <a:schemeClr val="accent3">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800" b="1" dirty="0">
                <a:solidFill>
                  <a:schemeClr val="accent6">
                    <a:lumMod val="50000"/>
                  </a:schemeClr>
                </a:solidFill>
              </a:rPr>
              <a:t>NATURALEZA DEL ANÁLISIS INTEGRAL </a:t>
            </a:r>
          </a:p>
        </p:txBody>
      </p:sp>
      <p:sp>
        <p:nvSpPr>
          <p:cNvPr id="5" name="5 Rectángulo redondeado">
            <a:extLst>
              <a:ext uri="{FF2B5EF4-FFF2-40B4-BE49-F238E27FC236}">
                <a16:creationId xmlns:a16="http://schemas.microsoft.com/office/drawing/2014/main" id="{9FE37E62-7C54-46A0-8160-AD200DC3C977}"/>
              </a:ext>
            </a:extLst>
          </p:cNvPr>
          <p:cNvSpPr>
            <a:spLocks noChangeArrowheads="1"/>
          </p:cNvSpPr>
          <p:nvPr/>
        </p:nvSpPr>
        <p:spPr bwMode="auto">
          <a:xfrm>
            <a:off x="573448" y="2852936"/>
            <a:ext cx="8069673" cy="2729361"/>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endParaRPr lang="es-ES" sz="2200" dirty="0">
              <a:solidFill>
                <a:srgbClr val="000000"/>
              </a:solidFill>
              <a:latin typeface="Times"/>
              <a:cs typeface="Times"/>
            </a:endParaRPr>
          </a:p>
          <a:p>
            <a:pPr algn="just">
              <a:defRPr/>
            </a:pPr>
            <a:r>
              <a:rPr lang="es-ES" sz="2200" dirty="0">
                <a:solidFill>
                  <a:srgbClr val="000000"/>
                </a:solidFill>
                <a:latin typeface="Times"/>
                <a:cs typeface="Times"/>
              </a:rPr>
              <a:t>El análisis integral constituye un proceso sistemático que va identificando las relaciones existentes entre las variables financieras.  </a:t>
            </a:r>
            <a:r>
              <a:rPr lang="es-ES" sz="2200" b="1" i="1" u="sng" dirty="0">
                <a:solidFill>
                  <a:srgbClr val="FF0000"/>
                </a:solidFill>
                <a:latin typeface="Times"/>
                <a:cs typeface="Times"/>
              </a:rPr>
              <a:t>En este proceso se identifican las causas originales y los efectos finales que se derivan de esas relaciones.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8A4E7088-1BAA-4A0E-A287-19C478A163F5}"/>
              </a:ext>
            </a:extLst>
          </p:cNvPr>
          <p:cNvSpPr/>
          <p:nvPr/>
        </p:nvSpPr>
        <p:spPr>
          <a:xfrm>
            <a:off x="631371" y="404664"/>
            <a:ext cx="7953829"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FÓRMULA DE RENDIMIENTO SOBRE ACTIVOS Y APALANCAMIENTO</a:t>
            </a:r>
          </a:p>
        </p:txBody>
      </p:sp>
      <p:sp>
        <p:nvSpPr>
          <p:cNvPr id="5" name="5 Rectángulo redondeado">
            <a:extLst>
              <a:ext uri="{FF2B5EF4-FFF2-40B4-BE49-F238E27FC236}">
                <a16:creationId xmlns:a16="http://schemas.microsoft.com/office/drawing/2014/main" id="{4332D65C-8836-4284-9223-A6D5978AD5A8}"/>
              </a:ext>
            </a:extLst>
          </p:cNvPr>
          <p:cNvSpPr>
            <a:spLocks noChangeArrowheads="1"/>
          </p:cNvSpPr>
          <p:nvPr/>
        </p:nvSpPr>
        <p:spPr bwMode="auto">
          <a:xfrm>
            <a:off x="969492" y="2348880"/>
            <a:ext cx="7277585" cy="3293728"/>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Un alto </a:t>
            </a:r>
            <a:r>
              <a:rPr lang="es-ES" sz="2200" b="1" i="1" u="sng" dirty="0">
                <a:solidFill>
                  <a:srgbClr val="FF0000"/>
                </a:solidFill>
                <a:latin typeface="Times"/>
                <a:cs typeface="Times"/>
              </a:rPr>
              <a:t>rendimiento sobre los activos </a:t>
            </a:r>
            <a:r>
              <a:rPr lang="es-ES" sz="2200" dirty="0">
                <a:latin typeface="Times"/>
                <a:cs typeface="Times"/>
              </a:rPr>
              <a:t>permite generar un adecuado nivel de utilidad neta que beneficia la </a:t>
            </a:r>
            <a:r>
              <a:rPr lang="es-ES" sz="2200" b="1" i="1" u="sng" dirty="0">
                <a:solidFill>
                  <a:srgbClr val="FF0000"/>
                </a:solidFill>
                <a:latin typeface="Times"/>
                <a:cs typeface="Times"/>
              </a:rPr>
              <a:t>rentabilidad de los accionistas (RSC)</a:t>
            </a:r>
            <a:r>
              <a:rPr lang="es-ES" sz="2200" dirty="0">
                <a:latin typeface="Times"/>
                <a:cs typeface="Times"/>
              </a:rPr>
              <a:t>.</a:t>
            </a:r>
          </a:p>
          <a:p>
            <a:pPr algn="just">
              <a:defRPr/>
            </a:pPr>
            <a:endParaRPr lang="es-ES" sz="2200" dirty="0">
              <a:latin typeface="Times"/>
              <a:cs typeface="Times"/>
            </a:endParaRPr>
          </a:p>
          <a:p>
            <a:pPr algn="just">
              <a:defRPr/>
            </a:pPr>
            <a:r>
              <a:rPr lang="es-ES" sz="2200" dirty="0">
                <a:latin typeface="Times"/>
                <a:cs typeface="Times"/>
              </a:rPr>
              <a:t>Si el </a:t>
            </a:r>
            <a:r>
              <a:rPr lang="es-ES" sz="2200" b="1" i="1" u="sng" dirty="0">
                <a:solidFill>
                  <a:srgbClr val="FF0000"/>
                </a:solidFill>
                <a:latin typeface="Times"/>
                <a:cs typeface="Times"/>
              </a:rPr>
              <a:t>rendimiento sobre la inversión en activos (RSI) </a:t>
            </a:r>
            <a:r>
              <a:rPr lang="es-ES" sz="2200" dirty="0">
                <a:latin typeface="Times"/>
                <a:cs typeface="Times"/>
              </a:rPr>
              <a:t>disminuye, será menor la ganancia porcentual generada, lo cual reducirá la retribución al </a:t>
            </a:r>
            <a:r>
              <a:rPr lang="es-ES" sz="2200" b="1" i="1" u="sng" dirty="0">
                <a:solidFill>
                  <a:srgbClr val="FF0000"/>
                </a:solidFill>
                <a:latin typeface="Times"/>
                <a:cs typeface="Times"/>
              </a:rPr>
              <a:t>capital de los accionistas (RSC)</a:t>
            </a:r>
            <a:r>
              <a:rPr lang="es-ES" sz="2200" dirty="0">
                <a:latin typeface="Times"/>
                <a:cs typeface="Times"/>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04E9387E-ED28-46B8-A1D2-DA3662EE232C}"/>
              </a:ext>
            </a:extLst>
          </p:cNvPr>
          <p:cNvSpPr>
            <a:spLocks noChangeArrowheads="1"/>
          </p:cNvSpPr>
          <p:nvPr/>
        </p:nvSpPr>
        <p:spPr bwMode="auto">
          <a:xfrm>
            <a:off x="1113508" y="2420888"/>
            <a:ext cx="6989553" cy="300569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El </a:t>
            </a:r>
            <a:r>
              <a:rPr lang="es-ES" sz="2200" b="1" i="1" u="sng" dirty="0">
                <a:solidFill>
                  <a:srgbClr val="FF0000"/>
                </a:solidFill>
                <a:latin typeface="Times"/>
                <a:cs typeface="Times"/>
              </a:rPr>
              <a:t>rendimiento sobre la inversión total (RSI)</a:t>
            </a:r>
            <a:r>
              <a:rPr lang="es-ES" sz="2200" dirty="0">
                <a:latin typeface="Times"/>
                <a:cs typeface="Times"/>
              </a:rPr>
              <a:t> actúa como un elemento generador de rentabilidad del patrimonio.</a:t>
            </a:r>
          </a:p>
          <a:p>
            <a:pPr algn="just">
              <a:defRPr/>
            </a:pPr>
            <a:endParaRPr lang="es-ES" sz="2200" dirty="0">
              <a:latin typeface="Times"/>
              <a:cs typeface="Times"/>
            </a:endParaRPr>
          </a:p>
          <a:p>
            <a:pPr algn="just">
              <a:defRPr/>
            </a:pPr>
            <a:r>
              <a:rPr lang="es-ES" sz="2200" dirty="0">
                <a:latin typeface="Times"/>
                <a:cs typeface="Times"/>
              </a:rPr>
              <a:t>Las variaciones en el rendimiento sobre el activo afectan directamente y producen cambios en la </a:t>
            </a:r>
            <a:r>
              <a:rPr lang="es-ES" sz="2200" b="1" i="1" u="sng" dirty="0">
                <a:solidFill>
                  <a:srgbClr val="FF0000"/>
                </a:solidFill>
                <a:latin typeface="Times"/>
                <a:cs typeface="Times"/>
              </a:rPr>
              <a:t>rentabilidad de los accionistas (RSC)</a:t>
            </a:r>
          </a:p>
          <a:p>
            <a:pPr algn="just">
              <a:defRPr/>
            </a:pPr>
            <a:endParaRPr lang="es-ES" sz="2200" b="1" i="1" u="sng" dirty="0">
              <a:solidFill>
                <a:srgbClr val="FF0000"/>
              </a:solidFill>
              <a:latin typeface="Times"/>
              <a:cs typeface="Times"/>
            </a:endParaRPr>
          </a:p>
        </p:txBody>
      </p:sp>
      <p:sp>
        <p:nvSpPr>
          <p:cNvPr id="8" name="5 Rectángulo redondeado">
            <a:extLst>
              <a:ext uri="{FF2B5EF4-FFF2-40B4-BE49-F238E27FC236}">
                <a16:creationId xmlns:a16="http://schemas.microsoft.com/office/drawing/2014/main" id="{F293F584-E8CF-4F79-97BA-FE9D7BBBA4C8}"/>
              </a:ext>
            </a:extLst>
          </p:cNvPr>
          <p:cNvSpPr/>
          <p:nvPr/>
        </p:nvSpPr>
        <p:spPr>
          <a:xfrm>
            <a:off x="631371" y="404664"/>
            <a:ext cx="7953829"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FÓRMULA DE RENDIMIENTO SOBRE ACTIVOS Y APALANCAMIENTO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9261E06A-0504-4478-A3E4-A119752CC1E0}"/>
              </a:ext>
            </a:extLst>
          </p:cNvPr>
          <p:cNvSpPr>
            <a:spLocks noChangeArrowheads="1"/>
          </p:cNvSpPr>
          <p:nvPr/>
        </p:nvSpPr>
        <p:spPr bwMode="auto">
          <a:xfrm>
            <a:off x="1689572" y="2708920"/>
            <a:ext cx="5837426" cy="230425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endParaRPr lang="es-ES" dirty="0">
              <a:latin typeface="Times"/>
              <a:cs typeface="Times"/>
            </a:endParaRPr>
          </a:p>
          <a:p>
            <a:pPr algn="just">
              <a:defRPr/>
            </a:pPr>
            <a:r>
              <a:rPr lang="es-ES" dirty="0">
                <a:latin typeface="Times"/>
                <a:cs typeface="Times"/>
              </a:rPr>
              <a:t>El </a:t>
            </a:r>
            <a:r>
              <a:rPr lang="es-ES" b="1" i="1" u="sng" dirty="0">
                <a:solidFill>
                  <a:srgbClr val="FF0000"/>
                </a:solidFill>
                <a:latin typeface="Times"/>
                <a:cs typeface="Times"/>
              </a:rPr>
              <a:t>rendimiento del activo</a:t>
            </a:r>
            <a:r>
              <a:rPr lang="es-ES" dirty="0">
                <a:latin typeface="Times"/>
                <a:cs typeface="Times"/>
              </a:rPr>
              <a:t> constituye el potencial básico para aumentar la </a:t>
            </a:r>
            <a:r>
              <a:rPr lang="es-ES" b="1" i="1" u="sng" dirty="0">
                <a:solidFill>
                  <a:srgbClr val="FF0000"/>
                </a:solidFill>
                <a:latin typeface="Times"/>
                <a:cs typeface="Times"/>
              </a:rPr>
              <a:t>rentabilidad sobre el capital</a:t>
            </a:r>
            <a:r>
              <a:rPr lang="es-ES" dirty="0">
                <a:latin typeface="Times"/>
                <a:cs typeface="Times"/>
              </a:rPr>
              <a:t>.</a:t>
            </a:r>
          </a:p>
        </p:txBody>
      </p:sp>
      <p:sp>
        <p:nvSpPr>
          <p:cNvPr id="8" name="5 Rectángulo redondeado">
            <a:extLst>
              <a:ext uri="{FF2B5EF4-FFF2-40B4-BE49-F238E27FC236}">
                <a16:creationId xmlns:a16="http://schemas.microsoft.com/office/drawing/2014/main" id="{0C58F4A0-A6E4-4647-A66F-77084A6E6C2C}"/>
              </a:ext>
            </a:extLst>
          </p:cNvPr>
          <p:cNvSpPr/>
          <p:nvPr/>
        </p:nvSpPr>
        <p:spPr>
          <a:xfrm>
            <a:off x="631371" y="404664"/>
            <a:ext cx="7953829"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FÓRMULA DE RENDIMIENTO SOBRE ACTIVOS Y APALANCAMIENTO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58AC30B3-1FA1-4430-88A9-BEF60637C77C}"/>
              </a:ext>
            </a:extLst>
          </p:cNvPr>
          <p:cNvSpPr>
            <a:spLocks noChangeArrowheads="1"/>
          </p:cNvSpPr>
          <p:nvPr/>
        </p:nvSpPr>
        <p:spPr bwMode="auto">
          <a:xfrm>
            <a:off x="1510887" y="2492896"/>
            <a:ext cx="6194796" cy="3240360"/>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endParaRPr lang="es-ES" sz="1800" dirty="0">
              <a:latin typeface="Times"/>
              <a:cs typeface="Times"/>
            </a:endParaRPr>
          </a:p>
          <a:p>
            <a:pPr algn="just">
              <a:defRPr/>
            </a:pPr>
            <a:r>
              <a:rPr lang="es-ES" sz="2200" dirty="0">
                <a:latin typeface="Times"/>
                <a:cs typeface="Times"/>
              </a:rPr>
              <a:t>El nivel de endeudamiento afecta la </a:t>
            </a:r>
            <a:r>
              <a:rPr lang="es-ES" sz="2200" b="1" i="1" u="sng" dirty="0">
                <a:solidFill>
                  <a:srgbClr val="FF0000"/>
                </a:solidFill>
                <a:latin typeface="Times"/>
                <a:cs typeface="Times"/>
              </a:rPr>
              <a:t>rentabilidad sobre el capital (RSC)</a:t>
            </a:r>
            <a:r>
              <a:rPr lang="es-ES" sz="2200" dirty="0">
                <a:latin typeface="Times"/>
                <a:cs typeface="Times"/>
              </a:rPr>
              <a:t>.</a:t>
            </a:r>
          </a:p>
          <a:p>
            <a:pPr algn="just">
              <a:defRPr/>
            </a:pPr>
            <a:endParaRPr lang="es-ES" sz="2200" b="1" i="1" u="sng" dirty="0">
              <a:solidFill>
                <a:srgbClr val="FF0000"/>
              </a:solidFill>
              <a:latin typeface="Times"/>
              <a:cs typeface="Times"/>
            </a:endParaRPr>
          </a:p>
          <a:p>
            <a:pPr algn="just">
              <a:defRPr/>
            </a:pPr>
            <a:r>
              <a:rPr lang="es-ES" sz="2200" dirty="0">
                <a:latin typeface="Times"/>
                <a:cs typeface="Times"/>
              </a:rPr>
              <a:t>Si una empresa no tuviera pasivos, el </a:t>
            </a:r>
            <a:r>
              <a:rPr lang="es-ES" sz="2200" b="1" i="1" u="sng" dirty="0">
                <a:solidFill>
                  <a:srgbClr val="FF0000"/>
                </a:solidFill>
                <a:latin typeface="Times"/>
                <a:cs typeface="Times"/>
              </a:rPr>
              <a:t>rendimiento sobre los activos (RSI)</a:t>
            </a:r>
            <a:r>
              <a:rPr lang="es-ES" sz="2200" dirty="0">
                <a:latin typeface="Times"/>
                <a:cs typeface="Times"/>
              </a:rPr>
              <a:t> sería exactamente igual a la </a:t>
            </a:r>
            <a:r>
              <a:rPr lang="es-ES" sz="2200" b="1" i="1" u="sng" dirty="0">
                <a:solidFill>
                  <a:srgbClr val="FF0000"/>
                </a:solidFill>
                <a:latin typeface="Times"/>
                <a:cs typeface="Times"/>
              </a:rPr>
              <a:t>rentabilidad del patrimonio (RSC).</a:t>
            </a:r>
          </a:p>
        </p:txBody>
      </p:sp>
      <p:sp>
        <p:nvSpPr>
          <p:cNvPr id="8" name="5 Rectángulo redondeado">
            <a:extLst>
              <a:ext uri="{FF2B5EF4-FFF2-40B4-BE49-F238E27FC236}">
                <a16:creationId xmlns:a16="http://schemas.microsoft.com/office/drawing/2014/main" id="{92F37540-4704-429B-823B-D1B4C65FF6E7}"/>
              </a:ext>
            </a:extLst>
          </p:cNvPr>
          <p:cNvSpPr/>
          <p:nvPr/>
        </p:nvSpPr>
        <p:spPr>
          <a:xfrm>
            <a:off x="631371" y="404664"/>
            <a:ext cx="7953829"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FÓRMULA DE RENDIMIENTO SOBRE ACTIVOS Y APALANCAMIENTO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A8F815D1-EA2C-45CA-B01F-64CB7080C9D6}"/>
              </a:ext>
            </a:extLst>
          </p:cNvPr>
          <p:cNvSpPr>
            <a:spLocks noChangeArrowheads="1"/>
          </p:cNvSpPr>
          <p:nvPr/>
        </p:nvSpPr>
        <p:spPr bwMode="auto">
          <a:xfrm>
            <a:off x="1689572" y="2924944"/>
            <a:ext cx="5837425" cy="271259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Conforme la empresa adquiere deudas se originan diferencias entre el </a:t>
            </a:r>
            <a:r>
              <a:rPr lang="es-ES" sz="2200" b="1" i="1" u="sng" dirty="0">
                <a:solidFill>
                  <a:srgbClr val="FF0000"/>
                </a:solidFill>
                <a:latin typeface="Times"/>
                <a:cs typeface="Times"/>
              </a:rPr>
              <a:t>rendimiento del activo (RSI)</a:t>
            </a:r>
            <a:r>
              <a:rPr lang="es-ES" sz="2200" dirty="0">
                <a:latin typeface="Times"/>
                <a:cs typeface="Times"/>
              </a:rPr>
              <a:t> y la </a:t>
            </a:r>
            <a:r>
              <a:rPr lang="es-ES" sz="2200" b="1" i="1" u="sng" dirty="0">
                <a:solidFill>
                  <a:srgbClr val="FF0000"/>
                </a:solidFill>
                <a:latin typeface="Times"/>
                <a:cs typeface="Times"/>
              </a:rPr>
              <a:t>rentabilidad de los accionistas (RSC)</a:t>
            </a:r>
            <a:r>
              <a:rPr lang="es-ES" sz="2200" dirty="0">
                <a:latin typeface="Times"/>
                <a:cs typeface="Times"/>
              </a:rPr>
              <a:t>, pues solo una parte del activo se financia con patrimonio.</a:t>
            </a:r>
            <a:endParaRPr lang="es-ES" sz="2200" b="1" i="1" u="sng" dirty="0">
              <a:solidFill>
                <a:srgbClr val="FF0000"/>
              </a:solidFill>
              <a:latin typeface="Times"/>
              <a:cs typeface="Times"/>
            </a:endParaRPr>
          </a:p>
        </p:txBody>
      </p:sp>
      <p:sp>
        <p:nvSpPr>
          <p:cNvPr id="8" name="5 Rectángulo redondeado">
            <a:extLst>
              <a:ext uri="{FF2B5EF4-FFF2-40B4-BE49-F238E27FC236}">
                <a16:creationId xmlns:a16="http://schemas.microsoft.com/office/drawing/2014/main" id="{8E7696A7-9538-4205-BBF3-8952FD661E50}"/>
              </a:ext>
            </a:extLst>
          </p:cNvPr>
          <p:cNvSpPr/>
          <p:nvPr/>
        </p:nvSpPr>
        <p:spPr>
          <a:xfrm>
            <a:off x="631371" y="404664"/>
            <a:ext cx="7953829"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FÓRMULA DE RENDIMIENTO SOBRE ACTIVOS Y APALANCAMIENTO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4725ADEA-694B-4B1A-B677-BF59EC543946}"/>
              </a:ext>
            </a:extLst>
          </p:cNvPr>
          <p:cNvSpPr>
            <a:spLocks noChangeArrowheads="1"/>
          </p:cNvSpPr>
          <p:nvPr/>
        </p:nvSpPr>
        <p:spPr bwMode="auto">
          <a:xfrm>
            <a:off x="1221520" y="3140968"/>
            <a:ext cx="6773529" cy="228054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endParaRPr lang="es-ES" sz="2200" dirty="0">
              <a:latin typeface="Times"/>
              <a:cs typeface="Times"/>
            </a:endParaRPr>
          </a:p>
          <a:p>
            <a:pPr algn="just">
              <a:defRPr/>
            </a:pPr>
            <a:r>
              <a:rPr lang="es-ES" sz="2200" dirty="0">
                <a:latin typeface="Times"/>
                <a:cs typeface="Times"/>
              </a:rPr>
              <a:t>La incorporación del apalancamiento transforma el </a:t>
            </a:r>
            <a:r>
              <a:rPr lang="es-ES" sz="2200" b="1" i="1" u="sng" dirty="0">
                <a:solidFill>
                  <a:srgbClr val="FF0000"/>
                </a:solidFill>
                <a:latin typeface="Times"/>
                <a:cs typeface="Times"/>
              </a:rPr>
              <a:t>rendimiento sobre los activos (RSI)</a:t>
            </a:r>
            <a:r>
              <a:rPr lang="es-ES" sz="2200" dirty="0">
                <a:latin typeface="Times"/>
                <a:cs typeface="Times"/>
              </a:rPr>
              <a:t> en la </a:t>
            </a:r>
            <a:r>
              <a:rPr lang="es-ES" sz="2200" b="1" i="1" u="sng" dirty="0">
                <a:solidFill>
                  <a:srgbClr val="FF0000"/>
                </a:solidFill>
                <a:latin typeface="Times"/>
                <a:cs typeface="Times"/>
              </a:rPr>
              <a:t>rentabilidad del capital (RSC).</a:t>
            </a:r>
          </a:p>
        </p:txBody>
      </p:sp>
      <p:sp>
        <p:nvSpPr>
          <p:cNvPr id="8" name="5 Rectángulo redondeado">
            <a:extLst>
              <a:ext uri="{FF2B5EF4-FFF2-40B4-BE49-F238E27FC236}">
                <a16:creationId xmlns:a16="http://schemas.microsoft.com/office/drawing/2014/main" id="{DB44DC64-0997-4FB5-83F7-495CBFCFD4AC}"/>
              </a:ext>
            </a:extLst>
          </p:cNvPr>
          <p:cNvSpPr/>
          <p:nvPr/>
        </p:nvSpPr>
        <p:spPr>
          <a:xfrm>
            <a:off x="631371" y="404664"/>
            <a:ext cx="7953829"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FÓRMULA DE RENDIMIENTO SOBRE ACTIVOS Y APALANCAMIENTO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D5AE3266-A36C-47B7-AF51-7E30CE597B57}"/>
              </a:ext>
            </a:extLst>
          </p:cNvPr>
          <p:cNvSpPr>
            <a:spLocks noChangeArrowheads="1"/>
          </p:cNvSpPr>
          <p:nvPr/>
        </p:nvSpPr>
        <p:spPr bwMode="auto">
          <a:xfrm>
            <a:off x="1293528" y="2996952"/>
            <a:ext cx="6629513" cy="271259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Una empresa que utiliza un alto nivel de endeudamiento, puede obtener una mayor </a:t>
            </a:r>
            <a:r>
              <a:rPr lang="es-ES" sz="2200" b="1" i="1" u="sng" dirty="0">
                <a:solidFill>
                  <a:srgbClr val="FF0000"/>
                </a:solidFill>
                <a:latin typeface="Times"/>
                <a:cs typeface="Times"/>
              </a:rPr>
              <a:t>rentabilidad para los socios (RSC)</a:t>
            </a:r>
            <a:r>
              <a:rPr lang="es-ES" sz="2200" dirty="0">
                <a:latin typeface="Times"/>
                <a:cs typeface="Times"/>
              </a:rPr>
              <a:t> que otra empresa que posee un bajo nivel de deudas, a pesar que ambas tengan el mismo </a:t>
            </a:r>
            <a:r>
              <a:rPr lang="es-ES" sz="2200" b="1" i="1" u="sng" dirty="0">
                <a:solidFill>
                  <a:srgbClr val="FF0000"/>
                </a:solidFill>
                <a:latin typeface="Times"/>
                <a:cs typeface="Times"/>
              </a:rPr>
              <a:t>rendimiento sobre sus activos (RSI)</a:t>
            </a:r>
            <a:r>
              <a:rPr lang="es-ES" sz="2200" dirty="0">
                <a:latin typeface="Times"/>
                <a:cs typeface="Times"/>
              </a:rPr>
              <a:t>.</a:t>
            </a:r>
            <a:endParaRPr lang="es-ES" sz="2200" b="1" i="1" u="sng" dirty="0">
              <a:solidFill>
                <a:srgbClr val="FF0000"/>
              </a:solidFill>
              <a:latin typeface="Times"/>
              <a:cs typeface="Times"/>
            </a:endParaRPr>
          </a:p>
        </p:txBody>
      </p:sp>
      <p:sp>
        <p:nvSpPr>
          <p:cNvPr id="8" name="5 Rectángulo redondeado">
            <a:extLst>
              <a:ext uri="{FF2B5EF4-FFF2-40B4-BE49-F238E27FC236}">
                <a16:creationId xmlns:a16="http://schemas.microsoft.com/office/drawing/2014/main" id="{6BFA0EAE-4B2D-4478-8AD6-19BEA5A00637}"/>
              </a:ext>
            </a:extLst>
          </p:cNvPr>
          <p:cNvSpPr/>
          <p:nvPr/>
        </p:nvSpPr>
        <p:spPr>
          <a:xfrm>
            <a:off x="631371" y="404664"/>
            <a:ext cx="7953829"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b="1" dirty="0">
                <a:solidFill>
                  <a:schemeClr val="accent6">
                    <a:lumMod val="50000"/>
                  </a:schemeClr>
                </a:solidFill>
              </a:rPr>
              <a:t>FÓRMULA DE RENDIMIENTO SOBRE ACTIVOS Y APALANCAMIENTO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3E41090F-6FF7-40A4-817E-A5109EC13AF0}"/>
              </a:ext>
            </a:extLst>
          </p:cNvPr>
          <p:cNvSpPr>
            <a:spLocks noChangeArrowheads="1"/>
          </p:cNvSpPr>
          <p:nvPr/>
        </p:nvSpPr>
        <p:spPr bwMode="auto">
          <a:xfrm>
            <a:off x="984570" y="2420888"/>
            <a:ext cx="7247430" cy="3600400"/>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Una empresa que incrementa su nivel de endeudamiento para financiar sus inversiones, origina un activo proporcionalmente mayor al patrimonio.</a:t>
            </a:r>
          </a:p>
          <a:p>
            <a:pPr algn="just">
              <a:defRPr/>
            </a:pPr>
            <a:endParaRPr lang="es-ES" sz="2200" dirty="0">
              <a:latin typeface="Times"/>
              <a:cs typeface="Times"/>
            </a:endParaRPr>
          </a:p>
          <a:p>
            <a:pPr algn="just">
              <a:defRPr/>
            </a:pPr>
            <a:r>
              <a:rPr lang="es-ES" sz="2200" dirty="0">
                <a:latin typeface="Times"/>
                <a:cs typeface="Times"/>
              </a:rPr>
              <a:t>Si el rendimiento porcentual sobre los activos </a:t>
            </a:r>
            <a:r>
              <a:rPr lang="es-ES" sz="2200" b="1" i="1" u="sng" dirty="0">
                <a:solidFill>
                  <a:srgbClr val="FF0000"/>
                </a:solidFill>
                <a:latin typeface="Times"/>
                <a:cs typeface="Times"/>
              </a:rPr>
              <a:t>(RSI)</a:t>
            </a:r>
            <a:r>
              <a:rPr lang="es-ES" sz="2200" dirty="0">
                <a:latin typeface="Times"/>
                <a:cs typeface="Times"/>
              </a:rPr>
              <a:t> se mantiene estable, el aumento de activo producirá una utilidad neta mayor que incrementará la </a:t>
            </a:r>
            <a:r>
              <a:rPr lang="es-ES" sz="2200" b="1" i="1" u="sng" dirty="0">
                <a:solidFill>
                  <a:srgbClr val="FF0000"/>
                </a:solidFill>
                <a:latin typeface="Times"/>
                <a:cs typeface="Times"/>
              </a:rPr>
              <a:t>rentabilidad del patrimonio (RSC)</a:t>
            </a:r>
            <a:r>
              <a:rPr lang="es-ES" sz="2200" dirty="0">
                <a:latin typeface="Times"/>
                <a:cs typeface="Times"/>
              </a:rPr>
              <a:t>.</a:t>
            </a:r>
          </a:p>
        </p:txBody>
      </p:sp>
      <p:sp>
        <p:nvSpPr>
          <p:cNvPr id="8" name="5 Rectángulo redondeado">
            <a:extLst>
              <a:ext uri="{FF2B5EF4-FFF2-40B4-BE49-F238E27FC236}">
                <a16:creationId xmlns:a16="http://schemas.microsoft.com/office/drawing/2014/main" id="{7B4FBEF1-5797-4A9E-9E2B-29419930F2F5}"/>
              </a:ext>
            </a:extLst>
          </p:cNvPr>
          <p:cNvSpPr/>
          <p:nvPr/>
        </p:nvSpPr>
        <p:spPr>
          <a:xfrm>
            <a:off x="631371" y="404665"/>
            <a:ext cx="7953829" cy="1008112"/>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200" b="1" dirty="0">
                <a:solidFill>
                  <a:schemeClr val="accent6">
                    <a:lumMod val="50000"/>
                  </a:schemeClr>
                </a:solidFill>
              </a:rPr>
              <a:t>FÓRMULA DE RENDIMIENTO SOBRE ACTIVOS Y APALANCAMIENTO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redondeado">
            <a:extLst>
              <a:ext uri="{FF2B5EF4-FFF2-40B4-BE49-F238E27FC236}">
                <a16:creationId xmlns:a16="http://schemas.microsoft.com/office/drawing/2014/main" id="{7E13D945-056D-49D8-8177-EE6C94C9A434}"/>
              </a:ext>
            </a:extLst>
          </p:cNvPr>
          <p:cNvSpPr>
            <a:spLocks noChangeArrowheads="1"/>
          </p:cNvSpPr>
          <p:nvPr/>
        </p:nvSpPr>
        <p:spPr bwMode="auto">
          <a:xfrm>
            <a:off x="940183" y="2060848"/>
            <a:ext cx="7249119" cy="3553858"/>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200" dirty="0">
                <a:latin typeface="Times"/>
                <a:cs typeface="Times"/>
              </a:rPr>
              <a:t>El </a:t>
            </a:r>
            <a:r>
              <a:rPr lang="es-ES" sz="2200" b="1" i="1" u="sng" dirty="0">
                <a:solidFill>
                  <a:srgbClr val="FF0000"/>
                </a:solidFill>
                <a:latin typeface="Times"/>
                <a:cs typeface="Times"/>
              </a:rPr>
              <a:t>IAP</a:t>
            </a:r>
            <a:r>
              <a:rPr lang="es-ES" sz="2200" dirty="0">
                <a:latin typeface="Times"/>
                <a:cs typeface="Times"/>
              </a:rPr>
              <a:t> </a:t>
            </a:r>
            <a:r>
              <a:rPr lang="es-ES" sz="2200" b="1" i="1" u="sng" dirty="0">
                <a:solidFill>
                  <a:srgbClr val="FF0000"/>
                </a:solidFill>
                <a:latin typeface="Times"/>
                <a:cs typeface="Times"/>
              </a:rPr>
              <a:t>refleja el nivel de apalancamiento</a:t>
            </a:r>
            <a:r>
              <a:rPr lang="es-ES" sz="2200" dirty="0">
                <a:latin typeface="Times"/>
                <a:cs typeface="Times"/>
              </a:rPr>
              <a:t> y su valor indica la relación entre la inversión total en activos y el financiamiento del patrimonio, cuya diferencia es cubierta por los pasivos.</a:t>
            </a:r>
          </a:p>
          <a:p>
            <a:pPr algn="just">
              <a:defRPr/>
            </a:pPr>
            <a:endParaRPr lang="es-ES" sz="2200" dirty="0">
              <a:latin typeface="Times"/>
              <a:cs typeface="Times"/>
            </a:endParaRPr>
          </a:p>
          <a:p>
            <a:pPr algn="just">
              <a:defRPr/>
            </a:pPr>
            <a:r>
              <a:rPr lang="es-ES" sz="2200" dirty="0">
                <a:latin typeface="Times"/>
                <a:cs typeface="Times"/>
              </a:rPr>
              <a:t>Si el endeudamiento aumenta, el activo será relativamente mayor con respecto al patrimonio, con lo cual se incrementa el índice de incidencia de apalancamiento. </a:t>
            </a:r>
          </a:p>
          <a:p>
            <a:pPr algn="just">
              <a:defRPr/>
            </a:pPr>
            <a:endParaRPr lang="es-ES" sz="2800" dirty="0">
              <a:latin typeface="Times"/>
              <a:cs typeface="Times"/>
            </a:endParaRPr>
          </a:p>
          <a:p>
            <a:pPr algn="just">
              <a:defRPr/>
            </a:pPr>
            <a:endParaRPr lang="es-ES" sz="2800" dirty="0">
              <a:latin typeface="Times"/>
              <a:cs typeface="Times"/>
            </a:endParaRPr>
          </a:p>
        </p:txBody>
      </p:sp>
      <p:sp>
        <p:nvSpPr>
          <p:cNvPr id="8" name="5 Rectángulo redondeado">
            <a:extLst>
              <a:ext uri="{FF2B5EF4-FFF2-40B4-BE49-F238E27FC236}">
                <a16:creationId xmlns:a16="http://schemas.microsoft.com/office/drawing/2014/main" id="{204DC457-0B9C-40C6-B03F-398C722030EF}"/>
              </a:ext>
            </a:extLst>
          </p:cNvPr>
          <p:cNvSpPr/>
          <p:nvPr/>
        </p:nvSpPr>
        <p:spPr>
          <a:xfrm>
            <a:off x="587829" y="188640"/>
            <a:ext cx="7953829" cy="1008112"/>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200" b="1" dirty="0">
                <a:solidFill>
                  <a:schemeClr val="accent6">
                    <a:lumMod val="50000"/>
                  </a:schemeClr>
                </a:solidFill>
              </a:rPr>
              <a:t>FÓRMULA DE RENDIMIENTO SOBRE ACTIVOS Y APALANCAMIENTO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29 Tabla">
            <a:extLst>
              <a:ext uri="{FF2B5EF4-FFF2-40B4-BE49-F238E27FC236}">
                <a16:creationId xmlns:a16="http://schemas.microsoft.com/office/drawing/2014/main" id="{FB9B4BA1-9C1F-439B-B2FE-1EA8696E7DF0}"/>
              </a:ext>
            </a:extLst>
          </p:cNvPr>
          <p:cNvGraphicFramePr>
            <a:graphicFrameLocks noGrp="1"/>
          </p:cNvGraphicFramePr>
          <p:nvPr/>
        </p:nvGraphicFramePr>
        <p:xfrm>
          <a:off x="860425" y="3757613"/>
          <a:ext cx="7177088" cy="741362"/>
        </p:xfrm>
        <a:graphic>
          <a:graphicData uri="http://schemas.openxmlformats.org/drawingml/2006/table">
            <a:tbl>
              <a:tblPr firstRow="1" bandRow="1">
                <a:tableStyleId>{21E4AEA4-8DFA-4A89-87EB-49C32662AFE0}</a:tableStyleId>
              </a:tblPr>
              <a:tblGrid>
                <a:gridCol w="1313498">
                  <a:extLst>
                    <a:ext uri="{9D8B030D-6E8A-4147-A177-3AD203B41FA5}">
                      <a16:colId xmlns:a16="http://schemas.microsoft.com/office/drawing/2014/main" val="20000"/>
                    </a:ext>
                  </a:extLst>
                </a:gridCol>
                <a:gridCol w="1068392">
                  <a:extLst>
                    <a:ext uri="{9D8B030D-6E8A-4147-A177-3AD203B41FA5}">
                      <a16:colId xmlns:a16="http://schemas.microsoft.com/office/drawing/2014/main" val="20001"/>
                    </a:ext>
                  </a:extLst>
                </a:gridCol>
                <a:gridCol w="515342">
                  <a:extLst>
                    <a:ext uri="{9D8B030D-6E8A-4147-A177-3AD203B41FA5}">
                      <a16:colId xmlns:a16="http://schemas.microsoft.com/office/drawing/2014/main" val="20002"/>
                    </a:ext>
                  </a:extLst>
                </a:gridCol>
                <a:gridCol w="1118669">
                  <a:extLst>
                    <a:ext uri="{9D8B030D-6E8A-4147-A177-3AD203B41FA5}">
                      <a16:colId xmlns:a16="http://schemas.microsoft.com/office/drawing/2014/main" val="20003"/>
                    </a:ext>
                  </a:extLst>
                </a:gridCol>
                <a:gridCol w="955268">
                  <a:extLst>
                    <a:ext uri="{9D8B030D-6E8A-4147-A177-3AD203B41FA5}">
                      <a16:colId xmlns:a16="http://schemas.microsoft.com/office/drawing/2014/main" val="20004"/>
                    </a:ext>
                  </a:extLst>
                </a:gridCol>
                <a:gridCol w="1231794">
                  <a:extLst>
                    <a:ext uri="{9D8B030D-6E8A-4147-A177-3AD203B41FA5}">
                      <a16:colId xmlns:a16="http://schemas.microsoft.com/office/drawing/2014/main" val="20005"/>
                    </a:ext>
                  </a:extLst>
                </a:gridCol>
                <a:gridCol w="974125">
                  <a:extLst>
                    <a:ext uri="{9D8B030D-6E8A-4147-A177-3AD203B41FA5}">
                      <a16:colId xmlns:a16="http://schemas.microsoft.com/office/drawing/2014/main" val="20006"/>
                    </a:ext>
                  </a:extLst>
                </a:gridCol>
              </a:tblGrid>
              <a:tr h="370681">
                <a:tc>
                  <a:txBody>
                    <a:bodyPr/>
                    <a:lstStyle/>
                    <a:p>
                      <a:pPr algn="ctr"/>
                      <a:r>
                        <a:rPr lang="es-ES" sz="1400" dirty="0"/>
                        <a:t>AÑO</a:t>
                      </a:r>
                      <a:r>
                        <a:rPr lang="es-ES" sz="1400" baseline="0" dirty="0"/>
                        <a:t> 2007:</a:t>
                      </a:r>
                      <a:endParaRPr lang="es-ES" sz="1400" dirty="0"/>
                    </a:p>
                  </a:txBody>
                  <a:tcPr marL="91437" marR="91437" marT="45700" marB="45700"/>
                </a:tc>
                <a:tc>
                  <a:txBody>
                    <a:bodyPr/>
                    <a:lstStyle/>
                    <a:p>
                      <a:pPr algn="ctr"/>
                      <a:r>
                        <a:rPr lang="es-ES" sz="1400" dirty="0"/>
                        <a:t>30.25%</a:t>
                      </a:r>
                    </a:p>
                  </a:txBody>
                  <a:tcPr marL="91437" marR="91437" marT="45700" marB="45700"/>
                </a:tc>
                <a:tc>
                  <a:txBody>
                    <a:bodyPr/>
                    <a:lstStyle/>
                    <a:p>
                      <a:pPr algn="ctr"/>
                      <a:r>
                        <a:rPr lang="es-ES" sz="1400" dirty="0"/>
                        <a:t>=</a:t>
                      </a:r>
                    </a:p>
                  </a:txBody>
                  <a:tcPr marL="91437" marR="91437" marT="45700" marB="45700"/>
                </a:tc>
                <a:tc>
                  <a:txBody>
                    <a:bodyPr/>
                    <a:lstStyle/>
                    <a:p>
                      <a:pPr algn="ctr"/>
                      <a:r>
                        <a:rPr lang="es-ES" sz="1400" dirty="0"/>
                        <a:t>9.44%</a:t>
                      </a:r>
                    </a:p>
                  </a:txBody>
                  <a:tcPr marL="91437" marR="91437" marT="45700" marB="45700"/>
                </a:tc>
                <a:tc>
                  <a:txBody>
                    <a:bodyPr/>
                    <a:lstStyle/>
                    <a:p>
                      <a:pPr algn="ctr"/>
                      <a:r>
                        <a:rPr lang="es-ES" sz="1400" dirty="0"/>
                        <a:t>X</a:t>
                      </a:r>
                    </a:p>
                  </a:txBody>
                  <a:tcPr marL="91437" marR="91437" marT="45700" marB="45700"/>
                </a:tc>
                <a:tc>
                  <a:txBody>
                    <a:bodyPr/>
                    <a:lstStyle/>
                    <a:p>
                      <a:pPr algn="ctr"/>
                      <a:r>
                        <a:rPr lang="es-ES" sz="1400" dirty="0"/>
                        <a:t>3.203</a:t>
                      </a:r>
                    </a:p>
                  </a:txBody>
                  <a:tcPr marL="91437" marR="91437" marT="45700" marB="45700"/>
                </a:tc>
                <a:tc>
                  <a:txBody>
                    <a:bodyPr/>
                    <a:lstStyle/>
                    <a:p>
                      <a:pPr algn="ctr"/>
                      <a:endParaRPr lang="es-ES" sz="1400" dirty="0"/>
                    </a:p>
                  </a:txBody>
                  <a:tcPr marL="91437" marR="91437" marT="45700" marB="45700"/>
                </a:tc>
                <a:extLst>
                  <a:ext uri="{0D108BD9-81ED-4DB2-BD59-A6C34878D82A}">
                    <a16:rowId xmlns:a16="http://schemas.microsoft.com/office/drawing/2014/main" val="10000"/>
                  </a:ext>
                </a:extLst>
              </a:tr>
              <a:tr h="370681">
                <a:tc>
                  <a:txBody>
                    <a:bodyPr/>
                    <a:lstStyle/>
                    <a:p>
                      <a:pPr algn="ctr"/>
                      <a:r>
                        <a:rPr lang="es-ES" sz="1400" dirty="0"/>
                        <a:t>AÑO</a:t>
                      </a:r>
                      <a:r>
                        <a:rPr lang="es-ES" sz="1400" baseline="0" dirty="0"/>
                        <a:t> 2008:</a:t>
                      </a:r>
                      <a:endParaRPr lang="es-ES" sz="1400" dirty="0"/>
                    </a:p>
                  </a:txBody>
                  <a:tcPr marL="91437" marR="91437" marT="45700" marB="45700"/>
                </a:tc>
                <a:tc>
                  <a:txBody>
                    <a:bodyPr/>
                    <a:lstStyle/>
                    <a:p>
                      <a:pPr algn="ctr"/>
                      <a:r>
                        <a:rPr lang="es-ES" sz="1400" dirty="0"/>
                        <a:t>25.24%</a:t>
                      </a:r>
                    </a:p>
                  </a:txBody>
                  <a:tcPr marL="91437" marR="91437" marT="45700" marB="45700"/>
                </a:tc>
                <a:tc>
                  <a:txBody>
                    <a:bodyPr/>
                    <a:lstStyle/>
                    <a:p>
                      <a:pPr algn="ctr"/>
                      <a:r>
                        <a:rPr lang="es-ES" sz="1400" dirty="0"/>
                        <a:t>=</a:t>
                      </a:r>
                    </a:p>
                  </a:txBody>
                  <a:tcPr marL="91437" marR="91437" marT="45700" marB="45700"/>
                </a:tc>
                <a:tc>
                  <a:txBody>
                    <a:bodyPr/>
                    <a:lstStyle/>
                    <a:p>
                      <a:pPr algn="ctr"/>
                      <a:r>
                        <a:rPr lang="es-ES" sz="1400" dirty="0"/>
                        <a:t>8.89%</a:t>
                      </a:r>
                    </a:p>
                  </a:txBody>
                  <a:tcPr marL="91437" marR="91437" marT="45700" marB="45700"/>
                </a:tc>
                <a:tc>
                  <a:txBody>
                    <a:bodyPr/>
                    <a:lstStyle/>
                    <a:p>
                      <a:pPr algn="ctr"/>
                      <a:r>
                        <a:rPr lang="es-ES" sz="1400" dirty="0"/>
                        <a:t>X</a:t>
                      </a:r>
                    </a:p>
                  </a:txBody>
                  <a:tcPr marL="91437" marR="91437" marT="45700" marB="45700"/>
                </a:tc>
                <a:tc>
                  <a:txBody>
                    <a:bodyPr/>
                    <a:lstStyle/>
                    <a:p>
                      <a:pPr algn="ctr"/>
                      <a:r>
                        <a:rPr lang="es-ES" sz="1400" dirty="0"/>
                        <a:t>2.840</a:t>
                      </a:r>
                    </a:p>
                  </a:txBody>
                  <a:tcPr marL="91437" marR="91437" marT="45700" marB="45700"/>
                </a:tc>
                <a:tc>
                  <a:txBody>
                    <a:bodyPr/>
                    <a:lstStyle/>
                    <a:p>
                      <a:pPr algn="ctr"/>
                      <a:endParaRPr lang="es-ES" sz="1400" dirty="0"/>
                    </a:p>
                  </a:txBody>
                  <a:tcPr marL="91437" marR="91437" marT="45700" marB="45700"/>
                </a:tc>
                <a:extLst>
                  <a:ext uri="{0D108BD9-81ED-4DB2-BD59-A6C34878D82A}">
                    <a16:rowId xmlns:a16="http://schemas.microsoft.com/office/drawing/2014/main" val="10001"/>
                  </a:ext>
                </a:extLst>
              </a:tr>
            </a:tbl>
          </a:graphicData>
        </a:graphic>
      </p:graphicFrame>
      <p:grpSp>
        <p:nvGrpSpPr>
          <p:cNvPr id="73756" name="Grupo 1">
            <a:extLst>
              <a:ext uri="{FF2B5EF4-FFF2-40B4-BE49-F238E27FC236}">
                <a16:creationId xmlns:a16="http://schemas.microsoft.com/office/drawing/2014/main" id="{E8E1712F-9361-4733-9E9C-D0FF17393886}"/>
              </a:ext>
            </a:extLst>
          </p:cNvPr>
          <p:cNvGrpSpPr>
            <a:grpSpLocks/>
          </p:cNvGrpSpPr>
          <p:nvPr/>
        </p:nvGrpSpPr>
        <p:grpSpPr bwMode="auto">
          <a:xfrm>
            <a:off x="847725" y="1728788"/>
            <a:ext cx="7040563" cy="1576387"/>
            <a:chOff x="188684" y="2859339"/>
            <a:chExt cx="7039430" cy="1576264"/>
          </a:xfrm>
        </p:grpSpPr>
        <p:sp>
          <p:nvSpPr>
            <p:cNvPr id="73763" name="3 CuadroTexto">
              <a:extLst>
                <a:ext uri="{FF2B5EF4-FFF2-40B4-BE49-F238E27FC236}">
                  <a16:creationId xmlns:a16="http://schemas.microsoft.com/office/drawing/2014/main" id="{2505793C-14D6-4B2B-A282-2DC9F5B7DA2B}"/>
                </a:ext>
              </a:extLst>
            </p:cNvPr>
            <p:cNvSpPr txBox="1">
              <a:spLocks noChangeArrowheads="1"/>
            </p:cNvSpPr>
            <p:nvPr/>
          </p:nvSpPr>
          <p:spPr bwMode="auto">
            <a:xfrm>
              <a:off x="188684" y="2918464"/>
              <a:ext cx="18433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RSC</a:t>
              </a:r>
            </a:p>
            <a:p>
              <a:pPr algn="ctr">
                <a:spcBef>
                  <a:spcPct val="0"/>
                </a:spcBef>
              </a:pPr>
              <a:endParaRPr lang="es-ES" altLang="es-CR" sz="1200">
                <a:latin typeface="Times" panose="02020603050405020304" pitchFamily="18" charset="0"/>
              </a:endParaRPr>
            </a:p>
            <a:p>
              <a:pPr algn="ctr">
                <a:spcBef>
                  <a:spcPct val="0"/>
                </a:spcBef>
              </a:pPr>
              <a:r>
                <a:rPr lang="es-ES" altLang="es-CR" sz="2400">
                  <a:latin typeface="Times" panose="02020603050405020304" pitchFamily="18" charset="0"/>
                </a:rPr>
                <a:t>Utilidad Neta</a:t>
              </a:r>
            </a:p>
          </p:txBody>
        </p:sp>
        <p:sp>
          <p:nvSpPr>
            <p:cNvPr id="5" name="4 Rectángulo">
              <a:extLst>
                <a:ext uri="{FF2B5EF4-FFF2-40B4-BE49-F238E27FC236}">
                  <a16:creationId xmlns:a16="http://schemas.microsoft.com/office/drawing/2014/main" id="{E2F51535-0499-49BE-9D78-A45A69F840EF}"/>
                </a:ext>
              </a:extLst>
            </p:cNvPr>
            <p:cNvSpPr/>
            <p:nvPr/>
          </p:nvSpPr>
          <p:spPr>
            <a:xfrm flipV="1">
              <a:off x="279157" y="3902245"/>
              <a:ext cx="1844378" cy="4603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73765" name="6 CuadroTexto">
              <a:extLst>
                <a:ext uri="{FF2B5EF4-FFF2-40B4-BE49-F238E27FC236}">
                  <a16:creationId xmlns:a16="http://schemas.microsoft.com/office/drawing/2014/main" id="{F526C81C-85D4-4A77-AAB2-EFF4FE648F01}"/>
                </a:ext>
              </a:extLst>
            </p:cNvPr>
            <p:cNvSpPr txBox="1">
              <a:spLocks noChangeArrowheads="1"/>
            </p:cNvSpPr>
            <p:nvPr/>
          </p:nvSpPr>
          <p:spPr bwMode="auto">
            <a:xfrm>
              <a:off x="188684" y="3914371"/>
              <a:ext cx="1843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Capital</a:t>
              </a:r>
            </a:p>
          </p:txBody>
        </p:sp>
        <p:sp>
          <p:nvSpPr>
            <p:cNvPr id="73766" name="15 CuadroTexto">
              <a:extLst>
                <a:ext uri="{FF2B5EF4-FFF2-40B4-BE49-F238E27FC236}">
                  <a16:creationId xmlns:a16="http://schemas.microsoft.com/office/drawing/2014/main" id="{29346047-CC72-4C5A-91B1-7AD7DAA8C271}"/>
                </a:ext>
              </a:extLst>
            </p:cNvPr>
            <p:cNvSpPr txBox="1">
              <a:spLocks noChangeArrowheads="1"/>
            </p:cNvSpPr>
            <p:nvPr/>
          </p:nvSpPr>
          <p:spPr bwMode="auto">
            <a:xfrm>
              <a:off x="2696912" y="2900100"/>
              <a:ext cx="1879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RSI</a:t>
              </a:r>
            </a:p>
            <a:p>
              <a:pPr algn="ctr">
                <a:spcBef>
                  <a:spcPct val="0"/>
                </a:spcBef>
              </a:pPr>
              <a:endParaRPr lang="es-ES" altLang="es-CR" sz="1200">
                <a:latin typeface="Times" panose="02020603050405020304" pitchFamily="18" charset="0"/>
              </a:endParaRPr>
            </a:p>
            <a:p>
              <a:pPr algn="ctr">
                <a:spcBef>
                  <a:spcPct val="0"/>
                </a:spcBef>
              </a:pPr>
              <a:r>
                <a:rPr lang="es-ES" altLang="es-CR" sz="2400">
                  <a:latin typeface="Times" panose="02020603050405020304" pitchFamily="18" charset="0"/>
                </a:rPr>
                <a:t>Utilidad neta</a:t>
              </a:r>
            </a:p>
          </p:txBody>
        </p:sp>
        <p:sp>
          <p:nvSpPr>
            <p:cNvPr id="17" name="16 Rectángulo">
              <a:extLst>
                <a:ext uri="{FF2B5EF4-FFF2-40B4-BE49-F238E27FC236}">
                  <a16:creationId xmlns:a16="http://schemas.microsoft.com/office/drawing/2014/main" id="{72009ED4-4D76-4AF5-8AB0-2A5403B08BFE}"/>
                </a:ext>
              </a:extLst>
            </p:cNvPr>
            <p:cNvSpPr/>
            <p:nvPr/>
          </p:nvSpPr>
          <p:spPr>
            <a:xfrm rot="10800000" flipV="1">
              <a:off x="2713991" y="3914944"/>
              <a:ext cx="1879298" cy="4603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73768" name="17 CuadroTexto">
              <a:extLst>
                <a:ext uri="{FF2B5EF4-FFF2-40B4-BE49-F238E27FC236}">
                  <a16:creationId xmlns:a16="http://schemas.microsoft.com/office/drawing/2014/main" id="{A52F91BA-44DE-4C09-A354-18AE33208DC9}"/>
                </a:ext>
              </a:extLst>
            </p:cNvPr>
            <p:cNvSpPr txBox="1">
              <a:spLocks noChangeArrowheads="1"/>
            </p:cNvSpPr>
            <p:nvPr/>
          </p:nvSpPr>
          <p:spPr bwMode="auto">
            <a:xfrm>
              <a:off x="2714170" y="3853038"/>
              <a:ext cx="1879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Activo Total</a:t>
              </a:r>
            </a:p>
          </p:txBody>
        </p:sp>
        <p:sp>
          <p:nvSpPr>
            <p:cNvPr id="28" name="27 Rectángulo">
              <a:extLst>
                <a:ext uri="{FF2B5EF4-FFF2-40B4-BE49-F238E27FC236}">
                  <a16:creationId xmlns:a16="http://schemas.microsoft.com/office/drawing/2014/main" id="{188E86A7-5362-47A0-B36F-A9A42CB87E17}"/>
                </a:ext>
              </a:extLst>
            </p:cNvPr>
            <p:cNvSpPr/>
            <p:nvPr/>
          </p:nvSpPr>
          <p:spPr>
            <a:xfrm>
              <a:off x="5058350" y="3807002"/>
              <a:ext cx="1647560" cy="4603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a:p>
          </p:txBody>
        </p:sp>
        <p:sp>
          <p:nvSpPr>
            <p:cNvPr id="73770" name="28 CuadroTexto">
              <a:extLst>
                <a:ext uri="{FF2B5EF4-FFF2-40B4-BE49-F238E27FC236}">
                  <a16:creationId xmlns:a16="http://schemas.microsoft.com/office/drawing/2014/main" id="{6DF02B55-DEB7-4A30-90C3-3FA4F3FA9509}"/>
                </a:ext>
              </a:extLst>
            </p:cNvPr>
            <p:cNvSpPr txBox="1">
              <a:spLocks noChangeArrowheads="1"/>
            </p:cNvSpPr>
            <p:nvPr/>
          </p:nvSpPr>
          <p:spPr bwMode="auto">
            <a:xfrm>
              <a:off x="5058230" y="3974088"/>
              <a:ext cx="1415143" cy="46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 </a:t>
              </a:r>
              <a:r>
                <a:rPr lang="es-ES" altLang="es-CR" sz="2000">
                  <a:latin typeface="Times" panose="02020603050405020304" pitchFamily="18" charset="0"/>
                </a:rPr>
                <a:t>Patrimonio</a:t>
              </a:r>
            </a:p>
          </p:txBody>
        </p:sp>
        <p:sp>
          <p:nvSpPr>
            <p:cNvPr id="73771" name="19 CuadroTexto">
              <a:extLst>
                <a:ext uri="{FF2B5EF4-FFF2-40B4-BE49-F238E27FC236}">
                  <a16:creationId xmlns:a16="http://schemas.microsoft.com/office/drawing/2014/main" id="{506D5DA3-FB58-471F-8108-77A323758C08}"/>
                </a:ext>
              </a:extLst>
            </p:cNvPr>
            <p:cNvSpPr txBox="1">
              <a:spLocks noChangeArrowheads="1"/>
            </p:cNvSpPr>
            <p:nvPr/>
          </p:nvSpPr>
          <p:spPr bwMode="auto">
            <a:xfrm>
              <a:off x="5024980" y="2878719"/>
              <a:ext cx="1712684" cy="138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IAP</a:t>
              </a:r>
            </a:p>
            <a:p>
              <a:pPr algn="ctr">
                <a:spcBef>
                  <a:spcPct val="0"/>
                </a:spcBef>
              </a:pPr>
              <a:endParaRPr lang="es-ES" altLang="es-CR" sz="1200">
                <a:latin typeface="Times" panose="02020603050405020304" pitchFamily="18" charset="0"/>
              </a:endParaRPr>
            </a:p>
            <a:p>
              <a:pPr algn="ctr">
                <a:spcBef>
                  <a:spcPct val="0"/>
                </a:spcBef>
              </a:pPr>
              <a:r>
                <a:rPr lang="es-ES" altLang="es-CR" sz="2400">
                  <a:latin typeface="Times" panose="02020603050405020304" pitchFamily="18" charset="0"/>
                </a:rPr>
                <a:t>Activo Total</a:t>
              </a:r>
            </a:p>
            <a:p>
              <a:pPr algn="ctr">
                <a:spcBef>
                  <a:spcPct val="0"/>
                </a:spcBef>
              </a:pPr>
              <a:endParaRPr lang="es-ES" altLang="es-CR" sz="2400">
                <a:latin typeface="Times" panose="02020603050405020304" pitchFamily="18" charset="0"/>
              </a:endParaRPr>
            </a:p>
          </p:txBody>
        </p:sp>
        <p:sp>
          <p:nvSpPr>
            <p:cNvPr id="73772" name="23 CuadroTexto">
              <a:extLst>
                <a:ext uri="{FF2B5EF4-FFF2-40B4-BE49-F238E27FC236}">
                  <a16:creationId xmlns:a16="http://schemas.microsoft.com/office/drawing/2014/main" id="{3C04EC94-0D05-4FD2-810C-E765EB57A0CE}"/>
                </a:ext>
              </a:extLst>
            </p:cNvPr>
            <p:cNvSpPr txBox="1">
              <a:spLocks noChangeArrowheads="1"/>
            </p:cNvSpPr>
            <p:nvPr/>
          </p:nvSpPr>
          <p:spPr bwMode="auto">
            <a:xfrm>
              <a:off x="2278744" y="2952569"/>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t>
              </a:r>
            </a:p>
          </p:txBody>
        </p:sp>
        <p:sp>
          <p:nvSpPr>
            <p:cNvPr id="33" name="32 Rectángulo redondeado">
              <a:extLst>
                <a:ext uri="{FF2B5EF4-FFF2-40B4-BE49-F238E27FC236}">
                  <a16:creationId xmlns:a16="http://schemas.microsoft.com/office/drawing/2014/main" id="{670BC410-E03F-48B1-8330-8C3BD9D8C4FF}"/>
                </a:ext>
              </a:extLst>
            </p:cNvPr>
            <p:cNvSpPr/>
            <p:nvPr/>
          </p:nvSpPr>
          <p:spPr>
            <a:xfrm>
              <a:off x="391851" y="2883149"/>
              <a:ext cx="6836263" cy="41430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CR"/>
            </a:p>
          </p:txBody>
        </p:sp>
        <p:sp>
          <p:nvSpPr>
            <p:cNvPr id="73774" name="34 CuadroTexto">
              <a:extLst>
                <a:ext uri="{FF2B5EF4-FFF2-40B4-BE49-F238E27FC236}">
                  <a16:creationId xmlns:a16="http://schemas.microsoft.com/office/drawing/2014/main" id="{4AD6D9B2-E29E-4C07-8429-483AD5243529}"/>
                </a:ext>
              </a:extLst>
            </p:cNvPr>
            <p:cNvSpPr txBox="1">
              <a:spLocks noChangeArrowheads="1"/>
            </p:cNvSpPr>
            <p:nvPr/>
          </p:nvSpPr>
          <p:spPr bwMode="auto">
            <a:xfrm>
              <a:off x="2278744" y="3552732"/>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a:t>
              </a:r>
            </a:p>
          </p:txBody>
        </p:sp>
        <p:sp>
          <p:nvSpPr>
            <p:cNvPr id="73775" name="35 CuadroTexto">
              <a:extLst>
                <a:ext uri="{FF2B5EF4-FFF2-40B4-BE49-F238E27FC236}">
                  <a16:creationId xmlns:a16="http://schemas.microsoft.com/office/drawing/2014/main" id="{2033453C-14E4-475D-B9D9-B1B18CC0694C}"/>
                </a:ext>
              </a:extLst>
            </p:cNvPr>
            <p:cNvSpPr txBox="1">
              <a:spLocks noChangeArrowheads="1"/>
            </p:cNvSpPr>
            <p:nvPr/>
          </p:nvSpPr>
          <p:spPr bwMode="auto">
            <a:xfrm>
              <a:off x="4608286" y="2859339"/>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x</a:t>
              </a:r>
            </a:p>
          </p:txBody>
        </p:sp>
        <p:sp>
          <p:nvSpPr>
            <p:cNvPr id="73776" name="36 CuadroTexto">
              <a:extLst>
                <a:ext uri="{FF2B5EF4-FFF2-40B4-BE49-F238E27FC236}">
                  <a16:creationId xmlns:a16="http://schemas.microsoft.com/office/drawing/2014/main" id="{F564E878-0638-4B61-BF40-93D63A1CB135}"/>
                </a:ext>
              </a:extLst>
            </p:cNvPr>
            <p:cNvSpPr txBox="1">
              <a:spLocks noChangeArrowheads="1"/>
            </p:cNvSpPr>
            <p:nvPr/>
          </p:nvSpPr>
          <p:spPr bwMode="auto">
            <a:xfrm>
              <a:off x="4651830" y="3452706"/>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ES" altLang="es-CR" sz="2400">
                  <a:latin typeface="Times" panose="02020603050405020304" pitchFamily="18" charset="0"/>
                </a:rPr>
                <a:t>x</a:t>
              </a:r>
            </a:p>
          </p:txBody>
        </p:sp>
      </p:grpSp>
      <p:sp>
        <p:nvSpPr>
          <p:cNvPr id="38" name="5 Rectángulo redondeado">
            <a:extLst>
              <a:ext uri="{FF2B5EF4-FFF2-40B4-BE49-F238E27FC236}">
                <a16:creationId xmlns:a16="http://schemas.microsoft.com/office/drawing/2014/main" id="{727BEB85-2A32-4A24-9B92-12F17C72EB7B}"/>
              </a:ext>
            </a:extLst>
          </p:cNvPr>
          <p:cNvSpPr>
            <a:spLocks noChangeArrowheads="1"/>
          </p:cNvSpPr>
          <p:nvPr/>
        </p:nvSpPr>
        <p:spPr bwMode="auto">
          <a:xfrm>
            <a:off x="847155" y="4952362"/>
            <a:ext cx="7177088" cy="91395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1400" dirty="0">
                <a:latin typeface="Times"/>
                <a:cs typeface="Times"/>
              </a:rPr>
              <a:t>El </a:t>
            </a:r>
            <a:r>
              <a:rPr lang="es-ES" sz="1400" b="1" i="1" u="sng" dirty="0">
                <a:solidFill>
                  <a:srgbClr val="FF0000"/>
                </a:solidFill>
                <a:latin typeface="Times"/>
                <a:cs typeface="Times"/>
              </a:rPr>
              <a:t>RSI</a:t>
            </a:r>
            <a:r>
              <a:rPr lang="es-ES" sz="1400" dirty="0">
                <a:latin typeface="Times"/>
                <a:cs typeface="Times"/>
              </a:rPr>
              <a:t> y la </a:t>
            </a:r>
            <a:r>
              <a:rPr lang="es-ES" sz="1400" b="1" i="1" u="sng" dirty="0">
                <a:solidFill>
                  <a:srgbClr val="FF0000"/>
                </a:solidFill>
                <a:latin typeface="Times"/>
                <a:cs typeface="Times"/>
              </a:rPr>
              <a:t>incidencia de apalancamiento (IAP)</a:t>
            </a:r>
            <a:r>
              <a:rPr lang="es-ES" sz="1400" dirty="0">
                <a:latin typeface="Times"/>
                <a:cs typeface="Times"/>
              </a:rPr>
              <a:t> muestran los orígenes de la rentabilidad y explican las causas inmediatas de las variaciones en el </a:t>
            </a:r>
            <a:r>
              <a:rPr lang="es-ES" sz="1400" b="1" i="1" u="sng" dirty="0">
                <a:solidFill>
                  <a:srgbClr val="FF0000"/>
                </a:solidFill>
                <a:latin typeface="Times"/>
                <a:cs typeface="Times"/>
              </a:rPr>
              <a:t>rendimiento de los accionistas (RSC)</a:t>
            </a:r>
            <a:r>
              <a:rPr lang="es-ES" sz="1400" dirty="0">
                <a:latin typeface="Times"/>
                <a:cs typeface="Times"/>
              </a:rPr>
              <a:t>.</a:t>
            </a:r>
            <a:endParaRPr lang="es-ES" sz="1400" b="1" i="1" u="sng" dirty="0">
              <a:solidFill>
                <a:srgbClr val="FF0000"/>
              </a:solidFill>
              <a:latin typeface="Times"/>
              <a:cs typeface="Times"/>
            </a:endParaRPr>
          </a:p>
        </p:txBody>
      </p:sp>
      <p:sp>
        <p:nvSpPr>
          <p:cNvPr id="21" name="5 Rectángulo redondeado">
            <a:extLst>
              <a:ext uri="{FF2B5EF4-FFF2-40B4-BE49-F238E27FC236}">
                <a16:creationId xmlns:a16="http://schemas.microsoft.com/office/drawing/2014/main" id="{98773FF8-9EB0-44C5-8836-9668B635B46B}"/>
              </a:ext>
            </a:extLst>
          </p:cNvPr>
          <p:cNvSpPr/>
          <p:nvPr/>
        </p:nvSpPr>
        <p:spPr>
          <a:xfrm>
            <a:off x="631371" y="188640"/>
            <a:ext cx="7953829" cy="1008112"/>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200" b="1" dirty="0">
                <a:solidFill>
                  <a:schemeClr val="accent6">
                    <a:lumMod val="50000"/>
                  </a:schemeClr>
                </a:solidFill>
              </a:rPr>
              <a:t>FÓRMULA DE ROTACIÓNL, MARGENY APALANCAMIENTO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7D798D90-8C90-4702-BCA7-8828F2611043}"/>
              </a:ext>
            </a:extLst>
          </p:cNvPr>
          <p:cNvSpPr/>
          <p:nvPr/>
        </p:nvSpPr>
        <p:spPr>
          <a:xfrm>
            <a:off x="1027863" y="692696"/>
            <a:ext cx="7335012" cy="1176867"/>
          </a:xfrm>
          <a:prstGeom prst="roundRect">
            <a:avLst/>
          </a:prstGeom>
          <a:solidFill>
            <a:schemeClr val="accent3">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800" b="1" dirty="0">
                <a:solidFill>
                  <a:schemeClr val="accent6">
                    <a:lumMod val="50000"/>
                  </a:schemeClr>
                </a:solidFill>
              </a:rPr>
              <a:t>NATURALEZA DEL ANÁLISIS INTEGRAL </a:t>
            </a:r>
          </a:p>
        </p:txBody>
      </p:sp>
      <p:sp>
        <p:nvSpPr>
          <p:cNvPr id="5" name="5 Rectángulo redondeado">
            <a:extLst>
              <a:ext uri="{FF2B5EF4-FFF2-40B4-BE49-F238E27FC236}">
                <a16:creationId xmlns:a16="http://schemas.microsoft.com/office/drawing/2014/main" id="{50E2BF96-F237-4C6D-ADE8-B7A17E24E534}"/>
              </a:ext>
            </a:extLst>
          </p:cNvPr>
          <p:cNvSpPr>
            <a:spLocks noChangeArrowheads="1"/>
          </p:cNvSpPr>
          <p:nvPr/>
        </p:nvSpPr>
        <p:spPr bwMode="auto">
          <a:xfrm>
            <a:off x="734929" y="2708920"/>
            <a:ext cx="7920880" cy="2664296"/>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r>
              <a:rPr lang="es-ES" b="1" i="1" u="sng" dirty="0">
                <a:solidFill>
                  <a:srgbClr val="FF0000"/>
                </a:solidFill>
                <a:latin typeface="Times"/>
                <a:cs typeface="Times"/>
              </a:rPr>
              <a:t>Una conclusión,</a:t>
            </a:r>
            <a:r>
              <a:rPr lang="es-ES" dirty="0">
                <a:solidFill>
                  <a:srgbClr val="000000"/>
                </a:solidFill>
                <a:latin typeface="Times"/>
                <a:cs typeface="Times"/>
              </a:rPr>
              <a:t> </a:t>
            </a:r>
            <a:r>
              <a:rPr lang="es-ES" b="1" i="1" u="sng" dirty="0">
                <a:solidFill>
                  <a:srgbClr val="FF0000"/>
                </a:solidFill>
                <a:latin typeface="Times"/>
                <a:cs typeface="Times"/>
              </a:rPr>
              <a:t>que se expresa en forma adecuada,</a:t>
            </a:r>
            <a:r>
              <a:rPr lang="es-ES" dirty="0">
                <a:solidFill>
                  <a:srgbClr val="000000"/>
                </a:solidFill>
                <a:latin typeface="Times"/>
                <a:cs typeface="Times"/>
              </a:rPr>
              <a:t> identifica claramente la </a:t>
            </a:r>
            <a:r>
              <a:rPr lang="es-ES" b="1" i="1" u="sng" dirty="0">
                <a:solidFill>
                  <a:srgbClr val="FF0000"/>
                </a:solidFill>
                <a:latin typeface="Times"/>
                <a:cs typeface="Times"/>
              </a:rPr>
              <a:t>debilidad o fortaleza con su origen</a:t>
            </a:r>
            <a:r>
              <a:rPr lang="es-ES" dirty="0">
                <a:solidFill>
                  <a:srgbClr val="000000"/>
                </a:solidFill>
                <a:latin typeface="Times"/>
                <a:cs typeface="Times"/>
              </a:rPr>
              <a:t>, lo cual permite visualizar las acciones para atacar el problema o aprovechar la ventaja identificada.</a:t>
            </a:r>
            <a:endParaRPr lang="es-ES" b="1" i="1" u="sng" dirty="0">
              <a:solidFill>
                <a:srgbClr val="FF0000"/>
              </a:solidFill>
              <a:latin typeface="Times"/>
              <a:cs typeface="Time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ub cat contabilidad.jpg">
            <a:extLst>
              <a:ext uri="{FF2B5EF4-FFF2-40B4-BE49-F238E27FC236}">
                <a16:creationId xmlns:a16="http://schemas.microsoft.com/office/drawing/2014/main" id="{406021CD-4580-4161-92AB-B9BB03A3EEC8}"/>
              </a:ext>
            </a:extLst>
          </p:cNvPr>
          <p:cNvPicPr>
            <a:picLocks noChangeAspect="1"/>
          </p:cNvPicPr>
          <p:nvPr/>
        </p:nvPicPr>
        <p:blipFill>
          <a:blip r:embed="rId3" cstate="print"/>
          <a:stretch>
            <a:fillRect/>
          </a:stretch>
        </p:blipFill>
        <p:spPr>
          <a:xfrm>
            <a:off x="108520" y="1"/>
            <a:ext cx="3771900" cy="3595336"/>
          </a:xfrm>
          <a:prstGeom prst="rect">
            <a:avLst/>
          </a:prstGeom>
          <a:effectLst>
            <a:outerShdw blurRad="50800" dist="38100" dir="2700000" algn="tl" rotWithShape="0">
              <a:prstClr val="black">
                <a:alpha val="40000"/>
              </a:prstClr>
            </a:outerShdw>
            <a:softEdge rad="127000"/>
          </a:effectLst>
        </p:spPr>
      </p:pic>
      <p:sp>
        <p:nvSpPr>
          <p:cNvPr id="8" name="Rectangle 2">
            <a:extLst>
              <a:ext uri="{FF2B5EF4-FFF2-40B4-BE49-F238E27FC236}">
                <a16:creationId xmlns:a16="http://schemas.microsoft.com/office/drawing/2014/main" id="{D5E975A8-7898-426B-863E-7FFC8C81E15B}"/>
              </a:ext>
            </a:extLst>
          </p:cNvPr>
          <p:cNvSpPr txBox="1">
            <a:spLocks/>
          </p:cNvSpPr>
          <p:nvPr/>
        </p:nvSpPr>
        <p:spPr bwMode="auto">
          <a:xfrm>
            <a:off x="3873658" y="5158314"/>
            <a:ext cx="5263123" cy="841375"/>
          </a:xfrm>
          <a:prstGeom prst="rect">
            <a:avLst/>
          </a:prstGeom>
          <a:noFill/>
          <a:ln>
            <a:noFill/>
          </a:ln>
        </p:spPr>
        <p:txBody>
          <a:bodyPr anchor="ctr"/>
          <a:lstStyle>
            <a:lvl1pPr algn="l" rtl="0" eaLnBrk="0" fontAlgn="base" hangingPunct="0">
              <a:spcBef>
                <a:spcPct val="0"/>
              </a:spcBef>
              <a:spcAft>
                <a:spcPct val="0"/>
              </a:spcAft>
              <a:defRPr sz="3000" b="1">
                <a:solidFill>
                  <a:srgbClr val="0074BD"/>
                </a:solidFill>
                <a:latin typeface="+mj-lt"/>
                <a:ea typeface="+mj-ea"/>
                <a:cs typeface="+mj-cs"/>
              </a:defRPr>
            </a:lvl1pPr>
            <a:lvl2pPr algn="l" rtl="0" eaLnBrk="0" fontAlgn="base" hangingPunct="0">
              <a:spcBef>
                <a:spcPct val="0"/>
              </a:spcBef>
              <a:spcAft>
                <a:spcPct val="0"/>
              </a:spcAft>
              <a:defRPr sz="3000" b="1">
                <a:solidFill>
                  <a:srgbClr val="0074BD"/>
                </a:solidFill>
                <a:latin typeface="Lucida Sans" charset="0"/>
                <a:ea typeface="Osaka" charset="-128"/>
              </a:defRPr>
            </a:lvl2pPr>
            <a:lvl3pPr algn="l" rtl="0" eaLnBrk="0" fontAlgn="base" hangingPunct="0">
              <a:spcBef>
                <a:spcPct val="0"/>
              </a:spcBef>
              <a:spcAft>
                <a:spcPct val="0"/>
              </a:spcAft>
              <a:defRPr sz="3000" b="1">
                <a:solidFill>
                  <a:srgbClr val="0074BD"/>
                </a:solidFill>
                <a:latin typeface="Lucida Sans" charset="0"/>
                <a:ea typeface="Osaka" charset="-128"/>
              </a:defRPr>
            </a:lvl3pPr>
            <a:lvl4pPr algn="l" rtl="0" eaLnBrk="0" fontAlgn="base" hangingPunct="0">
              <a:spcBef>
                <a:spcPct val="0"/>
              </a:spcBef>
              <a:spcAft>
                <a:spcPct val="0"/>
              </a:spcAft>
              <a:defRPr sz="3000" b="1">
                <a:solidFill>
                  <a:srgbClr val="0074BD"/>
                </a:solidFill>
                <a:latin typeface="Lucida Sans" charset="0"/>
                <a:ea typeface="Osaka" charset="-128"/>
              </a:defRPr>
            </a:lvl4pPr>
            <a:lvl5pPr algn="l" rtl="0" eaLnBrk="0" fontAlgn="base" hangingPunct="0">
              <a:spcBef>
                <a:spcPct val="0"/>
              </a:spcBef>
              <a:spcAft>
                <a:spcPct val="0"/>
              </a:spcAft>
              <a:defRPr sz="3000" b="1">
                <a:solidFill>
                  <a:srgbClr val="0074BD"/>
                </a:solidFill>
                <a:latin typeface="Lucida Sans" charset="0"/>
                <a:ea typeface="Osaka" charset="-128"/>
              </a:defRPr>
            </a:lvl5pPr>
            <a:lvl6pPr marL="457200" algn="l" rtl="0" fontAlgn="base">
              <a:spcBef>
                <a:spcPct val="0"/>
              </a:spcBef>
              <a:spcAft>
                <a:spcPct val="0"/>
              </a:spcAft>
              <a:defRPr sz="3000" b="1">
                <a:solidFill>
                  <a:srgbClr val="0074BD"/>
                </a:solidFill>
                <a:latin typeface="Lucida Sans" charset="0"/>
                <a:ea typeface="Osaka" charset="-128"/>
              </a:defRPr>
            </a:lvl6pPr>
            <a:lvl7pPr marL="914400" algn="l" rtl="0" fontAlgn="base">
              <a:spcBef>
                <a:spcPct val="0"/>
              </a:spcBef>
              <a:spcAft>
                <a:spcPct val="0"/>
              </a:spcAft>
              <a:defRPr sz="3000" b="1">
                <a:solidFill>
                  <a:srgbClr val="0074BD"/>
                </a:solidFill>
                <a:latin typeface="Lucida Sans" charset="0"/>
                <a:ea typeface="Osaka" charset="-128"/>
              </a:defRPr>
            </a:lvl7pPr>
            <a:lvl8pPr marL="1371600" algn="l" rtl="0" fontAlgn="base">
              <a:spcBef>
                <a:spcPct val="0"/>
              </a:spcBef>
              <a:spcAft>
                <a:spcPct val="0"/>
              </a:spcAft>
              <a:defRPr sz="3000" b="1">
                <a:solidFill>
                  <a:srgbClr val="0074BD"/>
                </a:solidFill>
                <a:latin typeface="Lucida Sans" charset="0"/>
                <a:ea typeface="Osaka" charset="-128"/>
              </a:defRPr>
            </a:lvl8pPr>
            <a:lvl9pPr marL="1828800" algn="l" rtl="0" fontAlgn="base">
              <a:spcBef>
                <a:spcPct val="0"/>
              </a:spcBef>
              <a:spcAft>
                <a:spcPct val="0"/>
              </a:spcAft>
              <a:defRPr sz="3000" b="1">
                <a:solidFill>
                  <a:srgbClr val="0074BD"/>
                </a:solidFill>
                <a:latin typeface="Lucida Sans" charset="0"/>
                <a:ea typeface="Osaka" charset="-128"/>
              </a:defRPr>
            </a:lvl9pPr>
          </a:lstStyle>
          <a:p>
            <a:pPr algn="ctr">
              <a:defRPr/>
            </a:pPr>
            <a:r>
              <a:rPr lang="es-ES" sz="5400"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a:t>
            </a:r>
          </a:p>
        </p:txBody>
      </p:sp>
      <p:pic>
        <p:nvPicPr>
          <p:cNvPr id="9" name="Picture 5" descr="7795022-concepto-de-contabilidad-con-calculadora-y-l-piz-en-la-oficina-de-negocios.jpg">
            <a:extLst>
              <a:ext uri="{FF2B5EF4-FFF2-40B4-BE49-F238E27FC236}">
                <a16:creationId xmlns:a16="http://schemas.microsoft.com/office/drawing/2014/main" id="{BF7A67B0-6E0F-42F9-8FCA-CB4A846412C8}"/>
              </a:ext>
            </a:extLst>
          </p:cNvPr>
          <p:cNvPicPr>
            <a:picLocks noChangeAspect="1"/>
          </p:cNvPicPr>
          <p:nvPr/>
        </p:nvPicPr>
        <p:blipFill>
          <a:blip r:embed="rId4" cstate="print"/>
          <a:stretch>
            <a:fillRect/>
          </a:stretch>
        </p:blipFill>
        <p:spPr>
          <a:xfrm>
            <a:off x="3873658" y="0"/>
            <a:ext cx="5270342" cy="5013176"/>
          </a:xfrm>
          <a:prstGeom prst="rect">
            <a:avLst/>
          </a:prstGeom>
          <a:ln w="76200" cmpd="sng">
            <a:noFill/>
          </a:ln>
          <a:effectLst>
            <a:outerShdw blurRad="50800" dist="38100" dir="2700000" algn="tl" rotWithShape="0">
              <a:prstClr val="black">
                <a:alpha val="40000"/>
              </a:prstClr>
            </a:outerShdw>
            <a:softEdge rad="127000"/>
          </a:effectLst>
        </p:spPr>
      </p:pic>
      <p:pic>
        <p:nvPicPr>
          <p:cNvPr id="10" name="Picture 4" descr="kalkulator.jpg">
            <a:extLst>
              <a:ext uri="{FF2B5EF4-FFF2-40B4-BE49-F238E27FC236}">
                <a16:creationId xmlns:a16="http://schemas.microsoft.com/office/drawing/2014/main" id="{AEEBF37D-86E1-49AA-B393-4E3A9FCA812F}"/>
              </a:ext>
            </a:extLst>
          </p:cNvPr>
          <p:cNvPicPr>
            <a:picLocks noChangeAspect="1"/>
          </p:cNvPicPr>
          <p:nvPr/>
        </p:nvPicPr>
        <p:blipFill>
          <a:blip r:embed="rId5" cstate="print"/>
          <a:stretch>
            <a:fillRect/>
          </a:stretch>
        </p:blipFill>
        <p:spPr>
          <a:xfrm>
            <a:off x="107504" y="3595336"/>
            <a:ext cx="3773373" cy="3262663"/>
          </a:xfrm>
          <a:prstGeom prst="rect">
            <a:avLst/>
          </a:prstGeom>
          <a:effectLst>
            <a:outerShdw blurRad="50800" dist="38100" dir="2700000" algn="tl" rotWithShape="0">
              <a:prstClr val="black">
                <a:alpha val="40000"/>
              </a:prstClr>
            </a:outerShdw>
            <a:softEdge rad="63500"/>
          </a:effectLst>
        </p:spPr>
      </p:pic>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7CA635D5-99C8-4AA4-B4EE-E8F5553C1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6697663"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2 CuadroTexto">
            <a:extLst>
              <a:ext uri="{FF2B5EF4-FFF2-40B4-BE49-F238E27FC236}">
                <a16:creationId xmlns:a16="http://schemas.microsoft.com/office/drawing/2014/main" id="{7EBCFBEE-5EF9-48E1-8E89-36A2EC819159}"/>
              </a:ext>
            </a:extLst>
          </p:cNvPr>
          <p:cNvSpPr txBox="1">
            <a:spLocks noChangeArrowheads="1"/>
          </p:cNvSpPr>
          <p:nvPr/>
        </p:nvSpPr>
        <p:spPr bwMode="auto">
          <a:xfrm>
            <a:off x="2446338" y="5661025"/>
            <a:ext cx="4391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300">
                <a:solidFill>
                  <a:schemeClr val="tx1"/>
                </a:solidFill>
                <a:latin typeface="Lucida Sans" panose="020B0602030504020204" pitchFamily="34" charset="0"/>
                <a:ea typeface="Osaka" charset="-128"/>
              </a:defRPr>
            </a:lvl1pPr>
            <a:lvl2pPr marL="742950" indent="-285750">
              <a:spcBef>
                <a:spcPct val="20000"/>
              </a:spcBef>
              <a:defRPr sz="2300">
                <a:solidFill>
                  <a:schemeClr val="tx1"/>
                </a:solidFill>
                <a:latin typeface="Lucida Sans" panose="020B0602030504020204" pitchFamily="34" charset="0"/>
                <a:ea typeface="Osaka" charset="-128"/>
              </a:defRPr>
            </a:lvl2pPr>
            <a:lvl3pPr marL="1143000" indent="-228600">
              <a:spcBef>
                <a:spcPct val="20000"/>
              </a:spcBef>
              <a:defRPr sz="2300">
                <a:solidFill>
                  <a:schemeClr val="tx1"/>
                </a:solidFill>
                <a:latin typeface="Lucida Sans" panose="020B0602030504020204" pitchFamily="34" charset="0"/>
                <a:ea typeface="Osaka" charset="-128"/>
              </a:defRPr>
            </a:lvl3pPr>
            <a:lvl4pPr marL="1600200" indent="-228600">
              <a:spcBef>
                <a:spcPct val="20000"/>
              </a:spcBef>
              <a:defRPr sz="2300">
                <a:solidFill>
                  <a:schemeClr val="tx1"/>
                </a:solidFill>
                <a:latin typeface="Lucida Sans" panose="020B0602030504020204" pitchFamily="34" charset="0"/>
                <a:ea typeface="Osaka" charset="-128"/>
              </a:defRPr>
            </a:lvl4pPr>
            <a:lvl5pPr marL="2057400" indent="-228600">
              <a:spcBef>
                <a:spcPct val="20000"/>
              </a:spcBef>
              <a:defRPr sz="2300">
                <a:solidFill>
                  <a:schemeClr val="tx1"/>
                </a:solidFill>
                <a:latin typeface="Lucida Sans" panose="020B0602030504020204" pitchFamily="34" charset="0"/>
                <a:ea typeface="Osaka" charset="-128"/>
              </a:defRPr>
            </a:lvl5pPr>
            <a:lvl6pPr marL="25146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6pPr>
            <a:lvl7pPr marL="29718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7pPr>
            <a:lvl8pPr marL="34290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8pPr>
            <a:lvl9pPr marL="3886200" indent="-228600" eaLnBrk="0" fontAlgn="base" hangingPunct="0">
              <a:spcBef>
                <a:spcPct val="20000"/>
              </a:spcBef>
              <a:spcAft>
                <a:spcPct val="0"/>
              </a:spcAft>
              <a:defRPr sz="2300">
                <a:solidFill>
                  <a:schemeClr val="tx1"/>
                </a:solidFill>
                <a:latin typeface="Lucida Sans" panose="020B0602030504020204" pitchFamily="34" charset="0"/>
                <a:ea typeface="Osaka" charset="-128"/>
              </a:defRPr>
            </a:lvl9pPr>
          </a:lstStyle>
          <a:p>
            <a:pPr algn="ctr">
              <a:spcBef>
                <a:spcPct val="0"/>
              </a:spcBef>
            </a:pPr>
            <a:r>
              <a:rPr lang="es-CR" altLang="es-CR" sz="2400">
                <a:latin typeface="Arial" panose="020B0604020202020204" pitchFamily="34" charset="0"/>
                <a:cs typeface="Arial" panose="020B0604020202020204" pitchFamily="34" charset="0"/>
                <a:hlinkClick r:id="rId3"/>
              </a:rPr>
              <a:t>www.icap.ac.cr</a:t>
            </a:r>
            <a:endParaRPr lang="es-CR" altLang="es-CR" sz="2400">
              <a:latin typeface="Arial" panose="020B0604020202020204" pitchFamily="34" charset="0"/>
              <a:cs typeface="Arial" panose="020B0604020202020204" pitchFamily="34" charset="0"/>
            </a:endParaRPr>
          </a:p>
          <a:p>
            <a:pPr algn="ctr">
              <a:spcBef>
                <a:spcPct val="0"/>
              </a:spcBef>
            </a:pPr>
            <a:r>
              <a:rPr lang="es-CR" altLang="es-CR" sz="1500">
                <a:latin typeface="Arial" panose="020B0604020202020204" pitchFamily="34" charset="0"/>
                <a:cs typeface="Arial" panose="020B0604020202020204" pitchFamily="34" charset="0"/>
              </a:rPr>
              <a:t>Teléfonos: (+506) 2234-1011 o (+506) 2225-4616</a:t>
            </a:r>
          </a:p>
          <a:p>
            <a:pPr algn="ctr">
              <a:spcBef>
                <a:spcPct val="0"/>
              </a:spcBef>
            </a:pPr>
            <a:r>
              <a:rPr lang="es-CR" altLang="es-CR" sz="1500">
                <a:latin typeface="Arial" panose="020B0604020202020204" pitchFamily="34" charset="0"/>
                <a:cs typeface="Arial" panose="020B0604020202020204" pitchFamily="34" charset="0"/>
              </a:rPr>
              <a:t>Curridabat, San José, Costa Rica</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09FA005B-5174-44DC-B3B5-4D6F91BE0292}"/>
              </a:ext>
            </a:extLst>
          </p:cNvPr>
          <p:cNvSpPr/>
          <p:nvPr/>
        </p:nvSpPr>
        <p:spPr>
          <a:xfrm>
            <a:off x="899592" y="404664"/>
            <a:ext cx="7560839"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COMPOSICIÓN DEL RENDIMIENTO DE OPERACIÓN</a:t>
            </a:r>
          </a:p>
        </p:txBody>
      </p:sp>
      <p:sp>
        <p:nvSpPr>
          <p:cNvPr id="5" name="5 Rectángulo redondeado">
            <a:extLst>
              <a:ext uri="{FF2B5EF4-FFF2-40B4-BE49-F238E27FC236}">
                <a16:creationId xmlns:a16="http://schemas.microsoft.com/office/drawing/2014/main" id="{BBB21541-C2FC-4066-B637-25F30AA3D03B}"/>
              </a:ext>
            </a:extLst>
          </p:cNvPr>
          <p:cNvSpPr>
            <a:spLocks noChangeArrowheads="1"/>
          </p:cNvSpPr>
          <p:nvPr/>
        </p:nvSpPr>
        <p:spPr bwMode="auto">
          <a:xfrm>
            <a:off x="1016604" y="2204864"/>
            <a:ext cx="7326813" cy="3600400"/>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endParaRPr lang="es-ES" sz="1200" dirty="0">
              <a:latin typeface="Times"/>
              <a:cs typeface="Times"/>
            </a:endParaRPr>
          </a:p>
          <a:p>
            <a:pPr algn="just">
              <a:lnSpc>
                <a:spcPct val="150000"/>
              </a:lnSpc>
              <a:defRPr/>
            </a:pPr>
            <a:r>
              <a:rPr lang="es-ES" sz="2200" dirty="0">
                <a:latin typeface="Times"/>
                <a:cs typeface="Times"/>
              </a:rPr>
              <a:t>La primera fórmula Du Pont permite segregar el rendimiento de operación en dos grandes  componentes, constituidos por la </a:t>
            </a:r>
            <a:r>
              <a:rPr lang="es-ES" sz="2200" b="1" i="1" u="sng" dirty="0">
                <a:solidFill>
                  <a:srgbClr val="FF0000"/>
                </a:solidFill>
                <a:latin typeface="Times"/>
                <a:cs typeface="Times"/>
              </a:rPr>
              <a:t>rotación del activo total y el margen de utilidad de operación:  Conduce a observar las fuentes del rendimiento de una empresa.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B373E8FA-8226-4E53-B8FF-439AE78E2289}"/>
              </a:ext>
            </a:extLst>
          </p:cNvPr>
          <p:cNvSpPr/>
          <p:nvPr/>
        </p:nvSpPr>
        <p:spPr>
          <a:xfrm>
            <a:off x="755576" y="476672"/>
            <a:ext cx="7704856" cy="1176867"/>
          </a:xfrm>
          <a:prstGeom prst="roundRect">
            <a:avLst/>
          </a:prstGeom>
          <a:solidFill>
            <a:schemeClr val="accent3">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800" b="1" dirty="0">
                <a:solidFill>
                  <a:schemeClr val="accent6">
                    <a:lumMod val="50000"/>
                  </a:schemeClr>
                </a:solidFill>
              </a:rPr>
              <a:t>COMPOSICIÓN DEL RENDIMIENTO DE OPERACIÓN</a:t>
            </a:r>
          </a:p>
        </p:txBody>
      </p:sp>
      <p:sp>
        <p:nvSpPr>
          <p:cNvPr id="5" name="5 Rectángulo redondeado">
            <a:extLst>
              <a:ext uri="{FF2B5EF4-FFF2-40B4-BE49-F238E27FC236}">
                <a16:creationId xmlns:a16="http://schemas.microsoft.com/office/drawing/2014/main" id="{9D931D9D-ADFE-40E5-9440-55826AA08D4C}"/>
              </a:ext>
            </a:extLst>
          </p:cNvPr>
          <p:cNvSpPr>
            <a:spLocks noChangeArrowheads="1"/>
          </p:cNvSpPr>
          <p:nvPr/>
        </p:nvSpPr>
        <p:spPr bwMode="auto">
          <a:xfrm>
            <a:off x="825195" y="2924944"/>
            <a:ext cx="7565617" cy="2520280"/>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lnSpc>
                <a:spcPct val="150000"/>
              </a:lnSpc>
              <a:defRPr/>
            </a:pPr>
            <a:endParaRPr lang="es-ES" sz="1200" dirty="0">
              <a:latin typeface="Times"/>
              <a:cs typeface="Times"/>
            </a:endParaRPr>
          </a:p>
          <a:p>
            <a:pPr algn="just">
              <a:lnSpc>
                <a:spcPct val="150000"/>
              </a:lnSpc>
              <a:defRPr/>
            </a:pPr>
            <a:r>
              <a:rPr lang="es-ES" dirty="0">
                <a:latin typeface="Times"/>
                <a:cs typeface="Times"/>
              </a:rPr>
              <a:t>El rendimiento operativo tiene dos orígenes básicos, </a:t>
            </a:r>
            <a:r>
              <a:rPr lang="es-ES" b="1" i="1" u="sng" dirty="0">
                <a:solidFill>
                  <a:srgbClr val="FF0000"/>
                </a:solidFill>
                <a:latin typeface="Times"/>
                <a:cs typeface="Times"/>
              </a:rPr>
              <a:t>el margen y la rotación</a:t>
            </a:r>
            <a:r>
              <a:rPr lang="es-ES" dirty="0">
                <a:latin typeface="Times"/>
                <a:cs typeface="Times"/>
              </a:rPr>
              <a:t>, que se combinan y relacionan para producir ese resultado</a:t>
            </a:r>
            <a:r>
              <a:rPr lang="es-ES" sz="2800" dirty="0">
                <a:latin typeface="Times"/>
                <a:cs typeface="Times"/>
              </a:rPr>
              <a:t>.</a:t>
            </a:r>
          </a:p>
          <a:p>
            <a:pPr algn="just">
              <a:defRPr/>
            </a:pPr>
            <a:endParaRPr lang="es-ES" sz="2800" dirty="0">
              <a:latin typeface="Times"/>
              <a:cs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a:extLst>
              <a:ext uri="{FF2B5EF4-FFF2-40B4-BE49-F238E27FC236}">
                <a16:creationId xmlns:a16="http://schemas.microsoft.com/office/drawing/2014/main" id="{48F63B2D-CE8B-458E-890D-28C381D48772}"/>
              </a:ext>
            </a:extLst>
          </p:cNvPr>
          <p:cNvSpPr/>
          <p:nvPr/>
        </p:nvSpPr>
        <p:spPr>
          <a:xfrm>
            <a:off x="971599" y="332656"/>
            <a:ext cx="7458381" cy="1176867"/>
          </a:xfrm>
          <a:prstGeom prst="roundRect">
            <a:avLst/>
          </a:prstGeom>
          <a:solidFill>
            <a:schemeClr val="accent3">
              <a:lumMod val="85000"/>
            </a:schemeClr>
          </a:solidFill>
          <a:ln>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1002">
            <a:schemeClr val="lt1"/>
          </a:fillRef>
          <a:effectRef idx="1">
            <a:schemeClr val="accent1"/>
          </a:effectRef>
          <a:fontRef idx="minor">
            <a:schemeClr val="dk1"/>
          </a:fontRef>
        </p:style>
        <p:txBody>
          <a:bodyPr anchor="ctr"/>
          <a:lstStyle/>
          <a:p>
            <a:pPr algn="ctr">
              <a:defRPr/>
            </a:pPr>
            <a:r>
              <a:rPr lang="es-ES" sz="2600" b="1" dirty="0">
                <a:solidFill>
                  <a:schemeClr val="accent6">
                    <a:lumMod val="50000"/>
                  </a:schemeClr>
                </a:solidFill>
              </a:rPr>
              <a:t>COMPOSICIÓN DEL RENDIMIENTO DE OPERACIÓN</a:t>
            </a:r>
          </a:p>
        </p:txBody>
      </p:sp>
      <p:sp>
        <p:nvSpPr>
          <p:cNvPr id="5" name="5 Rectángulo redondeado">
            <a:extLst>
              <a:ext uri="{FF2B5EF4-FFF2-40B4-BE49-F238E27FC236}">
                <a16:creationId xmlns:a16="http://schemas.microsoft.com/office/drawing/2014/main" id="{B8EC6523-BD07-4D41-B302-98EF81F75943}"/>
              </a:ext>
            </a:extLst>
          </p:cNvPr>
          <p:cNvSpPr>
            <a:spLocks noChangeArrowheads="1"/>
          </p:cNvSpPr>
          <p:nvPr/>
        </p:nvSpPr>
        <p:spPr bwMode="auto">
          <a:xfrm>
            <a:off x="558371" y="2348880"/>
            <a:ext cx="8284838" cy="3223974"/>
          </a:xfrm>
          <a:prstGeom prst="roundRect">
            <a:avLst>
              <a:gd name="adj" fmla="val 16667"/>
            </a:avLst>
          </a:prstGeom>
          <a:solidFill>
            <a:schemeClr val="accent6">
              <a:lumMod val="20000"/>
              <a:lumOff val="8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08000" tIns="72000" rIns="108000" bIns="90000"/>
          <a:lstStyle/>
          <a:p>
            <a:pPr algn="just">
              <a:defRPr/>
            </a:pPr>
            <a:r>
              <a:rPr lang="es-ES" sz="2000" dirty="0">
                <a:latin typeface="Times"/>
                <a:cs typeface="Times"/>
              </a:rPr>
              <a:t>El </a:t>
            </a:r>
            <a:r>
              <a:rPr lang="es-ES" sz="2000" b="1" i="1" u="sng" dirty="0">
                <a:solidFill>
                  <a:srgbClr val="FF0000"/>
                </a:solidFill>
                <a:latin typeface="Times"/>
                <a:cs typeface="Times"/>
              </a:rPr>
              <a:t>margen de operación </a:t>
            </a:r>
            <a:r>
              <a:rPr lang="es-ES" sz="2000" dirty="0">
                <a:latin typeface="Times"/>
                <a:cs typeface="Times"/>
              </a:rPr>
              <a:t>indica el porcentaje de utilidad operativa obtenida sobre las ventas  El margen es una medida unitaria que no ofrece información sobre la magnitud de las ventas (su resultado no expresa si las ventas fueron altas o bajas).</a:t>
            </a:r>
          </a:p>
          <a:p>
            <a:pPr algn="just">
              <a:defRPr/>
            </a:pPr>
            <a:endParaRPr lang="es-ES" sz="2000" dirty="0">
              <a:latin typeface="Times"/>
              <a:cs typeface="Times"/>
            </a:endParaRPr>
          </a:p>
          <a:p>
            <a:pPr algn="just">
              <a:defRPr/>
            </a:pPr>
            <a:r>
              <a:rPr lang="es-ES" sz="2000" dirty="0">
                <a:latin typeface="Times"/>
                <a:cs typeface="Times"/>
              </a:rPr>
              <a:t>La </a:t>
            </a:r>
            <a:r>
              <a:rPr lang="es-ES" sz="2000" b="1" i="1" u="sng" dirty="0">
                <a:solidFill>
                  <a:srgbClr val="FF0000"/>
                </a:solidFill>
                <a:latin typeface="Times"/>
                <a:cs typeface="Times"/>
              </a:rPr>
              <a:t>rotación del activo total</a:t>
            </a:r>
            <a:r>
              <a:rPr lang="es-ES" sz="2000" dirty="0">
                <a:latin typeface="Times"/>
                <a:cs typeface="Times"/>
              </a:rPr>
              <a:t> indica qué tan eficaz y eficientemente son utilizadas las inversiones en la empresa.  Expresa la efectividad de los activos para producir ventas.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Sans"/>
        <a:ea typeface="Osaka"/>
        <a:cs typeface=""/>
      </a:majorFont>
      <a:minorFont>
        <a:latin typeface="Lucida San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MacPro:Applications:Microsoft Office 2004:Templates:Presentations:Designs:Blank Presentation</Template>
  <TotalTime>926</TotalTime>
  <Words>3389</Words>
  <Application>Microsoft Office PowerPoint</Application>
  <PresentationFormat>Presentación en pantalla (4:3)</PresentationFormat>
  <Paragraphs>357</Paragraphs>
  <Slides>61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61</vt:i4>
      </vt:variant>
    </vt:vector>
  </HeadingPairs>
  <TitlesOfParts>
    <vt:vector size="66" baseType="lpstr">
      <vt:lpstr>Arial</vt:lpstr>
      <vt:lpstr>Calibri</vt:lpstr>
      <vt:lpstr>Lucida Sans</vt:lpstr>
      <vt:lpstr>Times</vt:lpstr>
      <vt:lpstr>Blank Presentation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Nela Solano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Nela Solano</dc:creator>
  <cp:lastModifiedBy>Leonel Ábrego Campos</cp:lastModifiedBy>
  <cp:revision>89</cp:revision>
  <cp:lastPrinted>2018-03-23T23:06:37Z</cp:lastPrinted>
  <dcterms:created xsi:type="dcterms:W3CDTF">2011-09-19T15:34:16Z</dcterms:created>
  <dcterms:modified xsi:type="dcterms:W3CDTF">2022-07-10T21:59:36Z</dcterms:modified>
</cp:coreProperties>
</file>