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Now Bold" charset="1" panose="00000800000000000000"/>
      <p:regular r:id="rId19"/>
    </p:embeddedFont>
    <p:embeddedFont>
      <p:font typeface="Now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0000">
            <a:off x="-3012244" y="6388966"/>
            <a:ext cx="768001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29037" y="3171226"/>
            <a:ext cx="18158963" cy="7076800"/>
          </a:xfrm>
          <a:custGeom>
            <a:avLst/>
            <a:gdLst/>
            <a:ahLst/>
            <a:cxnLst/>
            <a:rect r="r" b="b" t="t" l="l"/>
            <a:pathLst>
              <a:path h="7076800" w="18158963">
                <a:moveTo>
                  <a:pt x="0" y="0"/>
                </a:moveTo>
                <a:lnTo>
                  <a:pt x="18158963" y="0"/>
                </a:lnTo>
                <a:lnTo>
                  <a:pt x="18158963" y="7076799"/>
                </a:lnTo>
                <a:lnTo>
                  <a:pt x="0" y="7076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94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629650" y="7093047"/>
            <a:ext cx="9658350" cy="3086100"/>
            <a:chOff x="0" y="0"/>
            <a:chExt cx="2543763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43763" cy="812800"/>
            </a:xfrm>
            <a:custGeom>
              <a:avLst/>
              <a:gdLst/>
              <a:ahLst/>
              <a:cxnLst/>
              <a:rect r="r" b="b" t="t" l="l"/>
              <a:pathLst>
                <a:path h="812800" w="2543763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771920"/>
                  </a:lnTo>
                  <a:cubicBezTo>
                    <a:pt x="2543763" y="782762"/>
                    <a:pt x="2539456" y="793160"/>
                    <a:pt x="2531789" y="800826"/>
                  </a:cubicBezTo>
                  <a:cubicBezTo>
                    <a:pt x="2524123" y="808493"/>
                    <a:pt x="2513725" y="812800"/>
                    <a:pt x="2502882" y="812800"/>
                  </a:cubicBezTo>
                  <a:lnTo>
                    <a:pt x="40880" y="812800"/>
                  </a:lnTo>
                  <a:cubicBezTo>
                    <a:pt x="30038" y="812800"/>
                    <a:pt x="19640" y="808493"/>
                    <a:pt x="11974" y="800826"/>
                  </a:cubicBezTo>
                  <a:cubicBezTo>
                    <a:pt x="4307" y="793160"/>
                    <a:pt x="0" y="782762"/>
                    <a:pt x="0" y="771920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543763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6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0" y="469251"/>
            <a:ext cx="18288000" cy="2398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61"/>
              </a:lnSpc>
              <a:spcBef>
                <a:spcPct val="0"/>
              </a:spcBef>
            </a:pPr>
            <a:r>
              <a:rPr lang="en-US" sz="6829">
                <a:solidFill>
                  <a:srgbClr val="212419"/>
                </a:solidFill>
                <a:latin typeface="Now Bold"/>
              </a:rPr>
              <a:t>GESTIÓN CORPORATIVA Y NUEVA GESTIÓN PÚBLICA Y PRIVADA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78367" y="7734756"/>
            <a:ext cx="8760917" cy="1736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278" spc="265">
                <a:solidFill>
                  <a:srgbClr val="212419"/>
                </a:solidFill>
                <a:latin typeface="Now Bold"/>
              </a:rPr>
              <a:t>DRA. REBECA GALLARDO BARQUERO </a:t>
            </a:r>
          </a:p>
          <a:p>
            <a:pPr algn="ctr">
              <a:lnSpc>
                <a:spcPts val="4589"/>
              </a:lnSpc>
            </a:pPr>
          </a:p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278" spc="265">
                <a:solidFill>
                  <a:srgbClr val="212419"/>
                </a:solidFill>
                <a:latin typeface="Now"/>
              </a:rPr>
              <a:t>PRESENTACIÓN DEL CURSO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81353" y="1752139"/>
            <a:ext cx="10450286" cy="8229600"/>
          </a:xfrm>
          <a:custGeom>
            <a:avLst/>
            <a:gdLst/>
            <a:ahLst/>
            <a:cxnLst/>
            <a:rect r="r" b="b" t="t" l="l"/>
            <a:pathLst>
              <a:path h="8229600" w="10450286">
                <a:moveTo>
                  <a:pt x="0" y="0"/>
                </a:moveTo>
                <a:lnTo>
                  <a:pt x="10450285" y="0"/>
                </a:lnTo>
                <a:lnTo>
                  <a:pt x="104502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65862" y="1055107"/>
            <a:ext cx="10274297" cy="201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383"/>
              </a:lnSpc>
              <a:spcBef>
                <a:spcPct val="0"/>
              </a:spcBef>
            </a:pPr>
            <a:r>
              <a:rPr lang="en-US" sz="11702" strike="noStrike" u="none">
                <a:solidFill>
                  <a:srgbClr val="FFFFFF"/>
                </a:solidFill>
                <a:latin typeface="Now Bold"/>
              </a:rPr>
              <a:t>EVALUACIÓN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65862" y="3321924"/>
            <a:ext cx="10572794" cy="6659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Resumen individual: Cap. 5, Confianza y efectividad de las políticas públicas. Keefer y Scartascini (2022) Confianza y cohesión Social en ALC. BID. Washington. </a:t>
            </a:r>
          </a:p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El resumen presentará los aspectos relevantes del pensamiento y principal marco teórico del capítulo. </a:t>
            </a:r>
          </a:p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Subir plataforma: sábado 13 de julio a las 22 horas. </a:t>
            </a:r>
          </a:p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20%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36708" y="1485234"/>
            <a:ext cx="14082738" cy="8229600"/>
          </a:xfrm>
          <a:custGeom>
            <a:avLst/>
            <a:gdLst/>
            <a:ahLst/>
            <a:cxnLst/>
            <a:rect r="r" b="b" t="t" l="l"/>
            <a:pathLst>
              <a:path h="8229600" w="14082738">
                <a:moveTo>
                  <a:pt x="0" y="0"/>
                </a:moveTo>
                <a:lnTo>
                  <a:pt x="14082738" y="0"/>
                </a:lnTo>
                <a:lnTo>
                  <a:pt x="140827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65862" y="1055107"/>
            <a:ext cx="10274297" cy="201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383"/>
              </a:lnSpc>
              <a:spcBef>
                <a:spcPct val="0"/>
              </a:spcBef>
            </a:pPr>
            <a:r>
              <a:rPr lang="en-US" sz="11702" strike="noStrike" u="none">
                <a:solidFill>
                  <a:srgbClr val="FFFFFF"/>
                </a:solidFill>
                <a:latin typeface="Now Bold"/>
              </a:rPr>
              <a:t>EVALUACIÓN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65862" y="3321924"/>
            <a:ext cx="10572794" cy="5321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Participación en 5 foros: debates los alcances, desarrollo, limitaciones y nuevos desafíos de la NGP en la región.</a:t>
            </a:r>
          </a:p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Participar de acuerdo a las horas y número de palabras. Seguir las instrucciones y preguntas generadoras, presentadas cada sesión. (cada participación tiene valor de 4 pts.)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68652" y="1274182"/>
            <a:ext cx="10972800" cy="8229600"/>
          </a:xfrm>
          <a:custGeom>
            <a:avLst/>
            <a:gdLst/>
            <a:ahLst/>
            <a:cxnLst/>
            <a:rect r="r" b="b" t="t" l="l"/>
            <a:pathLst>
              <a:path h="8229600" w="109728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65862" y="1055107"/>
            <a:ext cx="10274297" cy="201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383"/>
              </a:lnSpc>
              <a:spcBef>
                <a:spcPct val="0"/>
              </a:spcBef>
            </a:pPr>
            <a:r>
              <a:rPr lang="en-US" sz="11702" strike="noStrike" u="none">
                <a:solidFill>
                  <a:srgbClr val="FFFFFF"/>
                </a:solidFill>
                <a:latin typeface="Now Bold"/>
              </a:rPr>
              <a:t>EVALUACIÓN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65862" y="3321924"/>
            <a:ext cx="10572794" cy="5321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0"/>
              </a:lnSpc>
            </a:pPr>
            <a:r>
              <a:rPr lang="en-US" sz="3779">
                <a:solidFill>
                  <a:srgbClr val="FFFFFF"/>
                </a:solidFill>
                <a:latin typeface="Now"/>
              </a:rPr>
              <a:t>Ensayo 2: La Gobernanza desde el enfoque teórico de la burocracia. Análisis crítico sobre los intereses contrapuestos entre la administración y sus administrados de cara a los satisfactores humanos. Propuestas de cara a los nuevos modelos de gestión. Subir plataforma domingo 27 de julio a las 22 horas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903868" cy="10287000"/>
            <a:chOff x="0" y="0"/>
            <a:chExt cx="1720515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74000"/>
            </a:blip>
            <a:srcRect l="0" t="23443" r="0" b="23443"/>
            <a:stretch>
              <a:fillRect/>
            </a:stretch>
          </p:blipFill>
          <p:spPr>
            <a:xfrm flipH="false" flipV="false">
              <a:off x="0" y="0"/>
              <a:ext cx="17205158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10800000">
            <a:off x="2616868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999802" y="5690436"/>
            <a:ext cx="10677455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w Bold"/>
              </a:rPr>
              <a:t>GRACIAS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2903868" cy="10287000"/>
            <a:chOff x="0" y="0"/>
            <a:chExt cx="17205158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93000"/>
            </a:blip>
            <a:srcRect l="10800" t="0" r="10800" b="0"/>
            <a:stretch>
              <a:fillRect/>
            </a:stretch>
          </p:blipFill>
          <p:spPr>
            <a:xfrm flipH="false" flipV="false">
              <a:off x="0" y="0"/>
              <a:ext cx="17205158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10800000">
            <a:off x="2616868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23184" y="5690436"/>
            <a:ext cx="12329901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w Bold"/>
              </a:rPr>
              <a:t>INTRODUCCION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64124" y="7633536"/>
            <a:ext cx="12988961" cy="2243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60"/>
              </a:lnSpc>
            </a:pPr>
            <a:r>
              <a:rPr lang="en-US" sz="3186">
                <a:solidFill>
                  <a:srgbClr val="FFFFFF"/>
                </a:solidFill>
                <a:latin typeface="Now"/>
              </a:rPr>
              <a:t>la Nueva Gestión Pública (NGP) y sus implicaciones dan paso a los nuevos enfoques institucionales que se ajustan a las nuevas circuntancias globales, con impacto en las personas y sus instituciones 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70" t="-24229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74016" y="4271963"/>
            <a:ext cx="12897281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w Bold"/>
              </a:rPr>
              <a:t>OBJETIVO 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15004868" y="9220200"/>
            <a:ext cx="2254432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3774016" y="6696022"/>
            <a:ext cx="14513984" cy="2749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1"/>
              </a:lnSpc>
            </a:pPr>
            <a:r>
              <a:rPr lang="en-US" sz="3108">
                <a:solidFill>
                  <a:srgbClr val="FFFFFF"/>
                </a:solidFill>
                <a:latin typeface="Now"/>
              </a:rPr>
              <a:t>Contribuir a la comprensión y evolución teórica de los marcos y prácticas de la Nueva Gestión Pública y privada a partir de su incidencia en el nuevo modelo de administración pública en América Latina como fuente estudios para la aplicación </a:t>
            </a:r>
          </a:p>
          <a:p>
            <a:pPr algn="l">
              <a:lnSpc>
                <a:spcPts val="4351"/>
              </a:lnSpc>
            </a:pPr>
            <a:r>
              <a:rPr lang="en-US" sz="3108">
                <a:solidFill>
                  <a:srgbClr val="FFFFFF"/>
                </a:solidFill>
                <a:latin typeface="Now"/>
              </a:rPr>
              <a:t>de una investigación doctoral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76576" y="0"/>
            <a:ext cx="14611424" cy="10287000"/>
            <a:chOff x="0" y="0"/>
            <a:chExt cx="19481899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93000"/>
            </a:blip>
            <a:srcRect l="5613" t="0" r="5613" b="0"/>
            <a:stretch>
              <a:fillRect/>
            </a:stretch>
          </p:blipFill>
          <p:spPr>
            <a:xfrm flipH="false" flipV="false">
              <a:off x="0" y="0"/>
              <a:ext cx="19481899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true" flipV="false" rot="-10800000">
            <a:off x="2616868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0" y="1484899"/>
          <a:ext cx="18288000" cy="9090035"/>
        </p:xfrm>
        <a:graphic>
          <a:graphicData uri="http://schemas.openxmlformats.org/drawingml/2006/table">
            <a:tbl>
              <a:tblPr/>
              <a:tblGrid>
                <a:gridCol w="966478"/>
                <a:gridCol w="17321522"/>
              </a:tblGrid>
              <a:tr h="216182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Now"/>
                        </a:rPr>
                        <a:t>1.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Now"/>
                        </a:rPr>
                        <a:t>Analizar el desarrollo sociohistórico de la teoría de la NGP de la administración pública tradicional hacia las dinámicas que derivaron en la eficiencia y eficacia vinculadas a la calidad en la gestión pública.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Now"/>
                        </a:rPr>
                        <a:t>2.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Now"/>
                        </a:rPr>
                        <a:t>Revisar los marcos teóricos-conceptuales del neo institucionalismo y sus principales exponentes.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82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Now"/>
                        </a:rPr>
                        <a:t>3.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Now"/>
                        </a:rPr>
                        <a:t>Abordar la relación del NGP, el neo institucionalismo y la relación con el corporativismo que se impulsa en América Latina a partir de la modernización del Estado expresada en la profundización de la democracia.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Now"/>
                        </a:rPr>
                        <a:t>4.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Now"/>
                        </a:rPr>
                        <a:t>Describir los procesos de la gestión corporativa y su incidencia en la gestión pública y privada.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1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Now"/>
                        </a:rPr>
                        <a:t>5.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Now"/>
                        </a:rPr>
                        <a:t>Abordar técnicas e instrumentos metodológicos para la revisión de los estados de situación de y estado del arte en las investigaciones doctorales.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880352" y="157163"/>
            <a:ext cx="1693189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w Bold"/>
              </a:rPr>
              <a:t>OBJETIVOS ESPECÍFICOS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>
              <a:alphaModFix amt="50000"/>
            </a:blip>
            <a:srcRect l="0" t="27422" r="0" b="29556"/>
            <a:stretch>
              <a:fillRect/>
            </a:stretch>
          </p:blipFill>
          <p:spPr>
            <a:xfrm flipH="false" flipV="false"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name="AutoShape 7" id="7"/>
          <p:cNvSpPr/>
          <p:nvPr/>
        </p:nvSpPr>
        <p:spPr>
          <a:xfrm rot="5400000">
            <a:off x="4369731" y="7739621"/>
            <a:ext cx="2254432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734308" y="2400300"/>
            <a:ext cx="14819384" cy="151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58"/>
              </a:lnSpc>
            </a:pPr>
            <a:r>
              <a:rPr lang="en-US" sz="8755">
                <a:solidFill>
                  <a:srgbClr val="000000"/>
                </a:solidFill>
                <a:latin typeface="Now Bold"/>
              </a:rPr>
              <a:t>UNIDADES TEMÁTICAS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34909" y="6709651"/>
            <a:ext cx="10325402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Now"/>
              </a:rPr>
              <a:t>Evolución de la teoría burocrática el cual proporciona un marco conceptual para comprender la estructura y el funcionamiento de uno de los modelos de organización que se han asumido como más eficientes a lo largo del tiempo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65280" y="5830080"/>
            <a:ext cx="5969629" cy="3714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58"/>
              </a:lnSpc>
            </a:pPr>
            <a:r>
              <a:rPr lang="en-US" sz="21684">
                <a:solidFill>
                  <a:srgbClr val="FFFFFF"/>
                </a:solidFill>
                <a:latin typeface="Now Bold"/>
              </a:rPr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24384000" cy="6858000"/>
            </a:xfrm>
            <a:prstGeom prst="rect">
              <a:avLst/>
            </a:prstGeom>
            <a:solidFill>
              <a:srgbClr val="000000">
                <a:alpha val="49804"/>
              </a:srgbClr>
            </a:solidFill>
          </p:spPr>
        </p:sp>
      </p:grpSp>
      <p:sp>
        <p:nvSpPr>
          <p:cNvPr name="AutoShape 7" id="7"/>
          <p:cNvSpPr/>
          <p:nvPr/>
        </p:nvSpPr>
        <p:spPr>
          <a:xfrm rot="5400000">
            <a:off x="4369731" y="7739621"/>
            <a:ext cx="2254432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6434909" y="6709651"/>
            <a:ext cx="10325402" cy="20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Now"/>
              </a:rPr>
              <a:t>Evolución del concepto de gestión pública: de la administración tradicional a la Nueva Gestión Pública (NGP), Gestión corporativa y Gestión Pública y Privada.</a:t>
            </a:r>
          </a:p>
          <a:p>
            <a:pPr algn="l">
              <a:lnSpc>
                <a:spcPts val="406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65280" y="5830080"/>
            <a:ext cx="5969629" cy="3714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58"/>
              </a:lnSpc>
            </a:pPr>
            <a:r>
              <a:rPr lang="en-US" sz="21684">
                <a:solidFill>
                  <a:srgbClr val="FFFFFF"/>
                </a:solidFill>
                <a:latin typeface="Now Bold"/>
              </a:rPr>
              <a:t>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3882" y="1700213"/>
            <a:ext cx="15232621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Now Bold"/>
              </a:rPr>
              <a:t>UNIDADES TEMÁTICAS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5143500"/>
            <a:chOff x="0" y="0"/>
            <a:chExt cx="24384000" cy="68580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>
              <a:alphaModFix amt="50000"/>
            </a:blip>
            <a:srcRect l="0" t="28893" r="0" b="28893"/>
            <a:stretch>
              <a:fillRect/>
            </a:stretch>
          </p:blipFill>
          <p:spPr>
            <a:xfrm flipH="false" flipV="false"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name="AutoShape 7" id="7"/>
          <p:cNvSpPr/>
          <p:nvPr/>
        </p:nvSpPr>
        <p:spPr>
          <a:xfrm rot="5400000">
            <a:off x="4369731" y="7739621"/>
            <a:ext cx="2254432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6434909" y="6709651"/>
            <a:ext cx="10325402" cy="152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Now"/>
              </a:rPr>
              <a:t>Repaso y adopción de Declaraciones internacionales de los Estados para mejorar la gestión pública (cartas CLAD).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65280" y="5830080"/>
            <a:ext cx="5969629" cy="3714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58"/>
              </a:lnSpc>
            </a:pPr>
            <a:r>
              <a:rPr lang="en-US" sz="21684">
                <a:solidFill>
                  <a:srgbClr val="FFFFFF"/>
                </a:solidFill>
                <a:latin typeface="Now Bold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1700213"/>
            <a:ext cx="1828800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Now Bold"/>
              </a:rPr>
              <a:t>UNIDADES TEMÁTICAS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4525" y="3940868"/>
            <a:ext cx="4153354" cy="4153354"/>
          </a:xfrm>
          <a:custGeom>
            <a:avLst/>
            <a:gdLst/>
            <a:ahLst/>
            <a:cxnLst/>
            <a:rect r="r" b="b" t="t" l="l"/>
            <a:pathLst>
              <a:path h="4153354" w="4153354">
                <a:moveTo>
                  <a:pt x="0" y="0"/>
                </a:moveTo>
                <a:lnTo>
                  <a:pt x="4153354" y="0"/>
                </a:lnTo>
                <a:lnTo>
                  <a:pt x="4153354" y="4153354"/>
                </a:lnTo>
                <a:lnTo>
                  <a:pt x="0" y="4153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46080" y="1144860"/>
            <a:ext cx="7633153" cy="1525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4"/>
              </a:lnSpc>
            </a:pPr>
            <a:r>
              <a:rPr lang="en-US" sz="8824">
                <a:solidFill>
                  <a:srgbClr val="FFFFFF"/>
                </a:solidFill>
                <a:latin typeface="Now Bold"/>
              </a:rPr>
              <a:t>ENFOQUES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120807" y="3075752"/>
            <a:ext cx="5750342" cy="5750342"/>
          </a:xfrm>
          <a:custGeom>
            <a:avLst/>
            <a:gdLst/>
            <a:ahLst/>
            <a:cxnLst/>
            <a:rect r="r" b="b" t="t" l="l"/>
            <a:pathLst>
              <a:path h="5750342" w="5750342">
                <a:moveTo>
                  <a:pt x="0" y="0"/>
                </a:moveTo>
                <a:lnTo>
                  <a:pt x="5750342" y="0"/>
                </a:lnTo>
                <a:lnTo>
                  <a:pt x="5750342" y="5750342"/>
                </a:lnTo>
                <a:lnTo>
                  <a:pt x="0" y="5750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14077" y="3940868"/>
            <a:ext cx="4020111" cy="4020111"/>
          </a:xfrm>
          <a:custGeom>
            <a:avLst/>
            <a:gdLst/>
            <a:ahLst/>
            <a:cxnLst/>
            <a:rect r="r" b="b" t="t" l="l"/>
            <a:pathLst>
              <a:path h="4020111" w="4020111">
                <a:moveTo>
                  <a:pt x="0" y="0"/>
                </a:moveTo>
                <a:lnTo>
                  <a:pt x="4020112" y="0"/>
                </a:lnTo>
                <a:lnTo>
                  <a:pt x="4020112" y="4020111"/>
                </a:lnTo>
                <a:lnTo>
                  <a:pt x="0" y="402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90289" y="5715824"/>
            <a:ext cx="3621827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ow"/>
              </a:rPr>
              <a:t>CONFIANZA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66773" y="5761544"/>
            <a:ext cx="5671054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Now Bold"/>
              </a:rPr>
              <a:t>I</a:t>
            </a:r>
            <a:r>
              <a:rPr lang="en-US" sz="3599">
                <a:solidFill>
                  <a:srgbClr val="FFFFFF"/>
                </a:solidFill>
                <a:latin typeface="Now"/>
              </a:rPr>
              <a:t>NSTITUCIONALIDAD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464575" y="5761544"/>
            <a:ext cx="3544717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ow"/>
              </a:rPr>
              <a:t>DEMOCRACIA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6357" y="8417676"/>
            <a:ext cx="3495758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Now"/>
              </a:rPr>
              <a:t>PERSONAS  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Now"/>
              </a:rPr>
              <a:t>Y LA CIUDADANÍA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48099" y="9062201"/>
            <a:ext cx="3495758" cy="103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Now"/>
              </a:rPr>
              <a:t>PÚBLICA Y PRIVADA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738431" y="8505305"/>
            <a:ext cx="3495758" cy="110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Now"/>
              </a:rPr>
              <a:t>PARTICIPATIVA Y REPRESENTATIVA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470686" y="1494480"/>
            <a:ext cx="12723489" cy="7298040"/>
            <a:chOff x="0" y="0"/>
            <a:chExt cx="7981950" cy="45783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0" t="-3228" r="0" b="-3228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465862" y="1907304"/>
            <a:ext cx="10274297" cy="201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383"/>
              </a:lnSpc>
              <a:spcBef>
                <a:spcPct val="0"/>
              </a:spcBef>
            </a:pPr>
            <a:r>
              <a:rPr lang="en-US" sz="11702" strike="noStrike" u="none">
                <a:solidFill>
                  <a:srgbClr val="FFFFFF"/>
                </a:solidFill>
                <a:latin typeface="Now Bold"/>
              </a:rPr>
              <a:t>EVALUACIÓN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4156059"/>
            <a:ext cx="8894656" cy="477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6"/>
              </a:lnSpc>
            </a:pPr>
            <a:r>
              <a:rPr lang="en-US" sz="2997">
                <a:solidFill>
                  <a:srgbClr val="FFFFFF"/>
                </a:solidFill>
                <a:latin typeface="Now"/>
              </a:rPr>
              <a:t>Ensayo 1: </a:t>
            </a:r>
          </a:p>
          <a:p>
            <a:pPr algn="l">
              <a:lnSpc>
                <a:spcPts val="4196"/>
              </a:lnSpc>
            </a:pPr>
            <a:r>
              <a:rPr lang="en-US" sz="2997">
                <a:solidFill>
                  <a:srgbClr val="FFFFFF"/>
                </a:solidFill>
                <a:latin typeface="Now"/>
              </a:rPr>
              <a:t>Análisis sociohistórico de las teorías de poder, burocracia de cara a la Nueva Gestión Pública en los procesos de modernización y reforma de la administración pública. Subir a plataforma sábado 6 de julio a las 22 horas. Seguir criterios académicos para elaborar el ensayo 1  </a:t>
            </a:r>
          </a:p>
          <a:p>
            <a:pPr algn="l">
              <a:lnSpc>
                <a:spcPts val="4196"/>
              </a:lnSpc>
            </a:pPr>
            <a:r>
              <a:rPr lang="en-US" sz="2997">
                <a:solidFill>
                  <a:srgbClr val="FFFFFF"/>
                </a:solidFill>
                <a:latin typeface="Now"/>
              </a:rPr>
              <a:t>30% </a:t>
            </a:r>
          </a:p>
          <a:p>
            <a:pPr algn="l">
              <a:lnSpc>
                <a:spcPts val="445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DAGJcQxUU74</dc:identifier>
  <dcterms:modified xsi:type="dcterms:W3CDTF">2011-08-01T06:04:30Z</dcterms:modified>
  <cp:revision>1</cp:revision>
  <dc:title>Gestión Corporativa y Nueva Gestión Pública y Privada</dc:title>
</cp:coreProperties>
</file>