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73" r:id="rId3"/>
    <p:sldId id="274" r:id="rId4"/>
    <p:sldId id="272" r:id="rId5"/>
    <p:sldId id="275" r:id="rId6"/>
    <p:sldId id="276" r:id="rId7"/>
    <p:sldId id="277" r:id="rId8"/>
    <p:sldId id="278" r:id="rId9"/>
    <p:sldId id="279" r:id="rId10"/>
    <p:sldId id="280" r:id="rId11"/>
    <p:sldId id="281" r:id="rId12"/>
    <p:sldId id="282" r:id="rId13"/>
    <p:sldId id="283" r:id="rId14"/>
    <p:sldId id="284" r:id="rId15"/>
    <p:sldId id="257" r:id="rId16"/>
    <p:sldId id="258" r:id="rId17"/>
    <p:sldId id="259" r:id="rId18"/>
    <p:sldId id="285" r:id="rId19"/>
    <p:sldId id="286" r:id="rId20"/>
    <p:sldId id="260" r:id="rId21"/>
    <p:sldId id="261" r:id="rId22"/>
    <p:sldId id="262" r:id="rId23"/>
    <p:sldId id="263" r:id="rId24"/>
    <p:sldId id="270" r:id="rId25"/>
    <p:sldId id="27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08CBA45-553D-421B-8E25-B826A96937BA}" type="datetimeFigureOut">
              <a:rPr lang="es-CR" smtClean="0"/>
              <a:t>28/6/2024</a:t>
            </a:fld>
            <a:endParaRPr lang="es-C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EE746B2-A72F-4E6A-A4E6-981D01912833}" type="slidenum">
              <a:rPr lang="es-CR" smtClean="0"/>
              <a:t>‹Nº›</a:t>
            </a:fld>
            <a:endParaRPr lang="es-C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606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8CBA45-553D-421B-8E25-B826A96937BA}" type="datetimeFigureOut">
              <a:rPr lang="es-CR" smtClean="0"/>
              <a:t>28/6/2024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314021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8CBA45-553D-421B-8E25-B826A96937BA}" type="datetimeFigureOut">
              <a:rPr lang="es-CR" smtClean="0"/>
              <a:t>28/6/2024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181665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8CBA45-553D-421B-8E25-B826A96937BA}" type="datetimeFigureOut">
              <a:rPr lang="es-CR" smtClean="0"/>
              <a:t>28/6/2024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404292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08CBA45-553D-421B-8E25-B826A96937BA}" type="datetimeFigureOut">
              <a:rPr lang="es-CR" smtClean="0"/>
              <a:t>28/6/2024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FEE746B2-A72F-4E6A-A4E6-981D01912833}" type="slidenum">
              <a:rPr lang="es-CR" smtClean="0"/>
              <a:t>‹Nº›</a:t>
            </a:fld>
            <a:endParaRPr lang="es-C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137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08CBA45-553D-421B-8E25-B826A96937BA}" type="datetimeFigureOut">
              <a:rPr lang="es-CR" smtClean="0"/>
              <a:t>28/6/2024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1628607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8CBA45-553D-421B-8E25-B826A96937BA}" type="datetimeFigureOut">
              <a:rPr lang="es-CR" smtClean="0"/>
              <a:t>28/6/2024</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248688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08CBA45-553D-421B-8E25-B826A96937BA}" type="datetimeFigureOut">
              <a:rPr lang="es-CR" smtClean="0"/>
              <a:t>28/6/2024</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164250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CBA45-553D-421B-8E25-B826A96937BA}" type="datetimeFigureOut">
              <a:rPr lang="es-CR" smtClean="0"/>
              <a:t>28/6/2024</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168127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8CBA45-553D-421B-8E25-B826A96937BA}" type="datetimeFigureOut">
              <a:rPr lang="es-CR" smtClean="0"/>
              <a:t>28/6/2024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324967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8CBA45-553D-421B-8E25-B826A96937BA}" type="datetimeFigureOut">
              <a:rPr lang="es-CR" smtClean="0"/>
              <a:t>28/6/2024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FEE746B2-A72F-4E6A-A4E6-981D01912833}" type="slidenum">
              <a:rPr lang="es-CR" smtClean="0"/>
              <a:t>‹Nº›</a:t>
            </a:fld>
            <a:endParaRPr lang="es-CR"/>
          </a:p>
        </p:txBody>
      </p:sp>
    </p:spTree>
    <p:extLst>
      <p:ext uri="{BB962C8B-B14F-4D97-AF65-F5344CB8AC3E}">
        <p14:creationId xmlns:p14="http://schemas.microsoft.com/office/powerpoint/2010/main" val="434335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08CBA45-553D-421B-8E25-B826A96937BA}" type="datetimeFigureOut">
              <a:rPr lang="es-CR" smtClean="0"/>
              <a:t>28/6/2024</a:t>
            </a:fld>
            <a:endParaRPr lang="es-C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EE746B2-A72F-4E6A-A4E6-981D01912833}" type="slidenum">
              <a:rPr lang="es-CR" smtClean="0"/>
              <a:t>‹Nº›</a:t>
            </a:fld>
            <a:endParaRPr lang="es-CR"/>
          </a:p>
        </p:txBody>
      </p:sp>
    </p:spTree>
    <p:extLst>
      <p:ext uri="{BB962C8B-B14F-4D97-AF65-F5344CB8AC3E}">
        <p14:creationId xmlns:p14="http://schemas.microsoft.com/office/powerpoint/2010/main" val="348982931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noticias.juridicas.com/#sdfootnote2sy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7DD58EB-5188-C24D-25FB-B30493EEA270}"/>
              </a:ext>
            </a:extLst>
          </p:cNvPr>
          <p:cNvSpPr>
            <a:spLocks noGrp="1"/>
          </p:cNvSpPr>
          <p:nvPr>
            <p:ph type="subTitle" idx="1"/>
          </p:nvPr>
        </p:nvSpPr>
        <p:spPr>
          <a:xfrm>
            <a:off x="628651" y="887411"/>
            <a:ext cx="10844212" cy="3870325"/>
          </a:xfrm>
        </p:spPr>
        <p:txBody>
          <a:bodyPr>
            <a:normAutofit fontScale="85000" lnSpcReduction="20000"/>
          </a:bodyPr>
          <a:lstStyle/>
          <a:p>
            <a:r>
              <a:rPr lang="es-CR" sz="9600" dirty="0">
                <a:solidFill>
                  <a:schemeClr val="tx1"/>
                </a:solidFill>
              </a:rPr>
              <a:t>Análisis socio-histórico</a:t>
            </a:r>
          </a:p>
          <a:p>
            <a:r>
              <a:rPr lang="es-CR" sz="9600" dirty="0">
                <a:solidFill>
                  <a:schemeClr val="tx1"/>
                </a:solidFill>
              </a:rPr>
              <a:t>Gestión Pública </a:t>
            </a:r>
          </a:p>
          <a:p>
            <a:endParaRPr lang="es-CR" sz="9600" dirty="0">
              <a:solidFill>
                <a:schemeClr val="tx1"/>
              </a:solidFill>
            </a:endParaRPr>
          </a:p>
          <a:p>
            <a:r>
              <a:rPr lang="es-CR" sz="6400" dirty="0">
                <a:solidFill>
                  <a:schemeClr val="tx1"/>
                </a:solidFill>
              </a:rPr>
              <a:t>Burocracia – Nueva </a:t>
            </a:r>
            <a:r>
              <a:rPr lang="es-CR" sz="6400" dirty="0" err="1">
                <a:solidFill>
                  <a:schemeClr val="tx1"/>
                </a:solidFill>
              </a:rPr>
              <a:t>GestiónPública</a:t>
            </a:r>
            <a:endParaRPr lang="es-CR" sz="6400" dirty="0">
              <a:solidFill>
                <a:schemeClr val="tx1"/>
              </a:solidFill>
            </a:endParaRPr>
          </a:p>
          <a:p>
            <a:endParaRPr lang="es-CR" sz="4400" dirty="0">
              <a:solidFill>
                <a:schemeClr val="tx1"/>
              </a:solidFill>
            </a:endParaRPr>
          </a:p>
        </p:txBody>
      </p:sp>
      <p:sp>
        <p:nvSpPr>
          <p:cNvPr id="6" name="CuadroTexto 5">
            <a:extLst>
              <a:ext uri="{FF2B5EF4-FFF2-40B4-BE49-F238E27FC236}">
                <a16:creationId xmlns:a16="http://schemas.microsoft.com/office/drawing/2014/main" id="{14505ED7-D3DD-EB01-BC5A-9CCA2A902298}"/>
              </a:ext>
            </a:extLst>
          </p:cNvPr>
          <p:cNvSpPr txBox="1"/>
          <p:nvPr/>
        </p:nvSpPr>
        <p:spPr>
          <a:xfrm>
            <a:off x="6915150" y="5186896"/>
            <a:ext cx="4557713" cy="1231106"/>
          </a:xfrm>
          <a:prstGeom prst="rect">
            <a:avLst/>
          </a:prstGeom>
          <a:noFill/>
        </p:spPr>
        <p:txBody>
          <a:bodyPr wrap="square">
            <a:spAutoFit/>
          </a:bodyPr>
          <a:lstStyle/>
          <a:p>
            <a:r>
              <a:rPr lang="es-CR" sz="2000" dirty="0">
                <a:solidFill>
                  <a:schemeClr val="tx1"/>
                </a:solidFill>
              </a:rPr>
              <a:t>Dra. Rebeca </a:t>
            </a:r>
            <a:r>
              <a:rPr lang="es-CR" sz="2000" dirty="0" err="1">
                <a:solidFill>
                  <a:schemeClr val="tx1"/>
                </a:solidFill>
              </a:rPr>
              <a:t>Gallardo</a:t>
            </a:r>
            <a:r>
              <a:rPr lang="es-CR" sz="2000" dirty="0">
                <a:solidFill>
                  <a:schemeClr val="tx1"/>
                </a:solidFill>
              </a:rPr>
              <a:t> Barquero, PhD</a:t>
            </a:r>
            <a:r>
              <a:rPr lang="es-CR" sz="1800" dirty="0">
                <a:solidFill>
                  <a:schemeClr val="tx1"/>
                </a:solidFill>
              </a:rPr>
              <a:t>.</a:t>
            </a:r>
          </a:p>
          <a:p>
            <a:r>
              <a:rPr lang="es-ES" sz="1800" dirty="0">
                <a:solidFill>
                  <a:schemeClr val="tx1"/>
                </a:solidFill>
              </a:rPr>
              <a:t>Gestión Corporativa y Nueva Gestión Pública y Privada 2024</a:t>
            </a:r>
            <a:endParaRPr lang="es-CR" sz="1800" dirty="0">
              <a:solidFill>
                <a:schemeClr val="tx1"/>
              </a:solidFill>
            </a:endParaRPr>
          </a:p>
          <a:p>
            <a:endParaRPr lang="es-CR" sz="1800" dirty="0">
              <a:solidFill>
                <a:schemeClr val="tx1"/>
              </a:solidFill>
            </a:endParaRPr>
          </a:p>
        </p:txBody>
      </p:sp>
    </p:spTree>
    <p:extLst>
      <p:ext uri="{BB962C8B-B14F-4D97-AF65-F5344CB8AC3E}">
        <p14:creationId xmlns:p14="http://schemas.microsoft.com/office/powerpoint/2010/main" val="3923849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D7D957-8488-3A39-D079-1DF458191927}"/>
              </a:ext>
            </a:extLst>
          </p:cNvPr>
          <p:cNvSpPr>
            <a:spLocks noGrp="1"/>
          </p:cNvSpPr>
          <p:nvPr>
            <p:ph type="title"/>
          </p:nvPr>
        </p:nvSpPr>
        <p:spPr>
          <a:xfrm>
            <a:off x="928688" y="343852"/>
            <a:ext cx="9875520" cy="1356360"/>
          </a:xfrm>
        </p:spPr>
        <p:txBody>
          <a:bodyPr/>
          <a:lstStyle/>
          <a:p>
            <a:r>
              <a:rPr lang="es-CR" b="1" kern="100" dirty="0">
                <a:effectLst/>
                <a:latin typeface="Calibri" panose="020F0502020204030204" pitchFamily="34" charset="0"/>
                <a:ea typeface="Calibri" panose="020F0502020204030204" pitchFamily="34" charset="0"/>
                <a:cs typeface="Times New Roman" panose="02020603050405020304" pitchFamily="18" charset="0"/>
              </a:rPr>
              <a:t>Edad Contemporánea</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Marcador de contenido 2">
            <a:extLst>
              <a:ext uri="{FF2B5EF4-FFF2-40B4-BE49-F238E27FC236}">
                <a16:creationId xmlns:a16="http://schemas.microsoft.com/office/drawing/2014/main" id="{FADCF1F7-E30A-B72E-B68A-38EAA0CBA29A}"/>
              </a:ext>
            </a:extLst>
          </p:cNvPr>
          <p:cNvSpPr>
            <a:spLocks noGrp="1"/>
          </p:cNvSpPr>
          <p:nvPr>
            <p:ph idx="1"/>
          </p:nvPr>
        </p:nvSpPr>
        <p:spPr>
          <a:xfrm>
            <a:off x="357188" y="1628775"/>
            <a:ext cx="11444287" cy="4467225"/>
          </a:xfrm>
        </p:spPr>
        <p:txBody>
          <a:bodyPr>
            <a:normAutofit fontScale="85000" lnSpcReduction="10000"/>
          </a:bodyPr>
          <a:lstStyle/>
          <a:p>
            <a:pPr marL="45720" indent="0" algn="ctr">
              <a:lnSpc>
                <a:spcPct val="107000"/>
              </a:lnSpc>
              <a:spcAft>
                <a:spcPts val="800"/>
              </a:spcAft>
              <a:buNone/>
            </a:pPr>
            <a:r>
              <a:rPr lang="es-CR"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Luego de la Revolución Industrial, todo fue crecimiento en la historia de la administración. </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gn="ctr">
              <a:lnSpc>
                <a:spcPct val="107000"/>
              </a:lnSpc>
              <a:spcAft>
                <a:spcPts val="800"/>
              </a:spcAft>
              <a:buNone/>
            </a:pPr>
            <a:r>
              <a:rPr lang="es-CR" sz="2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Teoría administrativa de la gestión</a:t>
            </a:r>
            <a:r>
              <a:rPr lang="en-US" sz="28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s-CR" sz="2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por Henri Fayol </a:t>
            </a:r>
            <a:r>
              <a:rPr lang="es-CR"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través de su trabajo y sus publicaciones: los 14 principios de gestión de Fayol (1888) y la administración central y 1916).</a:t>
            </a:r>
          </a:p>
          <a:p>
            <a:pPr marL="45720" indent="0" algn="ctr">
              <a:lnSpc>
                <a:spcPct val="107000"/>
              </a:lnSpc>
              <a:spcAft>
                <a:spcPts val="800"/>
              </a:spcAft>
              <a:buNone/>
            </a:pPr>
            <a:r>
              <a:rPr lang="es-CR" sz="2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 enfocó en la organización y estructura de las tareas laborales</a:t>
            </a:r>
            <a:r>
              <a:rPr lang="es-CR"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cómo se organizan la gerencia y los trabajadores dentro de una empresa para permitir la finalización de la tarea.</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gn="ctr">
              <a:lnSpc>
                <a:spcPct val="107000"/>
              </a:lnSpc>
              <a:spcAft>
                <a:spcPts val="800"/>
              </a:spcAft>
              <a:buNone/>
            </a:pPr>
            <a:r>
              <a:rPr lang="es-CR" sz="28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propuso la creación de grupos de trabajo y departamentos funcionales donde se realicen distintas actividades.</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4089810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03788-E988-5032-0581-C3E07A148FE0}"/>
              </a:ext>
            </a:extLst>
          </p:cNvPr>
          <p:cNvSpPr>
            <a:spLocks noGrp="1"/>
          </p:cNvSpPr>
          <p:nvPr>
            <p:ph type="title"/>
          </p:nvPr>
        </p:nvSpPr>
        <p:spPr/>
        <p:txBody>
          <a:bodyPr/>
          <a:lstStyle/>
          <a:p>
            <a:endParaRPr lang="es-CR"/>
          </a:p>
        </p:txBody>
      </p:sp>
      <p:sp>
        <p:nvSpPr>
          <p:cNvPr id="3" name="Marcador de contenido 2">
            <a:extLst>
              <a:ext uri="{FF2B5EF4-FFF2-40B4-BE49-F238E27FC236}">
                <a16:creationId xmlns:a16="http://schemas.microsoft.com/office/drawing/2014/main" id="{2B938CF8-3A04-C192-E8C6-26E009060043}"/>
              </a:ext>
            </a:extLst>
          </p:cNvPr>
          <p:cNvSpPr>
            <a:spLocks noGrp="1"/>
          </p:cNvSpPr>
          <p:nvPr>
            <p:ph idx="1"/>
          </p:nvPr>
        </p:nvSpPr>
        <p:spPr/>
        <p:txBody>
          <a:bodyPr/>
          <a:lstStyle/>
          <a:p>
            <a:pPr marL="45720" indent="0" algn="ctr">
              <a:buNone/>
            </a:pPr>
            <a:r>
              <a:rPr lang="es-CR" sz="4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teoría de la gestión administrativa contrasta con el enfoque científico de la gestión</a:t>
            </a:r>
            <a:r>
              <a:rPr lang="es-CR"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que postulaba que la eficiencia del trabajador conduciría a una mayor eficiencia gerencial. </a:t>
            </a:r>
            <a:endParaRPr lang="en-US"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134565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5B4D44-4506-2639-6C1A-76B28A51FD6A}"/>
              </a:ext>
            </a:extLst>
          </p:cNvPr>
          <p:cNvSpPr>
            <a:spLocks noGrp="1"/>
          </p:cNvSpPr>
          <p:nvPr>
            <p:ph type="title"/>
          </p:nvPr>
        </p:nvSpPr>
        <p:spPr/>
        <p:txBody>
          <a:bodyPr/>
          <a:lstStyle/>
          <a:p>
            <a:r>
              <a:rPr lang="es-CR" dirty="0"/>
              <a:t>Principios de Fayol </a:t>
            </a:r>
          </a:p>
        </p:txBody>
      </p:sp>
      <p:sp>
        <p:nvSpPr>
          <p:cNvPr id="3" name="Marcador de contenido 2">
            <a:extLst>
              <a:ext uri="{FF2B5EF4-FFF2-40B4-BE49-F238E27FC236}">
                <a16:creationId xmlns:a16="http://schemas.microsoft.com/office/drawing/2014/main" id="{46C4AF50-B6B8-3E29-CF1E-869A3F22DAD7}"/>
              </a:ext>
            </a:extLst>
          </p:cNvPr>
          <p:cNvSpPr>
            <a:spLocks noGrp="1"/>
          </p:cNvSpPr>
          <p:nvPr>
            <p:ph idx="1"/>
          </p:nvPr>
        </p:nvSpPr>
        <p:spPr>
          <a:xfrm>
            <a:off x="1454467" y="1802032"/>
            <a:ext cx="3914775" cy="4101328"/>
          </a:xfrm>
        </p:spPr>
        <p:txBody>
          <a:bodyPr>
            <a:normAutofit fontScale="85000" lnSpcReduction="20000"/>
          </a:bodyPr>
          <a:lstStyle/>
          <a:p>
            <a:pPr marL="342900" indent="-342900" algn="just">
              <a:lnSpc>
                <a:spcPct val="107000"/>
              </a:lnSpc>
              <a:spcAft>
                <a:spcPts val="800"/>
              </a:spcAft>
              <a:tabLst>
                <a:tab pos="457200" algn="l"/>
              </a:tabLst>
            </a:pPr>
            <a:r>
              <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División </a:t>
            </a:r>
            <a:r>
              <a:rPr lang="en-US" sz="2400" kern="100" dirty="0">
                <a:solidFill>
                  <a:schemeClr val="tx1"/>
                </a:solidFill>
                <a:latin typeface="Bookman Old Style" panose="02050604050505020204" pitchFamily="18" charset="0"/>
                <a:ea typeface="Calibri" panose="020F0502020204030204" pitchFamily="34" charset="0"/>
                <a:cs typeface="Times New Roman" panose="02020603050405020304" pitchFamily="18" charset="0"/>
              </a:rPr>
              <a:t>de </a:t>
            </a:r>
            <a:r>
              <a:rPr lang="en-US" sz="2400" kern="100" dirty="0" err="1">
                <a:solidFill>
                  <a:schemeClr val="tx1"/>
                </a:solidFill>
                <a:latin typeface="Bookman Old Style" panose="02050604050505020204" pitchFamily="18" charset="0"/>
                <a:ea typeface="Calibri" panose="020F0502020204030204" pitchFamily="34" charset="0"/>
                <a:cs typeface="Times New Roman" panose="02020603050405020304" pitchFamily="18" charset="0"/>
              </a:rPr>
              <a:t>trabajo</a:t>
            </a:r>
            <a:endPar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tabLst>
                <a:tab pos="457200" algn="l"/>
              </a:tabLst>
            </a:pPr>
            <a:r>
              <a:rPr lang="en-US" sz="2400" kern="100" dirty="0" err="1">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Autoridad</a:t>
            </a:r>
            <a:endPar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tabLst>
                <a:tab pos="457200" algn="l"/>
              </a:tabLst>
            </a:pPr>
            <a:r>
              <a:rPr lang="en-US" sz="2400" kern="100" dirty="0" err="1">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Disciplina</a:t>
            </a:r>
            <a:endPar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tabLst>
                <a:tab pos="457200" algn="l"/>
              </a:tabLst>
            </a:pPr>
            <a:r>
              <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Unidad de </a:t>
            </a:r>
            <a:r>
              <a:rPr lang="en-US" sz="2400" kern="100" dirty="0" err="1">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mando</a:t>
            </a:r>
            <a:endPar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tabLst>
                <a:tab pos="457200" algn="l"/>
              </a:tabLst>
            </a:pPr>
            <a:r>
              <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Unidad de </a:t>
            </a:r>
            <a:r>
              <a:rPr lang="en-US" sz="2400" kern="100" dirty="0" err="1">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dirección</a:t>
            </a:r>
            <a:endPar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tabLst>
                <a:tab pos="457200" algn="l"/>
              </a:tabLst>
            </a:pPr>
            <a:r>
              <a:rPr lang="en-US" sz="2400" kern="100" dirty="0" err="1">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Subordinación</a:t>
            </a:r>
            <a:r>
              <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del </a:t>
            </a:r>
            <a:r>
              <a:rPr lang="en-US" sz="2400" kern="100" dirty="0" err="1">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Interés</a:t>
            </a:r>
            <a:r>
              <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Individual</a:t>
            </a:r>
          </a:p>
          <a:p>
            <a:pPr marL="342900" indent="-342900" algn="just">
              <a:lnSpc>
                <a:spcPct val="107000"/>
              </a:lnSpc>
              <a:spcAft>
                <a:spcPts val="800"/>
              </a:spcAft>
              <a:tabLst>
                <a:tab pos="457200" algn="l"/>
              </a:tabLst>
            </a:pPr>
            <a:r>
              <a:rPr lang="en-US" sz="2400" kern="100" dirty="0" err="1">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Remuneración</a:t>
            </a:r>
            <a:endParaRPr lang="en-US" sz="2400" kern="1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p>
            <a:endParaRPr lang="es-CR" sz="2800" dirty="0">
              <a:latin typeface="Bookman Old Style" panose="02050604050505020204" pitchFamily="18" charset="0"/>
            </a:endParaRPr>
          </a:p>
        </p:txBody>
      </p:sp>
      <p:sp>
        <p:nvSpPr>
          <p:cNvPr id="5" name="CuadroTexto 4">
            <a:extLst>
              <a:ext uri="{FF2B5EF4-FFF2-40B4-BE49-F238E27FC236}">
                <a16:creationId xmlns:a16="http://schemas.microsoft.com/office/drawing/2014/main" id="{700E3FF3-61CA-51BF-3237-83C51194D5B3}"/>
              </a:ext>
            </a:extLst>
          </p:cNvPr>
          <p:cNvSpPr txBox="1"/>
          <p:nvPr/>
        </p:nvSpPr>
        <p:spPr>
          <a:xfrm>
            <a:off x="6443662" y="1903232"/>
            <a:ext cx="3500438" cy="3985771"/>
          </a:xfrm>
          <a:prstGeom prst="rect">
            <a:avLst/>
          </a:prstGeom>
          <a:noFill/>
        </p:spPr>
        <p:txBody>
          <a:bodyPr wrap="square">
            <a:spAutoFit/>
          </a:bodyPr>
          <a:lstStyle/>
          <a:p>
            <a:pPr marL="342900" lvl="0" indent="-342900" algn="just">
              <a:lnSpc>
                <a:spcPct val="107000"/>
              </a:lnSpc>
              <a:spcAft>
                <a:spcPts val="800"/>
              </a:spcAft>
              <a:buFont typeface="Arial" panose="020B0604020202020204" pitchFamily="34" charset="0"/>
              <a:buChar char="•"/>
              <a:tabLst>
                <a:tab pos="457200" algn="l"/>
              </a:tabLst>
            </a:pPr>
            <a:r>
              <a:rPr lang="en-US" sz="2000" kern="100" dirty="0" err="1">
                <a:latin typeface="Bookman Old Style" panose="02050604050505020204" pitchFamily="18" charset="0"/>
                <a:ea typeface="Calibri" panose="020F0502020204030204" pitchFamily="34" charset="0"/>
                <a:cs typeface="Times New Roman" panose="02020603050405020304" pitchFamily="18" charset="0"/>
              </a:rPr>
              <a:t>Centralización</a:t>
            </a:r>
            <a:endParaRPr lang="en-US" sz="2000" kern="1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2000" kern="100" dirty="0" err="1">
                <a:latin typeface="Bookman Old Style" panose="02050604050505020204" pitchFamily="18" charset="0"/>
                <a:ea typeface="Calibri" panose="020F0502020204030204" pitchFamily="34" charset="0"/>
                <a:cs typeface="Times New Roman" panose="02020603050405020304" pitchFamily="18" charset="0"/>
              </a:rPr>
              <a:t>Línea</a:t>
            </a:r>
            <a:r>
              <a:rPr lang="en-US" sz="2000" kern="100" dirty="0">
                <a:latin typeface="Bookman Old Style" panose="02050604050505020204" pitchFamily="18" charset="0"/>
                <a:ea typeface="Calibri" panose="020F0502020204030204" pitchFamily="34" charset="0"/>
                <a:cs typeface="Times New Roman" panose="02020603050405020304" pitchFamily="18" charset="0"/>
              </a:rPr>
              <a:t> de </a:t>
            </a:r>
            <a:r>
              <a:rPr lang="en-US" sz="2000" kern="100" dirty="0" err="1">
                <a:latin typeface="Bookman Old Style" panose="02050604050505020204" pitchFamily="18" charset="0"/>
                <a:ea typeface="Calibri" panose="020F0502020204030204" pitchFamily="34" charset="0"/>
                <a:cs typeface="Times New Roman" panose="02020603050405020304" pitchFamily="18" charset="0"/>
              </a:rPr>
              <a:t>autoridad</a:t>
            </a:r>
            <a:endParaRPr lang="en-US" sz="2000" kern="1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2000" kern="100" dirty="0">
                <a:effectLst/>
                <a:latin typeface="Bookman Old Style" panose="02050604050505020204" pitchFamily="18" charset="0"/>
                <a:ea typeface="Calibri" panose="020F0502020204030204" pitchFamily="34" charset="0"/>
                <a:cs typeface="Times New Roman" panose="02020603050405020304" pitchFamily="18" charset="0"/>
              </a:rPr>
              <a:t>Orden </a:t>
            </a:r>
          </a:p>
          <a:p>
            <a:pPr marL="342900" lvl="0" indent="-342900" algn="just">
              <a:lnSpc>
                <a:spcPct val="107000"/>
              </a:lnSpc>
              <a:spcAft>
                <a:spcPts val="800"/>
              </a:spcAft>
              <a:buFont typeface="Arial" panose="020B0604020202020204" pitchFamily="34" charset="0"/>
              <a:buChar char="•"/>
              <a:tabLst>
                <a:tab pos="457200" algn="l"/>
              </a:tabLst>
            </a:pPr>
            <a:r>
              <a:rPr lang="en-US" sz="2000" kern="100" dirty="0" err="1">
                <a:effectLst/>
                <a:latin typeface="Bookman Old Style" panose="02050604050505020204" pitchFamily="18" charset="0"/>
                <a:ea typeface="Calibri" panose="020F0502020204030204" pitchFamily="34" charset="0"/>
                <a:cs typeface="Times New Roman" panose="02020603050405020304" pitchFamily="18" charset="0"/>
              </a:rPr>
              <a:t>Equidad</a:t>
            </a:r>
            <a:endParaRPr lang="en-US"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2000" kern="100" dirty="0" err="1">
                <a:effectLst/>
                <a:latin typeface="Bookman Old Style" panose="02050604050505020204" pitchFamily="18" charset="0"/>
                <a:ea typeface="Calibri" panose="020F0502020204030204" pitchFamily="34" charset="0"/>
                <a:cs typeface="Times New Roman" panose="02020603050405020304" pitchFamily="18" charset="0"/>
              </a:rPr>
              <a:t>Estabilidad</a:t>
            </a:r>
            <a:r>
              <a:rPr lang="en-US" sz="2000" kern="100" dirty="0">
                <a:effectLst/>
                <a:latin typeface="Bookman Old Style" panose="02050604050505020204" pitchFamily="18" charset="0"/>
                <a:ea typeface="Calibri" panose="020F0502020204030204" pitchFamily="34" charset="0"/>
                <a:cs typeface="Times New Roman" panose="02020603050405020304" pitchFamily="18" charset="0"/>
              </a:rPr>
              <a:t> de </a:t>
            </a:r>
            <a:r>
              <a:rPr lang="en-US" sz="2000" kern="100" dirty="0" err="1">
                <a:effectLst/>
                <a:latin typeface="Bookman Old Style" panose="02050604050505020204" pitchFamily="18" charset="0"/>
                <a:ea typeface="Calibri" panose="020F0502020204030204" pitchFamily="34" charset="0"/>
                <a:cs typeface="Times New Roman" panose="02020603050405020304" pitchFamily="18" charset="0"/>
              </a:rPr>
              <a:t>tenencia</a:t>
            </a:r>
            <a:endParaRPr lang="en-US"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2000" kern="100" dirty="0" err="1">
                <a:effectLst/>
                <a:latin typeface="Bookman Old Style" panose="02050604050505020204" pitchFamily="18" charset="0"/>
                <a:ea typeface="Calibri" panose="020F0502020204030204" pitchFamily="34" charset="0"/>
                <a:cs typeface="Times New Roman" panose="02020603050405020304" pitchFamily="18" charset="0"/>
              </a:rPr>
              <a:t>Iniciativa</a:t>
            </a:r>
            <a:endParaRPr lang="en-US"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r>
              <a:rPr lang="en-US" sz="2000" kern="100" dirty="0" err="1">
                <a:effectLst/>
                <a:latin typeface="Bookman Old Style" panose="02050604050505020204" pitchFamily="18" charset="0"/>
                <a:ea typeface="Calibri" panose="020F0502020204030204" pitchFamily="34" charset="0"/>
                <a:cs typeface="Times New Roman" panose="02020603050405020304" pitchFamily="18" charset="0"/>
              </a:rPr>
              <a:t>Espíritu</a:t>
            </a:r>
            <a:r>
              <a:rPr lang="en-US" sz="2000" kern="100" dirty="0">
                <a:effectLst/>
                <a:latin typeface="Bookman Old Style" panose="02050604050505020204" pitchFamily="18" charset="0"/>
                <a:ea typeface="Calibri" panose="020F0502020204030204" pitchFamily="34" charset="0"/>
                <a:cs typeface="Times New Roman" panose="02020603050405020304" pitchFamily="18" charset="0"/>
              </a:rPr>
              <a:t> de </a:t>
            </a:r>
            <a:r>
              <a:rPr lang="en-US" sz="2000" kern="100" dirty="0" err="1">
                <a:effectLst/>
                <a:latin typeface="Bookman Old Style" panose="02050604050505020204" pitchFamily="18" charset="0"/>
                <a:ea typeface="Calibri" panose="020F0502020204030204" pitchFamily="34" charset="0"/>
                <a:cs typeface="Times New Roman" panose="02020603050405020304" pitchFamily="18" charset="0"/>
              </a:rPr>
              <a:t>cuerpo</a:t>
            </a:r>
            <a:endParaRPr lang="en-US" sz="2000" kern="100" dirty="0">
              <a:effectLst/>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endParaRPr lang="en-US" sz="2400" kern="100" dirty="0">
              <a:latin typeface="Bookman Old Style" panose="0205060405050502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tabLst>
                <a:tab pos="457200" algn="l"/>
              </a:tabLst>
            </a:pPr>
            <a:endParaRPr lang="en-US" sz="2400" kern="1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264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AEEBAB-540D-012F-EBFB-1125DFF289AD}"/>
              </a:ext>
            </a:extLst>
          </p:cNvPr>
          <p:cNvSpPr>
            <a:spLocks noGrp="1"/>
          </p:cNvSpPr>
          <p:nvPr>
            <p:ph type="title"/>
          </p:nvPr>
        </p:nvSpPr>
        <p:spPr/>
        <p:txBody>
          <a:bodyPr>
            <a:normAutofit/>
          </a:bodyPr>
          <a:lstStyle/>
          <a:p>
            <a:r>
              <a:rPr lang="es-CR" sz="3200" b="1" dirty="0">
                <a:effectLst/>
                <a:latin typeface="Calibri" panose="020F0502020204030204" pitchFamily="34" charset="0"/>
                <a:ea typeface="Calibri" panose="020F0502020204030204" pitchFamily="34" charset="0"/>
                <a:cs typeface="Times New Roman" panose="02020603050405020304" pitchFamily="18" charset="0"/>
              </a:rPr>
              <a:t>Revolución Francesa y a lo largo del siglo XIX</a:t>
            </a:r>
            <a:endParaRPr lang="es-CR" sz="6600" dirty="0"/>
          </a:p>
        </p:txBody>
      </p:sp>
      <p:sp>
        <p:nvSpPr>
          <p:cNvPr id="3" name="Marcador de contenido 2">
            <a:extLst>
              <a:ext uri="{FF2B5EF4-FFF2-40B4-BE49-F238E27FC236}">
                <a16:creationId xmlns:a16="http://schemas.microsoft.com/office/drawing/2014/main" id="{DAB43414-190C-49ED-6528-71059B3EBFA3}"/>
              </a:ext>
            </a:extLst>
          </p:cNvPr>
          <p:cNvSpPr>
            <a:spLocks noGrp="1"/>
          </p:cNvSpPr>
          <p:nvPr>
            <p:ph idx="1"/>
          </p:nvPr>
        </p:nvSpPr>
        <p:spPr/>
        <p:txBody>
          <a:bodyPr>
            <a:normAutofit lnSpcReduction="10000"/>
          </a:bodyPr>
          <a:lstStyle/>
          <a:p>
            <a:pPr marL="45720" indent="0" algn="ctr">
              <a:buNone/>
            </a:pPr>
            <a:r>
              <a:rPr lang="es-CR"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Europa y en los Estados Unidos de América se adecuaron los poderes del Estado y las formas de gobierno a las necesidades de un capitalismo emergente que le demandaba inversiones públicas, seguridad jurídica e igualdad de oportunidades. Dicho de otro modo, un Estado encaminado fundamentalmente a proporcionar  la "procura existencial" de sus ciudadanos.</a:t>
            </a:r>
            <a:endParaRPr lang="es-CR" sz="4000" dirty="0">
              <a:solidFill>
                <a:schemeClr val="tx1"/>
              </a:solidFill>
            </a:endParaRPr>
          </a:p>
        </p:txBody>
      </p:sp>
    </p:spTree>
    <p:extLst>
      <p:ext uri="{BB962C8B-B14F-4D97-AF65-F5344CB8AC3E}">
        <p14:creationId xmlns:p14="http://schemas.microsoft.com/office/powerpoint/2010/main" val="158459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7FA88C1-B102-EDA8-F076-9F741D8391EA}"/>
              </a:ext>
            </a:extLst>
          </p:cNvPr>
          <p:cNvSpPr>
            <a:spLocks noGrp="1"/>
          </p:cNvSpPr>
          <p:nvPr>
            <p:ph idx="1"/>
          </p:nvPr>
        </p:nvSpPr>
        <p:spPr/>
        <p:txBody>
          <a:bodyPr/>
          <a:lstStyle/>
          <a:p>
            <a:pPr marL="45720" indent="0" algn="ctr">
              <a:buNone/>
            </a:pP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El gobierno basado en "</a:t>
            </a:r>
            <a:r>
              <a:rPr lang="es-CR" sz="32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Liberté, </a:t>
            </a:r>
            <a:r>
              <a:rPr lang="es-CR" sz="3200" i="1"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égalité</a:t>
            </a:r>
            <a:r>
              <a:rPr lang="es-CR" sz="32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fraternité</a:t>
            </a: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s-CR" sz="3200" u="sng" kern="100"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a:t>
            </a: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defendido por el sociólogo alemán Max Weber a principios del siglo XX fue el germen del llamado modelo burocrático de Estado que encajaba perfectamente en el concepto de nación uniforme, significando el paso de un sistema de dominación patrimonial-aristocrático a un sistema de dominación racional-legal.</a:t>
            </a:r>
            <a:endParaRPr lang="en-US"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18656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7E7E15-8403-4178-3E20-3F564A77D432}"/>
              </a:ext>
            </a:extLst>
          </p:cNvPr>
          <p:cNvSpPr>
            <a:spLocks noGrp="1"/>
          </p:cNvSpPr>
          <p:nvPr>
            <p:ph type="title"/>
          </p:nvPr>
        </p:nvSpPr>
        <p:spPr>
          <a:xfrm>
            <a:off x="919119" y="223838"/>
            <a:ext cx="10353761" cy="1326321"/>
          </a:xfrm>
        </p:spPr>
        <p:txBody>
          <a:bodyPr/>
          <a:lstStyle/>
          <a:p>
            <a:r>
              <a:rPr lang="es-CR" dirty="0"/>
              <a:t>Burocracia</a:t>
            </a:r>
          </a:p>
        </p:txBody>
      </p:sp>
      <p:sp>
        <p:nvSpPr>
          <p:cNvPr id="9" name="CuadroTexto 8">
            <a:extLst>
              <a:ext uri="{FF2B5EF4-FFF2-40B4-BE49-F238E27FC236}">
                <a16:creationId xmlns:a16="http://schemas.microsoft.com/office/drawing/2014/main" id="{1061B009-0AF6-9F86-F1DE-C6278A2C18DC}"/>
              </a:ext>
            </a:extLst>
          </p:cNvPr>
          <p:cNvSpPr txBox="1"/>
          <p:nvPr/>
        </p:nvSpPr>
        <p:spPr>
          <a:xfrm>
            <a:off x="773906" y="1428750"/>
            <a:ext cx="10644188" cy="5016758"/>
          </a:xfrm>
          <a:prstGeom prst="rect">
            <a:avLst/>
          </a:prstGeom>
          <a:noFill/>
        </p:spPr>
        <p:txBody>
          <a:bodyPr wrap="square">
            <a:spAutoFit/>
          </a:bodyPr>
          <a:lstStyle/>
          <a:p>
            <a:pPr algn="ctr"/>
            <a:r>
              <a:rPr lang="es-ES" sz="3200" dirty="0"/>
              <a:t>Un modelo organizativo eficiente pero formalizado, con claras reglas y procedimientos. </a:t>
            </a:r>
          </a:p>
          <a:p>
            <a:pPr algn="ctr"/>
            <a:r>
              <a:rPr lang="es-ES" sz="3200" dirty="0"/>
              <a:t>Además, su teoría del poder destaca la diversidad de formas en las que se puede ejercer la autoridad legítima, ya sea a través de normas racionales, tradiciones arraigadas o carisma personal. </a:t>
            </a:r>
          </a:p>
          <a:p>
            <a:pPr algn="ctr"/>
            <a:endParaRPr lang="es-ES" sz="3200" dirty="0"/>
          </a:p>
          <a:p>
            <a:pPr algn="ctr"/>
            <a:r>
              <a:rPr lang="es-ES" sz="3200" dirty="0"/>
              <a:t>Estos conceptos son fundamentales en la sociología organizacional y en el análisis del poder en las sociedades modernas.</a:t>
            </a:r>
            <a:endParaRPr lang="es-CR" sz="3200" dirty="0"/>
          </a:p>
        </p:txBody>
      </p:sp>
    </p:spTree>
    <p:extLst>
      <p:ext uri="{BB962C8B-B14F-4D97-AF65-F5344CB8AC3E}">
        <p14:creationId xmlns:p14="http://schemas.microsoft.com/office/powerpoint/2010/main" val="267305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DAFEBF-004C-B46D-46D5-82474C4530F0}"/>
              </a:ext>
            </a:extLst>
          </p:cNvPr>
          <p:cNvSpPr>
            <a:spLocks noGrp="1"/>
          </p:cNvSpPr>
          <p:nvPr>
            <p:ph type="title"/>
          </p:nvPr>
        </p:nvSpPr>
        <p:spPr/>
        <p:txBody>
          <a:bodyPr/>
          <a:lstStyle/>
          <a:p>
            <a:r>
              <a:rPr lang="es-ES" dirty="0"/>
              <a:t>Burocracia según Max Weber:</a:t>
            </a:r>
            <a:br>
              <a:rPr lang="es-ES" dirty="0"/>
            </a:br>
            <a:endParaRPr lang="es-CR" dirty="0"/>
          </a:p>
        </p:txBody>
      </p:sp>
      <p:sp>
        <p:nvSpPr>
          <p:cNvPr id="3" name="Marcador de contenido 2">
            <a:extLst>
              <a:ext uri="{FF2B5EF4-FFF2-40B4-BE49-F238E27FC236}">
                <a16:creationId xmlns:a16="http://schemas.microsoft.com/office/drawing/2014/main" id="{77820C8F-1EB0-48BA-1973-C63842A5638B}"/>
              </a:ext>
            </a:extLst>
          </p:cNvPr>
          <p:cNvSpPr>
            <a:spLocks noGrp="1"/>
          </p:cNvSpPr>
          <p:nvPr>
            <p:ph idx="1"/>
          </p:nvPr>
        </p:nvSpPr>
        <p:spPr>
          <a:xfrm>
            <a:off x="757239" y="1328738"/>
            <a:ext cx="10672762" cy="5372100"/>
          </a:xfrm>
        </p:spPr>
        <p:txBody>
          <a:bodyPr>
            <a:normAutofit/>
          </a:bodyPr>
          <a:lstStyle/>
          <a:p>
            <a:pPr marL="0" lvl="0" indent="0">
              <a:lnSpc>
                <a:spcPct val="107000"/>
              </a:lnSpc>
              <a:spcAft>
                <a:spcPts val="800"/>
              </a:spcAft>
              <a:buNone/>
              <a:tabLst>
                <a:tab pos="457200" algn="l"/>
              </a:tabLst>
            </a:pPr>
            <a:endParaRPr lang="es-ES" dirty="0">
              <a:solidFill>
                <a:schemeClr val="tx1"/>
              </a:solidFill>
            </a:endParaRPr>
          </a:p>
          <a:p>
            <a:pPr marL="0" lvl="0" indent="0" algn="ctr">
              <a:lnSpc>
                <a:spcPct val="107000"/>
              </a:lnSpc>
              <a:spcAft>
                <a:spcPts val="800"/>
              </a:spcAft>
              <a:buNone/>
              <a:tabLst>
                <a:tab pos="457200" algn="l"/>
              </a:tabLst>
            </a:pPr>
            <a:r>
              <a:rPr lang="es-CR"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Legalidad </a:t>
            </a:r>
          </a:p>
          <a:p>
            <a:pPr marL="0" lvl="0" indent="0" algn="ctr">
              <a:lnSpc>
                <a:spcPct val="107000"/>
              </a:lnSpc>
              <a:spcAft>
                <a:spcPts val="800"/>
              </a:spcAft>
              <a:buNone/>
              <a:tabLst>
                <a:tab pos="457200" algn="l"/>
              </a:tabLst>
            </a:pPr>
            <a:r>
              <a:rPr lang="es-CR"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Formalidad</a:t>
            </a:r>
            <a:endParaRPr lang="es-CR" sz="4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07000"/>
              </a:lnSpc>
              <a:spcAft>
                <a:spcPts val="800"/>
              </a:spcAft>
              <a:buNone/>
              <a:tabLst>
                <a:tab pos="457200" algn="l"/>
              </a:tabLst>
            </a:pPr>
            <a:r>
              <a:rPr lang="es-CR"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Racionalidad</a:t>
            </a:r>
          </a:p>
          <a:p>
            <a:pPr marL="0" lvl="0" indent="0" algn="ctr">
              <a:lnSpc>
                <a:spcPct val="107000"/>
              </a:lnSpc>
              <a:spcAft>
                <a:spcPts val="800"/>
              </a:spcAft>
              <a:buNone/>
              <a:tabLst>
                <a:tab pos="457200" algn="l"/>
              </a:tabLst>
            </a:pPr>
            <a:r>
              <a:rPr lang="es-CR"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Impersonalidad</a:t>
            </a:r>
            <a:endParaRPr lang="es-CR" sz="4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07000"/>
              </a:lnSpc>
              <a:spcAft>
                <a:spcPts val="800"/>
              </a:spcAft>
              <a:buNone/>
              <a:tabLst>
                <a:tab pos="457200" algn="l"/>
              </a:tabLst>
            </a:pPr>
            <a:r>
              <a:rPr lang="es-CR"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Jerarquía</a:t>
            </a:r>
          </a:p>
          <a:p>
            <a:pPr>
              <a:buFont typeface="+mj-lt"/>
              <a:buAutoNum type="arabicPeriod"/>
            </a:pPr>
            <a:endParaRPr lang="es-ES" b="1" dirty="0">
              <a:solidFill>
                <a:schemeClr val="tx1"/>
              </a:solidFill>
            </a:endParaRPr>
          </a:p>
          <a:p>
            <a:endParaRPr lang="es-CR" dirty="0"/>
          </a:p>
        </p:txBody>
      </p:sp>
    </p:spTree>
    <p:extLst>
      <p:ext uri="{BB962C8B-B14F-4D97-AF65-F5344CB8AC3E}">
        <p14:creationId xmlns:p14="http://schemas.microsoft.com/office/powerpoint/2010/main" val="3225835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9205E61-A7CC-CB08-142F-30FFFBB7914C}"/>
              </a:ext>
            </a:extLst>
          </p:cNvPr>
          <p:cNvSpPr>
            <a:spLocks noGrp="1"/>
          </p:cNvSpPr>
          <p:nvPr>
            <p:ph idx="1"/>
          </p:nvPr>
        </p:nvSpPr>
        <p:spPr/>
        <p:txBody>
          <a:bodyPr>
            <a:normAutofit/>
          </a:bodyPr>
          <a:lstStyle/>
          <a:p>
            <a:pPr marL="0" indent="0" algn="ctr">
              <a:buNone/>
            </a:pPr>
            <a:r>
              <a:rPr lang="es-CR" sz="3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Aportó entre otras cuestiones, el concepto de racionalidad, igualdad del administrado frente al Estado, la uniformidad de procesos, la continuidad de la organización más allá de las personas, la unidad de dirección con disciplina y orden, así como la previsibilidad su funcionamiento.</a:t>
            </a:r>
            <a:endParaRPr lang="en-US" sz="3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R" sz="4000" dirty="0"/>
          </a:p>
        </p:txBody>
      </p:sp>
    </p:spTree>
    <p:extLst>
      <p:ext uri="{BB962C8B-B14F-4D97-AF65-F5344CB8AC3E}">
        <p14:creationId xmlns:p14="http://schemas.microsoft.com/office/powerpoint/2010/main" val="1197691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7B8408D-FCBC-09F8-86FC-0C8AF184D647}"/>
              </a:ext>
            </a:extLst>
          </p:cNvPr>
          <p:cNvSpPr>
            <a:spLocks noGrp="1"/>
          </p:cNvSpPr>
          <p:nvPr>
            <p:ph idx="1"/>
          </p:nvPr>
        </p:nvSpPr>
        <p:spPr>
          <a:xfrm>
            <a:off x="1143000" y="828675"/>
            <a:ext cx="9872871" cy="5267325"/>
          </a:xfrm>
        </p:spPr>
        <p:txBody>
          <a:bodyPr>
            <a:normAutofit/>
          </a:bodyPr>
          <a:lstStyle/>
          <a:p>
            <a:pPr marL="45720" indent="0" algn="ctr">
              <a:buNone/>
            </a:pP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Administración Pública burocrática fue un elemento crucial en la construcción de los Estados-nación modernos, por su contribución a centralizar los procesos de toma de decisiones e implementación de políticas públicas, sustituyendo los sistemas de patronazgo y patrimonialismo asentados en dicha organización. </a:t>
            </a:r>
          </a:p>
          <a:p>
            <a:pPr marL="45720" indent="0" algn="ctr">
              <a:buNone/>
            </a:pPr>
            <a:endPar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gn="ctr">
              <a:buNone/>
            </a:pP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 modelo weberiano se ajustaba muy bien a escenarios estables en los que se desarrollasen tareas repetitivas regidas por un procedimiento </a:t>
            </a:r>
            <a:r>
              <a:rPr lang="es-CR" sz="3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pre-establecido</a:t>
            </a: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1653112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786C2E-E569-D16D-E738-387AF36D53CB}"/>
              </a:ext>
            </a:extLst>
          </p:cNvPr>
          <p:cNvSpPr>
            <a:spLocks noGrp="1"/>
          </p:cNvSpPr>
          <p:nvPr>
            <p:ph type="title"/>
          </p:nvPr>
        </p:nvSpPr>
        <p:spPr/>
        <p:txBody>
          <a:bodyPr/>
          <a:lstStyle/>
          <a:p>
            <a:r>
              <a:rPr lang="es-CR" dirty="0"/>
              <a:t>Pausa activa </a:t>
            </a:r>
          </a:p>
        </p:txBody>
      </p:sp>
      <p:pic>
        <p:nvPicPr>
          <p:cNvPr id="4" name="Marcador de contenido 3">
            <a:extLst>
              <a:ext uri="{FF2B5EF4-FFF2-40B4-BE49-F238E27FC236}">
                <a16:creationId xmlns:a16="http://schemas.microsoft.com/office/drawing/2014/main" id="{6EF33267-057E-9255-4342-F2B41A5FB1A8}"/>
              </a:ext>
            </a:extLst>
          </p:cNvPr>
          <p:cNvPicPr>
            <a:picLocks noGrp="1" noChangeAspect="1"/>
          </p:cNvPicPr>
          <p:nvPr>
            <p:ph idx="1"/>
          </p:nvPr>
        </p:nvPicPr>
        <p:blipFill>
          <a:blip r:embed="rId2"/>
          <a:stretch>
            <a:fillRect/>
          </a:stretch>
        </p:blipFill>
        <p:spPr>
          <a:xfrm>
            <a:off x="2850356" y="3194684"/>
            <a:ext cx="5029166" cy="2925127"/>
          </a:xfrm>
          <a:prstGeom prst="rect">
            <a:avLst/>
          </a:prstGeom>
        </p:spPr>
      </p:pic>
      <p:sp>
        <p:nvSpPr>
          <p:cNvPr id="5" name="Marcador de contenido 2">
            <a:extLst>
              <a:ext uri="{FF2B5EF4-FFF2-40B4-BE49-F238E27FC236}">
                <a16:creationId xmlns:a16="http://schemas.microsoft.com/office/drawing/2014/main" id="{690E6F2E-6165-67A1-A41C-50EE0616ECA8}"/>
              </a:ext>
            </a:extLst>
          </p:cNvPr>
          <p:cNvSpPr txBox="1">
            <a:spLocks/>
          </p:cNvSpPr>
          <p:nvPr/>
        </p:nvSpPr>
        <p:spPr>
          <a:xfrm>
            <a:off x="1143000" y="2057400"/>
            <a:ext cx="9872871" cy="857250"/>
          </a:xfrm>
          <a:prstGeom prst="rect">
            <a:avLst/>
          </a:prstGeom>
        </p:spPr>
        <p:txBody>
          <a:bodyPr vert="horz" lIns="91440" tIns="45720" rIns="91440" bIns="45720" rtlCol="0">
            <a:normAutofit lnSpcReduction="1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s-CR"/>
              <a:t>Video </a:t>
            </a:r>
          </a:p>
          <a:p>
            <a:r>
              <a:rPr lang="es-CR"/>
              <a:t>https://www.youtube.com/watch?v=XXWZ3uAEKsw</a:t>
            </a:r>
            <a:endParaRPr lang="es-CR" dirty="0"/>
          </a:p>
        </p:txBody>
      </p:sp>
    </p:spTree>
    <p:extLst>
      <p:ext uri="{BB962C8B-B14F-4D97-AF65-F5344CB8AC3E}">
        <p14:creationId xmlns:p14="http://schemas.microsoft.com/office/powerpoint/2010/main" val="161888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178E21-7A1A-1328-0CDA-66FB5C4716D2}"/>
              </a:ext>
            </a:extLst>
          </p:cNvPr>
          <p:cNvSpPr>
            <a:spLocks noGrp="1"/>
          </p:cNvSpPr>
          <p:nvPr>
            <p:ph type="title"/>
          </p:nvPr>
        </p:nvSpPr>
        <p:spPr/>
        <p:txBody>
          <a:bodyPr/>
          <a:lstStyle/>
          <a:p>
            <a:pPr algn="ctr"/>
            <a:r>
              <a:rPr lang="es-CR" dirty="0"/>
              <a:t>Administrar </a:t>
            </a:r>
          </a:p>
        </p:txBody>
      </p:sp>
      <p:sp>
        <p:nvSpPr>
          <p:cNvPr id="3" name="Marcador de contenido 2">
            <a:extLst>
              <a:ext uri="{FF2B5EF4-FFF2-40B4-BE49-F238E27FC236}">
                <a16:creationId xmlns:a16="http://schemas.microsoft.com/office/drawing/2014/main" id="{8570D0F0-DD69-CC3A-3B45-D4491FE78061}"/>
              </a:ext>
            </a:extLst>
          </p:cNvPr>
          <p:cNvSpPr>
            <a:spLocks noGrp="1"/>
          </p:cNvSpPr>
          <p:nvPr>
            <p:ph idx="1"/>
          </p:nvPr>
        </p:nvSpPr>
        <p:spPr>
          <a:xfrm>
            <a:off x="1159564" y="2536031"/>
            <a:ext cx="9872871" cy="1785938"/>
          </a:xfrm>
        </p:spPr>
        <p:txBody>
          <a:bodyPr>
            <a:normAutofit/>
          </a:bodyPr>
          <a:lstStyle/>
          <a:p>
            <a:pPr marL="45720" indent="0" algn="ctr">
              <a:buNone/>
            </a:pPr>
            <a:r>
              <a:rPr lang="es-ES" sz="2800" b="1" dirty="0">
                <a:solidFill>
                  <a:schemeClr val="tx1"/>
                </a:solidFill>
              </a:rPr>
              <a:t>El origen de la historia de la administración, fue inherente al desarrollo de las personas, se suma a su capacidad de razonar y a sus primeras necesidades de organizar, planificar, ejecutar y controlar tareas, desde las sociedades más primitivas.</a:t>
            </a:r>
            <a:endParaRPr lang="es-CR" sz="2800" b="1" dirty="0">
              <a:solidFill>
                <a:schemeClr val="tx1"/>
              </a:solidFill>
            </a:endParaRPr>
          </a:p>
        </p:txBody>
      </p:sp>
    </p:spTree>
    <p:extLst>
      <p:ext uri="{BB962C8B-B14F-4D97-AF65-F5344CB8AC3E}">
        <p14:creationId xmlns:p14="http://schemas.microsoft.com/office/powerpoint/2010/main" val="352214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E0F5EB1-B45F-5FA6-B1AC-042EBF778CE5}"/>
              </a:ext>
            </a:extLst>
          </p:cNvPr>
          <p:cNvSpPr>
            <a:spLocks noGrp="1" noChangeArrowheads="1"/>
          </p:cNvSpPr>
          <p:nvPr>
            <p:ph idx="1"/>
          </p:nvPr>
        </p:nvSpPr>
        <p:spPr bwMode="auto">
          <a:xfrm>
            <a:off x="1199545" y="2890391"/>
            <a:ext cx="937320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ClrTx/>
              <a:buSzTx/>
              <a:buNone/>
            </a:pPr>
            <a:r>
              <a:rPr lang="es-CR" sz="4000" b="1" kern="100" dirty="0">
                <a:effectLst/>
                <a:latin typeface="Calibri" panose="020F0502020204030204" pitchFamily="34" charset="0"/>
                <a:ea typeface="Calibri" panose="020F0502020204030204" pitchFamily="34" charset="0"/>
                <a:cs typeface="Times New Roman" panose="02020603050405020304" pitchFamily="18" charset="0"/>
              </a:rPr>
              <a:t>La Nueva </a:t>
            </a:r>
            <a:r>
              <a:rPr lang="es-CR" sz="4000" b="1" kern="100" dirty="0">
                <a:latin typeface="Calibri" panose="020F0502020204030204" pitchFamily="34" charset="0"/>
                <a:ea typeface="Calibri" panose="020F0502020204030204" pitchFamily="34" charset="0"/>
                <a:cs typeface="Times New Roman" panose="02020603050405020304" pitchFamily="18" charset="0"/>
              </a:rPr>
              <a:t>A</a:t>
            </a:r>
            <a:r>
              <a:rPr lang="es-CR" sz="4000" b="1" kern="100" dirty="0">
                <a:effectLst/>
                <a:latin typeface="Calibri" panose="020F0502020204030204" pitchFamily="34" charset="0"/>
                <a:ea typeface="Calibri" panose="020F0502020204030204" pitchFamily="34" charset="0"/>
                <a:cs typeface="Times New Roman" panose="02020603050405020304" pitchFamily="18" charset="0"/>
              </a:rPr>
              <a:t>dministración Pública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7329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FDF00B-D5EA-8414-F9B0-44B13501A98F}"/>
              </a:ext>
            </a:extLst>
          </p:cNvPr>
          <p:cNvSpPr>
            <a:spLocks noGrp="1"/>
          </p:cNvSpPr>
          <p:nvPr>
            <p:ph idx="1"/>
          </p:nvPr>
        </p:nvSpPr>
        <p:spPr>
          <a:xfrm>
            <a:off x="1071563" y="957263"/>
            <a:ext cx="9944099" cy="4833937"/>
          </a:xfrm>
        </p:spPr>
        <p:txBody>
          <a:bodyPr/>
          <a:lstStyle/>
          <a:p>
            <a:pPr marL="45720" indent="0" algn="ctr">
              <a:buNone/>
            </a:pP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 modelo burocrático queda, en entredicho por carecer de lo que se demanda en ese momento, la gestión eficiente de unos recursos públicos cada vez más escasos y la atención personalizada.</a:t>
            </a:r>
          </a:p>
          <a:p>
            <a:pPr marL="45720" indent="0" algn="ctr">
              <a:buNone/>
            </a:pP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 en este punto de la historia de la Administración donde nace lo que ha venido a denominarse la Nueva Gestión Pública.</a:t>
            </a:r>
            <a:endParaRPr lang="en-US"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107711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80DA14-102A-E5A5-3DEF-C9D1924E0C22}"/>
              </a:ext>
            </a:extLst>
          </p:cNvPr>
          <p:cNvSpPr>
            <a:spLocks noGrp="1"/>
          </p:cNvSpPr>
          <p:nvPr>
            <p:ph idx="1"/>
          </p:nvPr>
        </p:nvSpPr>
        <p:spPr>
          <a:xfrm>
            <a:off x="761957" y="1581432"/>
            <a:ext cx="10353762" cy="3695136"/>
          </a:xfrm>
        </p:spPr>
        <p:txBody>
          <a:bodyPr>
            <a:normAutofit lnSpcReduction="10000"/>
          </a:bodyPr>
          <a:lstStyle/>
          <a:p>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Medición de Resultados </a:t>
            </a:r>
          </a:p>
          <a:p>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B</a:t>
            </a:r>
            <a:r>
              <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úsqueda de fórmulas que permitan un uso más eficiente y eficaz de los recursos públicos; </a:t>
            </a:r>
          </a:p>
          <a:p>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E</a:t>
            </a:r>
            <a:r>
              <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laboración explícita de normas de medición de la actividad y de los resultados; </a:t>
            </a:r>
          </a:p>
          <a:p>
            <a:r>
              <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control activo de las entidades públicas a través de la asignación clara de responsabilidades y mayor énfasis en el control de los </a:t>
            </a:r>
            <a:r>
              <a:rPr lang="es-CR" sz="2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outputs</a:t>
            </a:r>
            <a:endParaRPr lang="es-CR" sz="3200" dirty="0">
              <a:solidFill>
                <a:schemeClr val="tx1"/>
              </a:solidFill>
            </a:endParaRPr>
          </a:p>
        </p:txBody>
      </p:sp>
    </p:spTree>
    <p:extLst>
      <p:ext uri="{BB962C8B-B14F-4D97-AF65-F5344CB8AC3E}">
        <p14:creationId xmlns:p14="http://schemas.microsoft.com/office/powerpoint/2010/main" val="186725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A578C54-EDE9-F81C-627B-8F496C3A166E}"/>
              </a:ext>
            </a:extLst>
          </p:cNvPr>
          <p:cNvSpPr>
            <a:spLocks noGrp="1"/>
          </p:cNvSpPr>
          <p:nvPr>
            <p:ph idx="1"/>
          </p:nvPr>
        </p:nvSpPr>
        <p:spPr/>
        <p:txBody>
          <a:bodyPr/>
          <a:lstStyle/>
          <a:p>
            <a:pPr algn="l" fontAlgn="base">
              <a:buFont typeface="Arial" panose="020B0604020202020204" pitchFamily="34" charset="0"/>
              <a:buChar char="•"/>
            </a:pPr>
            <a:r>
              <a:rPr lang="es-ES" b="0" i="0" dirty="0">
                <a:solidFill>
                  <a:srgbClr val="666666"/>
                </a:solidFill>
                <a:effectLst/>
                <a:highlight>
                  <a:srgbClr val="FFFFFF"/>
                </a:highlight>
                <a:latin typeface="opensans"/>
              </a:rPr>
              <a:t>Favorecer la </a:t>
            </a:r>
            <a:r>
              <a:rPr lang="es-ES" b="1" i="0" dirty="0">
                <a:solidFill>
                  <a:srgbClr val="666666"/>
                </a:solidFill>
                <a:effectLst/>
                <a:highlight>
                  <a:srgbClr val="FFFFFF"/>
                </a:highlight>
                <a:latin typeface="opensans-bold"/>
              </a:rPr>
              <a:t>competencia</a:t>
            </a:r>
            <a:r>
              <a:rPr lang="es-ES" b="0" i="0" dirty="0">
                <a:solidFill>
                  <a:srgbClr val="666666"/>
                </a:solidFill>
                <a:effectLst/>
                <a:highlight>
                  <a:srgbClr val="FFFFFF"/>
                </a:highlight>
                <a:latin typeface="opensans"/>
              </a:rPr>
              <a:t> para que la ciudadanía tenga más opciones para cubrir una necesidad.</a:t>
            </a:r>
          </a:p>
          <a:p>
            <a:pPr algn="l" fontAlgn="base">
              <a:buFont typeface="Arial" panose="020B0604020202020204" pitchFamily="34" charset="0"/>
              <a:buChar char="•"/>
            </a:pPr>
            <a:r>
              <a:rPr lang="es-ES" b="0" i="0" dirty="0">
                <a:solidFill>
                  <a:srgbClr val="666666"/>
                </a:solidFill>
                <a:effectLst/>
                <a:highlight>
                  <a:srgbClr val="FFFFFF"/>
                </a:highlight>
                <a:latin typeface="opensans"/>
              </a:rPr>
              <a:t>Aplicación de </a:t>
            </a:r>
            <a:r>
              <a:rPr lang="es-ES" b="1" i="0" dirty="0">
                <a:solidFill>
                  <a:srgbClr val="666666"/>
                </a:solidFill>
                <a:effectLst/>
                <a:highlight>
                  <a:srgbClr val="FFFFFF"/>
                </a:highlight>
                <a:latin typeface="opensans-bold"/>
              </a:rPr>
              <a:t>propuestas y metodologías propias del sector privado</a:t>
            </a:r>
            <a:r>
              <a:rPr lang="es-ES" b="0" i="0" dirty="0">
                <a:solidFill>
                  <a:srgbClr val="666666"/>
                </a:solidFill>
                <a:effectLst/>
                <a:highlight>
                  <a:srgbClr val="FFFFFF"/>
                </a:highlight>
                <a:latin typeface="opensans"/>
              </a:rPr>
              <a:t> a la gestión pública.</a:t>
            </a:r>
          </a:p>
          <a:p>
            <a:pPr algn="l" fontAlgn="base">
              <a:buFont typeface="Arial" panose="020B0604020202020204" pitchFamily="34" charset="0"/>
              <a:buChar char="•"/>
            </a:pPr>
            <a:r>
              <a:rPr lang="es-ES" b="0" i="0" dirty="0">
                <a:solidFill>
                  <a:srgbClr val="666666"/>
                </a:solidFill>
                <a:effectLst/>
                <a:highlight>
                  <a:srgbClr val="FFFFFF"/>
                </a:highlight>
                <a:latin typeface="opensans"/>
              </a:rPr>
              <a:t>Asimilación del ciudadano al </a:t>
            </a:r>
            <a:r>
              <a:rPr lang="es-ES" b="1" i="0" dirty="0">
                <a:solidFill>
                  <a:srgbClr val="666666"/>
                </a:solidFill>
                <a:effectLst/>
                <a:highlight>
                  <a:srgbClr val="FFFFFF"/>
                </a:highlight>
                <a:latin typeface="opensans-bold"/>
              </a:rPr>
              <a:t>cliente</a:t>
            </a:r>
            <a:r>
              <a:rPr lang="es-ES" b="0" i="0" dirty="0">
                <a:solidFill>
                  <a:srgbClr val="666666"/>
                </a:solidFill>
                <a:effectLst/>
                <a:highlight>
                  <a:srgbClr val="FFFFFF"/>
                </a:highlight>
                <a:latin typeface="opensans"/>
              </a:rPr>
              <a:t>.</a:t>
            </a:r>
          </a:p>
          <a:p>
            <a:pPr algn="l" fontAlgn="base">
              <a:buFont typeface="Arial" panose="020B0604020202020204" pitchFamily="34" charset="0"/>
              <a:buChar char="•"/>
            </a:pPr>
            <a:r>
              <a:rPr lang="es-ES" b="0" i="0" dirty="0">
                <a:solidFill>
                  <a:srgbClr val="666666"/>
                </a:solidFill>
                <a:effectLst/>
                <a:highlight>
                  <a:srgbClr val="FFFFFF"/>
                </a:highlight>
                <a:latin typeface="opensans"/>
              </a:rPr>
              <a:t>Foco en los </a:t>
            </a:r>
            <a:r>
              <a:rPr lang="es-ES" b="1" i="0" dirty="0">
                <a:solidFill>
                  <a:srgbClr val="666666"/>
                </a:solidFill>
                <a:effectLst/>
                <a:highlight>
                  <a:srgbClr val="FFFFFF"/>
                </a:highlight>
                <a:latin typeface="opensans-bold"/>
              </a:rPr>
              <a:t>resultados </a:t>
            </a:r>
            <a:r>
              <a:rPr lang="es-ES" b="0" i="0" dirty="0">
                <a:solidFill>
                  <a:srgbClr val="666666"/>
                </a:solidFill>
                <a:effectLst/>
                <a:highlight>
                  <a:srgbClr val="FFFFFF"/>
                </a:highlight>
                <a:latin typeface="opensans"/>
              </a:rPr>
              <a:t>y en cuál es el impacto que tiene una medida en el bienestar de la población a través de su medición y control.</a:t>
            </a:r>
          </a:p>
          <a:p>
            <a:pPr marL="0" indent="0">
              <a:buNone/>
            </a:pPr>
            <a:endParaRPr lang="es-CR" dirty="0"/>
          </a:p>
        </p:txBody>
      </p:sp>
    </p:spTree>
    <p:extLst>
      <p:ext uri="{BB962C8B-B14F-4D97-AF65-F5344CB8AC3E}">
        <p14:creationId xmlns:p14="http://schemas.microsoft.com/office/powerpoint/2010/main" val="3908966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3D68EB-F871-F46C-BEDF-2875A4DE71E3}"/>
              </a:ext>
            </a:extLst>
          </p:cNvPr>
          <p:cNvSpPr>
            <a:spLocks noGrp="1"/>
          </p:cNvSpPr>
          <p:nvPr>
            <p:ph type="title"/>
          </p:nvPr>
        </p:nvSpPr>
        <p:spPr/>
        <p:txBody>
          <a:bodyPr/>
          <a:lstStyle/>
          <a:p>
            <a:r>
              <a:rPr lang="es-ES" dirty="0"/>
              <a:t>Críticas a la Nueva Gestión Pública:</a:t>
            </a:r>
            <a:endParaRPr lang="es-CR" dirty="0"/>
          </a:p>
        </p:txBody>
      </p:sp>
      <p:sp>
        <p:nvSpPr>
          <p:cNvPr id="3" name="Marcador de contenido 2">
            <a:extLst>
              <a:ext uri="{FF2B5EF4-FFF2-40B4-BE49-F238E27FC236}">
                <a16:creationId xmlns:a16="http://schemas.microsoft.com/office/drawing/2014/main" id="{44911F01-173B-0D2A-EA3A-4DE5AB95EE6F}"/>
              </a:ext>
            </a:extLst>
          </p:cNvPr>
          <p:cNvSpPr>
            <a:spLocks noGrp="1"/>
          </p:cNvSpPr>
          <p:nvPr>
            <p:ph idx="1"/>
          </p:nvPr>
        </p:nvSpPr>
        <p:spPr/>
        <p:txBody>
          <a:bodyPr>
            <a:normAutofit fontScale="85000" lnSpcReduction="10000"/>
          </a:bodyPr>
          <a:lstStyle/>
          <a:p>
            <a:r>
              <a:rPr lang="es-ES" sz="3200" dirty="0">
                <a:solidFill>
                  <a:schemeClr val="tx1"/>
                </a:solidFill>
              </a:rPr>
              <a:t>Enfoque excesivo en la eficiencia y resultados económicos: Algunos críticos argumentan que la obsesión por la eficiencia y los resultados económicos puede llevar a descuidar otros aspectos importantes de la administración pública, como la equidad, la justicia social y los derechos ciudadanos.</a:t>
            </a:r>
          </a:p>
          <a:p>
            <a:endParaRPr lang="es-ES" sz="3200" dirty="0">
              <a:solidFill>
                <a:schemeClr val="tx1"/>
              </a:solidFill>
            </a:endParaRPr>
          </a:p>
          <a:p>
            <a:r>
              <a:rPr lang="es-ES" sz="3200" dirty="0">
                <a:solidFill>
                  <a:schemeClr val="tx1"/>
                </a:solidFill>
              </a:rPr>
              <a:t>Privatización y pérdida de control público: La adopción de prácticas empresariales puede conducir a la privatización encubierta de servicios públicos, aumentando el riesgo de pérdida de control democrático y transparencia en la gestión.</a:t>
            </a:r>
            <a:endParaRPr lang="es-CR" sz="3200" dirty="0">
              <a:solidFill>
                <a:schemeClr val="tx1"/>
              </a:solidFill>
            </a:endParaRPr>
          </a:p>
        </p:txBody>
      </p:sp>
    </p:spTree>
    <p:extLst>
      <p:ext uri="{BB962C8B-B14F-4D97-AF65-F5344CB8AC3E}">
        <p14:creationId xmlns:p14="http://schemas.microsoft.com/office/powerpoint/2010/main" val="409881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4A8061B-FFD0-9949-7875-67A6FE4FB345}"/>
              </a:ext>
            </a:extLst>
          </p:cNvPr>
          <p:cNvSpPr>
            <a:spLocks noGrp="1"/>
          </p:cNvSpPr>
          <p:nvPr>
            <p:ph idx="1"/>
          </p:nvPr>
        </p:nvSpPr>
        <p:spPr>
          <a:xfrm>
            <a:off x="771526" y="628650"/>
            <a:ext cx="10244346" cy="5467350"/>
          </a:xfrm>
        </p:spPr>
        <p:txBody>
          <a:bodyPr>
            <a:normAutofit/>
          </a:bodyPr>
          <a:lstStyle/>
          <a:p>
            <a:r>
              <a:rPr lang="es-ES" dirty="0">
                <a:solidFill>
                  <a:schemeClr val="tx1"/>
                </a:solidFill>
              </a:rPr>
              <a:t>Reducción de la autonomía profesional: La introducción de métricas de rendimiento y la rendición de cuentas por resultados puede limitar la autonomía profesional de los empleados públicos, afectando negativamente su motivación y capacidad para innovar.</a:t>
            </a:r>
          </a:p>
          <a:p>
            <a:r>
              <a:rPr lang="es-ES" dirty="0">
                <a:solidFill>
                  <a:schemeClr val="tx1"/>
                </a:solidFill>
              </a:rPr>
              <a:t>Falta de adaptabilidad cultural: La aplicación indiscriminada de principios de gestión del sector privado puede no ser adecuada en contextos culturales y políticos diferentes, donde las normas y valores locales juegan un papel crucial.</a:t>
            </a:r>
          </a:p>
          <a:p>
            <a:endParaRPr lang="es-ES" dirty="0">
              <a:solidFill>
                <a:schemeClr val="tx1"/>
              </a:solidFill>
            </a:endParaRPr>
          </a:p>
          <a:p>
            <a:r>
              <a:rPr lang="es-ES" dirty="0">
                <a:solidFill>
                  <a:schemeClr val="tx1"/>
                </a:solidFill>
              </a:rPr>
              <a:t>Desigualdades en el acceso a servicios: Existe el riesgo de que la búsqueda de eficiencia y rentabilidad económica pueda crear desigualdades en el acceso a servicios públicos, especialmente para grupos marginalizados o en áreas con recursos limitados.</a:t>
            </a:r>
            <a:endParaRPr lang="es-CR" dirty="0">
              <a:solidFill>
                <a:schemeClr val="tx1"/>
              </a:solidFill>
            </a:endParaRPr>
          </a:p>
        </p:txBody>
      </p:sp>
    </p:spTree>
    <p:extLst>
      <p:ext uri="{BB962C8B-B14F-4D97-AF65-F5344CB8AC3E}">
        <p14:creationId xmlns:p14="http://schemas.microsoft.com/office/powerpoint/2010/main" val="3775466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0C620D-7017-EDBA-A5E8-629C9296BF2E}"/>
              </a:ext>
            </a:extLst>
          </p:cNvPr>
          <p:cNvSpPr>
            <a:spLocks noGrp="1"/>
          </p:cNvSpPr>
          <p:nvPr>
            <p:ph type="title"/>
          </p:nvPr>
        </p:nvSpPr>
        <p:spPr/>
        <p:txBody>
          <a:bodyPr/>
          <a:lstStyle/>
          <a:p>
            <a:r>
              <a:rPr lang="es-CR" dirty="0"/>
              <a:t>Qué es la administración?</a:t>
            </a:r>
          </a:p>
        </p:txBody>
      </p:sp>
      <p:sp>
        <p:nvSpPr>
          <p:cNvPr id="3" name="Marcador de contenido 2">
            <a:extLst>
              <a:ext uri="{FF2B5EF4-FFF2-40B4-BE49-F238E27FC236}">
                <a16:creationId xmlns:a16="http://schemas.microsoft.com/office/drawing/2014/main" id="{401CC63D-72C7-3352-8251-C73979E9D636}"/>
              </a:ext>
            </a:extLst>
          </p:cNvPr>
          <p:cNvSpPr>
            <a:spLocks noGrp="1"/>
          </p:cNvSpPr>
          <p:nvPr>
            <p:ph idx="1"/>
          </p:nvPr>
        </p:nvSpPr>
        <p:spPr/>
        <p:txBody>
          <a:bodyPr/>
          <a:lstStyle/>
          <a:p>
            <a:pPr marL="45720" indent="0">
              <a:buNone/>
            </a:pPr>
            <a:endParaRPr lang="es-ES" dirty="0"/>
          </a:p>
          <a:p>
            <a:pPr marL="45720" indent="0" algn="ctr">
              <a:buNone/>
            </a:pPr>
            <a:r>
              <a:rPr lang="es-ES" sz="3200" dirty="0">
                <a:solidFill>
                  <a:schemeClr val="tx1"/>
                </a:solidFill>
              </a:rPr>
              <a:t>La administración es una ciencia social que estudia las organizaciones privadas y públicas, y las diversas estrategias de </a:t>
            </a:r>
            <a:r>
              <a:rPr lang="es-ES" sz="3600" b="1" dirty="0">
                <a:solidFill>
                  <a:schemeClr val="tx1"/>
                </a:solidFill>
              </a:rPr>
              <a:t>planificación, coordinación, control y dirección que se aplican en la gestión de recursos</a:t>
            </a:r>
            <a:r>
              <a:rPr lang="es-ES" sz="3200" b="1" dirty="0">
                <a:solidFill>
                  <a:schemeClr val="tx1"/>
                </a:solidFill>
              </a:rPr>
              <a:t> </a:t>
            </a:r>
            <a:r>
              <a:rPr lang="es-ES" sz="3200" dirty="0">
                <a:solidFill>
                  <a:schemeClr val="tx1"/>
                </a:solidFill>
              </a:rPr>
              <a:t>destinados para la optimización del funcionamiento de estas y garantizar el alcance de las metas propuestas.</a:t>
            </a:r>
            <a:endParaRPr lang="es-CR" sz="3200" dirty="0">
              <a:solidFill>
                <a:schemeClr val="tx1"/>
              </a:solidFill>
            </a:endParaRPr>
          </a:p>
        </p:txBody>
      </p:sp>
    </p:spTree>
    <p:extLst>
      <p:ext uri="{BB962C8B-B14F-4D97-AF65-F5344CB8AC3E}">
        <p14:creationId xmlns:p14="http://schemas.microsoft.com/office/powerpoint/2010/main" val="285673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F06998-EC4B-5FD1-56C6-81F185F12426}"/>
              </a:ext>
            </a:extLst>
          </p:cNvPr>
          <p:cNvSpPr>
            <a:spLocks noGrp="1"/>
          </p:cNvSpPr>
          <p:nvPr>
            <p:ph type="title"/>
          </p:nvPr>
        </p:nvSpPr>
        <p:spPr>
          <a:xfrm>
            <a:off x="414337" y="251626"/>
            <a:ext cx="9875520" cy="1356360"/>
          </a:xfrm>
        </p:spPr>
        <p:txBody>
          <a:bodyPr/>
          <a:lstStyle/>
          <a:p>
            <a:r>
              <a:rPr lang="es-CR" dirty="0">
                <a:solidFill>
                  <a:schemeClr val="tx1"/>
                </a:solidFill>
              </a:rPr>
              <a:t>Línea de tiempo de la función de administrar hacia teorías administrativas </a:t>
            </a:r>
          </a:p>
        </p:txBody>
      </p:sp>
      <p:cxnSp>
        <p:nvCxnSpPr>
          <p:cNvPr id="7" name="Conector recto de flecha 6">
            <a:extLst>
              <a:ext uri="{FF2B5EF4-FFF2-40B4-BE49-F238E27FC236}">
                <a16:creationId xmlns:a16="http://schemas.microsoft.com/office/drawing/2014/main" id="{E961D2D1-9C45-6B7D-F30D-1E0D0B746930}"/>
              </a:ext>
            </a:extLst>
          </p:cNvPr>
          <p:cNvCxnSpPr/>
          <p:nvPr/>
        </p:nvCxnSpPr>
        <p:spPr>
          <a:xfrm>
            <a:off x="1585913" y="3529013"/>
            <a:ext cx="8301037"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8" name="Rectángulo: esquinas redondeadas 7">
            <a:extLst>
              <a:ext uri="{FF2B5EF4-FFF2-40B4-BE49-F238E27FC236}">
                <a16:creationId xmlns:a16="http://schemas.microsoft.com/office/drawing/2014/main" id="{2D12E6D0-52E8-6EDB-B122-EAB4850EAE1C}"/>
              </a:ext>
            </a:extLst>
          </p:cNvPr>
          <p:cNvSpPr/>
          <p:nvPr/>
        </p:nvSpPr>
        <p:spPr>
          <a:xfrm>
            <a:off x="2128838" y="2185988"/>
            <a:ext cx="1157287" cy="60007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R" dirty="0"/>
              <a:t>Época  Primitiva </a:t>
            </a:r>
          </a:p>
        </p:txBody>
      </p:sp>
      <p:pic>
        <p:nvPicPr>
          <p:cNvPr id="9" name="Imagen 8">
            <a:extLst>
              <a:ext uri="{FF2B5EF4-FFF2-40B4-BE49-F238E27FC236}">
                <a16:creationId xmlns:a16="http://schemas.microsoft.com/office/drawing/2014/main" id="{F347AC6E-6E56-91EA-D8F9-A645F670049D}"/>
              </a:ext>
            </a:extLst>
          </p:cNvPr>
          <p:cNvPicPr>
            <a:picLocks noChangeAspect="1"/>
          </p:cNvPicPr>
          <p:nvPr/>
        </p:nvPicPr>
        <p:blipFill>
          <a:blip r:embed="rId2"/>
          <a:stretch>
            <a:fillRect/>
          </a:stretch>
        </p:blipFill>
        <p:spPr>
          <a:xfrm>
            <a:off x="3286125" y="4249840"/>
            <a:ext cx="1176630" cy="923328"/>
          </a:xfrm>
          <a:prstGeom prst="rect">
            <a:avLst/>
          </a:prstGeom>
        </p:spPr>
      </p:pic>
      <p:pic>
        <p:nvPicPr>
          <p:cNvPr id="10" name="Imagen 9">
            <a:extLst>
              <a:ext uri="{FF2B5EF4-FFF2-40B4-BE49-F238E27FC236}">
                <a16:creationId xmlns:a16="http://schemas.microsoft.com/office/drawing/2014/main" id="{2620F827-07AF-77FD-B93F-6F83397AABF8}"/>
              </a:ext>
            </a:extLst>
          </p:cNvPr>
          <p:cNvPicPr>
            <a:picLocks noChangeAspect="1"/>
          </p:cNvPicPr>
          <p:nvPr/>
        </p:nvPicPr>
        <p:blipFill>
          <a:blip r:embed="rId2"/>
          <a:stretch>
            <a:fillRect/>
          </a:stretch>
        </p:blipFill>
        <p:spPr>
          <a:xfrm>
            <a:off x="4462755" y="1884858"/>
            <a:ext cx="1176630" cy="923329"/>
          </a:xfrm>
          <a:prstGeom prst="rect">
            <a:avLst/>
          </a:prstGeom>
        </p:spPr>
      </p:pic>
      <p:sp>
        <p:nvSpPr>
          <p:cNvPr id="11" name="Rectángulo: esquinas redondeadas 10">
            <a:extLst>
              <a:ext uri="{FF2B5EF4-FFF2-40B4-BE49-F238E27FC236}">
                <a16:creationId xmlns:a16="http://schemas.microsoft.com/office/drawing/2014/main" id="{3A67174C-8B24-E8DE-F820-30D6E8805697}"/>
              </a:ext>
            </a:extLst>
          </p:cNvPr>
          <p:cNvSpPr/>
          <p:nvPr/>
        </p:nvSpPr>
        <p:spPr>
          <a:xfrm>
            <a:off x="5594407" y="4271965"/>
            <a:ext cx="1277467" cy="117807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R" dirty="0"/>
              <a:t>M. Weber. Burocracia</a:t>
            </a:r>
          </a:p>
        </p:txBody>
      </p:sp>
      <p:sp>
        <p:nvSpPr>
          <p:cNvPr id="12" name="Rectángulo: esquinas redondeadas 11">
            <a:extLst>
              <a:ext uri="{FF2B5EF4-FFF2-40B4-BE49-F238E27FC236}">
                <a16:creationId xmlns:a16="http://schemas.microsoft.com/office/drawing/2014/main" id="{E2FD2010-FA40-D7E8-F59C-6A5D9C4E0D5B}"/>
              </a:ext>
            </a:extLst>
          </p:cNvPr>
          <p:cNvSpPr/>
          <p:nvPr/>
        </p:nvSpPr>
        <p:spPr>
          <a:xfrm>
            <a:off x="6816015" y="1884858"/>
            <a:ext cx="1470734" cy="98370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R" dirty="0"/>
              <a:t>Nueva Gestión Pública </a:t>
            </a:r>
          </a:p>
        </p:txBody>
      </p:sp>
      <p:cxnSp>
        <p:nvCxnSpPr>
          <p:cNvPr id="14" name="Conector recto 13">
            <a:extLst>
              <a:ext uri="{FF2B5EF4-FFF2-40B4-BE49-F238E27FC236}">
                <a16:creationId xmlns:a16="http://schemas.microsoft.com/office/drawing/2014/main" id="{235F3F07-22B0-CAC6-9F73-F5660C32BBB1}"/>
              </a:ext>
            </a:extLst>
          </p:cNvPr>
          <p:cNvCxnSpPr>
            <a:stCxn id="8" idx="2"/>
          </p:cNvCxnSpPr>
          <p:nvPr/>
        </p:nvCxnSpPr>
        <p:spPr>
          <a:xfrm flipH="1">
            <a:off x="2707481" y="2786062"/>
            <a:ext cx="1" cy="742951"/>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Conector recto 15">
            <a:extLst>
              <a:ext uri="{FF2B5EF4-FFF2-40B4-BE49-F238E27FC236}">
                <a16:creationId xmlns:a16="http://schemas.microsoft.com/office/drawing/2014/main" id="{882AA211-7CDB-569A-A674-E14675545CA2}"/>
              </a:ext>
            </a:extLst>
          </p:cNvPr>
          <p:cNvCxnSpPr>
            <a:cxnSpLocks/>
            <a:stCxn id="9" idx="0"/>
          </p:cNvCxnSpPr>
          <p:nvPr/>
        </p:nvCxnSpPr>
        <p:spPr>
          <a:xfrm flipV="1">
            <a:off x="3874440" y="3529013"/>
            <a:ext cx="0" cy="720827"/>
          </a:xfrm>
          <a:prstGeom prst="line">
            <a:avLst/>
          </a:prstGeom>
        </p:spPr>
        <p:style>
          <a:lnRef idx="1">
            <a:schemeClr val="accent2"/>
          </a:lnRef>
          <a:fillRef idx="0">
            <a:schemeClr val="accent2"/>
          </a:fillRef>
          <a:effectRef idx="0">
            <a:schemeClr val="accent2"/>
          </a:effectRef>
          <a:fontRef idx="minor">
            <a:schemeClr val="tx1"/>
          </a:fontRef>
        </p:style>
      </p:cxnSp>
      <p:cxnSp>
        <p:nvCxnSpPr>
          <p:cNvPr id="20" name="Conector recto 19">
            <a:extLst>
              <a:ext uri="{FF2B5EF4-FFF2-40B4-BE49-F238E27FC236}">
                <a16:creationId xmlns:a16="http://schemas.microsoft.com/office/drawing/2014/main" id="{441DD9CF-9804-9F38-9DFB-93C775BF002C}"/>
              </a:ext>
            </a:extLst>
          </p:cNvPr>
          <p:cNvCxnSpPr>
            <a:cxnSpLocks/>
            <a:stCxn id="11" idx="0"/>
          </p:cNvCxnSpPr>
          <p:nvPr/>
        </p:nvCxnSpPr>
        <p:spPr>
          <a:xfrm flipV="1">
            <a:off x="6233141" y="3589390"/>
            <a:ext cx="3998" cy="682575"/>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Conector recto 22">
            <a:extLst>
              <a:ext uri="{FF2B5EF4-FFF2-40B4-BE49-F238E27FC236}">
                <a16:creationId xmlns:a16="http://schemas.microsoft.com/office/drawing/2014/main" id="{C840F30D-8898-A801-F6E9-465A86D778C7}"/>
              </a:ext>
            </a:extLst>
          </p:cNvPr>
          <p:cNvCxnSpPr>
            <a:cxnSpLocks/>
            <a:stCxn id="10" idx="2"/>
          </p:cNvCxnSpPr>
          <p:nvPr/>
        </p:nvCxnSpPr>
        <p:spPr>
          <a:xfrm>
            <a:off x="5051070" y="2808187"/>
            <a:ext cx="0" cy="660450"/>
          </a:xfrm>
          <a:prstGeom prst="line">
            <a:avLst/>
          </a:prstGeom>
        </p:spPr>
        <p:style>
          <a:lnRef idx="1">
            <a:schemeClr val="accent2"/>
          </a:lnRef>
          <a:fillRef idx="0">
            <a:schemeClr val="accent2"/>
          </a:fillRef>
          <a:effectRef idx="0">
            <a:schemeClr val="accent2"/>
          </a:effectRef>
          <a:fontRef idx="minor">
            <a:schemeClr val="tx1"/>
          </a:fontRef>
        </p:style>
      </p:cxnSp>
      <p:cxnSp>
        <p:nvCxnSpPr>
          <p:cNvPr id="26" name="Conector recto 25">
            <a:extLst>
              <a:ext uri="{FF2B5EF4-FFF2-40B4-BE49-F238E27FC236}">
                <a16:creationId xmlns:a16="http://schemas.microsoft.com/office/drawing/2014/main" id="{53EC4F5C-EF7D-696A-39AA-E231CB8F9E03}"/>
              </a:ext>
            </a:extLst>
          </p:cNvPr>
          <p:cNvCxnSpPr/>
          <p:nvPr/>
        </p:nvCxnSpPr>
        <p:spPr>
          <a:xfrm>
            <a:off x="7415213" y="2868563"/>
            <a:ext cx="0" cy="712069"/>
          </a:xfrm>
          <a:prstGeom prst="line">
            <a:avLst/>
          </a:prstGeom>
        </p:spPr>
        <p:style>
          <a:lnRef idx="1">
            <a:schemeClr val="accent1"/>
          </a:lnRef>
          <a:fillRef idx="0">
            <a:schemeClr val="accent1"/>
          </a:fillRef>
          <a:effectRef idx="0">
            <a:schemeClr val="accent1"/>
          </a:effectRef>
          <a:fontRef idx="minor">
            <a:schemeClr val="tx1"/>
          </a:fontRef>
        </p:style>
      </p:cxnSp>
      <p:sp>
        <p:nvSpPr>
          <p:cNvPr id="27" name="CuadroTexto 26">
            <a:extLst>
              <a:ext uri="{FF2B5EF4-FFF2-40B4-BE49-F238E27FC236}">
                <a16:creationId xmlns:a16="http://schemas.microsoft.com/office/drawing/2014/main" id="{084CEEFD-5CEC-4C30-35A4-A5ABEB727EC0}"/>
              </a:ext>
            </a:extLst>
          </p:cNvPr>
          <p:cNvSpPr txBox="1"/>
          <p:nvPr/>
        </p:nvSpPr>
        <p:spPr>
          <a:xfrm>
            <a:off x="3339511" y="4190557"/>
            <a:ext cx="1157287" cy="923330"/>
          </a:xfrm>
          <a:prstGeom prst="rect">
            <a:avLst/>
          </a:prstGeom>
          <a:noFill/>
        </p:spPr>
        <p:txBody>
          <a:bodyPr wrap="square" rtlCol="0">
            <a:spAutoFit/>
          </a:bodyPr>
          <a:lstStyle/>
          <a:p>
            <a:r>
              <a:rPr lang="es-CR" dirty="0">
                <a:solidFill>
                  <a:schemeClr val="bg1"/>
                </a:solidFill>
              </a:rPr>
              <a:t>Griegos , Romanos Egipcios </a:t>
            </a:r>
          </a:p>
        </p:txBody>
      </p:sp>
      <p:sp>
        <p:nvSpPr>
          <p:cNvPr id="29" name="CuadroTexto 28">
            <a:extLst>
              <a:ext uri="{FF2B5EF4-FFF2-40B4-BE49-F238E27FC236}">
                <a16:creationId xmlns:a16="http://schemas.microsoft.com/office/drawing/2014/main" id="{CDEF6103-F5F4-1CD9-5A0A-0A173D01AA9B}"/>
              </a:ext>
            </a:extLst>
          </p:cNvPr>
          <p:cNvSpPr txBox="1"/>
          <p:nvPr/>
        </p:nvSpPr>
        <p:spPr>
          <a:xfrm>
            <a:off x="4462755" y="1872556"/>
            <a:ext cx="1250377" cy="923330"/>
          </a:xfrm>
          <a:prstGeom prst="rect">
            <a:avLst/>
          </a:prstGeom>
          <a:noFill/>
        </p:spPr>
        <p:txBody>
          <a:bodyPr wrap="square" rtlCol="0">
            <a:spAutoFit/>
          </a:bodyPr>
          <a:lstStyle/>
          <a:p>
            <a:pPr algn="ctr"/>
            <a:r>
              <a:rPr lang="es-CR" dirty="0">
                <a:solidFill>
                  <a:schemeClr val="bg1"/>
                </a:solidFill>
              </a:rPr>
              <a:t>Revolución Industrial y Francesa </a:t>
            </a:r>
          </a:p>
        </p:txBody>
      </p:sp>
    </p:spTree>
    <p:extLst>
      <p:ext uri="{BB962C8B-B14F-4D97-AF65-F5344CB8AC3E}">
        <p14:creationId xmlns:p14="http://schemas.microsoft.com/office/powerpoint/2010/main" val="407824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B98F3B-D29E-B879-6550-9A235E1578EA}"/>
              </a:ext>
            </a:extLst>
          </p:cNvPr>
          <p:cNvSpPr>
            <a:spLocks noGrp="1"/>
          </p:cNvSpPr>
          <p:nvPr>
            <p:ph type="title"/>
          </p:nvPr>
        </p:nvSpPr>
        <p:spPr/>
        <p:txBody>
          <a:bodyPr/>
          <a:lstStyle/>
          <a:p>
            <a:r>
              <a:rPr lang="es-CR" dirty="0"/>
              <a:t>Sedentarismo –Edad Primitiva  </a:t>
            </a:r>
          </a:p>
        </p:txBody>
      </p:sp>
      <p:sp>
        <p:nvSpPr>
          <p:cNvPr id="3" name="Marcador de contenido 2">
            <a:extLst>
              <a:ext uri="{FF2B5EF4-FFF2-40B4-BE49-F238E27FC236}">
                <a16:creationId xmlns:a16="http://schemas.microsoft.com/office/drawing/2014/main" id="{DA5167B8-96D3-FC60-476A-5F2D4271D70D}"/>
              </a:ext>
            </a:extLst>
          </p:cNvPr>
          <p:cNvSpPr>
            <a:spLocks noGrp="1"/>
          </p:cNvSpPr>
          <p:nvPr>
            <p:ph idx="1"/>
          </p:nvPr>
        </p:nvSpPr>
        <p:spPr/>
        <p:txBody>
          <a:bodyPr/>
          <a:lstStyle/>
          <a:p>
            <a:pPr marL="45720" indent="0" algn="ctr">
              <a:buNone/>
            </a:pPr>
            <a:endParaRPr lang="es-C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45720" indent="0" algn="ctr">
              <a:buNone/>
            </a:pPr>
            <a:endParaRPr lang="es-CR"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 indent="0" algn="ctr">
              <a:buNone/>
            </a:pPr>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El sedentarismo antítesis del nomadismo </a:t>
            </a:r>
            <a:r>
              <a:rPr lang="es-ES"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permitió el desarrollo de la agricultura, la domesticación de animales y el surgimiento de las </a:t>
            </a:r>
            <a:r>
              <a:rPr lang="es-ES"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primeras comunidades sedentarias.</a:t>
            </a:r>
            <a:endParaRPr lang="es-CR"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 indent="0" algn="ctr">
              <a:buNone/>
            </a:pPr>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Impulsó la </a:t>
            </a:r>
            <a:r>
              <a:rPr lang="es-CR"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organización el trabajo </a:t>
            </a:r>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para g</a:t>
            </a:r>
            <a:r>
              <a:rPr lang="es-CR"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arantizar la sobrevivencia. </a:t>
            </a:r>
          </a:p>
          <a:p>
            <a:pPr marL="45720" indent="0" algn="ctr">
              <a:buNone/>
            </a:pPr>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Generan las </a:t>
            </a:r>
            <a:r>
              <a:rPr lang="es-CR"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primeras formas de jerarquías </a:t>
            </a:r>
            <a:r>
              <a:rPr lang="es-CR" sz="2800" dirty="0">
                <a:solidFill>
                  <a:schemeClr val="tx1"/>
                </a:solidFill>
                <a:latin typeface="Calibri" panose="020F0502020204030204" pitchFamily="34" charset="0"/>
                <a:ea typeface="Calibri" panose="020F0502020204030204" pitchFamily="34" charset="0"/>
                <a:cs typeface="Times New Roman" panose="02020603050405020304" pitchFamily="18" charset="0"/>
              </a:rPr>
              <a:t>en las distintas culturas.</a:t>
            </a:r>
          </a:p>
        </p:txBody>
      </p:sp>
    </p:spTree>
    <p:extLst>
      <p:ext uri="{BB962C8B-B14F-4D97-AF65-F5344CB8AC3E}">
        <p14:creationId xmlns:p14="http://schemas.microsoft.com/office/powerpoint/2010/main" val="2223871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4B3214-E63E-424E-EE2B-BACED65BBF54}"/>
              </a:ext>
            </a:extLst>
          </p:cNvPr>
          <p:cNvSpPr>
            <a:spLocks noGrp="1"/>
          </p:cNvSpPr>
          <p:nvPr>
            <p:ph type="title"/>
          </p:nvPr>
        </p:nvSpPr>
        <p:spPr/>
        <p:txBody>
          <a:bodyPr/>
          <a:lstStyle/>
          <a:p>
            <a:r>
              <a:rPr lang="es-CR" dirty="0"/>
              <a:t>Edad Antigua </a:t>
            </a:r>
          </a:p>
        </p:txBody>
      </p:sp>
      <p:sp>
        <p:nvSpPr>
          <p:cNvPr id="3" name="Marcador de contenido 2">
            <a:extLst>
              <a:ext uri="{FF2B5EF4-FFF2-40B4-BE49-F238E27FC236}">
                <a16:creationId xmlns:a16="http://schemas.microsoft.com/office/drawing/2014/main" id="{5E049389-A6E9-E28D-B75D-2E2158583E2D}"/>
              </a:ext>
            </a:extLst>
          </p:cNvPr>
          <p:cNvSpPr>
            <a:spLocks noGrp="1"/>
          </p:cNvSpPr>
          <p:nvPr>
            <p:ph idx="1"/>
          </p:nvPr>
        </p:nvSpPr>
        <p:spPr/>
        <p:txBody>
          <a:bodyPr/>
          <a:lstStyle/>
          <a:p>
            <a:r>
              <a:rPr lang="es-CR" sz="2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Inventarios  de los Egipcios</a:t>
            </a:r>
            <a:r>
              <a:rPr lang="es-CR" sz="1800" dirty="0">
                <a:effectLst/>
                <a:latin typeface="Calibri" panose="020F0502020204030204" pitchFamily="34" charset="0"/>
                <a:ea typeface="Calibri" panose="020F0502020204030204" pitchFamily="34" charset="0"/>
                <a:cs typeface="Times New Roman" panose="02020603050405020304" pitchFamily="18" charset="0"/>
              </a:rPr>
              <a:t> ; </a:t>
            </a:r>
            <a:r>
              <a:rPr lang="es-C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almacenar grandes cantidades de alimentos para ser utilizados en los tiempos de sequía o de calamidades</a:t>
            </a:r>
            <a:endParaRPr lang="es-CR" sz="2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2400" dirty="0">
                <a:solidFill>
                  <a:schemeClr val="tx1"/>
                </a:solidFill>
              </a:rPr>
              <a:t> </a:t>
            </a:r>
            <a:r>
              <a:rPr lang="es-CR" sz="2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En </a:t>
            </a: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Grecia,</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Platón</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quien afirmó que el </a:t>
            </a: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proceso de la especialización </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era posible al reconocer que todos los seres humanos tenían aptitudes diferentes.  </a:t>
            </a: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Pericles</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el político y orador ateniense, estableció el</a:t>
            </a: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principio de selección de personal</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como un principio básico para la administración.</a:t>
            </a:r>
          </a:p>
          <a:p>
            <a:pPr>
              <a:lnSpc>
                <a:spcPct val="107000"/>
              </a:lnSpc>
              <a:spcAft>
                <a:spcPts val="800"/>
              </a:spcAft>
            </a:pPr>
            <a:r>
              <a:rPr lang="es-CR" sz="2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En Roma, la historia de la administración avanzó a pasos agigantados junto al surgimiento del Imperio Romano y su </a:t>
            </a:r>
            <a:r>
              <a:rPr lang="es-CR" sz="2000" b="1"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organización centralizada, </a:t>
            </a:r>
            <a:r>
              <a:rPr lang="es-CR" sz="2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la cual le permitió extender su poder sobre Europa y una parte de Asia.</a:t>
            </a:r>
            <a:endParaRPr lang="en-US" sz="20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solidFill>
                <a:schemeClr val="tx1"/>
              </a:solidFill>
            </a:endParaRPr>
          </a:p>
          <a:p>
            <a:endParaRPr lang="es-CR" dirty="0">
              <a:solidFill>
                <a:schemeClr val="tx1"/>
              </a:solidFill>
            </a:endParaRPr>
          </a:p>
        </p:txBody>
      </p:sp>
    </p:spTree>
    <p:extLst>
      <p:ext uri="{BB962C8B-B14F-4D97-AF65-F5344CB8AC3E}">
        <p14:creationId xmlns:p14="http://schemas.microsoft.com/office/powerpoint/2010/main" val="349137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4ABE5A-47E4-1B45-5106-B843BED1EE64}"/>
              </a:ext>
            </a:extLst>
          </p:cNvPr>
          <p:cNvSpPr>
            <a:spLocks noGrp="1"/>
          </p:cNvSpPr>
          <p:nvPr>
            <p:ph type="title"/>
          </p:nvPr>
        </p:nvSpPr>
        <p:spPr/>
        <p:txBody>
          <a:bodyPr>
            <a:normAutofit/>
          </a:bodyPr>
          <a:lstStyle/>
          <a:p>
            <a:r>
              <a:rPr lang="es-CR" sz="3600" b="1" kern="100" dirty="0">
                <a:effectLst/>
                <a:latin typeface="Calibri" panose="020F0502020204030204" pitchFamily="34" charset="0"/>
                <a:ea typeface="Calibri" panose="020F0502020204030204" pitchFamily="34" charset="0"/>
                <a:cs typeface="Times New Roman" panose="02020603050405020304" pitchFamily="18" charset="0"/>
              </a:rPr>
              <a:t>Primeros sistemas de la administración pública</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s-CR" dirty="0"/>
          </a:p>
        </p:txBody>
      </p:sp>
      <p:sp>
        <p:nvSpPr>
          <p:cNvPr id="3" name="Marcador de contenido 2">
            <a:extLst>
              <a:ext uri="{FF2B5EF4-FFF2-40B4-BE49-F238E27FC236}">
                <a16:creationId xmlns:a16="http://schemas.microsoft.com/office/drawing/2014/main" id="{14479B36-1C75-7CBC-57B0-9F7C735132CA}"/>
              </a:ext>
            </a:extLst>
          </p:cNvPr>
          <p:cNvSpPr>
            <a:spLocks noGrp="1"/>
          </p:cNvSpPr>
          <p:nvPr>
            <p:ph idx="1"/>
          </p:nvPr>
        </p:nvSpPr>
        <p:spPr>
          <a:xfrm>
            <a:off x="500063" y="1543050"/>
            <a:ext cx="11429999" cy="4552950"/>
          </a:xfrm>
        </p:spPr>
        <p:txBody>
          <a:bodyPr>
            <a:normAutofit/>
          </a:bodyPr>
          <a:lstStyle/>
          <a:p>
            <a:pPr>
              <a:lnSpc>
                <a:spcPct val="107000"/>
              </a:lnSpc>
              <a:spcAft>
                <a:spcPts val="800"/>
              </a:spcAft>
            </a:pP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Los </a:t>
            </a: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egipcios y los griegos organizaban los asuntos públicos por cargos</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 se consideraba que los principales funcionarios eran los responsables de administrar justicia, mantener la ley y el orden, y proporcionar abundancia.</a:t>
            </a: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Los romanos desarrollaron un sistema de </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jerarquías administrativas para la justicia, los asuntos militares, las finanzas y los impuestos, y los asuntos exteriores y los asuntos internos, cada uno con sus propios funcionarios principales del estado. </a:t>
            </a: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a:t>
            </a:r>
            <a:r>
              <a:rPr lang="es-CR"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Iglesia Católica Romana</a:t>
            </a:r>
            <a:r>
              <a:rPr lang="es-CR"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cubría todo el imperio con una jerarquía de oficiales que reportaban al emperador a través de sus superiores. Como parte de la evolución de la historia de la administración, esta estructura sofisticada desapareció después de la caída del Imperio Romano Occidental en el siglo V, pero muchas de sus prácticas continuaron en el Imperio Bizantino en el este.</a:t>
            </a:r>
            <a:endParaRPr lang="en-US"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27253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ED0FD3-7539-10EF-06DE-5F3EF5A59381}"/>
              </a:ext>
            </a:extLst>
          </p:cNvPr>
          <p:cNvSpPr>
            <a:spLocks noGrp="1"/>
          </p:cNvSpPr>
          <p:nvPr>
            <p:ph type="title"/>
          </p:nvPr>
        </p:nvSpPr>
        <p:spPr>
          <a:xfrm>
            <a:off x="357187" y="280988"/>
            <a:ext cx="9875520" cy="1356360"/>
          </a:xfrm>
        </p:spPr>
        <p:txBody>
          <a:bodyPr/>
          <a:lstStyle/>
          <a:p>
            <a:r>
              <a:rPr lang="es-CR" dirty="0"/>
              <a:t>Revolución Industrial </a:t>
            </a:r>
          </a:p>
        </p:txBody>
      </p:sp>
      <p:sp>
        <p:nvSpPr>
          <p:cNvPr id="3" name="Marcador de contenido 2">
            <a:extLst>
              <a:ext uri="{FF2B5EF4-FFF2-40B4-BE49-F238E27FC236}">
                <a16:creationId xmlns:a16="http://schemas.microsoft.com/office/drawing/2014/main" id="{2CC16D89-2C12-C3BA-CF67-7597BB30F8EC}"/>
              </a:ext>
            </a:extLst>
          </p:cNvPr>
          <p:cNvSpPr>
            <a:spLocks noGrp="1"/>
          </p:cNvSpPr>
          <p:nvPr>
            <p:ph idx="1"/>
          </p:nvPr>
        </p:nvSpPr>
        <p:spPr>
          <a:xfrm>
            <a:off x="514350" y="1637348"/>
            <a:ext cx="7358063" cy="4663440"/>
          </a:xfrm>
        </p:spPr>
        <p:txBody>
          <a:bodyPr/>
          <a:lstStyle/>
          <a:p>
            <a:r>
              <a:rPr lang="es-CR" sz="1800" dirty="0">
                <a:solidFill>
                  <a:srgbClr val="000000"/>
                </a:solidFill>
                <a:effectLst/>
                <a:latin typeface="Montserrat" panose="00000500000000000000" pitchFamily="2" charset="0"/>
                <a:ea typeface="Times New Roman" panose="02020603050405020304" pitchFamily="18" charset="0"/>
              </a:rPr>
              <a:t>La revolución industrial en Gran Bretaña a finales del siglo XVIII y se extendió por toda Europa.</a:t>
            </a:r>
            <a:endParaRPr lang="en-US" sz="1800" dirty="0">
              <a:effectLst/>
              <a:latin typeface="Times New Roman" panose="02020603050405020304" pitchFamily="18" charset="0"/>
              <a:ea typeface="Times New Roman" panose="02020603050405020304" pitchFamily="18" charset="0"/>
            </a:endParaRPr>
          </a:p>
          <a:p>
            <a:pPr algn="just"/>
            <a:r>
              <a:rPr lang="es-CR" sz="1800" dirty="0">
                <a:solidFill>
                  <a:srgbClr val="000000"/>
                </a:solidFill>
                <a:effectLst/>
                <a:latin typeface="Montserrat" panose="00000500000000000000" pitchFamily="2" charset="0"/>
                <a:ea typeface="Times New Roman" panose="02020603050405020304" pitchFamily="18" charset="0"/>
              </a:rPr>
              <a:t>Paso de agrícola y artesanal donde los primeros pobladores usaron la administración de acorde a los grupos sociales o familias, dividiéndonos las funciones; de acuerdo a las capacidades y habilidades de cada integrante.</a:t>
            </a:r>
            <a:endParaRPr lang="en-US" sz="1800" dirty="0">
              <a:effectLst/>
              <a:latin typeface="Times New Roman" panose="02020603050405020304" pitchFamily="18" charset="0"/>
              <a:ea typeface="Times New Roman" panose="02020603050405020304" pitchFamily="18" charset="0"/>
            </a:endParaRPr>
          </a:p>
          <a:p>
            <a:pPr algn="just"/>
            <a:r>
              <a:rPr lang="es-CR" sz="1800" dirty="0">
                <a:solidFill>
                  <a:srgbClr val="000000"/>
                </a:solidFill>
                <a:effectLst/>
                <a:latin typeface="Montserrat" panose="00000500000000000000" pitchFamily="2" charset="0"/>
                <a:ea typeface="Times New Roman" panose="02020603050405020304" pitchFamily="18" charset="0"/>
              </a:rPr>
              <a:t>Se caracterizó por </a:t>
            </a:r>
            <a:r>
              <a:rPr lang="es-CR" sz="1800" b="1" dirty="0">
                <a:solidFill>
                  <a:srgbClr val="000000"/>
                </a:solidFill>
                <a:effectLst/>
                <a:latin typeface="Montserrat" panose="00000500000000000000" pitchFamily="2" charset="0"/>
                <a:ea typeface="Times New Roman" panose="02020603050405020304" pitchFamily="18" charset="0"/>
              </a:rPr>
              <a:t>la mecanización </a:t>
            </a:r>
            <a:r>
              <a:rPr lang="es-CR" sz="1800" dirty="0">
                <a:solidFill>
                  <a:srgbClr val="000000"/>
                </a:solidFill>
                <a:effectLst/>
                <a:latin typeface="Montserrat" panose="00000500000000000000" pitchFamily="2" charset="0"/>
                <a:ea typeface="Times New Roman" panose="02020603050405020304" pitchFamily="18" charset="0"/>
              </a:rPr>
              <a:t>de la industria y la agricultura, la aplicación de </a:t>
            </a:r>
            <a:r>
              <a:rPr lang="es-CR" sz="1800" b="1" dirty="0">
                <a:solidFill>
                  <a:srgbClr val="000000"/>
                </a:solidFill>
                <a:effectLst/>
                <a:latin typeface="Montserrat" panose="00000500000000000000" pitchFamily="2" charset="0"/>
                <a:ea typeface="Times New Roman" panose="02020603050405020304" pitchFamily="18" charset="0"/>
              </a:rPr>
              <a:t>la fuerza motriz, el avance de los transportes y comunicaciones </a:t>
            </a:r>
            <a:r>
              <a:rPr lang="es-CR" sz="1800" dirty="0">
                <a:solidFill>
                  <a:srgbClr val="000000"/>
                </a:solidFill>
                <a:effectLst/>
                <a:latin typeface="Montserrat" panose="00000500000000000000" pitchFamily="2" charset="0"/>
                <a:ea typeface="Times New Roman" panose="02020603050405020304" pitchFamily="18" charset="0"/>
              </a:rPr>
              <a:t>y el desarrollo de las fábricas.</a:t>
            </a:r>
            <a:r>
              <a:rPr lang="en-US" sz="1800" dirty="0">
                <a:latin typeface="Times New Roman" panose="02020603050405020304" pitchFamily="18" charset="0"/>
                <a:ea typeface="Times New Roman" panose="02020603050405020304" pitchFamily="18" charset="0"/>
              </a:rPr>
              <a:t>  </a:t>
            </a:r>
          </a:p>
          <a:p>
            <a:pPr algn="just"/>
            <a:r>
              <a:rPr lang="es-CR" sz="1800" b="1" dirty="0">
                <a:solidFill>
                  <a:srgbClr val="000000"/>
                </a:solidFill>
                <a:effectLst/>
                <a:latin typeface="Montserrat" panose="00000500000000000000" pitchFamily="2" charset="0"/>
                <a:ea typeface="Times New Roman" panose="02020603050405020304" pitchFamily="18" charset="0"/>
              </a:rPr>
              <a:t>La producción en serie </a:t>
            </a:r>
            <a:r>
              <a:rPr lang="es-CR" sz="1800" dirty="0">
                <a:solidFill>
                  <a:srgbClr val="000000"/>
                </a:solidFill>
                <a:effectLst/>
                <a:latin typeface="Montserrat" panose="00000500000000000000" pitchFamily="2" charset="0"/>
                <a:ea typeface="Times New Roman" panose="02020603050405020304" pitchFamily="18" charset="0"/>
              </a:rPr>
              <a:t>compra la </a:t>
            </a:r>
            <a:r>
              <a:rPr lang="es-CR" sz="1800" b="1" dirty="0">
                <a:solidFill>
                  <a:schemeClr val="tx1"/>
                </a:solidFill>
                <a:effectLst/>
                <a:latin typeface="Montserrat" panose="00000500000000000000" pitchFamily="2" charset="0"/>
                <a:ea typeface="Times New Roman" panose="02020603050405020304" pitchFamily="18" charset="0"/>
              </a:rPr>
              <a:t>fuerza de trabajo </a:t>
            </a:r>
            <a:r>
              <a:rPr lang="es-CR" sz="1800" dirty="0">
                <a:solidFill>
                  <a:schemeClr val="tx1"/>
                </a:solidFill>
                <a:effectLst/>
                <a:latin typeface="Montserrat" panose="00000500000000000000" pitchFamily="2" charset="0"/>
                <a:ea typeface="Times New Roman" panose="02020603050405020304" pitchFamily="18" charset="0"/>
              </a:rPr>
              <a:t>y </a:t>
            </a:r>
            <a:r>
              <a:rPr lang="es-CR" sz="1800" b="1" dirty="0">
                <a:solidFill>
                  <a:schemeClr val="tx1"/>
                </a:solidFill>
                <a:effectLst/>
                <a:latin typeface="Montserrat" panose="00000500000000000000" pitchFamily="2" charset="0"/>
                <a:ea typeface="Times New Roman" panose="02020603050405020304" pitchFamily="18" charset="0"/>
              </a:rPr>
              <a:t>coordina las tareas</a:t>
            </a:r>
            <a:r>
              <a:rPr lang="es-CR" sz="1800" dirty="0">
                <a:solidFill>
                  <a:schemeClr val="tx1"/>
                </a:solidFill>
                <a:effectLst/>
                <a:latin typeface="Montserrat" panose="00000500000000000000" pitchFamily="2" charset="0"/>
                <a:ea typeface="Times New Roman" panose="02020603050405020304" pitchFamily="18" charset="0"/>
              </a:rPr>
              <a:t> para que la organización sea </a:t>
            </a:r>
            <a:r>
              <a:rPr lang="es-CR" sz="1800" b="1" dirty="0">
                <a:solidFill>
                  <a:schemeClr val="tx1"/>
                </a:solidFill>
                <a:effectLst/>
                <a:latin typeface="Montserrat" panose="00000500000000000000" pitchFamily="2" charset="0"/>
                <a:ea typeface="Times New Roman" panose="02020603050405020304" pitchFamily="18" charset="0"/>
              </a:rPr>
              <a:t>eficiente. </a:t>
            </a:r>
          </a:p>
          <a:p>
            <a:pPr algn="just"/>
            <a:r>
              <a:rPr lang="es-CR" sz="1800" dirty="0">
                <a:solidFill>
                  <a:schemeClr val="tx1"/>
                </a:solidFill>
                <a:effectLst/>
                <a:latin typeface="Montserrat" panose="00000500000000000000" pitchFamily="2" charset="0"/>
                <a:ea typeface="Times New Roman" panose="02020603050405020304" pitchFamily="18" charset="0"/>
              </a:rPr>
              <a:t>A partir de ese proceso productivo surgieron teorías para mejorar </a:t>
            </a:r>
            <a:r>
              <a:rPr lang="es-CR" sz="1800" b="1" dirty="0">
                <a:solidFill>
                  <a:schemeClr val="tx1"/>
                </a:solidFill>
                <a:effectLst/>
                <a:latin typeface="Montserrat" panose="00000500000000000000" pitchFamily="2" charset="0"/>
                <a:ea typeface="Times New Roman" panose="02020603050405020304" pitchFamily="18" charset="0"/>
              </a:rPr>
              <a:t>los métodos, el tiempo y los recursos.</a:t>
            </a:r>
            <a:endParaRPr lang="en-US" sz="1800" b="1" dirty="0">
              <a:solidFill>
                <a:schemeClr val="tx1"/>
              </a:solidFill>
              <a:effectLst/>
              <a:latin typeface="Times New Roman" panose="02020603050405020304" pitchFamily="18" charset="0"/>
              <a:ea typeface="Times New Roman" panose="02020603050405020304" pitchFamily="18" charset="0"/>
            </a:endParaRPr>
          </a:p>
          <a:p>
            <a:endParaRPr lang="es-CR" dirty="0"/>
          </a:p>
        </p:txBody>
      </p:sp>
      <p:pic>
        <p:nvPicPr>
          <p:cNvPr id="5" name="Imagen 4">
            <a:extLst>
              <a:ext uri="{FF2B5EF4-FFF2-40B4-BE49-F238E27FC236}">
                <a16:creationId xmlns:a16="http://schemas.microsoft.com/office/drawing/2014/main" id="{9A3AA1A4-B08E-3842-2F56-C71C0E148A0E}"/>
              </a:ext>
            </a:extLst>
          </p:cNvPr>
          <p:cNvPicPr>
            <a:picLocks noChangeAspect="1"/>
          </p:cNvPicPr>
          <p:nvPr/>
        </p:nvPicPr>
        <p:blipFill>
          <a:blip r:embed="rId2"/>
          <a:stretch>
            <a:fillRect/>
          </a:stretch>
        </p:blipFill>
        <p:spPr>
          <a:xfrm>
            <a:off x="8029576" y="2064544"/>
            <a:ext cx="4873057" cy="2728912"/>
          </a:xfrm>
          <a:prstGeom prst="rect">
            <a:avLst/>
          </a:prstGeom>
        </p:spPr>
      </p:pic>
    </p:spTree>
    <p:extLst>
      <p:ext uri="{BB962C8B-B14F-4D97-AF65-F5344CB8AC3E}">
        <p14:creationId xmlns:p14="http://schemas.microsoft.com/office/powerpoint/2010/main" val="385626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783F456-5252-6F27-03B6-A353BEA62FC0}"/>
              </a:ext>
            </a:extLst>
          </p:cNvPr>
          <p:cNvSpPr>
            <a:spLocks noGrp="1"/>
          </p:cNvSpPr>
          <p:nvPr>
            <p:ph idx="1"/>
          </p:nvPr>
        </p:nvSpPr>
        <p:spPr/>
        <p:txBody>
          <a:bodyPr/>
          <a:lstStyle/>
          <a:p>
            <a:pPr marL="45720" indent="0" algn="ctr">
              <a:buNone/>
            </a:pP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este momento de la historia de la administración moderna, el protagonista es el trabajo. </a:t>
            </a:r>
          </a:p>
          <a:p>
            <a:pPr marL="45720" indent="0" algn="ctr">
              <a:buNone/>
            </a:pP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Toda la atención se centró en la </a:t>
            </a:r>
            <a:r>
              <a:rPr lang="es-CR" sz="3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especialización de trabajo</a:t>
            </a: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 en la </a:t>
            </a:r>
            <a:r>
              <a:rPr lang="es-CR" sz="3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implementación del control de procesos administrativos</a:t>
            </a:r>
            <a:r>
              <a:rPr lang="es-CR"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906422362"/>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711</TotalTime>
  <Words>1521</Words>
  <Application>Microsoft Office PowerPoint</Application>
  <PresentationFormat>Panorámica</PresentationFormat>
  <Paragraphs>102</Paragraphs>
  <Slides>25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25</vt:i4>
      </vt:variant>
    </vt:vector>
  </HeadingPairs>
  <TitlesOfParts>
    <vt:vector size="34" baseType="lpstr">
      <vt:lpstr>Arial</vt:lpstr>
      <vt:lpstr>Bookman Old Style</vt:lpstr>
      <vt:lpstr>Calibri</vt:lpstr>
      <vt:lpstr>Corbel</vt:lpstr>
      <vt:lpstr>Montserrat</vt:lpstr>
      <vt:lpstr>opensans</vt:lpstr>
      <vt:lpstr>opensans-bold</vt:lpstr>
      <vt:lpstr>Times New Roman</vt:lpstr>
      <vt:lpstr>Base</vt:lpstr>
      <vt:lpstr>Presentación de PowerPoint</vt:lpstr>
      <vt:lpstr>Administrar </vt:lpstr>
      <vt:lpstr>Qué es la administración?</vt:lpstr>
      <vt:lpstr>Línea de tiempo de la función de administrar hacia teorías administrativas </vt:lpstr>
      <vt:lpstr>Sedentarismo –Edad Primitiva  </vt:lpstr>
      <vt:lpstr>Edad Antigua </vt:lpstr>
      <vt:lpstr>Primeros sistemas de la administración pública </vt:lpstr>
      <vt:lpstr>Revolución Industrial </vt:lpstr>
      <vt:lpstr>Presentación de PowerPoint</vt:lpstr>
      <vt:lpstr>Edad Contemporánea </vt:lpstr>
      <vt:lpstr>Presentación de PowerPoint</vt:lpstr>
      <vt:lpstr>Principios de Fayol </vt:lpstr>
      <vt:lpstr>Revolución Francesa y a lo largo del siglo XIX</vt:lpstr>
      <vt:lpstr>Presentación de PowerPoint</vt:lpstr>
      <vt:lpstr>Burocracia</vt:lpstr>
      <vt:lpstr>Burocracia según Max Weber: </vt:lpstr>
      <vt:lpstr>Presentación de PowerPoint</vt:lpstr>
      <vt:lpstr>Presentación de PowerPoint</vt:lpstr>
      <vt:lpstr>Pausa activa </vt:lpstr>
      <vt:lpstr>Presentación de PowerPoint</vt:lpstr>
      <vt:lpstr>Presentación de PowerPoint</vt:lpstr>
      <vt:lpstr>Presentación de PowerPoint</vt:lpstr>
      <vt:lpstr>Presentación de PowerPoint</vt:lpstr>
      <vt:lpstr>Críticas a la Nueva Gestión Pública:</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Cristina</dc:creator>
  <cp:lastModifiedBy>Cristina</cp:lastModifiedBy>
  <cp:revision>7</cp:revision>
  <dcterms:created xsi:type="dcterms:W3CDTF">2024-06-29T01:32:17Z</dcterms:created>
  <dcterms:modified xsi:type="dcterms:W3CDTF">2024-06-29T13:23:19Z</dcterms:modified>
</cp:coreProperties>
</file>