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49"/>
  </p:notesMasterIdLst>
  <p:handoutMasterIdLst>
    <p:handoutMasterId r:id="rId50"/>
  </p:handoutMasterIdLst>
  <p:sldIdLst>
    <p:sldId id="256" r:id="rId5"/>
    <p:sldId id="263" r:id="rId6"/>
    <p:sldId id="258" r:id="rId7"/>
    <p:sldId id="259" r:id="rId8"/>
    <p:sldId id="262" r:id="rId9"/>
    <p:sldId id="270" r:id="rId10"/>
    <p:sldId id="271" r:id="rId11"/>
    <p:sldId id="272" r:id="rId12"/>
    <p:sldId id="295" r:id="rId13"/>
    <p:sldId id="294" r:id="rId14"/>
    <p:sldId id="273" r:id="rId15"/>
    <p:sldId id="274" r:id="rId16"/>
    <p:sldId id="277" r:id="rId17"/>
    <p:sldId id="275" r:id="rId18"/>
    <p:sldId id="278" r:id="rId19"/>
    <p:sldId id="276" r:id="rId20"/>
    <p:sldId id="268" r:id="rId21"/>
    <p:sldId id="279" r:id="rId22"/>
    <p:sldId id="281" r:id="rId23"/>
    <p:sldId id="293" r:id="rId24"/>
    <p:sldId id="260" r:id="rId25"/>
    <p:sldId id="282" r:id="rId26"/>
    <p:sldId id="296" r:id="rId27"/>
    <p:sldId id="299" r:id="rId28"/>
    <p:sldId id="297" r:id="rId29"/>
    <p:sldId id="284" r:id="rId30"/>
    <p:sldId id="286" r:id="rId31"/>
    <p:sldId id="298" r:id="rId32"/>
    <p:sldId id="287" r:id="rId33"/>
    <p:sldId id="300" r:id="rId34"/>
    <p:sldId id="288" r:id="rId35"/>
    <p:sldId id="289" r:id="rId36"/>
    <p:sldId id="301" r:id="rId37"/>
    <p:sldId id="291" r:id="rId38"/>
    <p:sldId id="302" r:id="rId39"/>
    <p:sldId id="290" r:id="rId40"/>
    <p:sldId id="303" r:id="rId41"/>
    <p:sldId id="304" r:id="rId42"/>
    <p:sldId id="306" r:id="rId43"/>
    <p:sldId id="307" r:id="rId44"/>
    <p:sldId id="308" r:id="rId45"/>
    <p:sldId id="305" r:id="rId46"/>
    <p:sldId id="309" r:id="rId47"/>
    <p:sldId id="310" r:id="rId48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68" d="100"/>
          <a:sy n="68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icon_colorful5" csCatId="colorful" phldr="1"/>
      <dgm:spPr/>
    </dgm:pt>
    <dgm:pt modelId="{4AF52931-E4CA-4429-AACB-B8747CDB2409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2000" b="1" noProof="0" dirty="0"/>
            <a:t>Institucionalismo </a:t>
          </a:r>
        </a:p>
        <a:p>
          <a:pPr rtl="0">
            <a:lnSpc>
              <a:spcPct val="100000"/>
            </a:lnSpc>
            <a:defRPr cap="all"/>
          </a:pPr>
          <a:r>
            <a:rPr lang="es-ES" sz="2000" b="1" noProof="0" dirty="0"/>
            <a:t>y </a:t>
          </a:r>
        </a:p>
        <a:p>
          <a:pPr rtl="0">
            <a:lnSpc>
              <a:spcPct val="100000"/>
            </a:lnSpc>
            <a:defRPr cap="all"/>
          </a:pPr>
          <a:r>
            <a:rPr lang="es-ES" sz="2000" b="1" noProof="0" dirty="0"/>
            <a:t>Neo- Institucionalismo  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81BEB84D-9A77-49C6-9301-B3359FCAC75F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2000" b="1" noProof="0" dirty="0"/>
            <a:t>Nueva </a:t>
          </a:r>
        </a:p>
        <a:p>
          <a:pPr rtl="0">
            <a:lnSpc>
              <a:spcPct val="100000"/>
            </a:lnSpc>
            <a:defRPr cap="all"/>
          </a:pPr>
          <a:r>
            <a:rPr lang="es-ES" sz="2000" b="1" noProof="0" dirty="0"/>
            <a:t>Gestión Pública 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BFF9359E-E9B1-4B73-BACC-2C7988765B16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2000" b="1" noProof="0" dirty="0"/>
            <a:t>Gestión </a:t>
          </a:r>
        </a:p>
        <a:p>
          <a:pPr rtl="0">
            <a:lnSpc>
              <a:spcPct val="100000"/>
            </a:lnSpc>
            <a:defRPr cap="all"/>
          </a:pPr>
          <a:r>
            <a:rPr lang="es-ES" sz="2000" b="1" noProof="0" dirty="0"/>
            <a:t>Corporativa 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29BB62C3-8DAE-49E7-A154-FB8CDD20BD56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FDCF1FF3-A522-43E2-ADBB-4D937E5D4C8B}" type="pres">
      <dgm:prSet presAssocID="{4AF52931-E4CA-4429-AACB-B8747CDB2409}" presName="compNode" presStyleCnt="0"/>
      <dgm:spPr/>
    </dgm:pt>
    <dgm:pt modelId="{4404E5A3-F3AE-4794-ABE8-672905731E8A}" type="pres">
      <dgm:prSet presAssocID="{4AF52931-E4CA-4429-AACB-B8747CDB2409}" presName="iconBgRect" presStyleLbl="bgShp" presStyleIdx="0" presStyleCnt="3" custAng="16200000"/>
      <dgm:spPr>
        <a:prstGeom prst="teardrop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66E983A8-4726-42A4-977A-7FF40FC16E6F}" type="pres">
      <dgm:prSet presAssocID="{4AF52931-E4CA-4429-AACB-B8747CDB2409}" presName="iconRect" presStyleLbl="node1" presStyleIdx="0" presStyleCnt="3" custFlipVert="1" custFlipHor="1" custScaleX="75084" custScaleY="145855" custLinFactX="-130974" custLinFactY="100000" custLinFactNeighborX="-200000" custLinFactNeighborY="144606"/>
      <dgm:spPr>
        <a:noFill/>
        <a:ln>
          <a:noFill/>
        </a:ln>
      </dgm:spPr>
    </dgm:pt>
    <dgm:pt modelId="{816F14CD-531F-4A61-BE1E-1AB8218315CD}" type="pres">
      <dgm:prSet presAssocID="{4AF52931-E4CA-4429-AACB-B8747CDB2409}" presName="spaceRect" presStyleCnt="0"/>
      <dgm:spPr/>
    </dgm:pt>
    <dgm:pt modelId="{D004084F-AAF0-4394-A4B8-1C80AB3016EE}" type="pres">
      <dgm:prSet presAssocID="{4AF52931-E4CA-4429-AACB-B8747CDB2409}" presName="textRect" presStyleLbl="revTx" presStyleIdx="0" presStyleCnt="3">
        <dgm:presLayoutVars>
          <dgm:chMax val="1"/>
          <dgm:chPref val="1"/>
        </dgm:presLayoutVars>
      </dgm:prSet>
      <dgm:spPr/>
    </dgm:pt>
    <dgm:pt modelId="{F18176B8-4648-41E0-BE74-D3A38454740A}" type="pres">
      <dgm:prSet presAssocID="{D86AF01C-9CBC-41F8-9354-48CD82BDFDC9}" presName="sibTrans" presStyleCnt="0"/>
      <dgm:spPr/>
    </dgm:pt>
    <dgm:pt modelId="{852075D9-1865-4DCB-B7BC-419821E8D39E}" type="pres">
      <dgm:prSet presAssocID="{81BEB84D-9A77-49C6-9301-B3359FCAC75F}" presName="compNode" presStyleCnt="0"/>
      <dgm:spPr/>
    </dgm:pt>
    <dgm:pt modelId="{F7FA26C2-9A7D-456E-A3F1-57C85E3B8944}" type="pres">
      <dgm:prSet presAssocID="{81BEB84D-9A77-49C6-9301-B3359FCAC75F}" presName="iconBgRect" presStyleLbl="bgShp" presStyleIdx="1" presStyleCnt="3" custAng="16200000"/>
      <dgm:spPr>
        <a:prstGeom prst="teardrop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8D027E61-512C-4C5C-B861-C214EB2B7051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80D50278-A184-474B-BE1F-D445925966D1}" type="pres">
      <dgm:prSet presAssocID="{81BEB84D-9A77-49C6-9301-B3359FCAC75F}" presName="spaceRect" presStyleCnt="0"/>
      <dgm:spPr/>
    </dgm:pt>
    <dgm:pt modelId="{4A3CA5A9-4015-4F4C-A300-8CD9B37F28EC}" type="pres">
      <dgm:prSet presAssocID="{81BEB84D-9A77-49C6-9301-B3359FCAC75F}" presName="textRect" presStyleLbl="revTx" presStyleIdx="1" presStyleCnt="3" custScaleY="62471">
        <dgm:presLayoutVars>
          <dgm:chMax val="1"/>
          <dgm:chPref val="1"/>
        </dgm:presLayoutVars>
      </dgm:prSet>
      <dgm:spPr/>
    </dgm:pt>
    <dgm:pt modelId="{1226883D-D094-4C40-8CCE-4CC35ABC012F}" type="pres">
      <dgm:prSet presAssocID="{5D260F18-25D2-4074-87F1-7E78DDA61C58}" presName="sibTrans" presStyleCnt="0"/>
      <dgm:spPr/>
    </dgm:pt>
    <dgm:pt modelId="{AB01B044-5881-4A3A-96FC-B42D55A09448}" type="pres">
      <dgm:prSet presAssocID="{BFF9359E-E9B1-4B73-BACC-2C7988765B16}" presName="compNode" presStyleCnt="0"/>
      <dgm:spPr/>
    </dgm:pt>
    <dgm:pt modelId="{6E502D37-0C18-4C1D-B5B6-1EE0F7480188}" type="pres">
      <dgm:prSet presAssocID="{BFF9359E-E9B1-4B73-BACC-2C7988765B16}" presName="iconBgRect" presStyleLbl="bgShp" presStyleIdx="2" presStyleCnt="3" custAng="16200000"/>
      <dgm:spPr>
        <a:prstGeom prst="teardrop">
          <a:avLst/>
        </a:prstGeom>
        <a:blipFill rotWithShape="0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7291F4F3-1EE7-4DA5-9945-2BDB8BB6DF14}" type="pres">
      <dgm:prSet presAssocID="{BFF9359E-E9B1-4B73-BACC-2C7988765B16}" presName="iconRect" presStyleLbl="node1" presStyleIdx="2" presStyleCnt="3" custLinFactX="59755" custLinFactNeighborX="100000" custLinFactNeighborY="85892"/>
      <dgm:spPr>
        <a:noFill/>
        <a:ln>
          <a:noFill/>
        </a:ln>
      </dgm:spPr>
    </dgm:pt>
    <dgm:pt modelId="{D10C2546-83E9-4D63-9C0E-CEAB56718E16}" type="pres">
      <dgm:prSet presAssocID="{BFF9359E-E9B1-4B73-BACC-2C7988765B16}" presName="spaceRect" presStyleCnt="0"/>
      <dgm:spPr/>
    </dgm:pt>
    <dgm:pt modelId="{2D3AA4CD-88DE-4BAA-9BCF-1DE9D253FCAA}" type="pres">
      <dgm:prSet presAssocID="{BFF9359E-E9B1-4B73-BACC-2C7988765B16}" presName="textRect" presStyleLbl="revTx" presStyleIdx="2" presStyleCnt="3" custLinFactNeighborX="1194" custLinFactNeighborY="30843">
        <dgm:presLayoutVars>
          <dgm:chMax val="1"/>
          <dgm:chPref val="1"/>
        </dgm:presLayoutVars>
      </dgm:prSet>
      <dgm:spPr/>
    </dgm:pt>
  </dgm:ptLst>
  <dgm:cxnLst>
    <dgm:cxn modelId="{9DFFC12E-9EC7-415F-AF62-C13E19722337}" type="presOf" srcId="{4AF52931-E4CA-4429-AACB-B8747CDB2409}" destId="{D004084F-AAF0-4394-A4B8-1C80AB3016EE}" srcOrd="0" destOrd="0" presId="urn:microsoft.com/office/officeart/2018/5/layout/IconLeafLabelList"/>
    <dgm:cxn modelId="{7F6D8240-3F76-4B70-803C-C0023D804140}" type="presOf" srcId="{81BEB84D-9A77-49C6-9301-B3359FCAC75F}" destId="{4A3CA5A9-4015-4F4C-A300-8CD9B37F28EC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656B1851-13C8-4201-B702-5947529A0870}" type="presOf" srcId="{C7720856-93F0-4CC7-B7FD-2466914A11D4}" destId="{29BB62C3-8DAE-49E7-A154-FB8CDD20BD56}" srcOrd="0" destOrd="0" presId="urn:microsoft.com/office/officeart/2018/5/layout/IconLeafLabelList"/>
    <dgm:cxn modelId="{888B9FBC-F4A1-4A8B-B703-D87865A65BD0}" type="presOf" srcId="{BFF9359E-E9B1-4B73-BACC-2C7988765B16}" destId="{2D3AA4CD-88DE-4BAA-9BCF-1DE9D253FCAA}" srcOrd="0" destOrd="0" presId="urn:microsoft.com/office/officeart/2018/5/layout/IconLeaf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3F2044FB-E33A-4D48-99CA-0445F424817E}" type="presParOf" srcId="{29BB62C3-8DAE-49E7-A154-FB8CDD20BD56}" destId="{FDCF1FF3-A522-43E2-ADBB-4D937E5D4C8B}" srcOrd="0" destOrd="0" presId="urn:microsoft.com/office/officeart/2018/5/layout/IconLeafLabelList"/>
    <dgm:cxn modelId="{8EBEBDEA-C728-40C7-A500-45AAE044D48A}" type="presParOf" srcId="{FDCF1FF3-A522-43E2-ADBB-4D937E5D4C8B}" destId="{4404E5A3-F3AE-4794-ABE8-672905731E8A}" srcOrd="0" destOrd="0" presId="urn:microsoft.com/office/officeart/2018/5/layout/IconLeafLabelList"/>
    <dgm:cxn modelId="{210C2635-EFBE-4087-8A06-CBDDD1A40B20}" type="presParOf" srcId="{FDCF1FF3-A522-43E2-ADBB-4D937E5D4C8B}" destId="{66E983A8-4726-42A4-977A-7FF40FC16E6F}" srcOrd="1" destOrd="0" presId="urn:microsoft.com/office/officeart/2018/5/layout/IconLeafLabelList"/>
    <dgm:cxn modelId="{255544D8-259D-4D93-AADB-48214076CE87}" type="presParOf" srcId="{FDCF1FF3-A522-43E2-ADBB-4D937E5D4C8B}" destId="{816F14CD-531F-4A61-BE1E-1AB8218315CD}" srcOrd="2" destOrd="0" presId="urn:microsoft.com/office/officeart/2018/5/layout/IconLeafLabelList"/>
    <dgm:cxn modelId="{75E893F9-4E62-48F2-9C80-C2B211FD72A7}" type="presParOf" srcId="{FDCF1FF3-A522-43E2-ADBB-4D937E5D4C8B}" destId="{D004084F-AAF0-4394-A4B8-1C80AB3016EE}" srcOrd="3" destOrd="0" presId="urn:microsoft.com/office/officeart/2018/5/layout/IconLeafLabelList"/>
    <dgm:cxn modelId="{C861A5A0-34EA-4D31-8AB0-14505D90A258}" type="presParOf" srcId="{29BB62C3-8DAE-49E7-A154-FB8CDD20BD56}" destId="{F18176B8-4648-41E0-BE74-D3A38454740A}" srcOrd="1" destOrd="0" presId="urn:microsoft.com/office/officeart/2018/5/layout/IconLeafLabelList"/>
    <dgm:cxn modelId="{F1025440-F45A-49AD-8ACD-D6CBEFFD176A}" type="presParOf" srcId="{29BB62C3-8DAE-49E7-A154-FB8CDD20BD56}" destId="{852075D9-1865-4DCB-B7BC-419821E8D39E}" srcOrd="2" destOrd="0" presId="urn:microsoft.com/office/officeart/2018/5/layout/IconLeafLabelList"/>
    <dgm:cxn modelId="{4E0D6DED-5324-4EAB-A18D-B82CD8C0B661}" type="presParOf" srcId="{852075D9-1865-4DCB-B7BC-419821E8D39E}" destId="{F7FA26C2-9A7D-456E-A3F1-57C85E3B8944}" srcOrd="0" destOrd="0" presId="urn:microsoft.com/office/officeart/2018/5/layout/IconLeafLabelList"/>
    <dgm:cxn modelId="{C479A7F5-7C12-4315-B942-CBEA9BC48C5B}" type="presParOf" srcId="{852075D9-1865-4DCB-B7BC-419821E8D39E}" destId="{8D027E61-512C-4C5C-B861-C214EB2B7051}" srcOrd="1" destOrd="0" presId="urn:microsoft.com/office/officeart/2018/5/layout/IconLeafLabelList"/>
    <dgm:cxn modelId="{8A7B0371-E017-432F-84B1-A5868FC44181}" type="presParOf" srcId="{852075D9-1865-4DCB-B7BC-419821E8D39E}" destId="{80D50278-A184-474B-BE1F-D445925966D1}" srcOrd="2" destOrd="0" presId="urn:microsoft.com/office/officeart/2018/5/layout/IconLeafLabelList"/>
    <dgm:cxn modelId="{682FF9C3-C79A-4334-AAE6-6960E2F1CC3A}" type="presParOf" srcId="{852075D9-1865-4DCB-B7BC-419821E8D39E}" destId="{4A3CA5A9-4015-4F4C-A300-8CD9B37F28EC}" srcOrd="3" destOrd="0" presId="urn:microsoft.com/office/officeart/2018/5/layout/IconLeafLabelList"/>
    <dgm:cxn modelId="{D0FB4BF6-4142-4C49-9D81-EC1E04A003A7}" type="presParOf" srcId="{29BB62C3-8DAE-49E7-A154-FB8CDD20BD56}" destId="{1226883D-D094-4C40-8CCE-4CC35ABC012F}" srcOrd="3" destOrd="0" presId="urn:microsoft.com/office/officeart/2018/5/layout/IconLeafLabelList"/>
    <dgm:cxn modelId="{73C2163B-A42F-451B-A59A-AD037C1E51A0}" type="presParOf" srcId="{29BB62C3-8DAE-49E7-A154-FB8CDD20BD56}" destId="{AB01B044-5881-4A3A-96FC-B42D55A09448}" srcOrd="4" destOrd="0" presId="urn:microsoft.com/office/officeart/2018/5/layout/IconLeafLabelList"/>
    <dgm:cxn modelId="{1F109E53-B825-44B8-8CE6-F518A007B81B}" type="presParOf" srcId="{AB01B044-5881-4A3A-96FC-B42D55A09448}" destId="{6E502D37-0C18-4C1D-B5B6-1EE0F7480188}" srcOrd="0" destOrd="0" presId="urn:microsoft.com/office/officeart/2018/5/layout/IconLeafLabelList"/>
    <dgm:cxn modelId="{216E2022-AAA0-4710-9842-2FF0FCE38A9B}" type="presParOf" srcId="{AB01B044-5881-4A3A-96FC-B42D55A09448}" destId="{7291F4F3-1EE7-4DA5-9945-2BDB8BB6DF14}" srcOrd="1" destOrd="0" presId="urn:microsoft.com/office/officeart/2018/5/layout/IconLeafLabelList"/>
    <dgm:cxn modelId="{67F22EF7-F70F-4CD6-8168-8782AFA33100}" type="presParOf" srcId="{AB01B044-5881-4A3A-96FC-B42D55A09448}" destId="{D10C2546-83E9-4D63-9C0E-CEAB56718E16}" srcOrd="2" destOrd="0" presId="urn:microsoft.com/office/officeart/2018/5/layout/IconLeafLabelList"/>
    <dgm:cxn modelId="{C4F521B0-CF88-49A3-877D-1D085FB5FCB0}" type="presParOf" srcId="{AB01B044-5881-4A3A-96FC-B42D55A09448}" destId="{2D3AA4CD-88DE-4BAA-9BCF-1DE9D253FC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5/8/layout/cycle6" loCatId="cycle" qsTypeId="urn:microsoft.com/office/officeart/2005/8/quickstyle/simple4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/>
        <a:lstStyle/>
        <a:p>
          <a:pPr rtl="0"/>
          <a:r>
            <a:rPr lang="es-ES" b="1" noProof="0" dirty="0">
              <a:solidFill>
                <a:schemeClr val="bg1"/>
              </a:solidFill>
            </a:rPr>
            <a:t>Instituciones Formales 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808B76D0-8EC7-469A-93AC-7A6017188A9D}" type="sibTrans" cxnId="{C5E94186-9CB6-4C42-92B3-C546CC53A7B9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4E8D2E69-0173-4BD3-B96A-7A9C5DD12B47}">
      <dgm:prSet/>
      <dgm:spPr/>
      <dgm:t>
        <a:bodyPr rtlCol="0"/>
        <a:lstStyle/>
        <a:p>
          <a:pPr rtl="0"/>
          <a:r>
            <a:rPr lang="es-ES" b="1" noProof="0" dirty="0">
              <a:solidFill>
                <a:schemeClr val="bg1"/>
              </a:solidFill>
            </a:rPr>
            <a:t>Rutinas, practicas, normas 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FEF1E80E-8A9E-4B0A-817C-2A4CFDCF3FB2}" type="sibTrans" cxnId="{0F866C41-EB5F-47BD-A2CD-A58671F15B67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93A6A030-ABAB-4EFA-B539-0FDB3E07C1EF}">
      <dgm:prSet/>
      <dgm:spPr/>
      <dgm:t>
        <a:bodyPr rtlCol="0"/>
        <a:lstStyle/>
        <a:p>
          <a:pPr rtl="0"/>
          <a:r>
            <a:rPr lang="es-ES" b="1" noProof="0" dirty="0">
              <a:solidFill>
                <a:schemeClr val="bg1"/>
              </a:solidFill>
            </a:rPr>
            <a:t>Agencias perdurables de luchas políticas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BFE0749E-E343-4A6F-BD09-2810EE6B4BD7}" type="sibTrans" cxnId="{4B40C8DC-6B57-4F5B-8440-7241C649700B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76D56F19-2708-49DB-8F92-D8AC45F23A9A}">
      <dgm:prSet/>
      <dgm:spPr/>
      <dgm:t>
        <a:bodyPr rtlCol="0"/>
        <a:lstStyle/>
        <a:p>
          <a:pPr rtl="0"/>
          <a:r>
            <a:rPr lang="es-ES" b="1" noProof="0" dirty="0">
              <a:solidFill>
                <a:schemeClr val="bg1"/>
              </a:solidFill>
            </a:rPr>
            <a:t>Permiten el funcionamiento de las sociedades</a:t>
          </a:r>
        </a:p>
      </dgm:t>
    </dgm:pt>
    <dgm:pt modelId="{9D5610C2-0A12-494A-AC46-8DD17C08B09F}" type="parTrans" cxnId="{32E90211-17E0-4DDF-9274-DD3E46D811B8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EC8965A1-F755-4945-8AAC-DCF1F68F011E}" type="sibTrans" cxnId="{32E90211-17E0-4DDF-9274-DD3E46D811B8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44E59079-4044-4615-844A-2BF6DDD5742E}" type="pres">
      <dgm:prSet presAssocID="{D4503D04-C97E-4622-AE07-D0307CB3B4CA}" presName="cycle" presStyleCnt="0">
        <dgm:presLayoutVars>
          <dgm:dir/>
          <dgm:resizeHandles val="exact"/>
        </dgm:presLayoutVars>
      </dgm:prSet>
      <dgm:spPr/>
    </dgm:pt>
    <dgm:pt modelId="{8207854D-2B51-4A8E-B5AE-10487E87CA78}" type="pres">
      <dgm:prSet presAssocID="{AAC263CB-8256-4B03-92FE-1622698FB3E9}" presName="node" presStyleLbl="node1" presStyleIdx="0" presStyleCnt="4">
        <dgm:presLayoutVars>
          <dgm:bulletEnabled val="1"/>
        </dgm:presLayoutVars>
      </dgm:prSet>
      <dgm:spPr/>
    </dgm:pt>
    <dgm:pt modelId="{3BD308D7-A299-4638-ADDE-05060FAADE0B}" type="pres">
      <dgm:prSet presAssocID="{AAC263CB-8256-4B03-92FE-1622698FB3E9}" presName="spNode" presStyleCnt="0"/>
      <dgm:spPr/>
    </dgm:pt>
    <dgm:pt modelId="{C8571390-81D5-4CB3-85C5-E4D11E7CFD6A}" type="pres">
      <dgm:prSet presAssocID="{808B76D0-8EC7-469A-93AC-7A6017188A9D}" presName="sibTrans" presStyleLbl="sibTrans1D1" presStyleIdx="0" presStyleCnt="4"/>
      <dgm:spPr/>
    </dgm:pt>
    <dgm:pt modelId="{A20D3CF3-3A37-4B6F-A6B5-4E7BBBD1546D}" type="pres">
      <dgm:prSet presAssocID="{4E8D2E69-0173-4BD3-B96A-7A9C5DD12B47}" presName="node" presStyleLbl="node1" presStyleIdx="1" presStyleCnt="4">
        <dgm:presLayoutVars>
          <dgm:bulletEnabled val="1"/>
        </dgm:presLayoutVars>
      </dgm:prSet>
      <dgm:spPr/>
    </dgm:pt>
    <dgm:pt modelId="{5699C828-C06B-4049-827B-700B959CB820}" type="pres">
      <dgm:prSet presAssocID="{4E8D2E69-0173-4BD3-B96A-7A9C5DD12B47}" presName="spNode" presStyleCnt="0"/>
      <dgm:spPr/>
    </dgm:pt>
    <dgm:pt modelId="{48BB7BDC-C048-4E69-ACAB-ECF95ED26C20}" type="pres">
      <dgm:prSet presAssocID="{FEF1E80E-8A9E-4B0A-817C-2A4CFDCF3FB2}" presName="sibTrans" presStyleLbl="sibTrans1D1" presStyleIdx="1" presStyleCnt="4"/>
      <dgm:spPr/>
    </dgm:pt>
    <dgm:pt modelId="{4521CE3A-1D32-4E92-83BA-6B4DBB6DBC61}" type="pres">
      <dgm:prSet presAssocID="{93A6A030-ABAB-4EFA-B539-0FDB3E07C1EF}" presName="node" presStyleLbl="node1" presStyleIdx="2" presStyleCnt="4">
        <dgm:presLayoutVars>
          <dgm:bulletEnabled val="1"/>
        </dgm:presLayoutVars>
      </dgm:prSet>
      <dgm:spPr/>
    </dgm:pt>
    <dgm:pt modelId="{34BD8A5D-E98E-4E78-B880-A24345A05A2D}" type="pres">
      <dgm:prSet presAssocID="{93A6A030-ABAB-4EFA-B539-0FDB3E07C1EF}" presName="spNode" presStyleCnt="0"/>
      <dgm:spPr/>
    </dgm:pt>
    <dgm:pt modelId="{C747AAAB-C295-45F8-80B3-C14658BB07BE}" type="pres">
      <dgm:prSet presAssocID="{BFE0749E-E343-4A6F-BD09-2810EE6B4BD7}" presName="sibTrans" presStyleLbl="sibTrans1D1" presStyleIdx="2" presStyleCnt="4"/>
      <dgm:spPr/>
    </dgm:pt>
    <dgm:pt modelId="{189DFD5B-E336-4C25-B91A-5BA538A2118E}" type="pres">
      <dgm:prSet presAssocID="{76D56F19-2708-49DB-8F92-D8AC45F23A9A}" presName="node" presStyleLbl="node1" presStyleIdx="3" presStyleCnt="4">
        <dgm:presLayoutVars>
          <dgm:bulletEnabled val="1"/>
        </dgm:presLayoutVars>
      </dgm:prSet>
      <dgm:spPr/>
    </dgm:pt>
    <dgm:pt modelId="{6F49F479-5DE3-4E1C-9602-1596AE98CFE6}" type="pres">
      <dgm:prSet presAssocID="{76D56F19-2708-49DB-8F92-D8AC45F23A9A}" presName="spNode" presStyleCnt="0"/>
      <dgm:spPr/>
    </dgm:pt>
    <dgm:pt modelId="{5ACEEF5B-7780-407E-9A1B-DD9AD3C9D5C6}" type="pres">
      <dgm:prSet presAssocID="{EC8965A1-F755-4945-8AAC-DCF1F68F011E}" presName="sibTrans" presStyleLbl="sibTrans1D1" presStyleIdx="3" presStyleCnt="4"/>
      <dgm:spPr/>
    </dgm:pt>
  </dgm:ptLst>
  <dgm:cxnLst>
    <dgm:cxn modelId="{B8012909-31CC-4651-B917-AA40A0B19C60}" type="presOf" srcId="{808B76D0-8EC7-469A-93AC-7A6017188A9D}" destId="{C8571390-81D5-4CB3-85C5-E4D11E7CFD6A}" srcOrd="0" destOrd="0" presId="urn:microsoft.com/office/officeart/2005/8/layout/cycle6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543E8744-CB30-49DE-AF2B-4CD39E66B57D}" type="presOf" srcId="{76D56F19-2708-49DB-8F92-D8AC45F23A9A}" destId="{189DFD5B-E336-4C25-B91A-5BA538A2118E}" srcOrd="0" destOrd="0" presId="urn:microsoft.com/office/officeart/2005/8/layout/cycle6"/>
    <dgm:cxn modelId="{771C6669-A4EF-41AF-8590-752148CA914D}" type="presOf" srcId="{4E8D2E69-0173-4BD3-B96A-7A9C5DD12B47}" destId="{A20D3CF3-3A37-4B6F-A6B5-4E7BBBD1546D}" srcOrd="0" destOrd="0" presId="urn:microsoft.com/office/officeart/2005/8/layout/cycle6"/>
    <dgm:cxn modelId="{B37EDD4B-343D-4F96-9CAD-7FE23EC43B88}" type="presOf" srcId="{EC8965A1-F755-4945-8AAC-DCF1F68F011E}" destId="{5ACEEF5B-7780-407E-9A1B-DD9AD3C9D5C6}" srcOrd="0" destOrd="0" presId="urn:microsoft.com/office/officeart/2005/8/layout/cycle6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F90035AD-DBAC-4CA9-AA0A-714D22095450}" type="presOf" srcId="{D4503D04-C97E-4622-AE07-D0307CB3B4CA}" destId="{44E59079-4044-4615-844A-2BF6DDD5742E}" srcOrd="0" destOrd="0" presId="urn:microsoft.com/office/officeart/2005/8/layout/cycle6"/>
    <dgm:cxn modelId="{839722B2-0B9D-4B60-875E-31C70C790265}" type="presOf" srcId="{AAC263CB-8256-4B03-92FE-1622698FB3E9}" destId="{8207854D-2B51-4A8E-B5AE-10487E87CA78}" srcOrd="0" destOrd="0" presId="urn:microsoft.com/office/officeart/2005/8/layout/cycle6"/>
    <dgm:cxn modelId="{B66D5ECA-14EC-4C3E-AFD7-124FCA083E2B}" type="presOf" srcId="{93A6A030-ABAB-4EFA-B539-0FDB3E07C1EF}" destId="{4521CE3A-1D32-4E92-83BA-6B4DBB6DBC61}" srcOrd="0" destOrd="0" presId="urn:microsoft.com/office/officeart/2005/8/layout/cycle6"/>
    <dgm:cxn modelId="{C3DE9ED3-38FB-4274-A096-C51CB55DF9E2}" type="presOf" srcId="{FEF1E80E-8A9E-4B0A-817C-2A4CFDCF3FB2}" destId="{48BB7BDC-C048-4E69-ACAB-ECF95ED26C20}" srcOrd="0" destOrd="0" presId="urn:microsoft.com/office/officeart/2005/8/layout/cycle6"/>
    <dgm:cxn modelId="{464CC8D7-9296-4E3D-8AFC-37B87AC6863B}" type="presOf" srcId="{BFE0749E-E343-4A6F-BD09-2810EE6B4BD7}" destId="{C747AAAB-C295-45F8-80B3-C14658BB07BE}" srcOrd="0" destOrd="0" presId="urn:microsoft.com/office/officeart/2005/8/layout/cycle6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26CB1FEB-1370-4614-92B2-B054D6C4BFAD}" type="presParOf" srcId="{44E59079-4044-4615-844A-2BF6DDD5742E}" destId="{8207854D-2B51-4A8E-B5AE-10487E87CA78}" srcOrd="0" destOrd="0" presId="urn:microsoft.com/office/officeart/2005/8/layout/cycle6"/>
    <dgm:cxn modelId="{46E1F505-6388-44AF-B512-07C548A8338D}" type="presParOf" srcId="{44E59079-4044-4615-844A-2BF6DDD5742E}" destId="{3BD308D7-A299-4638-ADDE-05060FAADE0B}" srcOrd="1" destOrd="0" presId="urn:microsoft.com/office/officeart/2005/8/layout/cycle6"/>
    <dgm:cxn modelId="{90E711E1-8E37-4F9E-8AB6-1FE5F3C7553D}" type="presParOf" srcId="{44E59079-4044-4615-844A-2BF6DDD5742E}" destId="{C8571390-81D5-4CB3-85C5-E4D11E7CFD6A}" srcOrd="2" destOrd="0" presId="urn:microsoft.com/office/officeart/2005/8/layout/cycle6"/>
    <dgm:cxn modelId="{D787DAE8-F37D-4A52-990F-100975069741}" type="presParOf" srcId="{44E59079-4044-4615-844A-2BF6DDD5742E}" destId="{A20D3CF3-3A37-4B6F-A6B5-4E7BBBD1546D}" srcOrd="3" destOrd="0" presId="urn:microsoft.com/office/officeart/2005/8/layout/cycle6"/>
    <dgm:cxn modelId="{6EEA712C-250A-40AD-9C66-A8BCB8808E88}" type="presParOf" srcId="{44E59079-4044-4615-844A-2BF6DDD5742E}" destId="{5699C828-C06B-4049-827B-700B959CB820}" srcOrd="4" destOrd="0" presId="urn:microsoft.com/office/officeart/2005/8/layout/cycle6"/>
    <dgm:cxn modelId="{8C87D362-9185-46CA-BAAF-0C7624873007}" type="presParOf" srcId="{44E59079-4044-4615-844A-2BF6DDD5742E}" destId="{48BB7BDC-C048-4E69-ACAB-ECF95ED26C20}" srcOrd="5" destOrd="0" presId="urn:microsoft.com/office/officeart/2005/8/layout/cycle6"/>
    <dgm:cxn modelId="{9B7A4A4E-3CD1-4803-B18A-1217099CC800}" type="presParOf" srcId="{44E59079-4044-4615-844A-2BF6DDD5742E}" destId="{4521CE3A-1D32-4E92-83BA-6B4DBB6DBC61}" srcOrd="6" destOrd="0" presId="urn:microsoft.com/office/officeart/2005/8/layout/cycle6"/>
    <dgm:cxn modelId="{B658F7DC-C199-41B8-92D6-D3F07F180BC4}" type="presParOf" srcId="{44E59079-4044-4615-844A-2BF6DDD5742E}" destId="{34BD8A5D-E98E-4E78-B880-A24345A05A2D}" srcOrd="7" destOrd="0" presId="urn:microsoft.com/office/officeart/2005/8/layout/cycle6"/>
    <dgm:cxn modelId="{A241D65D-8056-4E29-B8E1-18FFE36C66D3}" type="presParOf" srcId="{44E59079-4044-4615-844A-2BF6DDD5742E}" destId="{C747AAAB-C295-45F8-80B3-C14658BB07BE}" srcOrd="8" destOrd="0" presId="urn:microsoft.com/office/officeart/2005/8/layout/cycle6"/>
    <dgm:cxn modelId="{B236F409-DAE6-4262-BCB6-4E3EB3842410}" type="presParOf" srcId="{44E59079-4044-4615-844A-2BF6DDD5742E}" destId="{189DFD5B-E336-4C25-B91A-5BA538A2118E}" srcOrd="9" destOrd="0" presId="urn:microsoft.com/office/officeart/2005/8/layout/cycle6"/>
    <dgm:cxn modelId="{C5E8BEEB-5613-4831-B709-6807B41D380A}" type="presParOf" srcId="{44E59079-4044-4615-844A-2BF6DDD5742E}" destId="{6F49F479-5DE3-4E1C-9602-1596AE98CFE6}" srcOrd="10" destOrd="0" presId="urn:microsoft.com/office/officeart/2005/8/layout/cycle6"/>
    <dgm:cxn modelId="{D991BBDE-173D-4492-9A80-08ECF8E7AD22}" type="presParOf" srcId="{44E59079-4044-4615-844A-2BF6DDD5742E}" destId="{5ACEEF5B-7780-407E-9A1B-DD9AD3C9D5C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A65C1-7BB6-4470-98F8-8CC0BD5431C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699FC23-83E5-4B70-A7A2-3F7737A16CFC}">
      <dgm:prSet phldrT="[Texto]" custT="1"/>
      <dgm:spPr/>
      <dgm:t>
        <a:bodyPr/>
        <a:lstStyle/>
        <a:p>
          <a:r>
            <a:rPr lang="es-CR" sz="2000" dirty="0"/>
            <a:t>Políticas</a:t>
          </a:r>
        </a:p>
        <a:p>
          <a:r>
            <a:rPr lang="es-CR" sz="1200" dirty="0"/>
            <a:t> (Partidos, TSE) </a:t>
          </a:r>
        </a:p>
      </dgm:t>
    </dgm:pt>
    <dgm:pt modelId="{1E5A89FA-95FD-427F-897D-7723783352E4}" type="parTrans" cxnId="{B31D2DB0-8F12-4578-BB26-727D92CAF0CD}">
      <dgm:prSet/>
      <dgm:spPr/>
      <dgm:t>
        <a:bodyPr/>
        <a:lstStyle/>
        <a:p>
          <a:endParaRPr lang="es-CR"/>
        </a:p>
      </dgm:t>
    </dgm:pt>
    <dgm:pt modelId="{E0ACE5CD-B1BB-4A1C-A529-1249730CE753}" type="sibTrans" cxnId="{B31D2DB0-8F12-4578-BB26-727D92CAF0CD}">
      <dgm:prSet/>
      <dgm:spPr/>
      <dgm:t>
        <a:bodyPr/>
        <a:lstStyle/>
        <a:p>
          <a:endParaRPr lang="es-CR"/>
        </a:p>
      </dgm:t>
    </dgm:pt>
    <dgm:pt modelId="{8B7876D8-B956-45B7-B076-C573DE48A323}">
      <dgm:prSet phldrT="[Texto]" custT="1"/>
      <dgm:spPr/>
      <dgm:t>
        <a:bodyPr/>
        <a:lstStyle/>
        <a:p>
          <a:r>
            <a:rPr lang="es-CR" sz="2000" dirty="0"/>
            <a:t>Económicas</a:t>
          </a:r>
        </a:p>
        <a:p>
          <a:r>
            <a:rPr lang="es-CR" sz="1200" dirty="0"/>
            <a:t>Bancos, </a:t>
          </a:r>
          <a:r>
            <a:rPr lang="es-CR" sz="1200" dirty="0" err="1"/>
            <a:t>Hacienda,Cooperativas</a:t>
          </a:r>
          <a:endParaRPr lang="es-CR" sz="1200" dirty="0"/>
        </a:p>
      </dgm:t>
    </dgm:pt>
    <dgm:pt modelId="{AEEBB85C-B6DC-49C6-99CE-4C7D39795C72}" type="parTrans" cxnId="{00A2D686-16D4-4388-AFDF-ED2AF784F835}">
      <dgm:prSet/>
      <dgm:spPr/>
      <dgm:t>
        <a:bodyPr/>
        <a:lstStyle/>
        <a:p>
          <a:endParaRPr lang="es-CR"/>
        </a:p>
      </dgm:t>
    </dgm:pt>
    <dgm:pt modelId="{A8A9DE68-8EEE-45CE-A761-109261560FA7}" type="sibTrans" cxnId="{00A2D686-16D4-4388-AFDF-ED2AF784F835}">
      <dgm:prSet/>
      <dgm:spPr/>
      <dgm:t>
        <a:bodyPr/>
        <a:lstStyle/>
        <a:p>
          <a:endParaRPr lang="es-CR"/>
        </a:p>
      </dgm:t>
    </dgm:pt>
    <dgm:pt modelId="{A4B70E4E-7A99-4D1F-B355-3E0368145E08}">
      <dgm:prSet phldrT="[Texto]" custT="1"/>
      <dgm:spPr/>
      <dgm:t>
        <a:bodyPr/>
        <a:lstStyle/>
        <a:p>
          <a:r>
            <a:rPr lang="es-CR" sz="2000" dirty="0"/>
            <a:t>Laborales</a:t>
          </a:r>
        </a:p>
        <a:p>
          <a:r>
            <a:rPr lang="es-CR" sz="1200" dirty="0"/>
            <a:t>(sindicatos, Servicio Civil)  </a:t>
          </a:r>
        </a:p>
      </dgm:t>
    </dgm:pt>
    <dgm:pt modelId="{DDCE50B2-E0F8-417A-8194-D3AEC56316E3}" type="parTrans" cxnId="{9BE8ACB6-131E-4269-AAC6-AD75745B6A14}">
      <dgm:prSet/>
      <dgm:spPr/>
      <dgm:t>
        <a:bodyPr/>
        <a:lstStyle/>
        <a:p>
          <a:endParaRPr lang="es-CR"/>
        </a:p>
      </dgm:t>
    </dgm:pt>
    <dgm:pt modelId="{C44AE5E0-04D5-402E-BB34-0F0F9B27FA84}" type="sibTrans" cxnId="{9BE8ACB6-131E-4269-AAC6-AD75745B6A14}">
      <dgm:prSet/>
      <dgm:spPr/>
      <dgm:t>
        <a:bodyPr/>
        <a:lstStyle/>
        <a:p>
          <a:endParaRPr lang="es-CR"/>
        </a:p>
      </dgm:t>
    </dgm:pt>
    <dgm:pt modelId="{ED3E551E-D85F-4D2B-A2A4-6BD309C901F1}">
      <dgm:prSet phldrT="[Texto]" custT="1"/>
      <dgm:spPr/>
      <dgm:t>
        <a:bodyPr/>
        <a:lstStyle/>
        <a:p>
          <a:r>
            <a:rPr lang="es-CR" sz="2000" dirty="0"/>
            <a:t>Educativas</a:t>
          </a:r>
        </a:p>
        <a:p>
          <a:r>
            <a:rPr lang="es-CR" sz="1200" dirty="0"/>
            <a:t>Métodos, técnicas , enfoque, -escuelas, universidades </a:t>
          </a:r>
        </a:p>
      </dgm:t>
    </dgm:pt>
    <dgm:pt modelId="{015E3AB8-91E9-4031-938A-0F32BF259B53}" type="parTrans" cxnId="{22187F6E-563E-40C0-A548-66A4503B2645}">
      <dgm:prSet/>
      <dgm:spPr/>
      <dgm:t>
        <a:bodyPr/>
        <a:lstStyle/>
        <a:p>
          <a:endParaRPr lang="es-CR"/>
        </a:p>
      </dgm:t>
    </dgm:pt>
    <dgm:pt modelId="{211D4291-66D7-475F-B120-BB5705A0C453}" type="sibTrans" cxnId="{22187F6E-563E-40C0-A548-66A4503B2645}">
      <dgm:prSet/>
      <dgm:spPr/>
      <dgm:t>
        <a:bodyPr/>
        <a:lstStyle/>
        <a:p>
          <a:endParaRPr lang="es-CR"/>
        </a:p>
      </dgm:t>
    </dgm:pt>
    <dgm:pt modelId="{F60FB28D-6D54-41D1-B512-B3BE83CE97B1}">
      <dgm:prSet phldrT="[Texto]" custT="1"/>
      <dgm:spPr/>
      <dgm:t>
        <a:bodyPr/>
        <a:lstStyle/>
        <a:p>
          <a:r>
            <a:rPr lang="es-CR" sz="2000" dirty="0"/>
            <a:t>Sociales </a:t>
          </a:r>
        </a:p>
        <a:p>
          <a:r>
            <a:rPr lang="es-CR" sz="1200" dirty="0"/>
            <a:t>(Arte, cultura, religión, salud, seguridad)</a:t>
          </a:r>
        </a:p>
      </dgm:t>
    </dgm:pt>
    <dgm:pt modelId="{24DCEE68-CAD9-4E02-803C-D08E10F93303}" type="parTrans" cxnId="{F772885C-BA26-4944-B599-1F23161B4F8F}">
      <dgm:prSet/>
      <dgm:spPr/>
      <dgm:t>
        <a:bodyPr/>
        <a:lstStyle/>
        <a:p>
          <a:endParaRPr lang="es-CR"/>
        </a:p>
      </dgm:t>
    </dgm:pt>
    <dgm:pt modelId="{4AB6427A-4EF6-43A1-A8A1-319F6C0922C6}" type="sibTrans" cxnId="{F772885C-BA26-4944-B599-1F23161B4F8F}">
      <dgm:prSet/>
      <dgm:spPr/>
      <dgm:t>
        <a:bodyPr/>
        <a:lstStyle/>
        <a:p>
          <a:endParaRPr lang="es-CR"/>
        </a:p>
      </dgm:t>
    </dgm:pt>
    <dgm:pt modelId="{5524C2B7-B101-4BC0-8C24-7ADB6CBA9C0C}">
      <dgm:prSet custT="1"/>
      <dgm:spPr/>
      <dgm:t>
        <a:bodyPr/>
        <a:lstStyle/>
        <a:p>
          <a:r>
            <a:rPr lang="es-ES" sz="2000" dirty="0"/>
            <a:t>Sociales </a:t>
          </a:r>
        </a:p>
        <a:p>
          <a:r>
            <a:rPr lang="es-ES" sz="1400" dirty="0"/>
            <a:t>(Arte, cultura, religión, salud )</a:t>
          </a:r>
          <a:endParaRPr lang="es-CR" sz="1400" dirty="0"/>
        </a:p>
      </dgm:t>
    </dgm:pt>
    <dgm:pt modelId="{06F7ED22-5273-4875-936D-080C76781042}" type="parTrans" cxnId="{79F04D86-09BC-4AED-B673-564719EE7FDC}">
      <dgm:prSet/>
      <dgm:spPr/>
      <dgm:t>
        <a:bodyPr/>
        <a:lstStyle/>
        <a:p>
          <a:endParaRPr lang="es-CR"/>
        </a:p>
      </dgm:t>
    </dgm:pt>
    <dgm:pt modelId="{556E6C94-8C24-431D-8D2D-3213262109BB}" type="sibTrans" cxnId="{79F04D86-09BC-4AED-B673-564719EE7FDC}">
      <dgm:prSet/>
      <dgm:spPr/>
      <dgm:t>
        <a:bodyPr/>
        <a:lstStyle/>
        <a:p>
          <a:endParaRPr lang="es-CR"/>
        </a:p>
      </dgm:t>
    </dgm:pt>
    <dgm:pt modelId="{76245ACD-5D8B-4D11-B5D1-B687C425EFC2}">
      <dgm:prSet custT="1"/>
      <dgm:spPr/>
      <dgm:t>
        <a:bodyPr/>
        <a:lstStyle/>
        <a:p>
          <a:r>
            <a:rPr lang="es-CR" sz="2000" dirty="0"/>
            <a:t>Jurídicas</a:t>
          </a:r>
        </a:p>
        <a:p>
          <a:r>
            <a:rPr lang="es-CR" sz="1400" dirty="0"/>
            <a:t>Tribunales, Corte, justicia</a:t>
          </a:r>
        </a:p>
      </dgm:t>
    </dgm:pt>
    <dgm:pt modelId="{FADD42DF-2052-4162-A7D3-FAA25374F476}" type="parTrans" cxnId="{1E3B2291-AEC4-4AD4-81D6-9D3C2D68EE81}">
      <dgm:prSet/>
      <dgm:spPr/>
      <dgm:t>
        <a:bodyPr/>
        <a:lstStyle/>
        <a:p>
          <a:endParaRPr lang="es-CR"/>
        </a:p>
      </dgm:t>
    </dgm:pt>
    <dgm:pt modelId="{CC4F68F7-7143-4406-917F-BA7DEF809840}" type="sibTrans" cxnId="{1E3B2291-AEC4-4AD4-81D6-9D3C2D68EE81}">
      <dgm:prSet/>
      <dgm:spPr/>
      <dgm:t>
        <a:bodyPr/>
        <a:lstStyle/>
        <a:p>
          <a:endParaRPr lang="es-CR"/>
        </a:p>
      </dgm:t>
    </dgm:pt>
    <dgm:pt modelId="{241083A6-F035-4A07-B6F1-51642F613654}" type="pres">
      <dgm:prSet presAssocID="{3DEA65C1-7BB6-4470-98F8-8CC0BD5431C6}" presName="Name0" presStyleCnt="0">
        <dgm:presLayoutVars>
          <dgm:dir/>
          <dgm:resizeHandles val="exact"/>
        </dgm:presLayoutVars>
      </dgm:prSet>
      <dgm:spPr/>
    </dgm:pt>
    <dgm:pt modelId="{87A1E8A4-B1AE-4AE3-AB2F-61EC3B20DF7C}" type="pres">
      <dgm:prSet presAssocID="{3DEA65C1-7BB6-4470-98F8-8CC0BD5431C6}" presName="cycle" presStyleCnt="0"/>
      <dgm:spPr/>
    </dgm:pt>
    <dgm:pt modelId="{6FC12032-6CCF-49E4-AE21-01AFFA8C3D99}" type="pres">
      <dgm:prSet presAssocID="{0699FC23-83E5-4B70-A7A2-3F7737A16CFC}" presName="nodeFirstNode" presStyleLbl="node1" presStyleIdx="0" presStyleCnt="7">
        <dgm:presLayoutVars>
          <dgm:bulletEnabled val="1"/>
        </dgm:presLayoutVars>
      </dgm:prSet>
      <dgm:spPr/>
    </dgm:pt>
    <dgm:pt modelId="{8FAEAE4E-82EC-4167-8D57-F729466CFB32}" type="pres">
      <dgm:prSet presAssocID="{E0ACE5CD-B1BB-4A1C-A529-1249730CE753}" presName="sibTransFirstNode" presStyleLbl="bgShp" presStyleIdx="0" presStyleCnt="1"/>
      <dgm:spPr/>
    </dgm:pt>
    <dgm:pt modelId="{DC51CB52-2279-40DC-9CAA-9DA44610E71B}" type="pres">
      <dgm:prSet presAssocID="{8B7876D8-B956-45B7-B076-C573DE48A323}" presName="nodeFollowingNodes" presStyleLbl="node1" presStyleIdx="1" presStyleCnt="7">
        <dgm:presLayoutVars>
          <dgm:bulletEnabled val="1"/>
        </dgm:presLayoutVars>
      </dgm:prSet>
      <dgm:spPr/>
    </dgm:pt>
    <dgm:pt modelId="{39ACBB8F-9469-4A63-AD97-C126A683F4C0}" type="pres">
      <dgm:prSet presAssocID="{A4B70E4E-7A99-4D1F-B355-3E0368145E08}" presName="nodeFollowingNodes" presStyleLbl="node1" presStyleIdx="2" presStyleCnt="7">
        <dgm:presLayoutVars>
          <dgm:bulletEnabled val="1"/>
        </dgm:presLayoutVars>
      </dgm:prSet>
      <dgm:spPr/>
    </dgm:pt>
    <dgm:pt modelId="{74070419-2162-454D-B991-C08C937E54C2}" type="pres">
      <dgm:prSet presAssocID="{ED3E551E-D85F-4D2B-A2A4-6BD309C901F1}" presName="nodeFollowingNodes" presStyleLbl="node1" presStyleIdx="3" presStyleCnt="7" custScaleX="109007" custScaleY="138874">
        <dgm:presLayoutVars>
          <dgm:bulletEnabled val="1"/>
        </dgm:presLayoutVars>
      </dgm:prSet>
      <dgm:spPr/>
    </dgm:pt>
    <dgm:pt modelId="{5BC68F63-BC16-4CA1-AFE2-F9B10B6E7A8F}" type="pres">
      <dgm:prSet presAssocID="{F60FB28D-6D54-41D1-B512-B3BE83CE97B1}" presName="nodeFollowingNodes" presStyleLbl="node1" presStyleIdx="4" presStyleCnt="7" custScaleX="89960" custScaleY="123805">
        <dgm:presLayoutVars>
          <dgm:bulletEnabled val="1"/>
        </dgm:presLayoutVars>
      </dgm:prSet>
      <dgm:spPr/>
    </dgm:pt>
    <dgm:pt modelId="{87C6C4ED-3187-43DF-ACF1-710DCEE69514}" type="pres">
      <dgm:prSet presAssocID="{5524C2B7-B101-4BC0-8C24-7ADB6CBA9C0C}" presName="nodeFollowingNodes" presStyleLbl="node1" presStyleIdx="5" presStyleCnt="7">
        <dgm:presLayoutVars>
          <dgm:bulletEnabled val="1"/>
        </dgm:presLayoutVars>
      </dgm:prSet>
      <dgm:spPr/>
    </dgm:pt>
    <dgm:pt modelId="{AC2099F6-581A-4B95-B9F9-AD909F91285F}" type="pres">
      <dgm:prSet presAssocID="{76245ACD-5D8B-4D11-B5D1-B687C425EFC2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CF9C625C-CED7-4CC6-8740-E6B5735BAB4D}" type="presOf" srcId="{E0ACE5CD-B1BB-4A1C-A529-1249730CE753}" destId="{8FAEAE4E-82EC-4167-8D57-F729466CFB32}" srcOrd="0" destOrd="0" presId="urn:microsoft.com/office/officeart/2005/8/layout/cycle3"/>
    <dgm:cxn modelId="{F772885C-BA26-4944-B599-1F23161B4F8F}" srcId="{3DEA65C1-7BB6-4470-98F8-8CC0BD5431C6}" destId="{F60FB28D-6D54-41D1-B512-B3BE83CE97B1}" srcOrd="4" destOrd="0" parTransId="{24DCEE68-CAD9-4E02-803C-D08E10F93303}" sibTransId="{4AB6427A-4EF6-43A1-A8A1-319F6C0922C6}"/>
    <dgm:cxn modelId="{22187F6E-563E-40C0-A548-66A4503B2645}" srcId="{3DEA65C1-7BB6-4470-98F8-8CC0BD5431C6}" destId="{ED3E551E-D85F-4D2B-A2A4-6BD309C901F1}" srcOrd="3" destOrd="0" parTransId="{015E3AB8-91E9-4031-938A-0F32BF259B53}" sibTransId="{211D4291-66D7-475F-B120-BB5705A0C453}"/>
    <dgm:cxn modelId="{4F31D24F-7465-4E87-9D33-32253D022DFA}" type="presOf" srcId="{8B7876D8-B956-45B7-B076-C573DE48A323}" destId="{DC51CB52-2279-40DC-9CAA-9DA44610E71B}" srcOrd="0" destOrd="0" presId="urn:microsoft.com/office/officeart/2005/8/layout/cycle3"/>
    <dgm:cxn modelId="{F843E576-6F4F-4971-A003-71BB46E9D3ED}" type="presOf" srcId="{ED3E551E-D85F-4D2B-A2A4-6BD309C901F1}" destId="{74070419-2162-454D-B991-C08C937E54C2}" srcOrd="0" destOrd="0" presId="urn:microsoft.com/office/officeart/2005/8/layout/cycle3"/>
    <dgm:cxn modelId="{79F04D86-09BC-4AED-B673-564719EE7FDC}" srcId="{3DEA65C1-7BB6-4470-98F8-8CC0BD5431C6}" destId="{5524C2B7-B101-4BC0-8C24-7ADB6CBA9C0C}" srcOrd="5" destOrd="0" parTransId="{06F7ED22-5273-4875-936D-080C76781042}" sibTransId="{556E6C94-8C24-431D-8D2D-3213262109BB}"/>
    <dgm:cxn modelId="{00A2D686-16D4-4388-AFDF-ED2AF784F835}" srcId="{3DEA65C1-7BB6-4470-98F8-8CC0BD5431C6}" destId="{8B7876D8-B956-45B7-B076-C573DE48A323}" srcOrd="1" destOrd="0" parTransId="{AEEBB85C-B6DC-49C6-99CE-4C7D39795C72}" sibTransId="{A8A9DE68-8EEE-45CE-A761-109261560FA7}"/>
    <dgm:cxn modelId="{A5269F87-BB23-4D1D-85CD-302515F70251}" type="presOf" srcId="{A4B70E4E-7A99-4D1F-B355-3E0368145E08}" destId="{39ACBB8F-9469-4A63-AD97-C126A683F4C0}" srcOrd="0" destOrd="0" presId="urn:microsoft.com/office/officeart/2005/8/layout/cycle3"/>
    <dgm:cxn modelId="{12615389-4402-4FC5-98CD-08BD7D2A7E3F}" type="presOf" srcId="{5524C2B7-B101-4BC0-8C24-7ADB6CBA9C0C}" destId="{87C6C4ED-3187-43DF-ACF1-710DCEE69514}" srcOrd="0" destOrd="0" presId="urn:microsoft.com/office/officeart/2005/8/layout/cycle3"/>
    <dgm:cxn modelId="{1E3B2291-AEC4-4AD4-81D6-9D3C2D68EE81}" srcId="{3DEA65C1-7BB6-4470-98F8-8CC0BD5431C6}" destId="{76245ACD-5D8B-4D11-B5D1-B687C425EFC2}" srcOrd="6" destOrd="0" parTransId="{FADD42DF-2052-4162-A7D3-FAA25374F476}" sibTransId="{CC4F68F7-7143-4406-917F-BA7DEF809840}"/>
    <dgm:cxn modelId="{82D0C2AD-D2ED-423B-ABEC-6D014D715DB3}" type="presOf" srcId="{3DEA65C1-7BB6-4470-98F8-8CC0BD5431C6}" destId="{241083A6-F035-4A07-B6F1-51642F613654}" srcOrd="0" destOrd="0" presId="urn:microsoft.com/office/officeart/2005/8/layout/cycle3"/>
    <dgm:cxn modelId="{B31D2DB0-8F12-4578-BB26-727D92CAF0CD}" srcId="{3DEA65C1-7BB6-4470-98F8-8CC0BD5431C6}" destId="{0699FC23-83E5-4B70-A7A2-3F7737A16CFC}" srcOrd="0" destOrd="0" parTransId="{1E5A89FA-95FD-427F-897D-7723783352E4}" sibTransId="{E0ACE5CD-B1BB-4A1C-A529-1249730CE753}"/>
    <dgm:cxn modelId="{9BE8ACB6-131E-4269-AAC6-AD75745B6A14}" srcId="{3DEA65C1-7BB6-4470-98F8-8CC0BD5431C6}" destId="{A4B70E4E-7A99-4D1F-B355-3E0368145E08}" srcOrd="2" destOrd="0" parTransId="{DDCE50B2-E0F8-417A-8194-D3AEC56316E3}" sibTransId="{C44AE5E0-04D5-402E-BB34-0F0F9B27FA84}"/>
    <dgm:cxn modelId="{79C6D0D6-0207-497F-84C3-57750E615C2A}" type="presOf" srcId="{76245ACD-5D8B-4D11-B5D1-B687C425EFC2}" destId="{AC2099F6-581A-4B95-B9F9-AD909F91285F}" srcOrd="0" destOrd="0" presId="urn:microsoft.com/office/officeart/2005/8/layout/cycle3"/>
    <dgm:cxn modelId="{DDC3E9D9-2DC8-4BDA-B126-9836EAC8FEC7}" type="presOf" srcId="{F60FB28D-6D54-41D1-B512-B3BE83CE97B1}" destId="{5BC68F63-BC16-4CA1-AFE2-F9B10B6E7A8F}" srcOrd="0" destOrd="0" presId="urn:microsoft.com/office/officeart/2005/8/layout/cycle3"/>
    <dgm:cxn modelId="{1A616FF1-A8B5-47B1-AEB6-2E5A49700707}" type="presOf" srcId="{0699FC23-83E5-4B70-A7A2-3F7737A16CFC}" destId="{6FC12032-6CCF-49E4-AE21-01AFFA8C3D99}" srcOrd="0" destOrd="0" presId="urn:microsoft.com/office/officeart/2005/8/layout/cycle3"/>
    <dgm:cxn modelId="{9DFBE963-7C3A-4EBF-BE51-876A55692B6A}" type="presParOf" srcId="{241083A6-F035-4A07-B6F1-51642F613654}" destId="{87A1E8A4-B1AE-4AE3-AB2F-61EC3B20DF7C}" srcOrd="0" destOrd="0" presId="urn:microsoft.com/office/officeart/2005/8/layout/cycle3"/>
    <dgm:cxn modelId="{593297A0-1B35-4DB6-9DDB-E5923F38FA12}" type="presParOf" srcId="{87A1E8A4-B1AE-4AE3-AB2F-61EC3B20DF7C}" destId="{6FC12032-6CCF-49E4-AE21-01AFFA8C3D99}" srcOrd="0" destOrd="0" presId="urn:microsoft.com/office/officeart/2005/8/layout/cycle3"/>
    <dgm:cxn modelId="{9349354C-0D9E-468D-83FF-C8C00A6BCE7B}" type="presParOf" srcId="{87A1E8A4-B1AE-4AE3-AB2F-61EC3B20DF7C}" destId="{8FAEAE4E-82EC-4167-8D57-F729466CFB32}" srcOrd="1" destOrd="0" presId="urn:microsoft.com/office/officeart/2005/8/layout/cycle3"/>
    <dgm:cxn modelId="{7B144C6F-F3C9-4B8A-BC94-F5B7DF466C58}" type="presParOf" srcId="{87A1E8A4-B1AE-4AE3-AB2F-61EC3B20DF7C}" destId="{DC51CB52-2279-40DC-9CAA-9DA44610E71B}" srcOrd="2" destOrd="0" presId="urn:microsoft.com/office/officeart/2005/8/layout/cycle3"/>
    <dgm:cxn modelId="{78F088CC-6466-48D1-8B54-C150EC76DF8C}" type="presParOf" srcId="{87A1E8A4-B1AE-4AE3-AB2F-61EC3B20DF7C}" destId="{39ACBB8F-9469-4A63-AD97-C126A683F4C0}" srcOrd="3" destOrd="0" presId="urn:microsoft.com/office/officeart/2005/8/layout/cycle3"/>
    <dgm:cxn modelId="{2D7AFBBB-CFF5-46EA-9CD9-76A575BE07F5}" type="presParOf" srcId="{87A1E8A4-B1AE-4AE3-AB2F-61EC3B20DF7C}" destId="{74070419-2162-454D-B991-C08C937E54C2}" srcOrd="4" destOrd="0" presId="urn:microsoft.com/office/officeart/2005/8/layout/cycle3"/>
    <dgm:cxn modelId="{EFE9DBFF-8FA2-4D38-A984-156DF5684B74}" type="presParOf" srcId="{87A1E8A4-B1AE-4AE3-AB2F-61EC3B20DF7C}" destId="{5BC68F63-BC16-4CA1-AFE2-F9B10B6E7A8F}" srcOrd="5" destOrd="0" presId="urn:microsoft.com/office/officeart/2005/8/layout/cycle3"/>
    <dgm:cxn modelId="{6F0D7E20-4A16-4DF9-BCEC-6B48D9766E28}" type="presParOf" srcId="{87A1E8A4-B1AE-4AE3-AB2F-61EC3B20DF7C}" destId="{87C6C4ED-3187-43DF-ACF1-710DCEE69514}" srcOrd="6" destOrd="0" presId="urn:microsoft.com/office/officeart/2005/8/layout/cycle3"/>
    <dgm:cxn modelId="{16C2DA49-4B3E-4CE2-B6A6-B5C49620AA69}" type="presParOf" srcId="{87A1E8A4-B1AE-4AE3-AB2F-61EC3B20DF7C}" destId="{AC2099F6-581A-4B95-B9F9-AD909F91285F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4E5A3-F3AE-4794-ABE8-672905731E8A}">
      <dsp:nvSpPr>
        <dsp:cNvPr id="0" name=""/>
        <dsp:cNvSpPr/>
      </dsp:nvSpPr>
      <dsp:spPr>
        <a:xfrm rot="16200000">
          <a:off x="616949" y="314142"/>
          <a:ext cx="1818562" cy="1818562"/>
        </a:xfrm>
        <a:prstGeom prst="teardrop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E983A8-4726-42A4-977A-7FF40FC16E6F}">
      <dsp:nvSpPr>
        <dsp:cNvPr id="0" name=""/>
        <dsp:cNvSpPr/>
      </dsp:nvSpPr>
      <dsp:spPr>
        <a:xfrm flipH="1" flipV="1">
          <a:off x="0" y="2410014"/>
          <a:ext cx="588249" cy="1521905"/>
        </a:xfrm>
        <a:prstGeom prst="rect">
          <a:avLst/>
        </a:prstGeom>
        <a:noFill/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4084F-AAF0-4394-A4B8-1C80AB3016EE}">
      <dsp:nvSpPr>
        <dsp:cNvPr id="0" name=""/>
        <dsp:cNvSpPr/>
      </dsp:nvSpPr>
      <dsp:spPr>
        <a:xfrm>
          <a:off x="35606" y="2699142"/>
          <a:ext cx="2981250" cy="918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000" b="1" kern="1200" noProof="0" dirty="0"/>
            <a:t>Institucionalismo </a:t>
          </a:r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000" b="1" kern="1200" noProof="0" dirty="0"/>
            <a:t>y </a:t>
          </a:r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000" b="1" kern="1200" noProof="0" dirty="0"/>
            <a:t>Neo- Institucionalismo  </a:t>
          </a:r>
        </a:p>
      </dsp:txBody>
      <dsp:txXfrm>
        <a:off x="35606" y="2699142"/>
        <a:ext cx="2981250" cy="918634"/>
      </dsp:txXfrm>
    </dsp:sp>
    <dsp:sp modelId="{F7FA26C2-9A7D-456E-A3F1-57C85E3B8944}">
      <dsp:nvSpPr>
        <dsp:cNvPr id="0" name=""/>
        <dsp:cNvSpPr/>
      </dsp:nvSpPr>
      <dsp:spPr>
        <a:xfrm rot="16200000">
          <a:off x="4119918" y="400331"/>
          <a:ext cx="1818562" cy="1818562"/>
        </a:xfrm>
        <a:prstGeom prst="teardrop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27E61-512C-4C5C-B861-C214EB2B7051}">
      <dsp:nvSpPr>
        <dsp:cNvPr id="0" name=""/>
        <dsp:cNvSpPr/>
      </dsp:nvSpPr>
      <dsp:spPr>
        <a:xfrm>
          <a:off x="4507481" y="787893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CA5A9-4015-4F4C-A300-8CD9B37F28EC}">
      <dsp:nvSpPr>
        <dsp:cNvPr id="0" name=""/>
        <dsp:cNvSpPr/>
      </dsp:nvSpPr>
      <dsp:spPr>
        <a:xfrm>
          <a:off x="3538574" y="2957708"/>
          <a:ext cx="2981250" cy="57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000" b="1" kern="1200" noProof="0" dirty="0"/>
            <a:t>Nueva </a:t>
          </a:r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000" b="1" kern="1200" noProof="0" dirty="0"/>
            <a:t>Gestión Pública </a:t>
          </a:r>
        </a:p>
      </dsp:txBody>
      <dsp:txXfrm>
        <a:off x="3538574" y="2957708"/>
        <a:ext cx="2981250" cy="573880"/>
      </dsp:txXfrm>
    </dsp:sp>
    <dsp:sp modelId="{6E502D37-0C18-4C1D-B5B6-1EE0F7480188}">
      <dsp:nvSpPr>
        <dsp:cNvPr id="0" name=""/>
        <dsp:cNvSpPr/>
      </dsp:nvSpPr>
      <dsp:spPr>
        <a:xfrm rot="16200000">
          <a:off x="7622887" y="314142"/>
          <a:ext cx="1818562" cy="1818562"/>
        </a:xfrm>
        <a:prstGeom prst="teardrop">
          <a:avLst/>
        </a:prstGeom>
        <a:blipFill rotWithShape="0">
          <a:blip xmlns:r="http://schemas.openxmlformats.org/officeDocument/2006/relationships" r:embed="rId5"/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91F4F3-1EE7-4DA5-9945-2BDB8BB6DF14}">
      <dsp:nvSpPr>
        <dsp:cNvPr id="0" name=""/>
        <dsp:cNvSpPr/>
      </dsp:nvSpPr>
      <dsp:spPr>
        <a:xfrm>
          <a:off x="9014962" y="1597934"/>
          <a:ext cx="1043437" cy="1043437"/>
        </a:xfrm>
        <a:prstGeom prst="rect">
          <a:avLst/>
        </a:prstGeom>
        <a:noFill/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AA4CD-88DE-4BAA-9BCF-1DE9D253FCAA}">
      <dsp:nvSpPr>
        <dsp:cNvPr id="0" name=""/>
        <dsp:cNvSpPr/>
      </dsp:nvSpPr>
      <dsp:spPr>
        <a:xfrm>
          <a:off x="7077139" y="2982477"/>
          <a:ext cx="2981250" cy="918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000" b="1" kern="1200" noProof="0" dirty="0"/>
            <a:t>Gestión </a:t>
          </a:r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000" b="1" kern="1200" noProof="0" dirty="0"/>
            <a:t>Corporativa </a:t>
          </a:r>
        </a:p>
      </dsp:txBody>
      <dsp:txXfrm>
        <a:off x="7077139" y="2982477"/>
        <a:ext cx="2981250" cy="918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7854D-2B51-4A8E-B5AE-10487E87CA78}">
      <dsp:nvSpPr>
        <dsp:cNvPr id="0" name=""/>
        <dsp:cNvSpPr/>
      </dsp:nvSpPr>
      <dsp:spPr>
        <a:xfrm>
          <a:off x="1702803" y="766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noProof="0" dirty="0">
              <a:solidFill>
                <a:schemeClr val="bg1"/>
              </a:solidFill>
            </a:rPr>
            <a:t>Instituciones Formales </a:t>
          </a:r>
        </a:p>
      </dsp:txBody>
      <dsp:txXfrm>
        <a:off x="1747369" y="45332"/>
        <a:ext cx="1315386" cy="823805"/>
      </dsp:txXfrm>
    </dsp:sp>
    <dsp:sp modelId="{C8571390-81D5-4CB3-85C5-E4D11E7CFD6A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2221269" y="178757"/>
              </a:moveTo>
              <a:arcTo wR="1508883" hR="1508883" stAng="17890351" swAng="262698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D3CF3-3A37-4B6F-A6B5-4E7BBBD1546D}">
      <dsp:nvSpPr>
        <dsp:cNvPr id="0" name=""/>
        <dsp:cNvSpPr/>
      </dsp:nvSpPr>
      <dsp:spPr>
        <a:xfrm>
          <a:off x="3211686" y="1509649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294232"/>
                <a:satOff val="1406"/>
                <a:lumOff val="1961"/>
                <a:alphaOff val="0"/>
                <a:satMod val="100000"/>
                <a:lumMod val="100000"/>
              </a:schemeClr>
            </a:gs>
            <a:gs pos="50000">
              <a:schemeClr val="accent2">
                <a:hueOff val="-294232"/>
                <a:satOff val="1406"/>
                <a:lumOff val="196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294232"/>
                <a:satOff val="1406"/>
                <a:lumOff val="196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noProof="0" dirty="0">
              <a:solidFill>
                <a:schemeClr val="bg1"/>
              </a:solidFill>
            </a:rPr>
            <a:t>Rutinas, practicas, normas </a:t>
          </a:r>
        </a:p>
      </dsp:txBody>
      <dsp:txXfrm>
        <a:off x="3256252" y="1554215"/>
        <a:ext cx="1315386" cy="823805"/>
      </dsp:txXfrm>
    </dsp:sp>
    <dsp:sp modelId="{48BB7BDC-C048-4E69-ACAB-ECF95ED26C20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2943554" y="1976265"/>
              </a:moveTo>
              <a:arcTo wR="1508883" hR="1508883" stAng="1082664" swAng="2626986"/>
            </a:path>
          </a:pathLst>
        </a:custGeom>
        <a:noFill/>
        <a:ln w="6350" cap="flat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CE3A-1D32-4E92-83BA-6B4DBB6DBC61}">
      <dsp:nvSpPr>
        <dsp:cNvPr id="0" name=""/>
        <dsp:cNvSpPr/>
      </dsp:nvSpPr>
      <dsp:spPr>
        <a:xfrm>
          <a:off x="1702803" y="3018533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588464"/>
                <a:satOff val="2812"/>
                <a:lumOff val="3922"/>
                <a:alphaOff val="0"/>
                <a:satMod val="100000"/>
                <a:lumMod val="100000"/>
              </a:schemeClr>
            </a:gs>
            <a:gs pos="50000">
              <a:schemeClr val="accent2">
                <a:hueOff val="-588464"/>
                <a:satOff val="2812"/>
                <a:lumOff val="392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588464"/>
                <a:satOff val="2812"/>
                <a:lumOff val="392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noProof="0" dirty="0">
              <a:solidFill>
                <a:schemeClr val="bg1"/>
              </a:solidFill>
            </a:rPr>
            <a:t>Agencias perdurables de luchas políticas</a:t>
          </a:r>
        </a:p>
      </dsp:txBody>
      <dsp:txXfrm>
        <a:off x="1747369" y="3063099"/>
        <a:ext cx="1315386" cy="823805"/>
      </dsp:txXfrm>
    </dsp:sp>
    <dsp:sp modelId="{C747AAAB-C295-45F8-80B3-C14658BB07BE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796497" y="2839009"/>
              </a:moveTo>
              <a:arcTo wR="1508883" hR="1508883" stAng="7090351" swAng="2626986"/>
            </a:path>
          </a:pathLst>
        </a:custGeom>
        <a:noFill/>
        <a:ln w="6350" cap="flat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DFD5B-E336-4C25-B91A-5BA538A2118E}">
      <dsp:nvSpPr>
        <dsp:cNvPr id="0" name=""/>
        <dsp:cNvSpPr/>
      </dsp:nvSpPr>
      <dsp:spPr>
        <a:xfrm>
          <a:off x="193919" y="1509649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satMod val="100000"/>
                <a:lumMod val="100000"/>
              </a:schemeClr>
            </a:gs>
            <a:gs pos="50000">
              <a:schemeClr val="accent2">
                <a:hueOff val="-882696"/>
                <a:satOff val="4218"/>
                <a:lumOff val="588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noProof="0" dirty="0">
              <a:solidFill>
                <a:schemeClr val="bg1"/>
              </a:solidFill>
            </a:rPr>
            <a:t>Permiten el funcionamiento de las sociedades</a:t>
          </a:r>
        </a:p>
      </dsp:txBody>
      <dsp:txXfrm>
        <a:off x="238485" y="1554215"/>
        <a:ext cx="1315386" cy="823805"/>
      </dsp:txXfrm>
    </dsp:sp>
    <dsp:sp modelId="{5ACEEF5B-7780-407E-9A1B-DD9AD3C9D5C6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74211" y="1041500"/>
              </a:moveTo>
              <a:arcTo wR="1508883" hR="1508883" stAng="11882664" swAng="2626986"/>
            </a:path>
          </a:pathLst>
        </a:custGeom>
        <a:noFill/>
        <a:ln w="635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EAE4E-82EC-4167-8D57-F729466CFB32}">
      <dsp:nvSpPr>
        <dsp:cNvPr id="0" name=""/>
        <dsp:cNvSpPr/>
      </dsp:nvSpPr>
      <dsp:spPr>
        <a:xfrm>
          <a:off x="1267991" y="-119671"/>
          <a:ext cx="5592016" cy="5592016"/>
        </a:xfrm>
        <a:prstGeom prst="circularArrow">
          <a:avLst>
            <a:gd name="adj1" fmla="val 5544"/>
            <a:gd name="adj2" fmla="val 330680"/>
            <a:gd name="adj3" fmla="val 14501840"/>
            <a:gd name="adj4" fmla="val 1695820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12032-6CCF-49E4-AE21-01AFFA8C3D99}">
      <dsp:nvSpPr>
        <dsp:cNvPr id="0" name=""/>
        <dsp:cNvSpPr/>
      </dsp:nvSpPr>
      <dsp:spPr>
        <a:xfrm>
          <a:off x="3184921" y="-82216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/>
            <a:t>Políticas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/>
            <a:t> (Partidos, TSE) </a:t>
          </a:r>
        </a:p>
      </dsp:txBody>
      <dsp:txXfrm>
        <a:off x="3227834" y="-39303"/>
        <a:ext cx="1672330" cy="793252"/>
      </dsp:txXfrm>
    </dsp:sp>
    <dsp:sp modelId="{DC51CB52-2279-40DC-9CAA-9DA44610E71B}">
      <dsp:nvSpPr>
        <dsp:cNvPr id="0" name=""/>
        <dsp:cNvSpPr/>
      </dsp:nvSpPr>
      <dsp:spPr>
        <a:xfrm>
          <a:off x="5049320" y="815630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/>
            <a:t>Económicas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/>
            <a:t>Bancos, </a:t>
          </a:r>
          <a:r>
            <a:rPr lang="es-CR" sz="1200" kern="1200" dirty="0" err="1"/>
            <a:t>Hacienda,Cooperativas</a:t>
          </a:r>
          <a:endParaRPr lang="es-CR" sz="1200" kern="1200" dirty="0"/>
        </a:p>
      </dsp:txBody>
      <dsp:txXfrm>
        <a:off x="5092233" y="858543"/>
        <a:ext cx="1672330" cy="793252"/>
      </dsp:txXfrm>
    </dsp:sp>
    <dsp:sp modelId="{39ACBB8F-9469-4A63-AD97-C126A683F4C0}">
      <dsp:nvSpPr>
        <dsp:cNvPr id="0" name=""/>
        <dsp:cNvSpPr/>
      </dsp:nvSpPr>
      <dsp:spPr>
        <a:xfrm>
          <a:off x="5509788" y="2833074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/>
            <a:t>Laborales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/>
            <a:t>(sindicatos, Servicio Civil)  </a:t>
          </a:r>
        </a:p>
      </dsp:txBody>
      <dsp:txXfrm>
        <a:off x="5552701" y="2875987"/>
        <a:ext cx="1672330" cy="793252"/>
      </dsp:txXfrm>
    </dsp:sp>
    <dsp:sp modelId="{74070419-2162-454D-B991-C08C937E54C2}">
      <dsp:nvSpPr>
        <dsp:cNvPr id="0" name=""/>
        <dsp:cNvSpPr/>
      </dsp:nvSpPr>
      <dsp:spPr>
        <a:xfrm>
          <a:off x="4140406" y="4280072"/>
          <a:ext cx="1916513" cy="1220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/>
            <a:t>Educativas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/>
            <a:t>Métodos, técnicas , enfoque, -escuelas, universidades </a:t>
          </a:r>
        </a:p>
      </dsp:txBody>
      <dsp:txXfrm>
        <a:off x="4200001" y="4339667"/>
        <a:ext cx="1797323" cy="1101620"/>
      </dsp:txXfrm>
    </dsp:sp>
    <dsp:sp modelId="{5BC68F63-BC16-4CA1-AFE2-F9B10B6E7A8F}">
      <dsp:nvSpPr>
        <dsp:cNvPr id="0" name=""/>
        <dsp:cNvSpPr/>
      </dsp:nvSpPr>
      <dsp:spPr>
        <a:xfrm>
          <a:off x="2238518" y="4346306"/>
          <a:ext cx="1581637" cy="1088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/>
            <a:t>Sociales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/>
            <a:t>(Arte, cultura, religión, salud, seguridad)</a:t>
          </a:r>
        </a:p>
      </dsp:txBody>
      <dsp:txXfrm>
        <a:off x="2291646" y="4399434"/>
        <a:ext cx="1475381" cy="982086"/>
      </dsp:txXfrm>
    </dsp:sp>
    <dsp:sp modelId="{87C6C4ED-3187-43DF-ACF1-710DCEE69514}">
      <dsp:nvSpPr>
        <dsp:cNvPr id="0" name=""/>
        <dsp:cNvSpPr/>
      </dsp:nvSpPr>
      <dsp:spPr>
        <a:xfrm>
          <a:off x="860055" y="2833074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Sociales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(Arte, cultura, religión, salud )</a:t>
          </a:r>
          <a:endParaRPr lang="es-CR" sz="1400" kern="1200" dirty="0"/>
        </a:p>
      </dsp:txBody>
      <dsp:txXfrm>
        <a:off x="902968" y="2875987"/>
        <a:ext cx="1672330" cy="793252"/>
      </dsp:txXfrm>
    </dsp:sp>
    <dsp:sp modelId="{AC2099F6-581A-4B95-B9F9-AD909F91285F}">
      <dsp:nvSpPr>
        <dsp:cNvPr id="0" name=""/>
        <dsp:cNvSpPr/>
      </dsp:nvSpPr>
      <dsp:spPr>
        <a:xfrm>
          <a:off x="1320523" y="815630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/>
            <a:t>Jurídicas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Tribunales, Corte, justicia</a:t>
          </a:r>
        </a:p>
      </dsp:txBody>
      <dsp:txXfrm>
        <a:off x="1363436" y="858543"/>
        <a:ext cx="1672330" cy="793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8627C86-0A06-4AFA-8619-4771DB488B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5E16A4-9F40-442F-BB9F-5DB89B117B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978BB-17AB-49B9-831D-E0A226C1140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79291C-8864-4C7E-9BE1-CEDDECE51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830B5-FE2A-42D4-930A-4CC171CE8A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16F7-CC4C-4572-9A13-9CBD1F476B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33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C793-600A-4516-927F-947C954D8023}" type="datetimeFigureOut">
              <a:rPr lang="es-ES" noProof="0" smtClean="0"/>
              <a:t>05/07/2024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8D66D-B8C4-4C71-AFDB-4F8602FE958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6206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03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6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28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71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05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20" name="Marcador de posición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610C9F1-60D2-4D1C-B89C-9F9966ED900D}" type="datetime1">
              <a:rPr lang="es-ES" noProof="0" smtClean="0"/>
              <a:t>05/07/2024</a:t>
            </a:fld>
            <a:endParaRPr lang="es-ES" noProof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404415-8C3B-4357-9F1F-F89AF8F0CE05}" type="datetime1">
              <a:rPr lang="es-ES" noProof="0" smtClean="0"/>
              <a:t>05/07/2024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86A27CE-E4FF-4E4C-90C6-74D29C6C5B05}" type="datetime1">
              <a:rPr lang="es-ES" noProof="0" smtClean="0"/>
              <a:t>05/07/2024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D689D8-1390-447D-BE19-F6D5EEF5492B}" type="datetime1">
              <a:rPr lang="es-ES" noProof="0" smtClean="0"/>
              <a:t>05/07/2024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c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364C9D6-9F1A-453E-A424-93F2690E71F9}" type="datetime1">
              <a:rPr lang="es-ES" noProof="0" smtClean="0"/>
              <a:t>05/07/2024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4544BF3-413D-4595-9F8C-D91E7937F37D}" type="datetime1">
              <a:rPr lang="es-ES" noProof="0" smtClean="0"/>
              <a:t>05/07/2024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7D6BF9E-7CF2-4B2B-9DB2-5A2AB03E41C9}" type="datetime1">
              <a:rPr lang="es-ES" noProof="0" smtClean="0"/>
              <a:t>05/07/2024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D8B4B4F-F042-47DC-829C-166835A561CC}" type="datetime1">
              <a:rPr lang="es-ES" noProof="0" smtClean="0"/>
              <a:t>05/07/2024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3C2E1D-7BAD-4EB1-AF16-7910ABF5B599}" type="datetime1">
              <a:rPr lang="es-ES" noProof="0" smtClean="0"/>
              <a:t>05/07/2024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á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DA921DE-2EA3-4C3D-8AF3-9E6B3697C994}" type="datetime1">
              <a:rPr lang="es-ES" noProof="0" smtClean="0"/>
              <a:t>05/07/2024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Rectá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AA60543-E69F-4E28-B8F5-FF924A50D477}" type="datetime1">
              <a:rPr lang="es-ES" noProof="0" smtClean="0"/>
              <a:t>05/07/2024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CEABC672-13F0-4EAD-8EF0-47AAAAD40C0C}" type="datetime1">
              <a:rPr lang="es-ES" noProof="0" smtClean="0"/>
              <a:t>05/07/2024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9" name="Imagen 18" descr="Cactus">
            <a:extLst>
              <a:ext uri="{FF2B5EF4-FFF2-40B4-BE49-F238E27FC236}">
                <a16:creationId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" r="1" b="1"/>
          <a:stretch/>
        </p:blipFill>
        <p:spPr>
          <a:xfrm>
            <a:off x="981201" y="971344"/>
            <a:ext cx="6233513" cy="4915313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0024" y="1442916"/>
            <a:ext cx="3238829" cy="3252231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FFFFFF"/>
                </a:solidFill>
              </a:rPr>
              <a:t>Gestión corporativa, Nueva Gestión Pública y Privada 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4" y="4708186"/>
            <a:ext cx="3238829" cy="1496816"/>
          </a:xfrm>
        </p:spPr>
        <p:txBody>
          <a:bodyPr rtlCol="0">
            <a:normAutofit/>
          </a:bodyPr>
          <a:lstStyle/>
          <a:p>
            <a:pPr rtl="0"/>
            <a:r>
              <a:rPr lang="es-ES" sz="1400" dirty="0" err="1">
                <a:solidFill>
                  <a:srgbClr val="FFFFFF"/>
                </a:solidFill>
              </a:rPr>
              <a:t>Dra</a:t>
            </a:r>
            <a:r>
              <a:rPr lang="es-ES" sz="1400" dirty="0">
                <a:solidFill>
                  <a:srgbClr val="FFFFFF"/>
                </a:solidFill>
              </a:rPr>
              <a:t>, Rebeca Gallardo Barquero </a:t>
            </a:r>
          </a:p>
          <a:p>
            <a:pPr rtl="0"/>
            <a:endParaRPr lang="es-ES" sz="1400" dirty="0">
              <a:solidFill>
                <a:srgbClr val="FFFFFF"/>
              </a:solidFill>
            </a:endParaRPr>
          </a:p>
          <a:p>
            <a:pPr rtl="0"/>
            <a:r>
              <a:rPr lang="es-ES" sz="1400" dirty="0">
                <a:solidFill>
                  <a:srgbClr val="FFFFFF"/>
                </a:solidFill>
              </a:rPr>
              <a:t>Segunda Semana </a:t>
            </a:r>
          </a:p>
          <a:p>
            <a:pPr rtl="0"/>
            <a:r>
              <a:rPr lang="es-ES" sz="1400" dirty="0">
                <a:solidFill>
                  <a:srgbClr val="FFFFFF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4F5D9-A9B1-A8F9-812D-33DFF6AA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169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CR" dirty="0"/>
              <a:t>https://www.youtube.com/watch?v=-FiREFi89o8</a:t>
            </a:r>
          </a:p>
        </p:txBody>
      </p:sp>
    </p:spTree>
    <p:extLst>
      <p:ext uri="{BB962C8B-B14F-4D97-AF65-F5344CB8AC3E}">
        <p14:creationId xmlns:p14="http://schemas.microsoft.com/office/powerpoint/2010/main" val="314425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0AA6F-96CB-DCB8-3589-D9D52665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85" y="731520"/>
            <a:ext cx="10058400" cy="1371600"/>
          </a:xfrm>
        </p:spPr>
        <p:txBody>
          <a:bodyPr>
            <a:normAutofit/>
          </a:bodyPr>
          <a:lstStyle/>
          <a:p>
            <a:r>
              <a:rPr lang="es-CR" b="1" dirty="0">
                <a:solidFill>
                  <a:srgbClr val="FFC000"/>
                </a:solidFill>
              </a:rPr>
              <a:t>El nuevo institucionalismo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D1C9F-0275-E09A-3D06-9FFC6678D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/>
              <a:t>Parte de la idea del individuo como objeto de estudio y se fundamenta en el principio de que </a:t>
            </a:r>
            <a:r>
              <a:rPr lang="es-ES" sz="3200" b="1" dirty="0"/>
              <a:t>todas las acciones humanas son individuales e influyen en una colectividad pero todas y cada una se encuentra influenciadas y determinadas por las acciones institucionales</a:t>
            </a:r>
            <a:r>
              <a:rPr lang="es-ES" sz="3200" dirty="0"/>
              <a:t>. </a:t>
            </a:r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139842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B93AB2-ACF0-11D7-A74D-C7E865D25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/>
              <a:t>Los problemas sociales colectivos e individuales, se gestionan por medio de Políticas públicas, que se traducen en las acciones de las instituciones.</a:t>
            </a:r>
            <a:endParaRPr lang="es-CR" sz="3600" dirty="0"/>
          </a:p>
        </p:txBody>
      </p:sp>
    </p:spTree>
    <p:extLst>
      <p:ext uri="{BB962C8B-B14F-4D97-AF65-F5344CB8AC3E}">
        <p14:creationId xmlns:p14="http://schemas.microsoft.com/office/powerpoint/2010/main" val="97357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C77BE-1A1E-3CBF-859B-6FCC9A4B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815" y="2851222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CR" dirty="0"/>
              <a:t>Vertientes del </a:t>
            </a:r>
            <a:br>
              <a:rPr lang="es-CR" dirty="0"/>
            </a:br>
            <a:r>
              <a:rPr lang="es-CR" dirty="0" err="1"/>
              <a:t>Neoinstitucionalismo</a:t>
            </a:r>
            <a:r>
              <a:rPr lang="es-CR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3E64CF-F338-FA38-5315-43B0C116A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537" y="1392408"/>
            <a:ext cx="4223678" cy="376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4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2EDEE-38CE-926D-F3D3-A068A740D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err="1"/>
              <a:t>Neoinstitucionalismo</a:t>
            </a:r>
            <a:r>
              <a:rPr lang="es-CR" dirty="0"/>
              <a:t> </a:t>
            </a:r>
            <a:r>
              <a:rPr lang="es-CR" b="1" dirty="0">
                <a:solidFill>
                  <a:srgbClr val="FFC000"/>
                </a:solidFill>
              </a:rPr>
              <a:t>NORMATIVO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BEB2C3-D3EE-A9EC-3380-449CC3E4B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importancia de las normas en las instituciones. y sus significados compartidos, como moldea los imaginarios, </a:t>
            </a:r>
          </a:p>
          <a:p>
            <a:r>
              <a:rPr lang="es-ES" sz="2400" dirty="0"/>
              <a:t>Eficiencia, eficacia, confianza. Transparencia</a:t>
            </a:r>
          </a:p>
          <a:p>
            <a:endParaRPr lang="es-ES" sz="2400" dirty="0"/>
          </a:p>
          <a:p>
            <a:r>
              <a:rPr lang="es-ES" sz="2400" dirty="0"/>
              <a:t>Corrupción, lentitud, clientelismo</a:t>
            </a:r>
          </a:p>
          <a:p>
            <a:endParaRPr lang="es-CR" sz="2400" dirty="0"/>
          </a:p>
          <a:p>
            <a:endParaRPr lang="es-CR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DF3FBA-3F46-31D7-43E0-B541EF3DE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477895"/>
            <a:ext cx="5182049" cy="17375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8F1C3C-E8A9-3C8E-59CE-12D6E1690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283" y="4355965"/>
            <a:ext cx="5279594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94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87D99-CD42-8E62-A14A-678952A0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/>
              <a:t>Neointitucionalismo</a:t>
            </a:r>
            <a:r>
              <a:rPr lang="es-CR" dirty="0"/>
              <a:t> internacional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C18934-DF4C-B2F9-3517-D1B4183A0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Énfasis en las Instituciones: Se centra en cómo las instituciones internacionales, como las Naciones Unidas, la Organización Mundial del Comercio y la Unión Europea, facilitan la cooperación entre los estados al establecer normas, reglas y procedimientos.</a:t>
            </a:r>
            <a:endParaRPr lang="es-C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B23FA2-0753-2B83-DF0F-018820D2F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754" y="3323089"/>
            <a:ext cx="4014602" cy="30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42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1089B-30F0-D26C-BE40-F6B85170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neoinstitucionalismo</a:t>
            </a:r>
            <a:r>
              <a:rPr lang="es-ES" dirty="0"/>
              <a:t> racional 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FEF8C8-F6C9-8562-013F-1A8AB20BF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 enfoca en explicar cómo las instituciones surgen y persisten como resultado de decisiones racionales de los actores individuales y colectivos, </a:t>
            </a:r>
            <a:r>
              <a:rPr lang="es-ES" sz="2800" dirty="0">
                <a:solidFill>
                  <a:srgbClr val="FFC000"/>
                </a:solidFill>
              </a:rPr>
              <a:t>teniendo en cuenta incentivos y costos.</a:t>
            </a:r>
          </a:p>
          <a:p>
            <a:endParaRPr lang="es-ES" sz="2800" dirty="0">
              <a:solidFill>
                <a:srgbClr val="FFC000"/>
              </a:solidFill>
            </a:endParaRPr>
          </a:p>
          <a:p>
            <a:r>
              <a:rPr lang="es-ES" dirty="0"/>
              <a:t>Este enfoque ayuda a explicar por qué ciertas políticas pueden ser adoptadas o resistidas, dependiendo de cómo se alineen con los intereses y las normas preexistentes dentro de la sociedad y el gobierno.</a:t>
            </a:r>
          </a:p>
          <a:p>
            <a:endParaRPr lang="es-ES" dirty="0"/>
          </a:p>
          <a:p>
            <a:r>
              <a:rPr lang="es-ES" dirty="0">
                <a:solidFill>
                  <a:srgbClr val="FFC000"/>
                </a:solidFill>
              </a:rPr>
              <a:t>Ejemplos políticas publicas en materia Energética</a:t>
            </a:r>
            <a:endParaRPr lang="es-CR" dirty="0">
              <a:solidFill>
                <a:srgbClr val="FFC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CCBBA3-32EA-A96A-877F-A45B76B6F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4605681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71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A3131-3300-5FFD-7A66-48A303D2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Neo Institucionalismo histórico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0D82D5-5940-3C93-42E2-A675504E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26" y="1835834"/>
            <a:ext cx="6318738" cy="3931920"/>
          </a:xfrm>
        </p:spPr>
        <p:txBody>
          <a:bodyPr/>
          <a:lstStyle/>
          <a:p>
            <a:endParaRPr lang="es-CR" dirty="0"/>
          </a:p>
          <a:p>
            <a:pPr marL="0" indent="0">
              <a:buNone/>
            </a:pPr>
            <a:r>
              <a:rPr lang="es-ES" dirty="0"/>
              <a:t>cómo las instituciones, entendidas como las reglas, normas y prácticas que estructuran la interacción social, se desarrollan y cambian en contextos históricos específicos y cómo estos procesos históricos influyen en los resultados políticos y sociales.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Desarrollo del Estado de Bienestar</a:t>
            </a:r>
            <a:r>
              <a:rPr lang="es-ES" dirty="0"/>
              <a:t>: Investigaciones sobre cómo diferentes países han desarrollado sistemas de bienestar social basados en sus trayectorias históricas específicas y cómo estas instituciones afectan las políticas contemporáneas.</a:t>
            </a:r>
          </a:p>
          <a:p>
            <a:pPr marL="0" indent="0">
              <a:buNone/>
            </a:pPr>
            <a:endParaRPr lang="es-C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B47455-859A-ADEC-431A-12B4F4864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641" y="2785405"/>
            <a:ext cx="2494233" cy="250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26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1AED9-ADF9-E788-C6D0-76D26105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¿Cuáles son dichas aportaciones? </a:t>
            </a:r>
            <a:br>
              <a:rPr lang="es-ES" dirty="0"/>
            </a:b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EC3928-86C1-CB67-74BF-4FDF3AD9B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290" y="1821766"/>
            <a:ext cx="7542628" cy="3931920"/>
          </a:xfrm>
        </p:spPr>
        <p:txBody>
          <a:bodyPr>
            <a:normAutofit/>
          </a:bodyPr>
          <a:lstStyle/>
          <a:p>
            <a:r>
              <a:rPr lang="es-ES" sz="2000" dirty="0"/>
              <a:t>Análisis de las </a:t>
            </a:r>
            <a:r>
              <a:rPr lang="es-ES" sz="2000" b="1" dirty="0">
                <a:solidFill>
                  <a:srgbClr val="FFC000"/>
                </a:solidFill>
              </a:rPr>
              <a:t>funciones de cada institución</a:t>
            </a:r>
            <a:r>
              <a:rPr lang="es-ES" sz="2000" dirty="0"/>
              <a:t>, para descubrir por qué persisten y qué beneficios proporcionan para quien;  de qué manera las instituciones </a:t>
            </a:r>
            <a:r>
              <a:rPr lang="es-ES" sz="2000" b="1" dirty="0">
                <a:solidFill>
                  <a:srgbClr val="FFC000"/>
                </a:solidFill>
              </a:rPr>
              <a:t>ya existentes condicionan las preferencias y las elecciones de los actores; </a:t>
            </a:r>
          </a:p>
          <a:p>
            <a:r>
              <a:rPr lang="es-ES" sz="2000" dirty="0"/>
              <a:t>cuáles son los procesos y los factores que determinan la influencia de las instituciones sobre el </a:t>
            </a:r>
            <a:r>
              <a:rPr lang="es-ES" sz="2400" b="1" dirty="0">
                <a:solidFill>
                  <a:srgbClr val="FFC000"/>
                </a:solidFill>
              </a:rPr>
              <a:t>comportamiento de los individuos </a:t>
            </a:r>
            <a:r>
              <a:rPr lang="es-ES" sz="2000" dirty="0"/>
              <a:t>y sobre la creación y el cambio institucional; </a:t>
            </a:r>
          </a:p>
          <a:p>
            <a:pPr algn="r"/>
            <a:r>
              <a:rPr lang="es-CR" sz="2000" dirty="0"/>
              <a:t>Guillermo Farfán </a:t>
            </a:r>
          </a:p>
        </p:txBody>
      </p:sp>
    </p:spTree>
    <p:extLst>
      <p:ext uri="{BB962C8B-B14F-4D97-AF65-F5344CB8AC3E}">
        <p14:creationId xmlns:p14="http://schemas.microsoft.com/office/powerpoint/2010/main" val="956596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F8B7A-2E40-7A47-8768-F579D1A8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Diferencias Claves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D8CC57-ECDA-93B9-E97B-FC29D5471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s-ES" sz="2800" dirty="0">
                <a:solidFill>
                  <a:srgbClr val="FFC000"/>
                </a:solidFill>
              </a:rPr>
              <a:t>Enfoque Analítico</a:t>
            </a:r>
            <a:r>
              <a:rPr lang="es-ES" sz="2800" dirty="0"/>
              <a:t>: </a:t>
            </a:r>
            <a:r>
              <a:rPr lang="es-ES" dirty="0"/>
              <a:t>El institucionalismo clásico es más descriptivo y normativo, mientras que el </a:t>
            </a:r>
            <a:r>
              <a:rPr lang="es-ES" dirty="0" err="1"/>
              <a:t>neoinstitucionalismo</a:t>
            </a:r>
            <a:r>
              <a:rPr lang="es-ES" dirty="0"/>
              <a:t> es más analítico y explicativo, prestando atención a los procesos de cambio y la interacción entre actores e instituciones.</a:t>
            </a:r>
          </a:p>
          <a:p>
            <a:pPr marL="0" indent="0">
              <a:lnSpc>
                <a:spcPct val="160000"/>
              </a:lnSpc>
              <a:buNone/>
            </a:pPr>
            <a:endParaRPr lang="es-ES" dirty="0"/>
          </a:p>
          <a:p>
            <a:pPr>
              <a:lnSpc>
                <a:spcPct val="160000"/>
              </a:lnSpc>
            </a:pPr>
            <a:r>
              <a:rPr lang="es-ES" sz="2400" dirty="0">
                <a:solidFill>
                  <a:srgbClr val="FFC000"/>
                </a:solidFill>
              </a:rPr>
              <a:t>Concepto de Instituciones: </a:t>
            </a:r>
            <a:r>
              <a:rPr lang="es-ES" dirty="0"/>
              <a:t>El institucionalismo clásico se centra en estructuras formales y estables, mientras que el </a:t>
            </a:r>
            <a:r>
              <a:rPr lang="es-ES" dirty="0" err="1"/>
              <a:t>neoinstitucionalismo</a:t>
            </a:r>
            <a:r>
              <a:rPr lang="es-ES" dirty="0"/>
              <a:t> incorpora tanto elementos formales como informales y reconoce la dinámica y evolución de las instituciones.</a:t>
            </a:r>
          </a:p>
          <a:p>
            <a:pPr>
              <a:lnSpc>
                <a:spcPct val="16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543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72304-F61B-4A32-B7CE-5240F167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Ejercicio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41C8CD-430B-871B-704A-5ED39A13A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sz="2800" dirty="0"/>
              <a:t>Reflexiones sobre el Foro a cargo de 5 compañeros.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77818F-4532-96C6-FE75-9A515DC0D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765" y="2991469"/>
            <a:ext cx="7106449" cy="304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00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689E4B-F28B-9364-C182-FA991AF4E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sz="2800" dirty="0">
                <a:solidFill>
                  <a:srgbClr val="FFC000"/>
                </a:solidFill>
              </a:rPr>
              <a:t>Contexto y Cambio</a:t>
            </a:r>
            <a:r>
              <a:rPr lang="es-ES" dirty="0"/>
              <a:t>: El </a:t>
            </a:r>
            <a:r>
              <a:rPr lang="es-ES" dirty="0" err="1"/>
              <a:t>neoinstitucionalismo</a:t>
            </a:r>
            <a:r>
              <a:rPr lang="es-ES" dirty="0"/>
              <a:t> pone un énfasis significativo en el contexto histórico y el cambio institucional, mientras que el institucionalismo clásico tiende a enfocarse más en la estabilidad y la continuidad.</a:t>
            </a:r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96628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35880" y="1267730"/>
            <a:ext cx="1920240" cy="731520"/>
            <a:chOff x="4828372" y="1267730"/>
            <a:chExt cx="2227748" cy="731520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Imagen 8" descr="Flores brillantes">
            <a:extLst>
              <a:ext uri="{FF2B5EF4-FFF2-40B4-BE49-F238E27FC236}">
                <a16:creationId xmlns:a16="http://schemas.microsoft.com/office/drawing/2014/main" id="{E3AED392-F4FF-45D7-9A91-FD20E7E29C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7BB58C53-AF1A-4577-9FD9-2A6A3DDEA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5F7F7DE-2DAA-4260-B379-423DEC36F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2BAEBB-B897-4E2E-8BE7-753F106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63" y="2091263"/>
            <a:ext cx="9576262" cy="188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sz="5800" dirty="0"/>
              <a:t>Buenas noches 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59DEA66-4826-47AE-AD32-B06226F8E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3974586"/>
            <a:ext cx="9070848" cy="1164677"/>
          </a:xfrm>
        </p:spPr>
        <p:txBody>
          <a:bodyPr vert="horz" lIns="91440" tIns="45720" rIns="91440" bIns="45720" rtlCol="0">
            <a:normAutofit/>
          </a:bodyPr>
          <a:lstStyle/>
          <a:p>
            <a:pPr rtl="0">
              <a:spcBef>
                <a:spcPts val="0"/>
              </a:spcBef>
            </a:pPr>
            <a:endParaRPr lang="es-ES" spc="80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C0C984F-4779-40F8-A8DC-59DD7615B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7D5430C-DB52-4EA6-8319-C7AC4C171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8166ECFA-EC1E-4CD9-A9CC-1EBFE29AB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C746FE2E-3188-4CA0-96F7-21A68D1B1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06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A2621-91B3-1414-6D7C-945663D021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CR" dirty="0"/>
            </a:br>
            <a:br>
              <a:rPr lang="es-CR" dirty="0"/>
            </a:br>
            <a:r>
              <a:rPr lang="es-CR" dirty="0"/>
              <a:t>Nueva Gestión Pública </a:t>
            </a:r>
            <a:br>
              <a:rPr lang="es-CR" dirty="0"/>
            </a:br>
            <a:br>
              <a:rPr lang="es-CR" dirty="0"/>
            </a:b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69E9E5-2907-964D-BFD0-BDCA39E814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R" dirty="0"/>
              <a:t>Dra. Rebeca </a:t>
            </a:r>
            <a:r>
              <a:rPr lang="es-CR" dirty="0" err="1"/>
              <a:t>Gallardo</a:t>
            </a:r>
            <a:r>
              <a:rPr lang="es-CR" dirty="0"/>
              <a:t> Barquero </a:t>
            </a:r>
          </a:p>
        </p:txBody>
      </p:sp>
    </p:spTree>
    <p:extLst>
      <p:ext uri="{BB962C8B-B14F-4D97-AF65-F5344CB8AC3E}">
        <p14:creationId xmlns:p14="http://schemas.microsoft.com/office/powerpoint/2010/main" val="3976082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4287A-E110-DAFE-AA9F-69D46944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Porque? Y Para que?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B0D6E4-EFB5-E4F3-599F-91500CC7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" sz="2400" dirty="0"/>
              <a:t>Mejoramiento de la capacidad de gobierno para lograr un incremento de la gobernabilidad.</a:t>
            </a:r>
          </a:p>
          <a:p>
            <a:pPr>
              <a:lnSpc>
                <a:spcPct val="150000"/>
              </a:lnSpc>
            </a:pPr>
            <a:r>
              <a:rPr lang="es-ES" sz="2400" dirty="0"/>
              <a:t>Resolver de manera eficiente y expedita los problemas que presenta la sociedad.</a:t>
            </a:r>
          </a:p>
          <a:p>
            <a:pPr>
              <a:lnSpc>
                <a:spcPct val="150000"/>
              </a:lnSpc>
            </a:pPr>
            <a:r>
              <a:rPr lang="es-ES" sz="2400" dirty="0"/>
              <a:t>imperiosa necesidad de reformar el Estado, restablecer su equilibrio fiscal y equilibrar la balanza de pagos de los países en crisis.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1355383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7B115-B0CE-249E-EE86-7C510B15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Cuando surge la NGP?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51D2A-C4F4-C39F-ED80-DB70D5C6E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dirty="0"/>
              <a:t>La Nueva Gestión Pública (NGP), también conocida como New </a:t>
            </a:r>
            <a:r>
              <a:rPr lang="es-ES" sz="2400" dirty="0" err="1"/>
              <a:t>Public</a:t>
            </a:r>
            <a:r>
              <a:rPr lang="es-ES" sz="2400" dirty="0"/>
              <a:t> Management (NPM), surge en la década de 1980 y 1990. Su desarrollo se vincula principalmente a las reformas en la administración pública en varios países occidentales, particularmente en el Reino Unido, Nueva Zelanda, Australia y Estados Unidos. Este movimiento fue impulsado por una serie de factores económicos, políticos y sociales.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3242721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9B8B86-791D-72AF-2A18-79BE3CF20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1357533"/>
            <a:ext cx="10058400" cy="3931920"/>
          </a:xfrm>
        </p:spPr>
        <p:txBody>
          <a:bodyPr>
            <a:normAutofit/>
          </a:bodyPr>
          <a:lstStyle/>
          <a:p>
            <a:r>
              <a:rPr lang="es-ES" sz="2800" dirty="0"/>
              <a:t>Inicialmente , se propone la reducción del tamaño del Estado .</a:t>
            </a:r>
          </a:p>
          <a:p>
            <a:endParaRPr lang="es-ES" sz="2800" dirty="0"/>
          </a:p>
          <a:p>
            <a:r>
              <a:rPr lang="es-ES" sz="2800" dirty="0"/>
              <a:t>Después de algún tiempo se constató que la solución no estaría en el desmantelamiento del aparato estatal, sino en su reconstrucción.</a:t>
            </a:r>
          </a:p>
          <a:p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2482392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AFC7A-2623-ECF8-BE33-13AE7286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Definición NGP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CB774A-43B8-16A6-093E-5586C6966C50}"/>
              </a:ext>
            </a:extLst>
          </p:cNvPr>
          <p:cNvSpPr txBox="1"/>
          <p:nvPr/>
        </p:nvSpPr>
        <p:spPr>
          <a:xfrm>
            <a:off x="883920" y="2413337"/>
            <a:ext cx="77677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/>
              <a:t>Es un modelo para administrar organizaciones gubernamentales que recalca la eficiencia como principio básico y eje rector . </a:t>
            </a:r>
          </a:p>
          <a:p>
            <a:endParaRPr lang="es-CR" sz="2400" dirty="0"/>
          </a:p>
          <a:p>
            <a:r>
              <a:rPr lang="es-CR" sz="2400" dirty="0"/>
              <a:t>Para ello toma ejemplos básicos de la teoría de la organización económica- modelos agente principal y modelos de costos de transacción , teoría de gerencia . Mayor libertad mediante descentralización y delegación. (Magallón, 2005)</a:t>
            </a:r>
          </a:p>
          <a:p>
            <a:endParaRPr lang="es-CR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6EEFCDD-16EC-D039-1081-4F9B470B5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631" y="475443"/>
            <a:ext cx="3069592" cy="20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84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69B34-CE97-4227-896E-13225EED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Principios de la Nueva Gestión Pública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EF9F5F-7A04-5207-0D29-B9A32D756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z="2800" dirty="0">
                <a:solidFill>
                  <a:srgbClr val="FFC000"/>
                </a:solidFill>
              </a:rPr>
              <a:t>Orientación al Cliente/Ciudadano</a:t>
            </a:r>
            <a:r>
              <a:rPr lang="es-ES" sz="2800" dirty="0"/>
              <a:t>: Foco en la satisfacción del ciudadano como cliente del servicio público.</a:t>
            </a:r>
          </a:p>
          <a:p>
            <a:endParaRPr lang="es-ES" sz="2800" dirty="0"/>
          </a:p>
          <a:p>
            <a:r>
              <a:rPr lang="es-ES" sz="2800" dirty="0">
                <a:solidFill>
                  <a:srgbClr val="FFC000"/>
                </a:solidFill>
              </a:rPr>
              <a:t>Descentralización y Autonomía: </a:t>
            </a:r>
            <a:r>
              <a:rPr lang="es-ES" sz="2800" dirty="0"/>
              <a:t>Delegación de autoridad y responsabilidad a niveles inferiores.</a:t>
            </a:r>
          </a:p>
          <a:p>
            <a:endParaRPr lang="es-ES" sz="2800" dirty="0"/>
          </a:p>
          <a:p>
            <a:r>
              <a:rPr lang="es-ES" sz="2800" dirty="0">
                <a:solidFill>
                  <a:srgbClr val="FFC000"/>
                </a:solidFill>
              </a:rPr>
              <a:t>Gestión por Resultados: </a:t>
            </a:r>
            <a:r>
              <a:rPr lang="es-ES" sz="2800" dirty="0"/>
              <a:t>Énfasis en los resultados y el rendimiento, en lugar de los procesos y procedimientos.</a:t>
            </a:r>
          </a:p>
        </p:txBody>
      </p:sp>
    </p:spTree>
    <p:extLst>
      <p:ext uri="{BB962C8B-B14F-4D97-AF65-F5344CB8AC3E}">
        <p14:creationId xmlns:p14="http://schemas.microsoft.com/office/powerpoint/2010/main" val="1660674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EFCC34-3193-5486-6669-68597044F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83142"/>
            <a:ext cx="10058400" cy="3931920"/>
          </a:xfrm>
        </p:spPr>
        <p:txBody>
          <a:bodyPr/>
          <a:lstStyle/>
          <a:p>
            <a:r>
              <a:rPr lang="es-ES" sz="2400" dirty="0">
                <a:solidFill>
                  <a:srgbClr val="FFC000"/>
                </a:solidFill>
              </a:rPr>
              <a:t>Competencia y Mercado: </a:t>
            </a:r>
            <a:r>
              <a:rPr lang="es-ES" sz="2400" dirty="0"/>
              <a:t>Introducción de mecanismos de mercado y competencia en el sector público.</a:t>
            </a:r>
          </a:p>
          <a:p>
            <a:endParaRPr lang="es-ES" sz="2400" dirty="0">
              <a:solidFill>
                <a:srgbClr val="FFC000"/>
              </a:solidFill>
            </a:endParaRPr>
          </a:p>
          <a:p>
            <a:r>
              <a:rPr lang="es-ES" sz="2400" dirty="0">
                <a:solidFill>
                  <a:srgbClr val="FFC000"/>
                </a:solidFill>
              </a:rPr>
              <a:t>Flexibilidad y Adaptabilidad: </a:t>
            </a:r>
            <a:r>
              <a:rPr lang="es-ES" sz="2400" dirty="0"/>
              <a:t>Promoción de estructuras organizativas flexibles y capacidad de adaptación al cambio.</a:t>
            </a:r>
          </a:p>
          <a:p>
            <a:endParaRPr lang="es-ES" sz="2400" dirty="0"/>
          </a:p>
          <a:p>
            <a:r>
              <a:rPr lang="es-ES" sz="2400" dirty="0">
                <a:solidFill>
                  <a:srgbClr val="FFC000"/>
                </a:solidFill>
              </a:rPr>
              <a:t>Eficiencia y Eficacia</a:t>
            </a:r>
            <a:r>
              <a:rPr lang="es-ES" sz="2400" dirty="0"/>
              <a:t>: Prioridad en la eficiencia (costos) y eficacia (resultados) de la gestión pública.</a:t>
            </a:r>
          </a:p>
          <a:p>
            <a:endParaRPr lang="es-C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37AE48D-9042-A0D5-E4E2-861EAC15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ES" dirty="0"/>
              <a:t>Principios de la Nueva Gestión Pública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87712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1D875-5A5A-3CDD-02D7-4A52F1FAD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Herramientas y Técnicas de la NGP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FD7F81-40E8-8BE9-1852-A7E7EF611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FFC000"/>
                </a:solidFill>
              </a:rPr>
              <a:t>Contratación y Subcontratación</a:t>
            </a:r>
            <a:r>
              <a:rPr lang="es-ES" sz="2400" dirty="0"/>
              <a:t>: Uso de proveedores externos para servicios públicos.</a:t>
            </a:r>
          </a:p>
          <a:p>
            <a:pPr>
              <a:lnSpc>
                <a:spcPct val="150000"/>
              </a:lnSpc>
            </a:pPr>
            <a:endParaRPr lang="es-ES" sz="2400" dirty="0"/>
          </a:p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FFC000"/>
                </a:solidFill>
              </a:rPr>
              <a:t>Evaluación del Desempeño: </a:t>
            </a:r>
            <a:r>
              <a:rPr lang="es-ES" sz="2400" dirty="0"/>
              <a:t>Sistemas de medición y evaluación del rendimiento de los empleados y las instituciones.</a:t>
            </a:r>
          </a:p>
          <a:p>
            <a:pPr>
              <a:lnSpc>
                <a:spcPct val="150000"/>
              </a:lnSpc>
            </a:pPr>
            <a:endParaRPr lang="es-ES" sz="2400" dirty="0"/>
          </a:p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FFC000"/>
                </a:solidFill>
              </a:rPr>
              <a:t>Reingeniería de Procesos: </a:t>
            </a:r>
            <a:r>
              <a:rPr lang="es-ES" sz="2400" dirty="0"/>
              <a:t>Rediseño de procesos administrativos para mejorar la eficiencia.</a:t>
            </a:r>
          </a:p>
        </p:txBody>
      </p:sp>
    </p:spTree>
    <p:extLst>
      <p:ext uri="{BB962C8B-B14F-4D97-AF65-F5344CB8AC3E}">
        <p14:creationId xmlns:p14="http://schemas.microsoft.com/office/powerpoint/2010/main" val="532918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ángulo 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5" name="Imagen 2" descr="Hojas en primer plano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>
              <a:tabLst>
                <a:tab pos="4119563" algn="l"/>
              </a:tabLst>
            </a:pPr>
            <a:r>
              <a:rPr lang="es-ES" dirty="0"/>
              <a:t>Temas Segunda Semana</a:t>
            </a:r>
          </a:p>
        </p:txBody>
      </p:sp>
      <p:graphicFrame>
        <p:nvGraphicFramePr>
          <p:cNvPr id="9" name="Marcador de posición de contenido 8" descr="Iconos de SmartArt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52955"/>
              </p:ext>
            </p:extLst>
          </p:nvPr>
        </p:nvGraphicFramePr>
        <p:xfrm>
          <a:off x="1066800" y="2103120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67AE38-A3A4-C635-3D57-D130DD30B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>
                <a:solidFill>
                  <a:srgbClr val="FFC000"/>
                </a:solidFill>
              </a:rPr>
              <a:t>Evaluación comparativa (Benchmarking) : </a:t>
            </a:r>
            <a:r>
              <a:rPr lang="es-ES" sz="2800" dirty="0"/>
              <a:t>Comparación de prácticas y resultados con otras organizaciones para identificar mejoras.</a:t>
            </a:r>
          </a:p>
          <a:p>
            <a:endParaRPr lang="es-ES" sz="2800" dirty="0"/>
          </a:p>
          <a:p>
            <a:r>
              <a:rPr lang="es-ES" sz="2800" dirty="0">
                <a:solidFill>
                  <a:srgbClr val="FFC000"/>
                </a:solidFill>
              </a:rPr>
              <a:t>Gestión Estratégica: </a:t>
            </a:r>
            <a:r>
              <a:rPr lang="es-ES" sz="2800" dirty="0"/>
              <a:t>Planificación a largo plazo basada en objetivos claros y medibles.</a:t>
            </a:r>
          </a:p>
          <a:p>
            <a:endParaRPr lang="es-C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2F6D557-1F62-BD74-FFAC-191A695D4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ES" dirty="0"/>
              <a:t>Herramientas y Técnicas de la NGP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42217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57D98-038B-7339-FA8E-71B93BEA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Beneficios de la NGP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7C91BE-0D2D-2CF2-8B1E-46878ADE3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400" dirty="0">
                <a:solidFill>
                  <a:srgbClr val="FFC000"/>
                </a:solidFill>
              </a:rPr>
              <a:t>Mayor Eficiencia</a:t>
            </a:r>
            <a:r>
              <a:rPr lang="es-ES" sz="2400" dirty="0"/>
              <a:t>: Reducción de costos y mejor uso de los recursos públicos.</a:t>
            </a:r>
          </a:p>
          <a:p>
            <a:endParaRPr lang="es-ES" sz="2400" dirty="0"/>
          </a:p>
          <a:p>
            <a:r>
              <a:rPr lang="es-ES" sz="2400" dirty="0">
                <a:solidFill>
                  <a:srgbClr val="FFC000"/>
                </a:solidFill>
              </a:rPr>
              <a:t>Mejora en la Calidad del Servicio: </a:t>
            </a:r>
            <a:r>
              <a:rPr lang="es-ES" sz="2400" dirty="0"/>
              <a:t>Servicios más orientados a las necesidades y expectativas de los ciudadanos.</a:t>
            </a:r>
          </a:p>
          <a:p>
            <a:endParaRPr lang="es-ES" sz="2400" dirty="0"/>
          </a:p>
          <a:p>
            <a:r>
              <a:rPr lang="es-ES" sz="2400" dirty="0">
                <a:solidFill>
                  <a:srgbClr val="FFC000"/>
                </a:solidFill>
              </a:rPr>
              <a:t>Responsabilidad y Transparencia: </a:t>
            </a:r>
            <a:r>
              <a:rPr lang="es-ES" sz="2400" dirty="0"/>
              <a:t>Mayor rendición de cuentas y transparencia en la gestión pública.</a:t>
            </a:r>
          </a:p>
          <a:p>
            <a:endParaRPr lang="es-ES" sz="2400" dirty="0"/>
          </a:p>
          <a:p>
            <a:r>
              <a:rPr lang="es-ES" sz="2400" dirty="0">
                <a:solidFill>
                  <a:srgbClr val="FFC000"/>
                </a:solidFill>
              </a:rPr>
              <a:t>Innovación</a:t>
            </a:r>
            <a:r>
              <a:rPr lang="es-ES" sz="2400" dirty="0"/>
              <a:t>: Introducción de nuevas ideas y prácticas en la administración pública.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3765696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8EFF7-A17E-FF2E-A322-183611A5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Críticas y Desafíos de la NGP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3A5EC5-9D45-A9D9-59CE-61A515D54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Comercialización del Sector Público: Riesgo de que la orientación al mercado debilite el sentido de servicio público.</a:t>
            </a:r>
          </a:p>
          <a:p>
            <a:r>
              <a:rPr lang="es-ES" dirty="0"/>
              <a:t>Desigualdades: Posibles aumentos en la desigualdad de acceso a los servicios públicos.</a:t>
            </a:r>
          </a:p>
          <a:p>
            <a:r>
              <a:rPr lang="es-ES" dirty="0"/>
              <a:t>Enfoque Cortoplacista: Tendencia a priorizar resultados a corto plazo sobre soluciones sostenibles a largo plazo.</a:t>
            </a:r>
          </a:p>
          <a:p>
            <a:r>
              <a:rPr lang="es-ES" dirty="0"/>
              <a:t>Complejidad y Burocratización: Introducción de nuevas formas de burocracia y complejidad administrativa.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66962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59248-F66E-6EDC-F7A7-A165CA79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Pausa Activa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9199EE5-930D-0765-D8A8-524ED59C4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9101" y="2050280"/>
            <a:ext cx="5731128" cy="280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06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1EF79-F8F1-9400-FED0-947CE79C1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/>
              <a:t>Gobierno corporativo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1D284C-EAF3-F244-63DC-CCE0EA17D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593284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81542-23E9-3790-F072-4FE60500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Consolidación Internacional (Década de 2000 y en adelante):</a:t>
            </a:r>
            <a:br>
              <a:rPr lang="es-ES" dirty="0"/>
            </a:b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0BDE4E-B99F-FA9F-A64D-5F9ACACB0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FFC000"/>
                </a:solidFill>
              </a:rPr>
              <a:t>Principios de Gobierno Corporativo de la OCDE (1999, revisados en 2004 y 2015):</a:t>
            </a:r>
            <a:r>
              <a:rPr lang="es-ES" sz="2000" dirty="0">
                <a:solidFill>
                  <a:srgbClr val="FFC000"/>
                </a:solidFill>
              </a:rPr>
              <a:t> </a:t>
            </a:r>
            <a:r>
              <a:rPr lang="es-ES" sz="2000" dirty="0"/>
              <a:t>La OCDE publicó sus principios de gobierno corporativo, que se han convertido en un estándar internacional para buenas prácticas en este ámbito.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/>
              <a:t>Ley Sarbanes-Oxley (2002):</a:t>
            </a:r>
            <a:r>
              <a:rPr lang="es-ES" sz="2000" dirty="0"/>
              <a:t> En respuesta a los escándalos corporativos en Estados Unidos, como Enron y WorldCom, se promulgó la Ley Sarbanes-Oxley para establecer nuevos y mejorados estándares de gobernanza corporativa y responsabilidad financiera.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947649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C689A-39AB-FB2E-2AD7-1D9D4852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Objetivo Gobierno Corporativo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3BF092-B720-A004-D4B7-5BA34F40D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El objetivo del gobierno corporativo es facilitar la creación de un</a:t>
            </a:r>
          </a:p>
          <a:p>
            <a:pPr marL="0" indent="0">
              <a:buNone/>
            </a:pPr>
            <a:r>
              <a:rPr lang="es-ES" sz="2400" dirty="0"/>
              <a:t>ambiente de c</a:t>
            </a:r>
            <a:r>
              <a:rPr lang="es-ES" sz="3200" dirty="0">
                <a:solidFill>
                  <a:srgbClr val="FFC000"/>
                </a:solidFill>
              </a:rPr>
              <a:t>onfianza, transparencia y rendición de cuentas </a:t>
            </a:r>
            <a:r>
              <a:rPr lang="es-ES" sz="2400" dirty="0"/>
              <a:t>necesario para favorecer las inversiones a largo plazo, la estabilidad financiera y la</a:t>
            </a:r>
          </a:p>
          <a:p>
            <a:pPr marL="0" indent="0">
              <a:buNone/>
            </a:pPr>
            <a:r>
              <a:rPr lang="es-ES" sz="2400" dirty="0"/>
              <a:t>integridad en los negocios. Todo ello contribuirá a un crecimiento más</a:t>
            </a:r>
          </a:p>
          <a:p>
            <a:pPr marL="0" indent="0">
              <a:buNone/>
            </a:pPr>
            <a:r>
              <a:rPr lang="es-ES" sz="2400" dirty="0"/>
              <a:t>sólido y al desarrollo de sociedades más inclusivas.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4294777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C3E63-8D00-FD77-D87E-3A106025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Factores Impulsores del Gobierno Corporativo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BCA260-C0A8-A92A-97A6-03D3B7ACC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solidFill>
                  <a:srgbClr val="FFC000"/>
                </a:solidFill>
              </a:rPr>
              <a:t>Globalización</a:t>
            </a:r>
            <a:r>
              <a:rPr lang="es-ES" sz="2400" dirty="0"/>
              <a:t>: La integración de los mercados financieros globales ha aumentado la necesidad de estándares de gobierno corporativo para atraer y proteger la inversión extranjera.</a:t>
            </a:r>
          </a:p>
          <a:p>
            <a:endParaRPr lang="es-ES" sz="2400" dirty="0"/>
          </a:p>
          <a:p>
            <a:r>
              <a:rPr lang="es-ES" sz="2400" dirty="0">
                <a:solidFill>
                  <a:srgbClr val="FFC000"/>
                </a:solidFill>
              </a:rPr>
              <a:t>Inversionistas Institucionales: </a:t>
            </a:r>
            <a:r>
              <a:rPr lang="es-ES" sz="2400" dirty="0"/>
              <a:t>El crecimiento de los fondos de inversión y las pensiones ha llevado a una mayor demanda de prácticas sólidas de gobierno corporativo para proteger las inversiones.</a:t>
            </a:r>
          </a:p>
        </p:txBody>
      </p:sp>
    </p:spTree>
    <p:extLst>
      <p:ext uri="{BB962C8B-B14F-4D97-AF65-F5344CB8AC3E}">
        <p14:creationId xmlns:p14="http://schemas.microsoft.com/office/powerpoint/2010/main" val="380200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B35FE-D466-AEA0-6674-BA6F9F85D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>
                <a:solidFill>
                  <a:srgbClr val="FFC000"/>
                </a:solidFill>
              </a:rPr>
              <a:t>Regulación y Cumplimiento: </a:t>
            </a:r>
            <a:r>
              <a:rPr lang="es-ES" sz="2400" dirty="0"/>
              <a:t>La presión regulatoria ha impulsado a las empresas a adoptar mejores prácticas de gobierno corporativo.</a:t>
            </a:r>
          </a:p>
          <a:p>
            <a:endParaRPr lang="es-ES" sz="2400" dirty="0"/>
          </a:p>
          <a:p>
            <a:r>
              <a:rPr lang="es-ES" sz="2400" dirty="0">
                <a:solidFill>
                  <a:srgbClr val="FFC000"/>
                </a:solidFill>
              </a:rPr>
              <a:t>Responsabilidad Social Corporativa (RSC): </a:t>
            </a:r>
            <a:r>
              <a:rPr lang="es-ES" sz="2400" dirty="0"/>
              <a:t>El enfoque en la sostenibilidad y la ética empresarial ha sido un motor adicional para la evolución del gobierno corporativo.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15362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743F7-884F-974C-4A74-F0B70EB1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Cómo 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D1B82C-6E80-28B5-8C46-694B9EA68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Un gobierno corporativo </a:t>
            </a:r>
            <a:r>
              <a:rPr lang="es-ES" sz="2000" dirty="0">
                <a:solidFill>
                  <a:srgbClr val="FFC000"/>
                </a:solidFill>
              </a:rPr>
              <a:t>eficaz requiere un marco legislativo, reglamentario e institucional sólido </a:t>
            </a:r>
            <a:r>
              <a:rPr lang="es-ES" sz="2000" dirty="0"/>
              <a:t>en el que los agentes del mercado puedan confiar cuando entablan relaciones contractuales privadas.</a:t>
            </a:r>
          </a:p>
          <a:p>
            <a:pPr>
              <a:lnSpc>
                <a:spcPct val="150000"/>
              </a:lnSpc>
            </a:pP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A medida que se acumulan nuevas experiencias y cambian las condiciones empresariales, </a:t>
            </a:r>
            <a:r>
              <a:rPr lang="es-ES" sz="2000" dirty="0">
                <a:solidFill>
                  <a:srgbClr val="FFC000"/>
                </a:solidFill>
              </a:rPr>
              <a:t>las normas del marco de gobierno corporativo se revisarán</a:t>
            </a:r>
            <a:r>
              <a:rPr lang="es-ES" sz="2000" dirty="0"/>
              <a:t> y, cuando sea necesario, ajustarán. </a:t>
            </a: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394248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9261977-BEC4-4705-BB60-C4C0C7471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Rectángulo 16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48B10FE-6408-43F6-9A62-B98F2DB0F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291" y="5613091"/>
            <a:ext cx="3652387" cy="1202889"/>
          </a:xfrm>
        </p:spPr>
        <p:txBody>
          <a:bodyPr rtlCol="0">
            <a:normAutofit/>
          </a:bodyPr>
          <a:lstStyle/>
          <a:p>
            <a:pPr rtl="0"/>
            <a:r>
              <a:rPr lang="es-ES" sz="4400" dirty="0">
                <a:solidFill>
                  <a:srgbClr val="FFFFFF"/>
                </a:solidFill>
              </a:rPr>
              <a:t>Retomemos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961D2D1-9C45-6B7D-F30D-1E0D0B746930}"/>
              </a:ext>
            </a:extLst>
          </p:cNvPr>
          <p:cNvCxnSpPr/>
          <p:nvPr/>
        </p:nvCxnSpPr>
        <p:spPr>
          <a:xfrm>
            <a:off x="253746" y="3189378"/>
            <a:ext cx="11620391" cy="0"/>
          </a:xfrm>
          <a:prstGeom prst="straightConnector1">
            <a:avLst/>
          </a:prstGeom>
          <a:noFill/>
          <a:ln w="82550" cap="flat" cmpd="dbl" algn="ctr">
            <a:solidFill>
              <a:srgbClr val="002060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16" name="Rectángulo: esquinas redondeadas 7">
            <a:extLst>
              <a:ext uri="{FF2B5EF4-FFF2-40B4-BE49-F238E27FC236}">
                <a16:creationId xmlns:a16="http://schemas.microsoft.com/office/drawing/2014/main" id="{2D12E6D0-52E8-6EDB-B122-EAB4850EAE1C}"/>
              </a:ext>
            </a:extLst>
          </p:cNvPr>
          <p:cNvSpPr/>
          <p:nvPr/>
        </p:nvSpPr>
        <p:spPr>
          <a:xfrm>
            <a:off x="802625" y="1846353"/>
            <a:ext cx="1188763" cy="516604"/>
          </a:xfrm>
          <a:prstGeom prst="roundRect">
            <a:avLst/>
          </a:prstGeom>
          <a:solidFill>
            <a:srgbClr val="A6B727"/>
          </a:solidFill>
          <a:ln w="19050" cap="flat" cmpd="sng" algn="ctr">
            <a:solidFill>
              <a:srgbClr val="A6B727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Época  Primitiva administración 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347AC6E-6E56-91EA-D8F9-A645F6700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991" y="3585368"/>
            <a:ext cx="899105" cy="70554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620F827-07AF-77FD-B93F-6F83397AA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229" y="1758848"/>
            <a:ext cx="991999" cy="705549"/>
          </a:xfrm>
          <a:prstGeom prst="rect">
            <a:avLst/>
          </a:prstGeom>
        </p:spPr>
      </p:pic>
      <p:sp>
        <p:nvSpPr>
          <p:cNvPr id="21" name="Rectángulo: esquinas redondeadas 10">
            <a:extLst>
              <a:ext uri="{FF2B5EF4-FFF2-40B4-BE49-F238E27FC236}">
                <a16:creationId xmlns:a16="http://schemas.microsoft.com/office/drawing/2014/main" id="{3A67174C-8B24-E8DE-F820-30D6E8805697}"/>
              </a:ext>
            </a:extLst>
          </p:cNvPr>
          <p:cNvSpPr/>
          <p:nvPr/>
        </p:nvSpPr>
        <p:spPr>
          <a:xfrm>
            <a:off x="2722011" y="3723074"/>
            <a:ext cx="976158" cy="505198"/>
          </a:xfrm>
          <a:prstGeom prst="roundRect">
            <a:avLst/>
          </a:prstGeom>
          <a:solidFill>
            <a:srgbClr val="A6B727"/>
          </a:solidFill>
          <a:ln w="19050" cap="flat" cmpd="sng" algn="ctr">
            <a:solidFill>
              <a:srgbClr val="A6B727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M. Weber. Burocracia</a:t>
            </a:r>
          </a:p>
        </p:txBody>
      </p:sp>
      <p:sp>
        <p:nvSpPr>
          <p:cNvPr id="22" name="Rectángulo: esquinas redondeadas 11">
            <a:extLst>
              <a:ext uri="{FF2B5EF4-FFF2-40B4-BE49-F238E27FC236}">
                <a16:creationId xmlns:a16="http://schemas.microsoft.com/office/drawing/2014/main" id="{E2FD2010-FA40-D7E8-F59C-6A5D9C4E0D5B}"/>
              </a:ext>
            </a:extLst>
          </p:cNvPr>
          <p:cNvSpPr/>
          <p:nvPr/>
        </p:nvSpPr>
        <p:spPr>
          <a:xfrm>
            <a:off x="4180392" y="1568931"/>
            <a:ext cx="1899949" cy="785007"/>
          </a:xfrm>
          <a:prstGeom prst="roundRect">
            <a:avLst/>
          </a:prstGeom>
          <a:solidFill>
            <a:srgbClr val="A6B727"/>
          </a:solidFill>
          <a:ln w="19050" cap="flat" cmpd="sng" algn="ctr">
            <a:solidFill>
              <a:srgbClr val="A6B727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Institucionalidad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35F3F07-22B0-CAC6-9F73-F5660C32BBB1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397007" y="2362957"/>
            <a:ext cx="0" cy="805856"/>
          </a:xfrm>
          <a:prstGeom prst="line">
            <a:avLst/>
          </a:prstGeom>
          <a:noFill/>
          <a:ln w="10000" cap="flat" cmpd="sng" algn="ctr">
            <a:solidFill>
              <a:srgbClr val="DF5327"/>
            </a:solidFill>
            <a:prstDash val="solid"/>
          </a:ln>
          <a:effectLst/>
        </p:spPr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882AA211-7CDB-569A-A674-E14675545CA2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3210090" y="3209944"/>
            <a:ext cx="25331" cy="513130"/>
          </a:xfrm>
          <a:prstGeom prst="line">
            <a:avLst/>
          </a:prstGeom>
          <a:noFill/>
          <a:ln w="10000" cap="flat" cmpd="sng" algn="ctr">
            <a:solidFill>
              <a:srgbClr val="DF5327"/>
            </a:solidFill>
            <a:prstDash val="solid"/>
          </a:ln>
          <a:effectLst/>
        </p:spPr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441DD9CF-9804-9F38-9DFB-93C775BF002C}"/>
              </a:ext>
            </a:extLst>
          </p:cNvPr>
          <p:cNvCxnSpPr>
            <a:cxnSpLocks/>
          </p:cNvCxnSpPr>
          <p:nvPr/>
        </p:nvCxnSpPr>
        <p:spPr>
          <a:xfrm flipV="1">
            <a:off x="1942501" y="3187145"/>
            <a:ext cx="13843" cy="348475"/>
          </a:xfrm>
          <a:prstGeom prst="line">
            <a:avLst/>
          </a:prstGeom>
          <a:noFill/>
          <a:ln w="10000" cap="flat" cmpd="sng" algn="ctr">
            <a:solidFill>
              <a:srgbClr val="DF5327"/>
            </a:solidFill>
            <a:prstDash val="solid"/>
          </a:ln>
          <a:effectLst/>
        </p:spPr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840F30D-8898-A801-F6E9-465A86D778C7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2865229" y="2464397"/>
            <a:ext cx="0" cy="704416"/>
          </a:xfrm>
          <a:prstGeom prst="line">
            <a:avLst/>
          </a:prstGeom>
          <a:noFill/>
          <a:ln w="10000" cap="flat" cmpd="sng" algn="ctr">
            <a:solidFill>
              <a:srgbClr val="DF5327"/>
            </a:solidFill>
            <a:prstDash val="solid"/>
          </a:ln>
          <a:effectLst/>
        </p:spPr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53EC4F5C-EF7D-696A-39AA-E231CB8F9E03}"/>
              </a:ext>
            </a:extLst>
          </p:cNvPr>
          <p:cNvCxnSpPr>
            <a:cxnSpLocks/>
          </p:cNvCxnSpPr>
          <p:nvPr/>
        </p:nvCxnSpPr>
        <p:spPr>
          <a:xfrm>
            <a:off x="5130366" y="2362957"/>
            <a:ext cx="0" cy="790203"/>
          </a:xfrm>
          <a:prstGeom prst="line">
            <a:avLst/>
          </a:prstGeom>
          <a:noFill/>
          <a:ln w="100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84CEEFD-5CEC-4C30-35A4-A5ABEB727EC0}"/>
              </a:ext>
            </a:extLst>
          </p:cNvPr>
          <p:cNvSpPr txBox="1"/>
          <p:nvPr/>
        </p:nvSpPr>
        <p:spPr>
          <a:xfrm>
            <a:off x="1516066" y="3591776"/>
            <a:ext cx="8843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100" dirty="0">
                <a:solidFill>
                  <a:srgbClr val="FFFFFF"/>
                </a:solidFill>
                <a:latin typeface="Corbel" panose="020B0503020204020204"/>
              </a:rPr>
              <a:t>Griegos , Romanos Egipcios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DEF6103-F5F4-1CD9-5A0A-0A173D01AA9B}"/>
              </a:ext>
            </a:extLst>
          </p:cNvPr>
          <p:cNvSpPr txBox="1"/>
          <p:nvPr/>
        </p:nvSpPr>
        <p:spPr>
          <a:xfrm>
            <a:off x="2380885" y="1775365"/>
            <a:ext cx="9554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100" dirty="0">
                <a:solidFill>
                  <a:srgbClr val="FFFFFF"/>
                </a:solidFill>
                <a:latin typeface="Corbel" panose="020B0503020204020204"/>
              </a:rPr>
              <a:t>Revolución Industrial y Francesa </a:t>
            </a:r>
          </a:p>
        </p:txBody>
      </p:sp>
      <p:sp>
        <p:nvSpPr>
          <p:cNvPr id="30" name="Rectángulo: esquinas redondeadas 11">
            <a:extLst>
              <a:ext uri="{FF2B5EF4-FFF2-40B4-BE49-F238E27FC236}">
                <a16:creationId xmlns:a16="http://schemas.microsoft.com/office/drawing/2014/main" id="{E2FD2010-FA40-D7E8-F59C-6A5D9C4E0D5B}"/>
              </a:ext>
            </a:extLst>
          </p:cNvPr>
          <p:cNvSpPr/>
          <p:nvPr/>
        </p:nvSpPr>
        <p:spPr>
          <a:xfrm>
            <a:off x="4951915" y="3616227"/>
            <a:ext cx="1899949" cy="785007"/>
          </a:xfrm>
          <a:prstGeom prst="roundRect">
            <a:avLst/>
          </a:prstGeom>
          <a:solidFill>
            <a:srgbClr val="A6B727"/>
          </a:solidFill>
          <a:ln w="19050" cap="flat" cmpd="sng" algn="ctr">
            <a:solidFill>
              <a:srgbClr val="A6B727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Neo- </a:t>
            </a:r>
            <a:r>
              <a:rPr kumimoji="0" lang="es-C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Instituionalidad</a:t>
            </a:r>
            <a:endParaRPr kumimoji="0" lang="es-C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1" name="Rectángulo: esquinas redondeadas 11">
            <a:extLst>
              <a:ext uri="{FF2B5EF4-FFF2-40B4-BE49-F238E27FC236}">
                <a16:creationId xmlns:a16="http://schemas.microsoft.com/office/drawing/2014/main" id="{E2FD2010-FA40-D7E8-F59C-6A5D9C4E0D5B}"/>
              </a:ext>
            </a:extLst>
          </p:cNvPr>
          <p:cNvSpPr/>
          <p:nvPr/>
        </p:nvSpPr>
        <p:spPr>
          <a:xfrm>
            <a:off x="6791525" y="1453849"/>
            <a:ext cx="1899949" cy="785007"/>
          </a:xfrm>
          <a:prstGeom prst="roundRect">
            <a:avLst/>
          </a:prstGeom>
          <a:solidFill>
            <a:srgbClr val="A6B727"/>
          </a:solidFill>
          <a:ln w="19050" cap="flat" cmpd="sng" algn="ctr">
            <a:solidFill>
              <a:srgbClr val="A6B727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Nueva Gestión Pública </a:t>
            </a:r>
          </a:p>
        </p:txBody>
      </p:sp>
      <p:sp>
        <p:nvSpPr>
          <p:cNvPr id="32" name="Rectángulo: esquinas redondeadas 11">
            <a:extLst>
              <a:ext uri="{FF2B5EF4-FFF2-40B4-BE49-F238E27FC236}">
                <a16:creationId xmlns:a16="http://schemas.microsoft.com/office/drawing/2014/main" id="{E2FD2010-FA40-D7E8-F59C-6A5D9C4E0D5B}"/>
              </a:ext>
            </a:extLst>
          </p:cNvPr>
          <p:cNvSpPr/>
          <p:nvPr/>
        </p:nvSpPr>
        <p:spPr>
          <a:xfrm>
            <a:off x="7448276" y="3577004"/>
            <a:ext cx="1899949" cy="785007"/>
          </a:xfrm>
          <a:prstGeom prst="roundRect">
            <a:avLst/>
          </a:prstGeom>
          <a:solidFill>
            <a:srgbClr val="A6B727"/>
          </a:solidFill>
          <a:ln w="19050" cap="flat" cmpd="sng" algn="ctr">
            <a:solidFill>
              <a:srgbClr val="A6B727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Gestión Corporativa</a:t>
            </a:r>
            <a:r>
              <a:rPr kumimoji="0" lang="es-CR" sz="18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kumimoji="0" lang="es-C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53EC4F5C-EF7D-696A-39AA-E231CB8F9E03}"/>
              </a:ext>
            </a:extLst>
          </p:cNvPr>
          <p:cNvCxnSpPr>
            <a:cxnSpLocks/>
          </p:cNvCxnSpPr>
          <p:nvPr/>
        </p:nvCxnSpPr>
        <p:spPr>
          <a:xfrm>
            <a:off x="7723384" y="2238856"/>
            <a:ext cx="0" cy="790203"/>
          </a:xfrm>
          <a:prstGeom prst="line">
            <a:avLst/>
          </a:prstGeom>
          <a:noFill/>
          <a:ln w="100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53EC4F5C-EF7D-696A-39AA-E231CB8F9E03}"/>
              </a:ext>
            </a:extLst>
          </p:cNvPr>
          <p:cNvCxnSpPr>
            <a:cxnSpLocks/>
          </p:cNvCxnSpPr>
          <p:nvPr/>
        </p:nvCxnSpPr>
        <p:spPr>
          <a:xfrm>
            <a:off x="8236370" y="3220488"/>
            <a:ext cx="0" cy="395739"/>
          </a:xfrm>
          <a:prstGeom prst="line">
            <a:avLst/>
          </a:prstGeom>
          <a:noFill/>
          <a:ln w="100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A3474C9C-49EE-94E0-EF66-24A66F9FFB08}"/>
              </a:ext>
            </a:extLst>
          </p:cNvPr>
          <p:cNvCxnSpPr>
            <a:endCxn id="30" idx="0"/>
          </p:cNvCxnSpPr>
          <p:nvPr/>
        </p:nvCxnSpPr>
        <p:spPr>
          <a:xfrm>
            <a:off x="5876365" y="3220488"/>
            <a:ext cx="25525" cy="395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77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3B1879-DDB1-55CF-61F7-C98E60F80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400" dirty="0"/>
              <a:t>Como parte de esto, es importante que se tomen en consideración las interacciones y la complementariedad entre distintos elementos del marco del gobierno corporativo y su capacidad global para promover </a:t>
            </a:r>
            <a:r>
              <a:rPr lang="es-ES" sz="2400" dirty="0">
                <a:solidFill>
                  <a:srgbClr val="FFC000"/>
                </a:solidFill>
              </a:rPr>
              <a:t>prácticas éticas, responsables y transparentes. </a:t>
            </a:r>
            <a:endParaRPr lang="es-C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24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33306-4A98-C7A9-5B62-8F081A47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/>
              <a:t>Principios del gobierno Corporativo en el Estado.</a:t>
            </a:r>
            <a:br>
              <a:rPr lang="es-CR" dirty="0"/>
            </a:b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ADB974-1A4F-71A0-FAA2-78E70D071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29729"/>
            <a:ext cx="10058400" cy="3931920"/>
          </a:xfrm>
        </p:spPr>
        <p:txBody>
          <a:bodyPr>
            <a:normAutofit/>
          </a:bodyPr>
          <a:lstStyle/>
          <a:p>
            <a:r>
              <a:rPr lang="es-ES" sz="2400" dirty="0"/>
              <a:t>El gobierno corporativo en las instituciones del estado se refiere a los principios y prácticas de administración que aseguran que estas entidades públicas operen de manera eficiente, transparente y responsable. </a:t>
            </a:r>
          </a:p>
          <a:p>
            <a:endParaRPr lang="es-ES" sz="2400" dirty="0"/>
          </a:p>
          <a:p>
            <a:r>
              <a:rPr lang="es-ES" sz="2400" dirty="0"/>
              <a:t>Al igual que en el sector privado, el objetivo es mejorar la </a:t>
            </a:r>
            <a:r>
              <a:rPr lang="es-ES" sz="2400" dirty="0">
                <a:solidFill>
                  <a:srgbClr val="FFC000"/>
                </a:solidFill>
              </a:rPr>
              <a:t>rendición de cuentas, la transparencia, la eficiencia y la eficacia en el uso de los recursos públicos.</a:t>
            </a:r>
            <a:endParaRPr lang="es-C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73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25706-6323-AB0B-447B-C70D1494F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/>
              <a:t>Principios Gobierno Corporativo OCDE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6631FD-0539-8AD5-EC0E-998875637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800" i="1" dirty="0"/>
              <a:t>El marco de gobierno corporativo promoverá la </a:t>
            </a:r>
            <a:r>
              <a:rPr lang="es-ES" sz="2800" i="1" dirty="0">
                <a:solidFill>
                  <a:srgbClr val="FFC000"/>
                </a:solidFill>
              </a:rPr>
              <a:t>transparencia y la equidad de los mercados</a:t>
            </a:r>
            <a:r>
              <a:rPr lang="es-ES" sz="2800" i="1" dirty="0"/>
              <a:t>, así como la asignación eficiente de los recursos. Será coherente con el Estado de Derecho y respaldará una supervisión y una ejecución eficaces.</a:t>
            </a:r>
            <a:endParaRPr lang="es-CR" sz="2800" i="1" dirty="0"/>
          </a:p>
        </p:txBody>
      </p:sp>
    </p:spTree>
    <p:extLst>
      <p:ext uri="{BB962C8B-B14F-4D97-AF65-F5344CB8AC3E}">
        <p14:creationId xmlns:p14="http://schemas.microsoft.com/office/powerpoint/2010/main" val="4037724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91E115-E13C-6911-E08A-E03F7F399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dirty="0"/>
              <a:t>1</a:t>
            </a:r>
            <a:r>
              <a:rPr lang="es-CR" sz="2400" dirty="0"/>
              <a:t>. Resistencia al Cambio.</a:t>
            </a:r>
          </a:p>
          <a:p>
            <a:r>
              <a:rPr lang="es-ES" sz="2400" dirty="0"/>
              <a:t>2. Falta de Capacidades y Conocimientos.</a:t>
            </a:r>
          </a:p>
          <a:p>
            <a:r>
              <a:rPr lang="es-ES" sz="2400" dirty="0"/>
              <a:t>3. Corrupción y Falta de Ética</a:t>
            </a:r>
          </a:p>
          <a:p>
            <a:r>
              <a:rPr lang="es-CR" sz="2400" dirty="0"/>
              <a:t>4. Complejidad y Burocracia</a:t>
            </a:r>
          </a:p>
          <a:p>
            <a:r>
              <a:rPr lang="es-ES" sz="2400" dirty="0"/>
              <a:t>5. Falta de Transparencia y Rendición de Cuentas</a:t>
            </a:r>
          </a:p>
          <a:p>
            <a:r>
              <a:rPr lang="es-ES" sz="2400" dirty="0"/>
              <a:t>6. Participación Ciudadana Limitada</a:t>
            </a:r>
          </a:p>
          <a:p>
            <a:r>
              <a:rPr lang="en-US" sz="2400" dirty="0"/>
              <a:t>7. </a:t>
            </a:r>
            <a:r>
              <a:rPr lang="en-US" sz="2400" dirty="0" err="1"/>
              <a:t>Fragmentación</a:t>
            </a:r>
            <a:r>
              <a:rPr lang="en-US" sz="2400" dirty="0"/>
              <a:t> </a:t>
            </a:r>
            <a:r>
              <a:rPr lang="en-US" sz="2400" dirty="0" err="1"/>
              <a:t>Institucional</a:t>
            </a:r>
            <a:endParaRPr lang="en-US" sz="2400" dirty="0"/>
          </a:p>
          <a:p>
            <a:r>
              <a:rPr lang="es-ES" sz="2400" dirty="0"/>
              <a:t>8. Presiones Políticas y Cambio de Gobiernos</a:t>
            </a:r>
          </a:p>
          <a:p>
            <a:endParaRPr lang="es-CR" sz="24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B6E132E-9D89-416F-EE3E-5955CEE2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>
                <a:solidFill>
                  <a:srgbClr val="FFC000"/>
                </a:solidFill>
              </a:rPr>
              <a:t>Retos Estatales</a:t>
            </a:r>
          </a:p>
        </p:txBody>
      </p:sp>
    </p:spTree>
    <p:extLst>
      <p:ext uri="{BB962C8B-B14F-4D97-AF65-F5344CB8AC3E}">
        <p14:creationId xmlns:p14="http://schemas.microsoft.com/office/powerpoint/2010/main" val="2738993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5CBEB9-A77B-8B33-551D-E0CE1672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1400" lvl="8" indent="0" algn="ctr">
              <a:buNone/>
            </a:pPr>
            <a:r>
              <a:rPr lang="es-CR" sz="3600" dirty="0">
                <a:solidFill>
                  <a:schemeClr val="tx1"/>
                </a:solidFill>
              </a:rPr>
              <a:t>Gracias !!</a:t>
            </a:r>
          </a:p>
          <a:p>
            <a:pPr marL="0" indent="0" algn="ctr">
              <a:buNone/>
            </a:pPr>
            <a:endParaRPr lang="es-CR" sz="4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47FF3B-8713-AF1B-EC17-EA51A362A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98" y="1273126"/>
            <a:ext cx="4091428" cy="40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1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1371600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es-ES" sz="3200" dirty="0"/>
              <a:t>Institucionalismo</a:t>
            </a:r>
            <a:br>
              <a:rPr lang="es-ES" sz="3200" dirty="0"/>
            </a:br>
            <a:r>
              <a:rPr lang="es-ES" sz="3200" dirty="0"/>
              <a:t>primera mitad del siglo XIX</a:t>
            </a:r>
          </a:p>
        </p:txBody>
      </p:sp>
      <p:graphicFrame>
        <p:nvGraphicFramePr>
          <p:cNvPr id="10" name="Marcador de posición de contenido 2" descr="SmartArt">
            <a:extLst>
              <a:ext uri="{FF2B5EF4-FFF2-40B4-BE49-F238E27FC236}">
                <a16:creationId xmlns:a16="http://schemas.microsoft.com/office/drawing/2014/main" id="{D4F03EC1-D08C-45FA-AC9F-7C43CAF5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394549"/>
              </p:ext>
            </p:extLst>
          </p:nvPr>
        </p:nvGraphicFramePr>
        <p:xfrm>
          <a:off x="6315075" y="2103438"/>
          <a:ext cx="4810125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27446B1F-8A0D-8595-874B-39EBF549897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" b="8280"/>
          <a:stretch/>
        </p:blipFill>
        <p:spPr>
          <a:xfrm>
            <a:off x="1012175" y="1597369"/>
            <a:ext cx="4873165" cy="360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8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C0E5A-AD8D-843A-438C-484D1896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instituciones 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BE62E6-4CDE-CA6A-8267-A43FCE419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Son consideradas como recursos de los agentes y actores racionales para obtener el logro de sus objetivos. </a:t>
            </a:r>
          </a:p>
          <a:p>
            <a:r>
              <a:rPr lang="es-ES" sz="2800" dirty="0"/>
              <a:t>Las instituciones son </a:t>
            </a:r>
            <a:r>
              <a:rPr lang="es-ES" sz="2800" b="1" dirty="0">
                <a:solidFill>
                  <a:srgbClr val="FFC000"/>
                </a:solidFill>
              </a:rPr>
              <a:t>esquemas, normas y regulaciones humanamente divisados que permiten y constriñen la conducta de los actores sociales </a:t>
            </a:r>
            <a:r>
              <a:rPr lang="es-ES" sz="2800" dirty="0"/>
              <a:t>y hacen predecible y significativa la vida social (Scott, 2001; North, 1990, </a:t>
            </a:r>
            <a:r>
              <a:rPr lang="es-ES" sz="2800" dirty="0" err="1"/>
              <a:t>DiMaggio</a:t>
            </a:r>
            <a:r>
              <a:rPr lang="es-ES" sz="2800" dirty="0"/>
              <a:t> and Powell, 1991)</a:t>
            </a: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331312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6AB25-5AC3-A00A-1EBE-2669E628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Por ejemplo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A676FEA-9219-5153-55AB-67CD9304C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558570"/>
              </p:ext>
            </p:extLst>
          </p:nvPr>
        </p:nvGraphicFramePr>
        <p:xfrm>
          <a:off x="3706056" y="6425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067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09506-FD58-58D8-C5F7-78B408DC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Son sistemas de reglas sociales establecidas </a:t>
            </a:r>
            <a:endParaRPr lang="es-CR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D9210A-D593-52FC-D624-1F6E51E16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El Idioma, la moneda , ley , los sistemas pesos y medidas, los modales, las normas culturales, las relaciones entre empresas e instituciones</a:t>
            </a:r>
          </a:p>
          <a:p>
            <a:r>
              <a:rPr lang="es-ES" sz="2000" dirty="0"/>
              <a:t>Socialización y formación de identidad</a:t>
            </a:r>
          </a:p>
          <a:p>
            <a:r>
              <a:rPr lang="es-ES" sz="2000" dirty="0"/>
              <a:t>Cumplimiento y sanciones</a:t>
            </a:r>
          </a:p>
          <a:p>
            <a:r>
              <a:rPr lang="es-ES" sz="2000" dirty="0"/>
              <a:t>Reproducción de desigualdades</a:t>
            </a:r>
          </a:p>
          <a:p>
            <a:r>
              <a:rPr lang="es-ES" sz="2000" dirty="0"/>
              <a:t>Construcción de legitimidad</a:t>
            </a:r>
            <a:endParaRPr lang="es-CR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0BF400-84B1-9127-9B9E-F40305279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415" y="2962421"/>
            <a:ext cx="2390775" cy="1524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EF4BA53-51E9-D599-47B9-D66214503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629" y="418066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70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7B3B9-E680-F6CF-E7D2-3BD58D1D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43200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CR" dirty="0"/>
              <a:t>Pausa activa</a:t>
            </a:r>
            <a:br>
              <a:rPr lang="es-CR" dirty="0"/>
            </a:br>
            <a:br>
              <a:rPr lang="es-CR" dirty="0"/>
            </a:br>
            <a:r>
              <a:rPr lang="es-CR" dirty="0"/>
              <a:t>10 minutos </a:t>
            </a:r>
            <a:br>
              <a:rPr lang="es-CR" dirty="0"/>
            </a:br>
            <a:endParaRPr lang="es-C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DB7FE2-6C80-753E-B80C-6C0A67E06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46" y="1756703"/>
            <a:ext cx="5278525" cy="29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9751727_TF78440441" id="{8124CA7B-D09D-4442-8065-5B4988299C03}" vid="{ED9CC861-8305-4014-8AEE-D8DC366825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71af3243-3dd4-4a8d-8c0d-dd76da1f02a5"/>
    <ds:schemaRef ds:uri="16c05727-aa75-4e4a-9b5f-8a80a1165891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Garden Savon</Template>
  <TotalTime>0</TotalTime>
  <Words>1875</Words>
  <Application>Microsoft Office PowerPoint</Application>
  <PresentationFormat>Panorámica</PresentationFormat>
  <Paragraphs>181</Paragraphs>
  <Slides>44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9" baseType="lpstr">
      <vt:lpstr>Arial</vt:lpstr>
      <vt:lpstr>Calibri</vt:lpstr>
      <vt:lpstr>Century Gothic</vt:lpstr>
      <vt:lpstr>Corbel</vt:lpstr>
      <vt:lpstr>Savon</vt:lpstr>
      <vt:lpstr>Gestión corporativa, Nueva Gestión Pública y Privada </vt:lpstr>
      <vt:lpstr>Ejercicio </vt:lpstr>
      <vt:lpstr>Temas Segunda Semana</vt:lpstr>
      <vt:lpstr>Retomemos</vt:lpstr>
      <vt:lpstr>Institucionalismo primera mitad del siglo XIX</vt:lpstr>
      <vt:lpstr>Las instituciones </vt:lpstr>
      <vt:lpstr>Por ejemplo </vt:lpstr>
      <vt:lpstr>Son sistemas de reglas sociales establecidas </vt:lpstr>
      <vt:lpstr>Pausa activa  10 minutos  </vt:lpstr>
      <vt:lpstr>https://www.youtube.com/watch?v=-FiREFi89o8</vt:lpstr>
      <vt:lpstr>El nuevo institucionalismo </vt:lpstr>
      <vt:lpstr>Presentación de PowerPoint</vt:lpstr>
      <vt:lpstr>Vertientes del  Neoinstitucionalismo </vt:lpstr>
      <vt:lpstr>Neoinstitucionalismo NORMATIVO</vt:lpstr>
      <vt:lpstr>Neointitucionalismo internacional </vt:lpstr>
      <vt:lpstr>neoinstitucionalismo racional </vt:lpstr>
      <vt:lpstr>Neo Institucionalismo histórico</vt:lpstr>
      <vt:lpstr>¿Cuáles son dichas aportaciones?  </vt:lpstr>
      <vt:lpstr>Diferencias Claves</vt:lpstr>
      <vt:lpstr>Presentación de PowerPoint</vt:lpstr>
      <vt:lpstr>Buenas noches </vt:lpstr>
      <vt:lpstr>  Nueva Gestión Pública   </vt:lpstr>
      <vt:lpstr>Porque? Y Para que?</vt:lpstr>
      <vt:lpstr>Cuando surge la NGP?</vt:lpstr>
      <vt:lpstr>Presentación de PowerPoint</vt:lpstr>
      <vt:lpstr>Definición NGP</vt:lpstr>
      <vt:lpstr>Principios de la Nueva Gestión Pública</vt:lpstr>
      <vt:lpstr>Principios de la Nueva Gestión Pública</vt:lpstr>
      <vt:lpstr>Herramientas y Técnicas de la NGP</vt:lpstr>
      <vt:lpstr>Herramientas y Técnicas de la NGP</vt:lpstr>
      <vt:lpstr>Beneficios de la NGP</vt:lpstr>
      <vt:lpstr>Críticas y Desafíos de la NGP</vt:lpstr>
      <vt:lpstr>Pausa Activa </vt:lpstr>
      <vt:lpstr>Gobierno corporativo </vt:lpstr>
      <vt:lpstr>Consolidación Internacional (Década de 2000 y en adelante): </vt:lpstr>
      <vt:lpstr>Objetivo Gobierno Corporativo </vt:lpstr>
      <vt:lpstr>Factores Impulsores del Gobierno Corporativo</vt:lpstr>
      <vt:lpstr>Presentación de PowerPoint</vt:lpstr>
      <vt:lpstr>Cómo ?</vt:lpstr>
      <vt:lpstr>Presentación de PowerPoint</vt:lpstr>
      <vt:lpstr>Principios del gobierno Corporativo en el Estado. </vt:lpstr>
      <vt:lpstr>Principios Gobierno Corporativo OCDE</vt:lpstr>
      <vt:lpstr>Retos Estatales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2024-07-04T20:09:15Z</dcterms:created>
  <dcterms:modified xsi:type="dcterms:W3CDTF">2024-07-06T12:46:59Z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