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4"/>
  </p:sldMasterIdLst>
  <p:notesMasterIdLst>
    <p:notesMasterId r:id="rId44"/>
  </p:notesMasterIdLst>
  <p:handoutMasterIdLst>
    <p:handoutMasterId r:id="rId45"/>
  </p:handoutMasterIdLst>
  <p:sldIdLst>
    <p:sldId id="256" r:id="rId5"/>
    <p:sldId id="264" r:id="rId6"/>
    <p:sldId id="285" r:id="rId7"/>
    <p:sldId id="270" r:id="rId8"/>
    <p:sldId id="286" r:id="rId9"/>
    <p:sldId id="307" r:id="rId10"/>
    <p:sldId id="271" r:id="rId11"/>
    <p:sldId id="269" r:id="rId12"/>
    <p:sldId id="287" r:id="rId13"/>
    <p:sldId id="288" r:id="rId14"/>
    <p:sldId id="278" r:id="rId15"/>
    <p:sldId id="289" r:id="rId16"/>
    <p:sldId id="279" r:id="rId17"/>
    <p:sldId id="290" r:id="rId18"/>
    <p:sldId id="291" r:id="rId19"/>
    <p:sldId id="292" r:id="rId20"/>
    <p:sldId id="268" r:id="rId21"/>
    <p:sldId id="272" r:id="rId22"/>
    <p:sldId id="273" r:id="rId23"/>
    <p:sldId id="274" r:id="rId24"/>
    <p:sldId id="266" r:id="rId25"/>
    <p:sldId id="282" r:id="rId26"/>
    <p:sldId id="283" r:id="rId27"/>
    <p:sldId id="259" r:id="rId28"/>
    <p:sldId id="275"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5" autoAdjust="0"/>
  </p:normalViewPr>
  <p:slideViewPr>
    <p:cSldViewPr snapToGrid="0">
      <p:cViewPr varScale="1">
        <p:scale>
          <a:sx n="74" d="100"/>
          <a:sy n="74" d="100"/>
        </p:scale>
        <p:origin x="576" y="4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pt>
    <dgm:pt modelId="{4AF52931-E4CA-4429-AACB-B8747CDB2409}">
      <dgm:prSet phldrT="[Text]"/>
      <dgm:spPr/>
      <dgm:t>
        <a:bodyPr/>
        <a:lstStyle/>
        <a:p>
          <a:pPr>
            <a:lnSpc>
              <a:spcPct val="100000"/>
            </a:lnSpc>
          </a:pPr>
          <a:r>
            <a:rPr lang="en-US" dirty="0" err="1"/>
            <a:t>Satisfactores</a:t>
          </a:r>
          <a:r>
            <a:rPr lang="en-US" dirty="0"/>
            <a:t>  </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en-US" dirty="0" err="1"/>
            <a:t>Necesidades</a:t>
          </a:r>
          <a:r>
            <a:rPr lang="en-US" dirty="0"/>
            <a:t> </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err="1"/>
            <a:t>Confianza</a:t>
          </a:r>
          <a:endParaRPr lang="en-US" dirty="0"/>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6F4DA4D9-01DC-439B-8F27-AAA47846B277}" type="pres">
      <dgm:prSet presAssocID="{C7720856-93F0-4CC7-B7FD-2466914A11D4}" presName="root" presStyleCnt="0">
        <dgm:presLayoutVars>
          <dgm:dir/>
          <dgm:resizeHandles val="exact"/>
        </dgm:presLayoutVars>
      </dgm:prSet>
      <dgm:spPr/>
    </dgm:pt>
    <dgm:pt modelId="{7BD98E3C-315B-4C9C-8D58-D6DB162B58F8}" type="pres">
      <dgm:prSet presAssocID="{4AF52931-E4CA-4429-AACB-B8747CDB2409}" presName="compNode" presStyleCnt="0"/>
      <dgm:spPr/>
    </dgm:pt>
    <dgm:pt modelId="{DD5F79B1-3C2C-4604-AC16-19B868C74020}" type="pres">
      <dgm:prSet presAssocID="{4AF52931-E4CA-4429-AACB-B8747CDB2409}" presName="bgRect" presStyleLbl="bgShp" presStyleIdx="0" presStyleCnt="3"/>
      <dgm:spPr/>
    </dgm:pt>
    <dgm:pt modelId="{B949D2F1-162D-4D02-A732-D01345E22AA4}" type="pres">
      <dgm:prSet presAssocID="{4AF52931-E4CA-4429-AACB-B8747CDB24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B131C359-49F1-4CB8-8E9B-1B1386A2778B}" type="pres">
      <dgm:prSet presAssocID="{4AF52931-E4CA-4429-AACB-B8747CDB2409}" presName="spaceRect" presStyleCnt="0"/>
      <dgm:spPr/>
    </dgm:pt>
    <dgm:pt modelId="{F8F5240A-0D85-485B-9D93-407D1FFAF913}" type="pres">
      <dgm:prSet presAssocID="{4AF52931-E4CA-4429-AACB-B8747CDB2409}" presName="parTx" presStyleLbl="revTx" presStyleIdx="0" presStyleCnt="3">
        <dgm:presLayoutVars>
          <dgm:chMax val="0"/>
          <dgm:chPref val="0"/>
        </dgm:presLayoutVars>
      </dgm:prSet>
      <dgm:spPr/>
    </dgm:pt>
    <dgm:pt modelId="{D8ABCEC2-390B-429B-9081-E082DA5D0427}" type="pres">
      <dgm:prSet presAssocID="{D86AF01C-9CBC-41F8-9354-48CD82BDFDC9}" presName="sibTrans" presStyleCnt="0"/>
      <dgm:spPr/>
    </dgm:pt>
    <dgm:pt modelId="{F2D54F12-8080-4E0C-BD80-92EA1630D084}" type="pres">
      <dgm:prSet presAssocID="{81BEB84D-9A77-49C6-9301-B3359FCAC75F}" presName="compNode" presStyleCnt="0"/>
      <dgm:spPr/>
    </dgm:pt>
    <dgm:pt modelId="{CBA0401E-7684-42C8-839E-D801768D883C}" type="pres">
      <dgm:prSet presAssocID="{81BEB84D-9A77-49C6-9301-B3359FCAC75F}" presName="bgRect" presStyleLbl="bgShp" presStyleIdx="1" presStyleCnt="3"/>
      <dgm:spPr/>
    </dgm:pt>
    <dgm:pt modelId="{EF3B2503-2995-401B-AD2A-8687192014FC}"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69262E9A-AC8B-4E45-B562-DDB0B7EF679B}" type="pres">
      <dgm:prSet presAssocID="{81BEB84D-9A77-49C6-9301-B3359FCAC75F}" presName="spaceRect" presStyleCnt="0"/>
      <dgm:spPr/>
    </dgm:pt>
    <dgm:pt modelId="{686301C7-6BD3-4366-8AD9-2496B2EDF77C}" type="pres">
      <dgm:prSet presAssocID="{81BEB84D-9A77-49C6-9301-B3359FCAC75F}" presName="parTx" presStyleLbl="revTx" presStyleIdx="1" presStyleCnt="3">
        <dgm:presLayoutVars>
          <dgm:chMax val="0"/>
          <dgm:chPref val="0"/>
        </dgm:presLayoutVars>
      </dgm:prSet>
      <dgm:spPr/>
    </dgm:pt>
    <dgm:pt modelId="{6ED4671C-AA9A-4E39-8821-8479FB442A42}" type="pres">
      <dgm:prSet presAssocID="{5D260F18-25D2-4074-87F1-7E78DDA61C58}" presName="sibTrans" presStyleCnt="0"/>
      <dgm:spPr/>
    </dgm:pt>
    <dgm:pt modelId="{73B0EF57-FE6C-4349-B546-40C4671BE0AF}" type="pres">
      <dgm:prSet presAssocID="{BFF9359E-E9B1-4B73-BACC-2C7988765B16}" presName="compNode" presStyleCnt="0"/>
      <dgm:spPr/>
    </dgm:pt>
    <dgm:pt modelId="{5865A6BD-F99C-4927-AA71-14438D8BD5FD}" type="pres">
      <dgm:prSet presAssocID="{BFF9359E-E9B1-4B73-BACC-2C7988765B16}" presName="bgRect" presStyleLbl="bgShp" presStyleIdx="2" presStyleCnt="3" custLinFactNeighborX="-5741" custLinFactNeighborY="43"/>
      <dgm:spPr/>
    </dgm:pt>
    <dgm:pt modelId="{F7573F21-6CA6-4D82-A5B8-20E46E8BAE44}" type="pres">
      <dgm:prSet presAssocID="{BFF9359E-E9B1-4B73-BACC-2C7988765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CFA2DEF1-3E86-45A4-93DF-3F3524CE8FA1}" type="pres">
      <dgm:prSet presAssocID="{BFF9359E-E9B1-4B73-BACC-2C7988765B16}" presName="spaceRect" presStyleCnt="0"/>
      <dgm:spPr/>
    </dgm:pt>
    <dgm:pt modelId="{3A277CF8-63F3-4E73-9A0E-6D37315945D9}" type="pres">
      <dgm:prSet presAssocID="{BFF9359E-E9B1-4B73-BACC-2C7988765B16}" presName="parTx" presStyleLbl="revTx" presStyleIdx="2" presStyleCnt="3">
        <dgm:presLayoutVars>
          <dgm:chMax val="0"/>
          <dgm:chPref val="0"/>
        </dgm:presLayoutVars>
      </dgm:prSet>
      <dgm:spPr/>
    </dgm:pt>
  </dgm:ptLst>
  <dgm:cxnLst>
    <dgm:cxn modelId="{157D760D-D278-416A-8A95-E1E5E1AC50DD}" type="presOf" srcId="{BFF9359E-E9B1-4B73-BACC-2C7988765B16}" destId="{3A277CF8-63F3-4E73-9A0E-6D37315945D9}" srcOrd="0" destOrd="0" presId="urn:microsoft.com/office/officeart/2018/2/layout/IconVerticalSolidList"/>
    <dgm:cxn modelId="{0FB2B426-F0E1-46AC-8877-C6BC9AFEAA79}" type="presOf" srcId="{81BEB84D-9A77-49C6-9301-B3359FCAC75F}" destId="{686301C7-6BD3-4366-8AD9-2496B2EDF77C}" srcOrd="0" destOrd="0" presId="urn:microsoft.com/office/officeart/2018/2/layout/IconVerticalSolidList"/>
    <dgm:cxn modelId="{E35E8428-56F2-46AB-9E50-4261F022E415}" type="presOf" srcId="{4AF52931-E4CA-4429-AACB-B8747CDB2409}" destId="{F8F5240A-0D85-485B-9D93-407D1FFAF913}"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9AA0145A-3FA6-4E40-B6CD-6DB3507FF368}" type="presOf" srcId="{C7720856-93F0-4CC7-B7FD-2466914A11D4}" destId="{6F4DA4D9-01DC-439B-8F27-AAA47846B277}"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AFECB7CA-4E50-4F60-A6FB-C3816E8CAB87}" type="presParOf" srcId="{6F4DA4D9-01DC-439B-8F27-AAA47846B277}" destId="{7BD98E3C-315B-4C9C-8D58-D6DB162B58F8}" srcOrd="0" destOrd="0" presId="urn:microsoft.com/office/officeart/2018/2/layout/IconVerticalSolidList"/>
    <dgm:cxn modelId="{A2217810-9D1C-4BC7-BE87-D83BE419F7B1}" type="presParOf" srcId="{7BD98E3C-315B-4C9C-8D58-D6DB162B58F8}" destId="{DD5F79B1-3C2C-4604-AC16-19B868C74020}" srcOrd="0" destOrd="0" presId="urn:microsoft.com/office/officeart/2018/2/layout/IconVerticalSolidList"/>
    <dgm:cxn modelId="{30B94466-A785-41BF-BAD4-03A089615086}" type="presParOf" srcId="{7BD98E3C-315B-4C9C-8D58-D6DB162B58F8}" destId="{B949D2F1-162D-4D02-A732-D01345E22AA4}" srcOrd="1" destOrd="0" presId="urn:microsoft.com/office/officeart/2018/2/layout/IconVerticalSolidList"/>
    <dgm:cxn modelId="{FFB8D8B5-5828-46DD-BA77-13638195E4D6}" type="presParOf" srcId="{7BD98E3C-315B-4C9C-8D58-D6DB162B58F8}" destId="{B131C359-49F1-4CB8-8E9B-1B1386A2778B}" srcOrd="2" destOrd="0" presId="urn:microsoft.com/office/officeart/2018/2/layout/IconVerticalSolidList"/>
    <dgm:cxn modelId="{11227E96-FF77-4F39-8B07-07E8611C740D}" type="presParOf" srcId="{7BD98E3C-315B-4C9C-8D58-D6DB162B58F8}" destId="{F8F5240A-0D85-485B-9D93-407D1FFAF913}" srcOrd="3" destOrd="0" presId="urn:microsoft.com/office/officeart/2018/2/layout/IconVerticalSolidList"/>
    <dgm:cxn modelId="{FFC4B6D5-9F56-4405-843A-09B40CA888A3}" type="presParOf" srcId="{6F4DA4D9-01DC-439B-8F27-AAA47846B277}" destId="{D8ABCEC2-390B-429B-9081-E082DA5D0427}" srcOrd="1" destOrd="0" presId="urn:microsoft.com/office/officeart/2018/2/layout/IconVerticalSolidList"/>
    <dgm:cxn modelId="{16ACC83C-7034-4747-BC5D-1E635B3C6CE7}" type="presParOf" srcId="{6F4DA4D9-01DC-439B-8F27-AAA47846B277}" destId="{F2D54F12-8080-4E0C-BD80-92EA1630D084}" srcOrd="2" destOrd="0" presId="urn:microsoft.com/office/officeart/2018/2/layout/IconVerticalSolidList"/>
    <dgm:cxn modelId="{8B276A48-7CBD-4E21-9430-CF0A09D6C0BD}" type="presParOf" srcId="{F2D54F12-8080-4E0C-BD80-92EA1630D084}" destId="{CBA0401E-7684-42C8-839E-D801768D883C}" srcOrd="0" destOrd="0" presId="urn:microsoft.com/office/officeart/2018/2/layout/IconVerticalSolidList"/>
    <dgm:cxn modelId="{F08383BF-FD60-4A49-AD77-65D910EFB252}" type="presParOf" srcId="{F2D54F12-8080-4E0C-BD80-92EA1630D084}" destId="{EF3B2503-2995-401B-AD2A-8687192014FC}" srcOrd="1" destOrd="0" presId="urn:microsoft.com/office/officeart/2018/2/layout/IconVerticalSolidList"/>
    <dgm:cxn modelId="{9D8D1D89-E527-4484-AD56-92A94FED0B6C}" type="presParOf" srcId="{F2D54F12-8080-4E0C-BD80-92EA1630D084}" destId="{69262E9A-AC8B-4E45-B562-DDB0B7EF679B}" srcOrd="2" destOrd="0" presId="urn:microsoft.com/office/officeart/2018/2/layout/IconVerticalSolidList"/>
    <dgm:cxn modelId="{6BE50CC8-CADE-45A7-BC96-23D75538F39A}" type="presParOf" srcId="{F2D54F12-8080-4E0C-BD80-92EA1630D084}" destId="{686301C7-6BD3-4366-8AD9-2496B2EDF77C}" srcOrd="3" destOrd="0" presId="urn:microsoft.com/office/officeart/2018/2/layout/IconVerticalSolidList"/>
    <dgm:cxn modelId="{159D78D4-1170-4693-834B-E3B0A1E5AA76}" type="presParOf" srcId="{6F4DA4D9-01DC-439B-8F27-AAA47846B277}" destId="{6ED4671C-AA9A-4E39-8821-8479FB442A42}" srcOrd="3" destOrd="0" presId="urn:microsoft.com/office/officeart/2018/2/layout/IconVerticalSolidList"/>
    <dgm:cxn modelId="{0E014224-8D52-4573-89D1-F50AF2BE6748}" type="presParOf" srcId="{6F4DA4D9-01DC-439B-8F27-AAA47846B277}" destId="{73B0EF57-FE6C-4349-B546-40C4671BE0AF}" srcOrd="4" destOrd="0" presId="urn:microsoft.com/office/officeart/2018/2/layout/IconVerticalSolidList"/>
    <dgm:cxn modelId="{ACBC9EF5-3D90-4A12-AA98-CAAF2742426F}" type="presParOf" srcId="{73B0EF57-FE6C-4349-B546-40C4671BE0AF}" destId="{5865A6BD-F99C-4927-AA71-14438D8BD5FD}" srcOrd="0" destOrd="0" presId="urn:microsoft.com/office/officeart/2018/2/layout/IconVerticalSolidList"/>
    <dgm:cxn modelId="{528DEE1A-B9B3-44B7-9915-05F053EAB214}" type="presParOf" srcId="{73B0EF57-FE6C-4349-B546-40C4671BE0AF}" destId="{F7573F21-6CA6-4D82-A5B8-20E46E8BAE44}" srcOrd="1" destOrd="0" presId="urn:microsoft.com/office/officeart/2018/2/layout/IconVerticalSolidList"/>
    <dgm:cxn modelId="{BBB56E6E-28C7-4B11-9E9C-87BF204F01B2}" type="presParOf" srcId="{73B0EF57-FE6C-4349-B546-40C4671BE0AF}" destId="{CFA2DEF1-3E86-45A4-93DF-3F3524CE8FA1}" srcOrd="2" destOrd="0" presId="urn:microsoft.com/office/officeart/2018/2/layout/IconVerticalSolidList"/>
    <dgm:cxn modelId="{109CAEC4-7E84-44CD-AC12-5A4173227651}" type="presParOf" srcId="{73B0EF57-FE6C-4349-B546-40C4671BE0AF}" destId="{3A277CF8-63F3-4E73-9A0E-6D37315945D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79B1-3C2C-4604-AC16-19B868C74020}">
      <dsp:nvSpPr>
        <dsp:cNvPr id="0" name=""/>
        <dsp:cNvSpPr/>
      </dsp:nvSpPr>
      <dsp:spPr>
        <a:xfrm>
          <a:off x="0" y="473"/>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9D2F1-162D-4D02-A732-D01345E22AA4}">
      <dsp:nvSpPr>
        <dsp:cNvPr id="0" name=""/>
        <dsp:cNvSpPr/>
      </dsp:nvSpPr>
      <dsp:spPr>
        <a:xfrm>
          <a:off x="335374" y="249925"/>
          <a:ext cx="609771" cy="609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F5240A-0D85-485B-9D93-407D1FFAF913}">
      <dsp:nvSpPr>
        <dsp:cNvPr id="0" name=""/>
        <dsp:cNvSpPr/>
      </dsp:nvSpPr>
      <dsp:spPr>
        <a:xfrm>
          <a:off x="1280519" y="473"/>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marL="0" lvl="0" indent="0" algn="l" defTabSz="1066800">
            <a:lnSpc>
              <a:spcPct val="100000"/>
            </a:lnSpc>
            <a:spcBef>
              <a:spcPct val="0"/>
            </a:spcBef>
            <a:spcAft>
              <a:spcPct val="35000"/>
            </a:spcAft>
            <a:buNone/>
          </a:pPr>
          <a:r>
            <a:rPr lang="en-US" sz="2400" kern="1200" dirty="0" err="1"/>
            <a:t>Satisfactores</a:t>
          </a:r>
          <a:r>
            <a:rPr lang="en-US" sz="2400" kern="1200" dirty="0"/>
            <a:t>  </a:t>
          </a:r>
        </a:p>
      </dsp:txBody>
      <dsp:txXfrm>
        <a:off x="1280519" y="473"/>
        <a:ext cx="2071608" cy="1108674"/>
      </dsp:txXfrm>
    </dsp:sp>
    <dsp:sp modelId="{CBA0401E-7684-42C8-839E-D801768D883C}">
      <dsp:nvSpPr>
        <dsp:cNvPr id="0" name=""/>
        <dsp:cNvSpPr/>
      </dsp:nvSpPr>
      <dsp:spPr>
        <a:xfrm>
          <a:off x="0" y="1386317"/>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B2503-2995-401B-AD2A-8687192014FC}">
      <dsp:nvSpPr>
        <dsp:cNvPr id="0" name=""/>
        <dsp:cNvSpPr/>
      </dsp:nvSpPr>
      <dsp:spPr>
        <a:xfrm>
          <a:off x="335374" y="1635768"/>
          <a:ext cx="609771" cy="60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6301C7-6BD3-4366-8AD9-2496B2EDF77C}">
      <dsp:nvSpPr>
        <dsp:cNvPr id="0" name=""/>
        <dsp:cNvSpPr/>
      </dsp:nvSpPr>
      <dsp:spPr>
        <a:xfrm>
          <a:off x="1280519" y="1386317"/>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marL="0" lvl="0" indent="0" algn="l" defTabSz="1066800">
            <a:lnSpc>
              <a:spcPct val="100000"/>
            </a:lnSpc>
            <a:spcBef>
              <a:spcPct val="0"/>
            </a:spcBef>
            <a:spcAft>
              <a:spcPct val="35000"/>
            </a:spcAft>
            <a:buNone/>
          </a:pPr>
          <a:r>
            <a:rPr lang="en-US" sz="2400" kern="1200" dirty="0" err="1"/>
            <a:t>Necesidades</a:t>
          </a:r>
          <a:r>
            <a:rPr lang="en-US" sz="2400" kern="1200" dirty="0"/>
            <a:t> </a:t>
          </a:r>
        </a:p>
      </dsp:txBody>
      <dsp:txXfrm>
        <a:off x="1280519" y="1386317"/>
        <a:ext cx="2071608" cy="1108674"/>
      </dsp:txXfrm>
    </dsp:sp>
    <dsp:sp modelId="{5865A6BD-F99C-4927-AA71-14438D8BD5FD}">
      <dsp:nvSpPr>
        <dsp:cNvPr id="0" name=""/>
        <dsp:cNvSpPr/>
      </dsp:nvSpPr>
      <dsp:spPr>
        <a:xfrm>
          <a:off x="0" y="2772634"/>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73F21-6CA6-4D82-A5B8-20E46E8BAE44}">
      <dsp:nvSpPr>
        <dsp:cNvPr id="0" name=""/>
        <dsp:cNvSpPr/>
      </dsp:nvSpPr>
      <dsp:spPr>
        <a:xfrm>
          <a:off x="335374" y="3021612"/>
          <a:ext cx="609771" cy="609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277CF8-63F3-4E73-9A0E-6D37315945D9}">
      <dsp:nvSpPr>
        <dsp:cNvPr id="0" name=""/>
        <dsp:cNvSpPr/>
      </dsp:nvSpPr>
      <dsp:spPr>
        <a:xfrm>
          <a:off x="1280519" y="2772160"/>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marL="0" lvl="0" indent="0" algn="l" defTabSz="1066800">
            <a:lnSpc>
              <a:spcPct val="100000"/>
            </a:lnSpc>
            <a:spcBef>
              <a:spcPct val="0"/>
            </a:spcBef>
            <a:spcAft>
              <a:spcPct val="35000"/>
            </a:spcAft>
            <a:buNone/>
          </a:pPr>
          <a:r>
            <a:rPr lang="en-US" sz="2400" kern="1200" dirty="0" err="1"/>
            <a:t>Confianza</a:t>
          </a:r>
          <a:endParaRPr lang="en-US" sz="2400" kern="1200" dirty="0"/>
        </a:p>
      </dsp:txBody>
      <dsp:txXfrm>
        <a:off x="1280519" y="2772160"/>
        <a:ext cx="2071608" cy="11086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7/18/2024</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‹Nº›</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7/18/2024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‹Nº›</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24</a:t>
            </a:fld>
            <a:endParaRPr lang="en-US" dirty="0"/>
          </a:p>
        </p:txBody>
      </p:sp>
    </p:spTree>
    <p:extLst>
      <p:ext uri="{BB962C8B-B14F-4D97-AF65-F5344CB8AC3E}">
        <p14:creationId xmlns:p14="http://schemas.microsoft.com/office/powerpoint/2010/main" val="47071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8683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3652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935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8320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961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2737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7727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8730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3062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19833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80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1391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84248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913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9088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9772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560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7/18/2024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505877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fontScale="90000"/>
          </a:bodyPr>
          <a:lstStyle/>
          <a:p>
            <a:r>
              <a:rPr lang="en-US" dirty="0" err="1">
                <a:solidFill>
                  <a:schemeClr val="tx1">
                    <a:lumMod val="65000"/>
                    <a:lumOff val="35000"/>
                  </a:schemeClr>
                </a:solidFill>
              </a:rPr>
              <a:t>Gestión</a:t>
            </a:r>
            <a:r>
              <a:rPr lang="en-US" dirty="0">
                <a:solidFill>
                  <a:schemeClr val="tx1">
                    <a:lumMod val="65000"/>
                    <a:lumOff val="35000"/>
                  </a:schemeClr>
                </a:solidFill>
              </a:rPr>
              <a:t> </a:t>
            </a:r>
            <a:r>
              <a:rPr lang="en-US" dirty="0" err="1">
                <a:solidFill>
                  <a:schemeClr val="tx1">
                    <a:lumMod val="65000"/>
                    <a:lumOff val="35000"/>
                  </a:schemeClr>
                </a:solidFill>
              </a:rPr>
              <a:t>Corporativa</a:t>
            </a:r>
            <a:r>
              <a:rPr lang="en-US" dirty="0">
                <a:solidFill>
                  <a:schemeClr val="tx1">
                    <a:lumMod val="65000"/>
                    <a:lumOff val="35000"/>
                  </a:schemeClr>
                </a:solidFill>
              </a:rPr>
              <a:t>, Gestion Pública y </a:t>
            </a:r>
            <a:r>
              <a:rPr lang="en-US" dirty="0" err="1">
                <a:solidFill>
                  <a:schemeClr val="tx1">
                    <a:lumMod val="65000"/>
                    <a:lumOff val="35000"/>
                  </a:schemeClr>
                </a:solidFill>
              </a:rPr>
              <a:t>Privada</a:t>
            </a:r>
            <a:r>
              <a:rPr lang="en-US" dirty="0">
                <a:solidFill>
                  <a:schemeClr val="tx1">
                    <a:lumMod val="65000"/>
                    <a:lumOff val="35000"/>
                  </a:schemeClr>
                </a:solidFill>
              </a:rPr>
              <a:t> </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a:bodyPr>
          <a:lstStyle/>
          <a:p>
            <a:endParaRPr lang="en-US" dirty="0"/>
          </a:p>
          <a:p>
            <a:r>
              <a:rPr lang="en-US" dirty="0"/>
              <a:t>Dra. Rebeca Gallardo </a:t>
            </a:r>
            <a:r>
              <a:rPr lang="en-US" dirty="0" err="1"/>
              <a:t>Barquero</a:t>
            </a:r>
            <a:r>
              <a:rPr lang="en-US" dirty="0"/>
              <a:t> </a:t>
            </a:r>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02738-8DD8-5FB0-8A5C-354FE914103B}"/>
              </a:ext>
            </a:extLst>
          </p:cNvPr>
          <p:cNvSpPr>
            <a:spLocks noGrp="1"/>
          </p:cNvSpPr>
          <p:nvPr>
            <p:ph type="title"/>
          </p:nvPr>
        </p:nvSpPr>
        <p:spPr>
          <a:xfrm>
            <a:off x="1063700" y="1671391"/>
            <a:ext cx="8596668" cy="1320800"/>
          </a:xfrm>
        </p:spPr>
        <p:txBody>
          <a:bodyPr/>
          <a:lstStyle/>
          <a:p>
            <a:r>
              <a:rPr lang="es-ES" dirty="0"/>
              <a:t>Satisfactor y Necesidad a escala humana </a:t>
            </a:r>
            <a:endParaRPr lang="es-CR" dirty="0"/>
          </a:p>
        </p:txBody>
      </p:sp>
      <p:pic>
        <p:nvPicPr>
          <p:cNvPr id="4" name="Imagen 3">
            <a:extLst>
              <a:ext uri="{FF2B5EF4-FFF2-40B4-BE49-F238E27FC236}">
                <a16:creationId xmlns:a16="http://schemas.microsoft.com/office/drawing/2014/main" id="{8CBE39DB-788D-8DDB-A5D6-E983D6F0D4C7}"/>
              </a:ext>
            </a:extLst>
          </p:cNvPr>
          <p:cNvPicPr>
            <a:picLocks noChangeAspect="1"/>
          </p:cNvPicPr>
          <p:nvPr/>
        </p:nvPicPr>
        <p:blipFill>
          <a:blip r:embed="rId2"/>
          <a:stretch>
            <a:fillRect/>
          </a:stretch>
        </p:blipFill>
        <p:spPr>
          <a:xfrm>
            <a:off x="3132182" y="2819043"/>
            <a:ext cx="3860747" cy="2367566"/>
          </a:xfrm>
          <a:prstGeom prst="rect">
            <a:avLst/>
          </a:prstGeom>
        </p:spPr>
      </p:pic>
    </p:spTree>
    <p:extLst>
      <p:ext uri="{BB962C8B-B14F-4D97-AF65-F5344CB8AC3E}">
        <p14:creationId xmlns:p14="http://schemas.microsoft.com/office/powerpoint/2010/main" val="323532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FE757-C346-121B-2421-103083E26E52}"/>
              </a:ext>
            </a:extLst>
          </p:cNvPr>
          <p:cNvSpPr>
            <a:spLocks noGrp="1"/>
          </p:cNvSpPr>
          <p:nvPr>
            <p:ph type="title"/>
          </p:nvPr>
        </p:nvSpPr>
        <p:spPr/>
        <p:txBody>
          <a:bodyPr>
            <a:normAutofit/>
          </a:bodyPr>
          <a:lstStyle/>
          <a:p>
            <a:r>
              <a:rPr lang="es-CR" sz="4400" dirty="0">
                <a:effectLst/>
                <a:latin typeface="Calibri" panose="020F0502020204030204" pitchFamily="34" charset="0"/>
                <a:ea typeface="Calibri" panose="020F0502020204030204" pitchFamily="34" charset="0"/>
                <a:cs typeface="Times New Roman" panose="02020603050405020304" pitchFamily="18" charset="0"/>
              </a:rPr>
              <a:t>Desarrollo a Escala Humana</a:t>
            </a:r>
            <a:endParaRPr lang="es-CR" sz="7200" dirty="0"/>
          </a:p>
        </p:txBody>
      </p:sp>
      <p:sp>
        <p:nvSpPr>
          <p:cNvPr id="3" name="Marcador de contenido 2">
            <a:extLst>
              <a:ext uri="{FF2B5EF4-FFF2-40B4-BE49-F238E27FC236}">
                <a16:creationId xmlns:a16="http://schemas.microsoft.com/office/drawing/2014/main" id="{08C597E2-70A8-2B0E-AB21-4CFA1C546593}"/>
              </a:ext>
            </a:extLst>
          </p:cNvPr>
          <p:cNvSpPr>
            <a:spLocks noGrp="1"/>
          </p:cNvSpPr>
          <p:nvPr>
            <p:ph idx="1"/>
          </p:nvPr>
        </p:nvSpPr>
        <p:spPr/>
        <p:txBody>
          <a:bodyPr/>
          <a:lstStyle/>
          <a:p>
            <a:r>
              <a:rPr lang="es-ES" dirty="0"/>
              <a:t>Implica la apertura hacia una nueva manera de contextualizar el desarrollo. Ello significa modificar sustancialmente las visiones dominantes sobre las estrategias de desarrollo.</a:t>
            </a:r>
          </a:p>
          <a:p>
            <a:r>
              <a:rPr lang="es-ES" dirty="0"/>
              <a:t>conocer la incompletitud e insuficiencia de las teorías económicas y sociales que han servido de sustento y orientación a los procesos de desarrollo hasta el presente. mundo heterogéneo </a:t>
            </a:r>
          </a:p>
          <a:p>
            <a:endParaRPr lang="es-ES" dirty="0"/>
          </a:p>
          <a:p>
            <a:pPr marL="0" indent="0" algn="ctr">
              <a:buNone/>
            </a:pPr>
            <a:r>
              <a:rPr lang="es-ES" sz="2400" b="1" dirty="0"/>
              <a:t>Un Desarrollo a Escala Humana, orientado en gran medida hacia la satisfacción de las necesidades humanas, exige un nuevo modo de interpretar la realidad. </a:t>
            </a:r>
            <a:endParaRPr lang="es-CR" sz="2400" b="1" dirty="0"/>
          </a:p>
        </p:txBody>
      </p:sp>
    </p:spTree>
    <p:extLst>
      <p:ext uri="{BB962C8B-B14F-4D97-AF65-F5344CB8AC3E}">
        <p14:creationId xmlns:p14="http://schemas.microsoft.com/office/powerpoint/2010/main" val="330899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83FD8-3553-8D3E-D389-1032C37C3A90}"/>
              </a:ext>
            </a:extLst>
          </p:cNvPr>
          <p:cNvSpPr>
            <a:spLocks noGrp="1"/>
          </p:cNvSpPr>
          <p:nvPr>
            <p:ph type="title"/>
          </p:nvPr>
        </p:nvSpPr>
        <p:spPr>
          <a:xfrm>
            <a:off x="3085684" y="3880834"/>
            <a:ext cx="8596668" cy="1320800"/>
          </a:xfrm>
        </p:spPr>
        <p:txBody>
          <a:bodyPr/>
          <a:lstStyle/>
          <a:p>
            <a:r>
              <a:rPr lang="es-CR" dirty="0"/>
              <a:t>La necesaria </a:t>
            </a:r>
            <a:r>
              <a:rPr lang="es-CR" dirty="0" err="1"/>
              <a:t>transdiciplinariedad</a:t>
            </a:r>
            <a:endParaRPr lang="es-CR" dirty="0"/>
          </a:p>
        </p:txBody>
      </p:sp>
      <p:pic>
        <p:nvPicPr>
          <p:cNvPr id="4" name="Imagen 3">
            <a:extLst>
              <a:ext uri="{FF2B5EF4-FFF2-40B4-BE49-F238E27FC236}">
                <a16:creationId xmlns:a16="http://schemas.microsoft.com/office/drawing/2014/main" id="{C2B9321A-D893-3C45-0D8D-4DDC9F37BEF5}"/>
              </a:ext>
            </a:extLst>
          </p:cNvPr>
          <p:cNvPicPr>
            <a:picLocks noChangeAspect="1"/>
          </p:cNvPicPr>
          <p:nvPr/>
        </p:nvPicPr>
        <p:blipFill>
          <a:blip r:embed="rId2"/>
          <a:stretch>
            <a:fillRect/>
          </a:stretch>
        </p:blipFill>
        <p:spPr>
          <a:xfrm>
            <a:off x="618186" y="828474"/>
            <a:ext cx="5116410" cy="2842006"/>
          </a:xfrm>
          <a:prstGeom prst="rect">
            <a:avLst/>
          </a:prstGeom>
        </p:spPr>
      </p:pic>
    </p:spTree>
    <p:extLst>
      <p:ext uri="{BB962C8B-B14F-4D97-AF65-F5344CB8AC3E}">
        <p14:creationId xmlns:p14="http://schemas.microsoft.com/office/powerpoint/2010/main" val="328583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A559-F331-FD47-1CFF-569A2D8F7DAD}"/>
              </a:ext>
            </a:extLst>
          </p:cNvPr>
          <p:cNvSpPr>
            <a:spLocks noGrp="1"/>
          </p:cNvSpPr>
          <p:nvPr>
            <p:ph type="title"/>
          </p:nvPr>
        </p:nvSpPr>
        <p:spPr/>
        <p:txBody>
          <a:bodyPr/>
          <a:lstStyle/>
          <a:p>
            <a:r>
              <a:rPr lang="es-CR" dirty="0"/>
              <a:t>La necesaria </a:t>
            </a:r>
            <a:r>
              <a:rPr lang="es-CR" dirty="0" err="1"/>
              <a:t>transdiciplinariedad</a:t>
            </a:r>
            <a:endParaRPr lang="es-CR" dirty="0"/>
          </a:p>
        </p:txBody>
      </p:sp>
      <p:sp>
        <p:nvSpPr>
          <p:cNvPr id="3" name="Marcador de contenido 2">
            <a:extLst>
              <a:ext uri="{FF2B5EF4-FFF2-40B4-BE49-F238E27FC236}">
                <a16:creationId xmlns:a16="http://schemas.microsoft.com/office/drawing/2014/main" id="{0F22B2A1-9852-5675-92E3-FBF502CCFDB8}"/>
              </a:ext>
            </a:extLst>
          </p:cNvPr>
          <p:cNvSpPr>
            <a:spLocks noGrp="1"/>
          </p:cNvSpPr>
          <p:nvPr>
            <p:ph idx="1"/>
          </p:nvPr>
        </p:nvSpPr>
        <p:spPr/>
        <p:txBody>
          <a:bodyPr>
            <a:normAutofit/>
          </a:bodyPr>
          <a:lstStyle/>
          <a:p>
            <a:pPr marL="0" indent="0" algn="ctr">
              <a:buNone/>
            </a:pPr>
            <a:r>
              <a:rPr lang="es-ES" sz="2000" dirty="0"/>
              <a:t>Exclamaba el Marqués de Sade, en medio de la Revolución Francesa: </a:t>
            </a:r>
          </a:p>
          <a:p>
            <a:pPr marL="0" indent="0" algn="ctr">
              <a:buNone/>
            </a:pPr>
            <a:r>
              <a:rPr lang="es-ES" sz="2000" i="1" dirty="0"/>
              <a:t>«Ya no existe ninguna hermosa muerte individual». </a:t>
            </a:r>
          </a:p>
          <a:p>
            <a:pPr marL="0" indent="0" algn="ctr">
              <a:buNone/>
            </a:pPr>
            <a:r>
              <a:rPr lang="es-ES" sz="2000" dirty="0"/>
              <a:t>De manera análoga podemos exclamar nosotros, en medio de una realidad actual que nos agobia: </a:t>
            </a:r>
          </a:p>
          <a:p>
            <a:pPr marL="0" indent="0" algn="ctr">
              <a:buNone/>
            </a:pPr>
            <a:r>
              <a:rPr lang="es-ES" sz="2000" i="1" dirty="0"/>
              <a:t>«Ya no nos queda ningún hermoso problema particular».</a:t>
            </a:r>
            <a:endParaRPr lang="es-CR" sz="2000" i="1" dirty="0"/>
          </a:p>
        </p:txBody>
      </p:sp>
    </p:spTree>
    <p:extLst>
      <p:ext uri="{BB962C8B-B14F-4D97-AF65-F5344CB8AC3E}">
        <p14:creationId xmlns:p14="http://schemas.microsoft.com/office/powerpoint/2010/main" val="327734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81DDD-A5B6-5C5B-9ECF-B6969B7B0595}"/>
              </a:ext>
            </a:extLst>
          </p:cNvPr>
          <p:cNvSpPr>
            <a:spLocks noGrp="1"/>
          </p:cNvSpPr>
          <p:nvPr>
            <p:ph type="title"/>
          </p:nvPr>
        </p:nvSpPr>
        <p:spPr>
          <a:xfrm>
            <a:off x="883396" y="2979312"/>
            <a:ext cx="8596668" cy="1320800"/>
          </a:xfrm>
        </p:spPr>
        <p:txBody>
          <a:bodyPr/>
          <a:lstStyle/>
          <a:p>
            <a:r>
              <a:rPr lang="es-ES" dirty="0"/>
              <a:t>Necesidades humanas: Del enfoque lineal al enfoque sistémico</a:t>
            </a:r>
            <a:endParaRPr lang="es-CR" dirty="0"/>
          </a:p>
        </p:txBody>
      </p:sp>
    </p:spTree>
    <p:extLst>
      <p:ext uri="{BB962C8B-B14F-4D97-AF65-F5344CB8AC3E}">
        <p14:creationId xmlns:p14="http://schemas.microsoft.com/office/powerpoint/2010/main" val="228379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13CB8-2D84-6D03-119E-AF1561803748}"/>
              </a:ext>
            </a:extLst>
          </p:cNvPr>
          <p:cNvSpPr>
            <a:spLocks noGrp="1"/>
          </p:cNvSpPr>
          <p:nvPr>
            <p:ph type="title"/>
          </p:nvPr>
        </p:nvSpPr>
        <p:spPr/>
        <p:txBody>
          <a:bodyPr/>
          <a:lstStyle/>
          <a:p>
            <a:r>
              <a:rPr lang="es-CR" dirty="0"/>
              <a:t>Desafíos en el Desarrollo a Escala Humana </a:t>
            </a:r>
          </a:p>
        </p:txBody>
      </p:sp>
      <p:sp>
        <p:nvSpPr>
          <p:cNvPr id="3" name="Marcador de contenido 2">
            <a:extLst>
              <a:ext uri="{FF2B5EF4-FFF2-40B4-BE49-F238E27FC236}">
                <a16:creationId xmlns:a16="http://schemas.microsoft.com/office/drawing/2014/main" id="{FE18D1A0-D31C-197D-26F1-930A045A692C}"/>
              </a:ext>
            </a:extLst>
          </p:cNvPr>
          <p:cNvSpPr>
            <a:spLocks noGrp="1"/>
          </p:cNvSpPr>
          <p:nvPr>
            <p:ph idx="1"/>
          </p:nvPr>
        </p:nvSpPr>
        <p:spPr/>
        <p:txBody>
          <a:bodyPr/>
          <a:lstStyle/>
          <a:p>
            <a:r>
              <a:rPr lang="es-ES" dirty="0"/>
              <a:t>Potenciar el uso de recursos no convencionales en la construcción de proyectos colectivos de vida encaminados al logro de la autodependencia y a la satisfacción de las necesidades humanas.</a:t>
            </a:r>
          </a:p>
          <a:p>
            <a:endParaRPr lang="es-ES" dirty="0"/>
          </a:p>
          <a:p>
            <a:r>
              <a:rPr lang="es-ES" dirty="0"/>
              <a:t>Potenciar los desarrollo locales para que su influencia trascienda las limitaciones espaciales y se pueda participar en la construcción de una nueva hegemonía en el ámbito nacional. Para que las diversas prácticas locales o </a:t>
            </a:r>
            <a:r>
              <a:rPr lang="es-ES" dirty="0" err="1"/>
              <a:t>micro-espaciales</a:t>
            </a:r>
            <a:r>
              <a:rPr lang="es-ES" dirty="0"/>
              <a:t> se constituyan en una realidad social nueva, deben articularse en un proyecto con exigencia de globalidad. </a:t>
            </a:r>
            <a:endParaRPr lang="es-CR" dirty="0"/>
          </a:p>
        </p:txBody>
      </p:sp>
    </p:spTree>
    <p:extLst>
      <p:ext uri="{BB962C8B-B14F-4D97-AF65-F5344CB8AC3E}">
        <p14:creationId xmlns:p14="http://schemas.microsoft.com/office/powerpoint/2010/main" val="325861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4B08F-393A-1F64-A2E0-1681F256760D}"/>
              </a:ext>
            </a:extLst>
          </p:cNvPr>
          <p:cNvSpPr>
            <a:spLocks noGrp="1"/>
          </p:cNvSpPr>
          <p:nvPr>
            <p:ph type="title"/>
          </p:nvPr>
        </p:nvSpPr>
        <p:spPr/>
        <p:txBody>
          <a:bodyPr/>
          <a:lstStyle/>
          <a:p>
            <a:r>
              <a:rPr lang="es-ES" dirty="0"/>
              <a:t>Desafíos para el quehacer político</a:t>
            </a:r>
            <a:endParaRPr lang="es-CR" dirty="0"/>
          </a:p>
        </p:txBody>
      </p:sp>
      <p:sp>
        <p:nvSpPr>
          <p:cNvPr id="3" name="Marcador de contenido 2">
            <a:extLst>
              <a:ext uri="{FF2B5EF4-FFF2-40B4-BE49-F238E27FC236}">
                <a16:creationId xmlns:a16="http://schemas.microsoft.com/office/drawing/2014/main" id="{4D5562E8-1D6E-DB4F-51C7-0368227A0269}"/>
              </a:ext>
            </a:extLst>
          </p:cNvPr>
          <p:cNvSpPr>
            <a:spLocks noGrp="1"/>
          </p:cNvSpPr>
          <p:nvPr>
            <p:ph idx="1"/>
          </p:nvPr>
        </p:nvSpPr>
        <p:spPr/>
        <p:txBody>
          <a:bodyPr>
            <a:normAutofit lnSpcReduction="10000"/>
          </a:bodyPr>
          <a:lstStyle/>
          <a:p>
            <a:r>
              <a:rPr lang="es-ES" dirty="0"/>
              <a:t>Capaces de rescatar la riqueza de las dinámicas que ofrecen los movimientos sociales del mundo invisible para integrarlos como actores significativos, y no residuales, de un nuevo proyecto de sociedad.</a:t>
            </a:r>
          </a:p>
          <a:p>
            <a:endParaRPr lang="es-ES" dirty="0"/>
          </a:p>
          <a:p>
            <a:r>
              <a:rPr lang="es-ES" dirty="0"/>
              <a:t>Para las estructuras políticas existentes se presenta el desafío de ser capaces de rescatar la riqueza de las dinámicas que ofrecen los movimientos sociales para integrarlos como actores significativos, y no residuales, de un nuevo proyecto de sociedad. </a:t>
            </a:r>
          </a:p>
          <a:p>
            <a:r>
              <a:rPr lang="es-ES" dirty="0"/>
              <a:t>Tal redefinición obliga a que las  organizaciones de la sociedad civil  implementen y sugieran   mecanismos de participación en las decisiones públicas, donde se combinen sus exigencias, necesidades  y actualicen sus discursos en función de las necesidades sentidas y movilizadas por las propias comunidades.</a:t>
            </a:r>
          </a:p>
          <a:p>
            <a:endParaRPr lang="es-CR" dirty="0"/>
          </a:p>
        </p:txBody>
      </p:sp>
    </p:spTree>
    <p:extLst>
      <p:ext uri="{BB962C8B-B14F-4D97-AF65-F5344CB8AC3E}">
        <p14:creationId xmlns:p14="http://schemas.microsoft.com/office/powerpoint/2010/main" val="227125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62F02-1E56-E50C-EE6C-FE18B33EABCE}"/>
              </a:ext>
            </a:extLst>
          </p:cNvPr>
          <p:cNvSpPr>
            <a:spLocks noGrp="1"/>
          </p:cNvSpPr>
          <p:nvPr>
            <p:ph type="title"/>
          </p:nvPr>
        </p:nvSpPr>
        <p:spPr/>
        <p:txBody>
          <a:bodyPr/>
          <a:lstStyle/>
          <a:p>
            <a:r>
              <a:rPr lang="es-CR" dirty="0"/>
              <a:t>Satisfacción y confianza</a:t>
            </a:r>
          </a:p>
        </p:txBody>
      </p:sp>
      <p:sp>
        <p:nvSpPr>
          <p:cNvPr id="3" name="Marcador de contenido 2">
            <a:extLst>
              <a:ext uri="{FF2B5EF4-FFF2-40B4-BE49-F238E27FC236}">
                <a16:creationId xmlns:a16="http://schemas.microsoft.com/office/drawing/2014/main" id="{CF65D0F2-B177-0735-DB4E-5C277BC66925}"/>
              </a:ext>
            </a:extLst>
          </p:cNvPr>
          <p:cNvSpPr>
            <a:spLocks noGrp="1"/>
          </p:cNvSpPr>
          <p:nvPr>
            <p:ph sz="quarter" idx="13"/>
          </p:nvPr>
        </p:nvSpPr>
        <p:spPr>
          <a:xfrm>
            <a:off x="913774" y="2367092"/>
            <a:ext cx="8732502" cy="3424107"/>
          </a:xfrm>
        </p:spPr>
        <p:txBody>
          <a:bodyPr>
            <a:normAutofit/>
          </a:bodyPr>
          <a:lstStyle/>
          <a:p>
            <a:pPr marL="0" indent="0">
              <a:buNone/>
            </a:pPr>
            <a:r>
              <a:rPr lang="es-ES" dirty="0"/>
              <a:t>La satisfacción es un indicador ampliamente utilizado para medir el desempeño del sector público desde la perspectiva del ciudadano o usuario. </a:t>
            </a:r>
          </a:p>
          <a:p>
            <a:pPr marL="0" indent="0">
              <a:buNone/>
            </a:pPr>
            <a:r>
              <a:rPr lang="es-ES" dirty="0"/>
              <a:t>El término puede abarcar una serie de distintos aspectos de los servicios, como el acceso, la capacidad de respuesta y la calidad (</a:t>
            </a:r>
            <a:r>
              <a:rPr lang="es-ES" dirty="0" err="1"/>
              <a:t>Baredes</a:t>
            </a:r>
            <a:r>
              <a:rPr lang="es-ES" dirty="0"/>
              <a:t>, 2022). </a:t>
            </a:r>
          </a:p>
          <a:p>
            <a:pPr marL="0" indent="0">
              <a:buNone/>
            </a:pPr>
            <a:r>
              <a:rPr lang="es-ES" dirty="0"/>
              <a:t>La satisfacción con los servicios públicos también influye en la confianza en el gobierno y en la función pública (OCDE, 2022). </a:t>
            </a:r>
          </a:p>
          <a:p>
            <a:pPr marL="0" indent="0">
              <a:buNone/>
            </a:pPr>
            <a:r>
              <a:rPr lang="es-ES" dirty="0"/>
              <a:t>Además, el buen funcionamiento de los servicios públicos mejora la productividad al proporcionar educación y asistencia sanitaria esenciales, así como un sistema judicial sólido, factores que impulsan el crecimiento económico</a:t>
            </a:r>
            <a:endParaRPr lang="es-CR" dirty="0"/>
          </a:p>
        </p:txBody>
      </p:sp>
    </p:spTree>
    <p:extLst>
      <p:ext uri="{BB962C8B-B14F-4D97-AF65-F5344CB8AC3E}">
        <p14:creationId xmlns:p14="http://schemas.microsoft.com/office/powerpoint/2010/main" val="226726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C6FC3A2-F32E-F92C-D0C0-4AE4E7D49B6D}"/>
              </a:ext>
            </a:extLst>
          </p:cNvPr>
          <p:cNvPicPr>
            <a:picLocks noChangeAspect="1"/>
          </p:cNvPicPr>
          <p:nvPr/>
        </p:nvPicPr>
        <p:blipFill>
          <a:blip r:embed="rId2"/>
          <a:stretch>
            <a:fillRect/>
          </a:stretch>
        </p:blipFill>
        <p:spPr>
          <a:xfrm>
            <a:off x="1509305" y="1645217"/>
            <a:ext cx="9582028" cy="4078249"/>
          </a:xfrm>
          <a:prstGeom prst="rect">
            <a:avLst/>
          </a:prstGeom>
        </p:spPr>
      </p:pic>
      <p:sp>
        <p:nvSpPr>
          <p:cNvPr id="4" name="CuadroTexto 3">
            <a:extLst>
              <a:ext uri="{FF2B5EF4-FFF2-40B4-BE49-F238E27FC236}">
                <a16:creationId xmlns:a16="http://schemas.microsoft.com/office/drawing/2014/main" id="{F4701A3C-D101-24C4-1449-2ECC8B3E8C93}"/>
              </a:ext>
            </a:extLst>
          </p:cNvPr>
          <p:cNvSpPr txBox="1"/>
          <p:nvPr/>
        </p:nvSpPr>
        <p:spPr>
          <a:xfrm>
            <a:off x="2997200" y="870744"/>
            <a:ext cx="4622800" cy="584775"/>
          </a:xfrm>
          <a:prstGeom prst="rect">
            <a:avLst/>
          </a:prstGeom>
          <a:noFill/>
        </p:spPr>
        <p:txBody>
          <a:bodyPr wrap="square" rtlCol="0">
            <a:spAutoFit/>
          </a:bodyPr>
          <a:lstStyle/>
          <a:p>
            <a:r>
              <a:rPr lang="es-CR" sz="3200" dirty="0"/>
              <a:t>Satisfactor</a:t>
            </a:r>
            <a:r>
              <a:rPr lang="es-CR" dirty="0"/>
              <a:t> </a:t>
            </a:r>
          </a:p>
        </p:txBody>
      </p:sp>
      <p:sp>
        <p:nvSpPr>
          <p:cNvPr id="5" name="CuadroTexto 4">
            <a:extLst>
              <a:ext uri="{FF2B5EF4-FFF2-40B4-BE49-F238E27FC236}">
                <a16:creationId xmlns:a16="http://schemas.microsoft.com/office/drawing/2014/main" id="{2D5F6777-FF47-B379-31A6-A92380E789C8}"/>
              </a:ext>
            </a:extLst>
          </p:cNvPr>
          <p:cNvSpPr txBox="1"/>
          <p:nvPr/>
        </p:nvSpPr>
        <p:spPr>
          <a:xfrm rot="16200000">
            <a:off x="-609600" y="2469349"/>
            <a:ext cx="3048000" cy="584775"/>
          </a:xfrm>
          <a:prstGeom prst="rect">
            <a:avLst/>
          </a:prstGeom>
          <a:noFill/>
        </p:spPr>
        <p:txBody>
          <a:bodyPr wrap="square" rtlCol="0">
            <a:spAutoFit/>
          </a:bodyPr>
          <a:lstStyle/>
          <a:p>
            <a:r>
              <a:rPr lang="es-CR" sz="3200" dirty="0"/>
              <a:t>Necesidad </a:t>
            </a:r>
          </a:p>
        </p:txBody>
      </p:sp>
    </p:spTree>
    <p:extLst>
      <p:ext uri="{BB962C8B-B14F-4D97-AF65-F5344CB8AC3E}">
        <p14:creationId xmlns:p14="http://schemas.microsoft.com/office/powerpoint/2010/main" val="405792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40FA06-2290-D3D6-8931-7251BD7C0B8D}"/>
              </a:ext>
            </a:extLst>
          </p:cNvPr>
          <p:cNvPicPr>
            <a:picLocks noChangeAspect="1"/>
          </p:cNvPicPr>
          <p:nvPr/>
        </p:nvPicPr>
        <p:blipFill>
          <a:blip r:embed="rId2"/>
          <a:stretch>
            <a:fillRect/>
          </a:stretch>
        </p:blipFill>
        <p:spPr>
          <a:xfrm>
            <a:off x="478177" y="2117930"/>
            <a:ext cx="11235646" cy="2622139"/>
          </a:xfrm>
          <a:prstGeom prst="rect">
            <a:avLst/>
          </a:prstGeom>
        </p:spPr>
      </p:pic>
      <p:pic>
        <p:nvPicPr>
          <p:cNvPr id="6" name="Imagen 5">
            <a:extLst>
              <a:ext uri="{FF2B5EF4-FFF2-40B4-BE49-F238E27FC236}">
                <a16:creationId xmlns:a16="http://schemas.microsoft.com/office/drawing/2014/main" id="{1B9C1825-411D-2C0D-03FF-408900A46B1B}"/>
              </a:ext>
            </a:extLst>
          </p:cNvPr>
          <p:cNvPicPr>
            <a:picLocks noChangeAspect="1"/>
          </p:cNvPicPr>
          <p:nvPr/>
        </p:nvPicPr>
        <p:blipFill>
          <a:blip r:embed="rId3"/>
          <a:stretch>
            <a:fillRect/>
          </a:stretch>
        </p:blipFill>
        <p:spPr>
          <a:xfrm>
            <a:off x="2097495" y="442261"/>
            <a:ext cx="4779678" cy="859611"/>
          </a:xfrm>
          <a:prstGeom prst="rect">
            <a:avLst/>
          </a:prstGeom>
        </p:spPr>
      </p:pic>
      <p:pic>
        <p:nvPicPr>
          <p:cNvPr id="8" name="Imagen 7">
            <a:extLst>
              <a:ext uri="{FF2B5EF4-FFF2-40B4-BE49-F238E27FC236}">
                <a16:creationId xmlns:a16="http://schemas.microsoft.com/office/drawing/2014/main" id="{C79EEC09-F1B7-1474-F6CD-8ED3EA835A4D}"/>
              </a:ext>
            </a:extLst>
          </p:cNvPr>
          <p:cNvPicPr>
            <a:picLocks noChangeAspect="1"/>
          </p:cNvPicPr>
          <p:nvPr/>
        </p:nvPicPr>
        <p:blipFill>
          <a:blip r:embed="rId4"/>
          <a:stretch>
            <a:fillRect/>
          </a:stretch>
        </p:blipFill>
        <p:spPr>
          <a:xfrm>
            <a:off x="2361419" y="1301872"/>
            <a:ext cx="9352404" cy="733903"/>
          </a:xfrm>
          <a:prstGeom prst="rect">
            <a:avLst/>
          </a:prstGeom>
        </p:spPr>
      </p:pic>
      <p:pic>
        <p:nvPicPr>
          <p:cNvPr id="9" name="Imagen 8">
            <a:extLst>
              <a:ext uri="{FF2B5EF4-FFF2-40B4-BE49-F238E27FC236}">
                <a16:creationId xmlns:a16="http://schemas.microsoft.com/office/drawing/2014/main" id="{72890E5E-36BB-1DE0-BD9D-FD3A315E8B14}"/>
              </a:ext>
            </a:extLst>
          </p:cNvPr>
          <p:cNvPicPr>
            <a:picLocks noChangeAspect="1"/>
          </p:cNvPicPr>
          <p:nvPr/>
        </p:nvPicPr>
        <p:blipFill>
          <a:blip r:embed="rId5"/>
          <a:stretch>
            <a:fillRect/>
          </a:stretch>
        </p:blipFill>
        <p:spPr>
          <a:xfrm>
            <a:off x="0" y="1301872"/>
            <a:ext cx="859611" cy="3206774"/>
          </a:xfrm>
          <a:prstGeom prst="rect">
            <a:avLst/>
          </a:prstGeom>
        </p:spPr>
      </p:pic>
    </p:spTree>
    <p:extLst>
      <p:ext uri="{BB962C8B-B14F-4D97-AF65-F5344CB8AC3E}">
        <p14:creationId xmlns:p14="http://schemas.microsoft.com/office/powerpoint/2010/main" val="422839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3" descr="Science Lab">
            <a:extLst>
              <a:ext uri="{FF2B5EF4-FFF2-40B4-BE49-F238E27FC236}">
                <a16:creationId xmlns:a16="http://schemas.microsoft.com/office/drawing/2014/main" id="{7E185DA8-778E-49D9-863D-7DB5660424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54" r="25902"/>
          <a:stretch/>
        </p:blipFill>
        <p:spPr>
          <a:xfrm>
            <a:off x="1028342" y="618517"/>
            <a:ext cx="6139725" cy="5629884"/>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8196408" y="640831"/>
            <a:ext cx="3352128" cy="1573863"/>
          </a:xfrm>
        </p:spPr>
        <p:txBody>
          <a:bodyPr>
            <a:normAutofit/>
          </a:bodyPr>
          <a:lstStyle/>
          <a:p>
            <a:pPr algn="l"/>
            <a:r>
              <a:rPr lang="en-US" dirty="0"/>
              <a:t>Temas </a:t>
            </a:r>
          </a:p>
        </p:txBody>
      </p:sp>
      <p:graphicFrame>
        <p:nvGraphicFramePr>
          <p:cNvPr id="9" name="Content Placeholder 8" descr="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1305891490"/>
              </p:ext>
            </p:extLst>
          </p:nvPr>
        </p:nvGraphicFramePr>
        <p:xfrm>
          <a:off x="5144115" y="1594360"/>
          <a:ext cx="3352128" cy="3881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640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8EA370-EB8E-208F-C746-E14CF1DCEB26}"/>
              </a:ext>
            </a:extLst>
          </p:cNvPr>
          <p:cNvPicPr>
            <a:picLocks noChangeAspect="1"/>
          </p:cNvPicPr>
          <p:nvPr/>
        </p:nvPicPr>
        <p:blipFill>
          <a:blip r:embed="rId2"/>
          <a:stretch>
            <a:fillRect/>
          </a:stretch>
        </p:blipFill>
        <p:spPr>
          <a:xfrm>
            <a:off x="1974860" y="1388258"/>
            <a:ext cx="8242280" cy="4577850"/>
          </a:xfrm>
          <a:prstGeom prst="rect">
            <a:avLst/>
          </a:prstGeom>
        </p:spPr>
      </p:pic>
      <p:pic>
        <p:nvPicPr>
          <p:cNvPr id="4" name="Imagen 3">
            <a:extLst>
              <a:ext uri="{FF2B5EF4-FFF2-40B4-BE49-F238E27FC236}">
                <a16:creationId xmlns:a16="http://schemas.microsoft.com/office/drawing/2014/main" id="{BE477FAB-9457-53AE-5262-73027FEDBD63}"/>
              </a:ext>
            </a:extLst>
          </p:cNvPr>
          <p:cNvPicPr>
            <a:picLocks noChangeAspect="1"/>
          </p:cNvPicPr>
          <p:nvPr/>
        </p:nvPicPr>
        <p:blipFill rotWithShape="1">
          <a:blip r:embed="rId3"/>
          <a:srcRect t="-1" r="7788" b="-1925"/>
          <a:stretch/>
        </p:blipFill>
        <p:spPr>
          <a:xfrm>
            <a:off x="3166533" y="593023"/>
            <a:ext cx="7050607" cy="609243"/>
          </a:xfrm>
          <a:prstGeom prst="rect">
            <a:avLst/>
          </a:prstGeom>
        </p:spPr>
      </p:pic>
      <p:pic>
        <p:nvPicPr>
          <p:cNvPr id="5" name="Imagen 4">
            <a:extLst>
              <a:ext uri="{FF2B5EF4-FFF2-40B4-BE49-F238E27FC236}">
                <a16:creationId xmlns:a16="http://schemas.microsoft.com/office/drawing/2014/main" id="{2933C6B9-C3A4-1368-7C28-ACB756DB42C5}"/>
              </a:ext>
            </a:extLst>
          </p:cNvPr>
          <p:cNvPicPr>
            <a:picLocks noChangeAspect="1"/>
          </p:cNvPicPr>
          <p:nvPr/>
        </p:nvPicPr>
        <p:blipFill>
          <a:blip r:embed="rId4"/>
          <a:stretch>
            <a:fillRect/>
          </a:stretch>
        </p:blipFill>
        <p:spPr>
          <a:xfrm>
            <a:off x="3150531" y="88584"/>
            <a:ext cx="3541305" cy="636893"/>
          </a:xfrm>
          <a:prstGeom prst="rect">
            <a:avLst/>
          </a:prstGeom>
        </p:spPr>
      </p:pic>
      <p:pic>
        <p:nvPicPr>
          <p:cNvPr id="6" name="Imagen 5">
            <a:extLst>
              <a:ext uri="{FF2B5EF4-FFF2-40B4-BE49-F238E27FC236}">
                <a16:creationId xmlns:a16="http://schemas.microsoft.com/office/drawing/2014/main" id="{776E81EB-5893-831C-80B0-69CBC078805F}"/>
              </a:ext>
            </a:extLst>
          </p:cNvPr>
          <p:cNvPicPr>
            <a:picLocks noChangeAspect="1"/>
          </p:cNvPicPr>
          <p:nvPr/>
        </p:nvPicPr>
        <p:blipFill>
          <a:blip r:embed="rId5"/>
          <a:stretch>
            <a:fillRect/>
          </a:stretch>
        </p:blipFill>
        <p:spPr>
          <a:xfrm>
            <a:off x="552328" y="1605480"/>
            <a:ext cx="859611" cy="3206774"/>
          </a:xfrm>
          <a:prstGeom prst="rect">
            <a:avLst/>
          </a:prstGeom>
        </p:spPr>
      </p:pic>
    </p:spTree>
    <p:extLst>
      <p:ext uri="{BB962C8B-B14F-4D97-AF65-F5344CB8AC3E}">
        <p14:creationId xmlns:p14="http://schemas.microsoft.com/office/powerpoint/2010/main" val="408580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022F5-310F-F9D3-4F07-2A55C82CA84B}"/>
              </a:ext>
            </a:extLst>
          </p:cNvPr>
          <p:cNvSpPr>
            <a:spLocks noGrp="1"/>
          </p:cNvSpPr>
          <p:nvPr>
            <p:ph type="title"/>
          </p:nvPr>
        </p:nvSpPr>
        <p:spPr>
          <a:xfrm>
            <a:off x="913774" y="550784"/>
            <a:ext cx="10364451" cy="1596177"/>
          </a:xfrm>
        </p:spPr>
        <p:txBody>
          <a:bodyPr/>
          <a:lstStyle/>
          <a:p>
            <a:r>
              <a:rPr lang="es-CR" dirty="0"/>
              <a:t>Que es confianza??</a:t>
            </a:r>
            <a:br>
              <a:rPr lang="es-CR" dirty="0"/>
            </a:br>
            <a:endParaRPr lang="es-CR" dirty="0"/>
          </a:p>
        </p:txBody>
      </p:sp>
      <p:pic>
        <p:nvPicPr>
          <p:cNvPr id="4" name="Imagen 3">
            <a:extLst>
              <a:ext uri="{FF2B5EF4-FFF2-40B4-BE49-F238E27FC236}">
                <a16:creationId xmlns:a16="http://schemas.microsoft.com/office/drawing/2014/main" id="{FB86279C-5B6B-1BE6-4108-BBAF07547CC7}"/>
              </a:ext>
            </a:extLst>
          </p:cNvPr>
          <p:cNvPicPr>
            <a:picLocks noChangeAspect="1"/>
          </p:cNvPicPr>
          <p:nvPr/>
        </p:nvPicPr>
        <p:blipFill>
          <a:blip r:embed="rId2"/>
          <a:stretch>
            <a:fillRect/>
          </a:stretch>
        </p:blipFill>
        <p:spPr>
          <a:xfrm>
            <a:off x="2015542" y="2046455"/>
            <a:ext cx="7620000" cy="3810000"/>
          </a:xfrm>
          <a:prstGeom prst="rect">
            <a:avLst/>
          </a:prstGeom>
        </p:spPr>
      </p:pic>
      <p:sp>
        <p:nvSpPr>
          <p:cNvPr id="6" name="CuadroTexto 5">
            <a:extLst>
              <a:ext uri="{FF2B5EF4-FFF2-40B4-BE49-F238E27FC236}">
                <a16:creationId xmlns:a16="http://schemas.microsoft.com/office/drawing/2014/main" id="{929E6709-F88E-1B97-5BDB-4F21E69B2FB6}"/>
              </a:ext>
            </a:extLst>
          </p:cNvPr>
          <p:cNvSpPr txBox="1"/>
          <p:nvPr/>
        </p:nvSpPr>
        <p:spPr>
          <a:xfrm>
            <a:off x="2015542" y="6122550"/>
            <a:ext cx="6104586" cy="369332"/>
          </a:xfrm>
          <a:prstGeom prst="rect">
            <a:avLst/>
          </a:prstGeom>
          <a:noFill/>
        </p:spPr>
        <p:txBody>
          <a:bodyPr wrap="square">
            <a:spAutoFit/>
          </a:bodyPr>
          <a:lstStyle/>
          <a:p>
            <a:r>
              <a:rPr lang="es-CR" dirty="0"/>
              <a:t>https://www.youtube.com/watch?v=doR3s0bNB4o</a:t>
            </a:r>
          </a:p>
        </p:txBody>
      </p:sp>
    </p:spTree>
    <p:extLst>
      <p:ext uri="{BB962C8B-B14F-4D97-AF65-F5344CB8AC3E}">
        <p14:creationId xmlns:p14="http://schemas.microsoft.com/office/powerpoint/2010/main" val="27186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97591-1EDF-401A-22FA-4E315900292C}"/>
              </a:ext>
            </a:extLst>
          </p:cNvPr>
          <p:cNvSpPr>
            <a:spLocks noGrp="1"/>
          </p:cNvSpPr>
          <p:nvPr>
            <p:ph type="title"/>
          </p:nvPr>
        </p:nvSpPr>
        <p:spPr/>
        <p:txBody>
          <a:bodyPr/>
          <a:lstStyle/>
          <a:p>
            <a:r>
              <a:rPr lang="es-CR" dirty="0"/>
              <a:t>Confianza</a:t>
            </a:r>
          </a:p>
        </p:txBody>
      </p:sp>
      <p:sp>
        <p:nvSpPr>
          <p:cNvPr id="3" name="Marcador de contenido 2">
            <a:extLst>
              <a:ext uri="{FF2B5EF4-FFF2-40B4-BE49-F238E27FC236}">
                <a16:creationId xmlns:a16="http://schemas.microsoft.com/office/drawing/2014/main" id="{B10BF7EF-B156-4B36-33C1-0C094F86783E}"/>
              </a:ext>
            </a:extLst>
          </p:cNvPr>
          <p:cNvSpPr>
            <a:spLocks noGrp="1"/>
          </p:cNvSpPr>
          <p:nvPr>
            <p:ph idx="1"/>
          </p:nvPr>
        </p:nvSpPr>
        <p:spPr/>
        <p:txBody>
          <a:bodyPr>
            <a:normAutofit/>
          </a:bodyPr>
          <a:lstStyle/>
          <a:p>
            <a:r>
              <a:rPr lang="es-ES" sz="2400" dirty="0"/>
              <a:t>De acuerdo con el informe del BID, el 2021 la confianza en entre las personas y en las instituciones del Gobierno, de América Latina y el Caribe, es la más baja en comparación con otras regiones del mundo.</a:t>
            </a:r>
          </a:p>
          <a:p>
            <a:r>
              <a:rPr lang="es-ES" sz="2400" dirty="0"/>
              <a:t> A la fecha, se tiene que solo el 10% de personas manifiesta que se puede confiar en los demás, y menos de una de cada tres personas confía en su gobierno.</a:t>
            </a:r>
            <a:endParaRPr lang="es-CR" sz="2400" dirty="0"/>
          </a:p>
        </p:txBody>
      </p:sp>
    </p:spTree>
    <p:extLst>
      <p:ext uri="{BB962C8B-B14F-4D97-AF65-F5344CB8AC3E}">
        <p14:creationId xmlns:p14="http://schemas.microsoft.com/office/powerpoint/2010/main" val="52804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42E315-3230-BE9C-2BD0-1AA715BB6C01}"/>
              </a:ext>
            </a:extLst>
          </p:cNvPr>
          <p:cNvSpPr>
            <a:spLocks noGrp="1"/>
          </p:cNvSpPr>
          <p:nvPr>
            <p:ph idx="1"/>
          </p:nvPr>
        </p:nvSpPr>
        <p:spPr>
          <a:xfrm>
            <a:off x="677334" y="1146221"/>
            <a:ext cx="8505303" cy="4895142"/>
          </a:xfrm>
        </p:spPr>
        <p:txBody>
          <a:bodyPr>
            <a:normAutofit/>
          </a:bodyPr>
          <a:lstStyle/>
          <a:p>
            <a:r>
              <a:rPr lang="es-ES" sz="2000" dirty="0"/>
              <a:t>La confianza es la piedra angular para el éxito de las políticas públicas. Sin confianza, los individuos se desconectan de sus deberes cívicos y encuentran menos incentivos para cumplir el marco legal, dañando así la legitimidad del gobierno para prestar servicios públicos de buena calidad.</a:t>
            </a:r>
          </a:p>
          <a:p>
            <a:endParaRPr lang="es-ES" sz="2000" dirty="0"/>
          </a:p>
          <a:p>
            <a:r>
              <a:rPr lang="es-ES" sz="2000" dirty="0"/>
              <a:t>La falta de empleo, la insatisfacción por los servicios públicos como los de salud y educación, desvincula a los ciudadanos de las instituciones de gobierno. El débil cumplimiento de la ley en América Latina y el Caribe aumenta la probabilidad de la existencia de corrupción y criminalidad; es así que más del 80% de ciudadanos manifiestan que su gobierno es corrupto (Cepal, 2020).</a:t>
            </a:r>
            <a:endParaRPr lang="es-CR" sz="2000" dirty="0"/>
          </a:p>
        </p:txBody>
      </p:sp>
    </p:spTree>
    <p:extLst>
      <p:ext uri="{BB962C8B-B14F-4D97-AF65-F5344CB8AC3E}">
        <p14:creationId xmlns:p14="http://schemas.microsoft.com/office/powerpoint/2010/main" val="4259438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740031" y="1314449"/>
            <a:ext cx="2844002" cy="4073627"/>
          </a:xfrm>
          <a:noFill/>
        </p:spPr>
        <p:txBody>
          <a:bodyPr>
            <a:normAutofit/>
          </a:bodyPr>
          <a:lstStyle/>
          <a:p>
            <a:pPr algn="l"/>
            <a:r>
              <a:rPr lang="en-US" sz="4000" dirty="0" err="1">
                <a:solidFill>
                  <a:schemeClr val="tx1">
                    <a:lumMod val="65000"/>
                    <a:lumOff val="35000"/>
                  </a:schemeClr>
                </a:solidFill>
              </a:rPr>
              <a:t>Confianza</a:t>
            </a:r>
            <a:br>
              <a:rPr lang="en-US" sz="4000" dirty="0">
                <a:solidFill>
                  <a:schemeClr val="tx1">
                    <a:lumMod val="65000"/>
                    <a:lumOff val="35000"/>
                  </a:schemeClr>
                </a:solidFill>
              </a:rPr>
            </a:br>
            <a:r>
              <a:rPr lang="en-US" sz="4000" dirty="0">
                <a:solidFill>
                  <a:schemeClr val="tx1">
                    <a:lumMod val="65000"/>
                    <a:lumOff val="35000"/>
                  </a:schemeClr>
                </a:solidFill>
              </a:rPr>
              <a:t>OCDE</a:t>
            </a:r>
          </a:p>
        </p:txBody>
      </p:sp>
      <p:sp>
        <p:nvSpPr>
          <p:cNvPr id="7" name="CuadroTexto 6">
            <a:extLst>
              <a:ext uri="{FF2B5EF4-FFF2-40B4-BE49-F238E27FC236}">
                <a16:creationId xmlns:a16="http://schemas.microsoft.com/office/drawing/2014/main" id="{31EA705D-CA09-0B0E-0E8B-13047368C077}"/>
              </a:ext>
            </a:extLst>
          </p:cNvPr>
          <p:cNvSpPr txBox="1"/>
          <p:nvPr/>
        </p:nvSpPr>
        <p:spPr>
          <a:xfrm>
            <a:off x="658767" y="1314449"/>
            <a:ext cx="6766330" cy="3970318"/>
          </a:xfrm>
          <a:prstGeom prst="rect">
            <a:avLst/>
          </a:prstGeom>
          <a:noFill/>
        </p:spPr>
        <p:txBody>
          <a:bodyPr wrap="square">
            <a:spAutoFit/>
          </a:bodyPr>
          <a:lstStyle/>
          <a:p>
            <a:r>
              <a:rPr lang="es-ES" sz="2800" dirty="0"/>
              <a:t>La Encuesta de la OCDE sobre los determinantes de la confianza explora las percepciones de las personas sobre diferentes instituciones públicas en su país y el grado en que confían en su gobierno. Estas percepciones van desde las interacciones cotidianas con las instituciones públicas hasta la toma de decisiones sobre cuestiones políticas complejas. </a:t>
            </a:r>
            <a:endParaRPr lang="es-CR" sz="2800" dirty="0"/>
          </a:p>
        </p:txBody>
      </p:sp>
    </p:spTree>
    <p:extLst>
      <p:ext uri="{BB962C8B-B14F-4D97-AF65-F5344CB8AC3E}">
        <p14:creationId xmlns:p14="http://schemas.microsoft.com/office/powerpoint/2010/main" val="4112772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D595D63-AFC2-C8D6-CF2C-4F32BAC3640A}"/>
              </a:ext>
            </a:extLst>
          </p:cNvPr>
          <p:cNvSpPr txBox="1"/>
          <p:nvPr/>
        </p:nvSpPr>
        <p:spPr>
          <a:xfrm>
            <a:off x="759855" y="1661375"/>
            <a:ext cx="7650049" cy="3108543"/>
          </a:xfrm>
          <a:prstGeom prst="rect">
            <a:avLst/>
          </a:prstGeom>
          <a:noFill/>
        </p:spPr>
        <p:txBody>
          <a:bodyPr wrap="square" rtlCol="0">
            <a:spAutoFit/>
          </a:bodyPr>
          <a:lstStyle/>
          <a:p>
            <a:r>
              <a:rPr lang="es-ES" sz="2800" dirty="0"/>
              <a:t>Si la confianza crece, el crecimiento económico será mayor, porque más empresas realizarán inversiones y contratarán personal. </a:t>
            </a:r>
          </a:p>
          <a:p>
            <a:endParaRPr lang="es-ES" sz="2800" dirty="0"/>
          </a:p>
          <a:p>
            <a:r>
              <a:rPr lang="es-ES" sz="2800" dirty="0"/>
              <a:t>Además, el ejercicio de la democracia aumentará, al exigir a los ciudadanos el cumplimiento de las promesas</a:t>
            </a:r>
            <a:r>
              <a:rPr lang="es-ES" dirty="0"/>
              <a:t>.</a:t>
            </a:r>
            <a:endParaRPr lang="es-CR" dirty="0"/>
          </a:p>
        </p:txBody>
      </p:sp>
    </p:spTree>
    <p:extLst>
      <p:ext uri="{BB962C8B-B14F-4D97-AF65-F5344CB8AC3E}">
        <p14:creationId xmlns:p14="http://schemas.microsoft.com/office/powerpoint/2010/main" val="421642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B290AB7-AC93-3D61-3F4C-5AAB96F4A11D}"/>
              </a:ext>
            </a:extLst>
          </p:cNvPr>
          <p:cNvSpPr txBox="1"/>
          <p:nvPr/>
        </p:nvSpPr>
        <p:spPr>
          <a:xfrm>
            <a:off x="1751526" y="1931831"/>
            <a:ext cx="6941713" cy="2308324"/>
          </a:xfrm>
          <a:prstGeom prst="rect">
            <a:avLst/>
          </a:prstGeom>
          <a:noFill/>
        </p:spPr>
        <p:txBody>
          <a:bodyPr wrap="square" rtlCol="0">
            <a:spAutoFit/>
          </a:bodyPr>
          <a:lstStyle/>
          <a:p>
            <a:r>
              <a:rPr lang="es-ES" sz="2400" dirty="0"/>
              <a:t>Como argumenta Fukuyama (1995), los niveles inherentes de confianza existente en la sociedad determinan, en gran parte, la cultura y el tejido social de un país, que a su vez son la base para la prosperidad, la democracia y el desarrollo económico y social</a:t>
            </a:r>
            <a:r>
              <a:rPr lang="es-ES" dirty="0"/>
              <a:t>.</a:t>
            </a:r>
            <a:endParaRPr lang="es-CR" dirty="0"/>
          </a:p>
        </p:txBody>
      </p:sp>
    </p:spTree>
    <p:extLst>
      <p:ext uri="{BB962C8B-B14F-4D97-AF65-F5344CB8AC3E}">
        <p14:creationId xmlns:p14="http://schemas.microsoft.com/office/powerpoint/2010/main" val="270573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56CECA-9292-57B9-4A01-137700A69167}"/>
              </a:ext>
            </a:extLst>
          </p:cNvPr>
          <p:cNvSpPr>
            <a:spLocks noGrp="1"/>
          </p:cNvSpPr>
          <p:nvPr>
            <p:ph type="ctrTitle"/>
          </p:nvPr>
        </p:nvSpPr>
        <p:spPr/>
        <p:txBody>
          <a:bodyPr/>
          <a:lstStyle/>
          <a:p>
            <a:r>
              <a:rPr lang="es-CR" dirty="0"/>
              <a:t>Buenas noches </a:t>
            </a:r>
          </a:p>
        </p:txBody>
      </p:sp>
      <p:sp>
        <p:nvSpPr>
          <p:cNvPr id="3" name="Subtítulo 2">
            <a:extLst>
              <a:ext uri="{FF2B5EF4-FFF2-40B4-BE49-F238E27FC236}">
                <a16:creationId xmlns:a16="http://schemas.microsoft.com/office/drawing/2014/main" id="{A7FB459C-8BF1-AED2-7645-3E22E87BD6DB}"/>
              </a:ext>
            </a:extLst>
          </p:cNvPr>
          <p:cNvSpPr>
            <a:spLocks noGrp="1"/>
          </p:cNvSpPr>
          <p:nvPr>
            <p:ph type="subTitle" idx="1"/>
          </p:nvPr>
        </p:nvSpPr>
        <p:spPr/>
        <p:txBody>
          <a:bodyPr/>
          <a:lstStyle/>
          <a:p>
            <a:endParaRPr lang="es-CR"/>
          </a:p>
        </p:txBody>
      </p:sp>
    </p:spTree>
    <p:extLst>
      <p:ext uri="{BB962C8B-B14F-4D97-AF65-F5344CB8AC3E}">
        <p14:creationId xmlns:p14="http://schemas.microsoft.com/office/powerpoint/2010/main" val="307932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C33DC-8088-7A39-849E-B48971AF0766}"/>
              </a:ext>
            </a:extLst>
          </p:cNvPr>
          <p:cNvSpPr>
            <a:spLocks noGrp="1"/>
          </p:cNvSpPr>
          <p:nvPr>
            <p:ph type="title"/>
          </p:nvPr>
        </p:nvSpPr>
        <p:spPr/>
        <p:txBody>
          <a:bodyPr/>
          <a:lstStyle/>
          <a:p>
            <a:r>
              <a:rPr lang="es-CR" dirty="0"/>
              <a:t>Confianza en el gobierno </a:t>
            </a:r>
          </a:p>
        </p:txBody>
      </p:sp>
      <p:sp>
        <p:nvSpPr>
          <p:cNvPr id="3" name="Marcador de contenido 2">
            <a:extLst>
              <a:ext uri="{FF2B5EF4-FFF2-40B4-BE49-F238E27FC236}">
                <a16:creationId xmlns:a16="http://schemas.microsoft.com/office/drawing/2014/main" id="{3C9F6CA0-A182-CC0C-396E-A451CF9E1AAF}"/>
              </a:ext>
            </a:extLst>
          </p:cNvPr>
          <p:cNvSpPr>
            <a:spLocks noGrp="1"/>
          </p:cNvSpPr>
          <p:nvPr>
            <p:ph idx="1"/>
          </p:nvPr>
        </p:nvSpPr>
        <p:spPr/>
        <p:txBody>
          <a:bodyPr/>
          <a:lstStyle/>
          <a:p>
            <a:r>
              <a:rPr lang="es-ES" dirty="0"/>
              <a:t>La confianza en el gobierno es un concepto multidimensional que proporciona una medida general de cómo perciben las personas la actuación y valores de las instituciones públicas en los países democráticos (OCDE, 2022; </a:t>
            </a:r>
            <a:r>
              <a:rPr lang="es-ES" dirty="0" err="1"/>
              <a:t>Brezzi</a:t>
            </a:r>
            <a:r>
              <a:rPr lang="es-ES" dirty="0"/>
              <a:t> et al., 2021). </a:t>
            </a:r>
          </a:p>
          <a:p>
            <a:endParaRPr lang="es-ES" dirty="0"/>
          </a:p>
          <a:p>
            <a:r>
              <a:rPr lang="es-ES" dirty="0"/>
              <a:t>La confianza mutua y en las instituciones públicas puede mejorar la cohesión social, fomentar el compromiso político e impulsar el crecimiento económico tanto directamente, reduciendo los costos de transacción, como indirectamente, por ejemplo, creando un entorno fiable para la inversión (OCDE, 2022; </a:t>
            </a:r>
            <a:r>
              <a:rPr lang="es-ES" dirty="0" err="1"/>
              <a:t>Keefer</a:t>
            </a:r>
            <a:r>
              <a:rPr lang="es-ES" dirty="0"/>
              <a:t> y </a:t>
            </a:r>
            <a:r>
              <a:rPr lang="es-ES" dirty="0" err="1"/>
              <a:t>Scartascini</a:t>
            </a:r>
            <a:r>
              <a:rPr lang="es-ES" dirty="0"/>
              <a:t>, 2022; </a:t>
            </a:r>
            <a:r>
              <a:rPr lang="es-ES" dirty="0" err="1"/>
              <a:t>Brezzi</a:t>
            </a:r>
            <a:r>
              <a:rPr lang="es-ES" dirty="0"/>
              <a:t> et al., 2021)</a:t>
            </a:r>
            <a:endParaRPr lang="es-CR" dirty="0"/>
          </a:p>
        </p:txBody>
      </p:sp>
    </p:spTree>
    <p:extLst>
      <p:ext uri="{BB962C8B-B14F-4D97-AF65-F5344CB8AC3E}">
        <p14:creationId xmlns:p14="http://schemas.microsoft.com/office/powerpoint/2010/main" val="84377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DADE4-469A-94B2-9AC6-1B683DF0940C}"/>
              </a:ext>
            </a:extLst>
          </p:cNvPr>
          <p:cNvSpPr>
            <a:spLocks noGrp="1"/>
          </p:cNvSpPr>
          <p:nvPr>
            <p:ph type="title"/>
          </p:nvPr>
        </p:nvSpPr>
        <p:spPr/>
        <p:txBody>
          <a:bodyPr/>
          <a:lstStyle/>
          <a:p>
            <a:r>
              <a:rPr lang="es-CR" dirty="0"/>
              <a:t>Estrategias </a:t>
            </a:r>
          </a:p>
        </p:txBody>
      </p:sp>
      <p:sp>
        <p:nvSpPr>
          <p:cNvPr id="3" name="Marcador de contenido 2">
            <a:extLst>
              <a:ext uri="{FF2B5EF4-FFF2-40B4-BE49-F238E27FC236}">
                <a16:creationId xmlns:a16="http://schemas.microsoft.com/office/drawing/2014/main" id="{5B40548C-6770-2B1D-F956-0CCF7B907F91}"/>
              </a:ext>
            </a:extLst>
          </p:cNvPr>
          <p:cNvSpPr>
            <a:spLocks noGrp="1"/>
          </p:cNvSpPr>
          <p:nvPr>
            <p:ph idx="1"/>
          </p:nvPr>
        </p:nvSpPr>
        <p:spPr/>
        <p:txBody>
          <a:bodyPr/>
          <a:lstStyle/>
          <a:p>
            <a:r>
              <a:rPr lang="es-ES" dirty="0"/>
              <a:t>Entre estas, una mayor claridad sobre lo que los ciudadanos pueden esperar de sus gobiernos, reformas en el sector público que permitan a los gobiernos cumplir sus promesas, y reformas institucionales que refuercen los compromisos ciudadanos (</a:t>
            </a:r>
            <a:r>
              <a:rPr lang="es-ES" dirty="0" err="1"/>
              <a:t>Keefer</a:t>
            </a:r>
            <a:r>
              <a:rPr lang="es-ES" dirty="0"/>
              <a:t> y </a:t>
            </a:r>
            <a:r>
              <a:rPr lang="es-ES" dirty="0" err="1"/>
              <a:t>Scartascini</a:t>
            </a:r>
            <a:r>
              <a:rPr lang="es-ES" dirty="0"/>
              <a:t>, 2022). </a:t>
            </a:r>
          </a:p>
          <a:p>
            <a:r>
              <a:rPr lang="es-ES" dirty="0"/>
              <a:t>En promedio, 36.3% de la población de los 16 países de América Latina y el Caribe (ALC) con datos disponibles reportó confiar en su gobierno nacional en 2022, 3.9 puntos porcentuales (p.p.) menos que en 2008 y 11 p.p. menos que el promedio de la OCDE (47.5%), según Encuesta Mundial Gallup. </a:t>
            </a:r>
          </a:p>
          <a:p>
            <a:r>
              <a:rPr lang="es-ES" dirty="0"/>
              <a:t>La confianza en las instituciones públicas varía entre los países debido a factores culturales, socioeconómicos e institucionales. </a:t>
            </a:r>
          </a:p>
          <a:p>
            <a:endParaRPr lang="es-CR" dirty="0"/>
          </a:p>
        </p:txBody>
      </p:sp>
    </p:spTree>
    <p:extLst>
      <p:ext uri="{BB962C8B-B14F-4D97-AF65-F5344CB8AC3E}">
        <p14:creationId xmlns:p14="http://schemas.microsoft.com/office/powerpoint/2010/main" val="34841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F7E8B12-81E0-81E3-8924-6AD240E69B24}"/>
              </a:ext>
            </a:extLst>
          </p:cNvPr>
          <p:cNvPicPr>
            <a:picLocks noGrp="1" noChangeAspect="1"/>
          </p:cNvPicPr>
          <p:nvPr>
            <p:ph idx="1"/>
          </p:nvPr>
        </p:nvPicPr>
        <p:blipFill>
          <a:blip r:embed="rId2"/>
          <a:stretch>
            <a:fillRect/>
          </a:stretch>
        </p:blipFill>
        <p:spPr>
          <a:xfrm>
            <a:off x="560459" y="3168202"/>
            <a:ext cx="9688136" cy="1226713"/>
          </a:xfrm>
          <a:prstGeom prst="rect">
            <a:avLst/>
          </a:prstGeom>
        </p:spPr>
      </p:pic>
    </p:spTree>
    <p:extLst>
      <p:ext uri="{BB962C8B-B14F-4D97-AF65-F5344CB8AC3E}">
        <p14:creationId xmlns:p14="http://schemas.microsoft.com/office/powerpoint/2010/main" val="1320245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E1FCD3-EDA4-D857-1432-23E22FF18593}"/>
              </a:ext>
            </a:extLst>
          </p:cNvPr>
          <p:cNvSpPr>
            <a:spLocks noGrp="1"/>
          </p:cNvSpPr>
          <p:nvPr>
            <p:ph idx="1"/>
          </p:nvPr>
        </p:nvSpPr>
        <p:spPr/>
        <p:txBody>
          <a:bodyPr>
            <a:normAutofit/>
          </a:bodyPr>
          <a:lstStyle/>
          <a:p>
            <a:r>
              <a:rPr lang="es-ES" sz="2400" dirty="0"/>
              <a:t>El porcentaje de la población que confía en su gobierno varía en la región, con Costa Rica (60%) y México (53%) con altos niveles de confianza en 2022. Entre 2008 y 2022, la confianza aumentó más en Costa Rica (24 p.p.) y México (12 p.p.) (Gráfico 2.1).</a:t>
            </a:r>
          </a:p>
          <a:p>
            <a:endParaRPr lang="es-ES" sz="2400" dirty="0"/>
          </a:p>
          <a:p>
            <a:r>
              <a:rPr lang="es-ES" sz="2400" dirty="0"/>
              <a:t> La confianza también varía según los grupos de edad en ALC; en promedio, los jóvenes tienden a confiar menos en el gobierno que la población de mayor edad</a:t>
            </a:r>
            <a:endParaRPr lang="es-CR" sz="2400" dirty="0"/>
          </a:p>
        </p:txBody>
      </p:sp>
    </p:spTree>
    <p:extLst>
      <p:ext uri="{BB962C8B-B14F-4D97-AF65-F5344CB8AC3E}">
        <p14:creationId xmlns:p14="http://schemas.microsoft.com/office/powerpoint/2010/main" val="2064208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1E5342-E31F-0D7F-FC26-47FB347923D5}"/>
              </a:ext>
            </a:extLst>
          </p:cNvPr>
          <p:cNvSpPr>
            <a:spLocks noGrp="1"/>
          </p:cNvSpPr>
          <p:nvPr>
            <p:ph idx="1"/>
          </p:nvPr>
        </p:nvSpPr>
        <p:spPr>
          <a:xfrm>
            <a:off x="625818" y="1374977"/>
            <a:ext cx="8596668" cy="3880773"/>
          </a:xfrm>
        </p:spPr>
        <p:txBody>
          <a:bodyPr>
            <a:normAutofit/>
          </a:bodyPr>
          <a:lstStyle/>
          <a:p>
            <a:r>
              <a:rPr lang="es-ES" sz="2000" dirty="0"/>
              <a:t>En 2022, en promedio, 34.5% de la población entre 15 y 29 años en los países de ALC confiaba en el gobierno nacional, en comparación con el 43.1% de los mayores de 50 años. </a:t>
            </a:r>
          </a:p>
          <a:p>
            <a:endParaRPr lang="es-ES" sz="2000" dirty="0"/>
          </a:p>
          <a:p>
            <a:r>
              <a:rPr lang="es-ES" sz="2000" dirty="0"/>
              <a:t>En 2022, las mayores diferencias de confianza entre las cohortes de mayor y menor edad se dieron en República Dominicana (26 p.p.), México (17 p.p.) y Colombia (14 p.p.) (Gráfico 2.2). La confianza es un indicador importante para medir cómo perciben los ciudadanos la calidad de las instituciones gubernamentales en los países democráticos y cómo se relacionan con ellas.</a:t>
            </a:r>
            <a:endParaRPr lang="es-CR" sz="2000" dirty="0"/>
          </a:p>
        </p:txBody>
      </p:sp>
    </p:spTree>
    <p:extLst>
      <p:ext uri="{BB962C8B-B14F-4D97-AF65-F5344CB8AC3E}">
        <p14:creationId xmlns:p14="http://schemas.microsoft.com/office/powerpoint/2010/main" val="355974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D3AD5A-BF28-B24F-A487-19F6050F75BB}"/>
              </a:ext>
            </a:extLst>
          </p:cNvPr>
          <p:cNvSpPr>
            <a:spLocks noGrp="1"/>
          </p:cNvSpPr>
          <p:nvPr>
            <p:ph idx="1"/>
          </p:nvPr>
        </p:nvSpPr>
        <p:spPr>
          <a:xfrm>
            <a:off x="896275" y="5470460"/>
            <a:ext cx="8596668" cy="968977"/>
          </a:xfrm>
        </p:spPr>
        <p:txBody>
          <a:bodyPr/>
          <a:lstStyle/>
          <a:p>
            <a:r>
              <a:rPr lang="es-ES" dirty="0"/>
              <a:t>Mundial Gallup 2023. </a:t>
            </a:r>
            <a:r>
              <a:rPr lang="es-ES" dirty="0" err="1"/>
              <a:t>StatLink</a:t>
            </a:r>
            <a:r>
              <a:rPr lang="es-ES" dirty="0"/>
              <a:t> 2https://stat.link/isd0r9 Gráfico 2.2. Confianza en el gobierno nacional por grupo de edad, 2022 </a:t>
            </a:r>
            <a:r>
              <a:rPr lang="es-ES" sz="1400" dirty="0"/>
              <a:t>Fuente: Base de datos de la Encuesta Mundial Gallup 2023. </a:t>
            </a:r>
            <a:r>
              <a:rPr lang="es-ES" sz="1400" dirty="0" err="1"/>
              <a:t>StatLink</a:t>
            </a:r>
            <a:r>
              <a:rPr lang="es-ES" sz="1400" dirty="0"/>
              <a:t> 2https://stat.link/h1xb8v</a:t>
            </a:r>
            <a:endParaRPr lang="es-CR" dirty="0"/>
          </a:p>
        </p:txBody>
      </p:sp>
      <p:pic>
        <p:nvPicPr>
          <p:cNvPr id="4" name="Imagen 3">
            <a:extLst>
              <a:ext uri="{FF2B5EF4-FFF2-40B4-BE49-F238E27FC236}">
                <a16:creationId xmlns:a16="http://schemas.microsoft.com/office/drawing/2014/main" id="{5DBD62B1-E00D-DC22-64BD-B0E362E7599D}"/>
              </a:ext>
            </a:extLst>
          </p:cNvPr>
          <p:cNvPicPr>
            <a:picLocks noChangeAspect="1"/>
          </p:cNvPicPr>
          <p:nvPr/>
        </p:nvPicPr>
        <p:blipFill>
          <a:blip r:embed="rId2"/>
          <a:stretch>
            <a:fillRect/>
          </a:stretch>
        </p:blipFill>
        <p:spPr>
          <a:xfrm>
            <a:off x="716752" y="643804"/>
            <a:ext cx="8108431" cy="4366078"/>
          </a:xfrm>
          <a:prstGeom prst="rect">
            <a:avLst/>
          </a:prstGeom>
        </p:spPr>
      </p:pic>
    </p:spTree>
    <p:extLst>
      <p:ext uri="{BB962C8B-B14F-4D97-AF65-F5344CB8AC3E}">
        <p14:creationId xmlns:p14="http://schemas.microsoft.com/office/powerpoint/2010/main" val="1468992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B10E33F9-2499-4473-B8FE-E480AC9134D4}"/>
              </a:ext>
            </a:extLst>
          </p:cNvPr>
          <p:cNvPicPr>
            <a:picLocks noGrp="1" noChangeAspect="1"/>
          </p:cNvPicPr>
          <p:nvPr>
            <p:ph idx="1"/>
          </p:nvPr>
        </p:nvPicPr>
        <p:blipFill>
          <a:blip r:embed="rId2"/>
          <a:stretch>
            <a:fillRect/>
          </a:stretch>
        </p:blipFill>
        <p:spPr>
          <a:xfrm>
            <a:off x="677334" y="1415771"/>
            <a:ext cx="8832355" cy="4565400"/>
          </a:xfrm>
          <a:prstGeom prst="rect">
            <a:avLst/>
          </a:prstGeom>
        </p:spPr>
      </p:pic>
    </p:spTree>
    <p:extLst>
      <p:ext uri="{BB962C8B-B14F-4D97-AF65-F5344CB8AC3E}">
        <p14:creationId xmlns:p14="http://schemas.microsoft.com/office/powerpoint/2010/main" val="3368305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9E749-7B4E-0C02-D0CE-0C06DE649697}"/>
              </a:ext>
            </a:extLst>
          </p:cNvPr>
          <p:cNvSpPr>
            <a:spLocks noGrp="1"/>
          </p:cNvSpPr>
          <p:nvPr>
            <p:ph type="title"/>
          </p:nvPr>
        </p:nvSpPr>
        <p:spPr/>
        <p:txBody>
          <a:bodyPr/>
          <a:lstStyle/>
          <a:p>
            <a:r>
              <a:rPr lang="es-ES" dirty="0"/>
              <a:t>Principios de Gobierno Corporativo revisados del G20/OCDE</a:t>
            </a:r>
            <a:endParaRPr lang="es-CR" dirty="0"/>
          </a:p>
        </p:txBody>
      </p:sp>
      <p:sp>
        <p:nvSpPr>
          <p:cNvPr id="3" name="Marcador de contenido 2">
            <a:extLst>
              <a:ext uri="{FF2B5EF4-FFF2-40B4-BE49-F238E27FC236}">
                <a16:creationId xmlns:a16="http://schemas.microsoft.com/office/drawing/2014/main" id="{B4877756-3871-B309-22F4-B62DBE7E27AA}"/>
              </a:ext>
            </a:extLst>
          </p:cNvPr>
          <p:cNvSpPr>
            <a:spLocks noGrp="1"/>
          </p:cNvSpPr>
          <p:nvPr>
            <p:ph idx="1"/>
          </p:nvPr>
        </p:nvSpPr>
        <p:spPr/>
        <p:txBody>
          <a:bodyPr>
            <a:normAutofit lnSpcReduction="10000"/>
          </a:bodyPr>
          <a:lstStyle/>
          <a:p>
            <a:pPr>
              <a:lnSpc>
                <a:spcPct val="200000"/>
              </a:lnSpc>
            </a:pPr>
            <a:r>
              <a:rPr lang="es-ES" sz="2800" dirty="0"/>
              <a:t>Énfasis en Transparencia y Rendición de Cuentas</a:t>
            </a:r>
          </a:p>
          <a:p>
            <a:pPr>
              <a:lnSpc>
                <a:spcPct val="200000"/>
              </a:lnSpc>
            </a:pPr>
            <a:r>
              <a:rPr lang="es-ES" sz="2800" dirty="0"/>
              <a:t>Gestión de riesgos y control interno</a:t>
            </a:r>
          </a:p>
          <a:p>
            <a:pPr>
              <a:lnSpc>
                <a:spcPct val="200000"/>
              </a:lnSpc>
            </a:pPr>
            <a:r>
              <a:rPr lang="es-ES" sz="2800" dirty="0"/>
              <a:t>Mejoras en el gobierno corporativo</a:t>
            </a:r>
          </a:p>
          <a:p>
            <a:pPr>
              <a:lnSpc>
                <a:spcPct val="200000"/>
              </a:lnSpc>
            </a:pPr>
            <a:r>
              <a:rPr lang="es-ES" sz="2800" dirty="0"/>
              <a:t>Sostenibilidad</a:t>
            </a:r>
          </a:p>
          <a:p>
            <a:endParaRPr lang="es-CR" dirty="0"/>
          </a:p>
        </p:txBody>
      </p:sp>
    </p:spTree>
    <p:extLst>
      <p:ext uri="{BB962C8B-B14F-4D97-AF65-F5344CB8AC3E}">
        <p14:creationId xmlns:p14="http://schemas.microsoft.com/office/powerpoint/2010/main" val="1636204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E163ADF-1C1F-7956-626D-65FC8D0ED0D7}"/>
              </a:ext>
            </a:extLst>
          </p:cNvPr>
          <p:cNvSpPr>
            <a:spLocks noGrp="1"/>
          </p:cNvSpPr>
          <p:nvPr>
            <p:ph idx="1"/>
          </p:nvPr>
        </p:nvSpPr>
        <p:spPr/>
        <p:txBody>
          <a:bodyPr>
            <a:normAutofit/>
          </a:bodyPr>
          <a:lstStyle/>
          <a:p>
            <a:r>
              <a:rPr lang="es-ES" sz="2400" dirty="0"/>
              <a:t>Una gran mayoría de los 13 países de ALC encuestados lleva a cabo presupuestación con perspectiva de género (77%), cuyo objetivo es abordar las disparidades de género en las políticas y la asignación de recursos, frente a 61% de los países de la OCDE. </a:t>
            </a:r>
          </a:p>
          <a:p>
            <a:endParaRPr lang="es-ES" sz="2400" dirty="0"/>
          </a:p>
          <a:p>
            <a:r>
              <a:rPr lang="es-ES" sz="2400" dirty="0"/>
              <a:t>Los gobiernos deben reforzar las competencias clave en materia de gobernanza para lograr un crecimiento sostenible e inclusivo</a:t>
            </a:r>
            <a:endParaRPr lang="es-CR" sz="2400" dirty="0"/>
          </a:p>
        </p:txBody>
      </p:sp>
    </p:spTree>
    <p:extLst>
      <p:ext uri="{BB962C8B-B14F-4D97-AF65-F5344CB8AC3E}">
        <p14:creationId xmlns:p14="http://schemas.microsoft.com/office/powerpoint/2010/main" val="3303222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F27AC3-59D3-320B-C24A-3F0AA4B571D0}"/>
              </a:ext>
            </a:extLst>
          </p:cNvPr>
          <p:cNvSpPr>
            <a:spLocks noGrp="1"/>
          </p:cNvSpPr>
          <p:nvPr>
            <p:ph idx="1"/>
          </p:nvPr>
        </p:nvSpPr>
        <p:spPr>
          <a:xfrm>
            <a:off x="677333" y="927279"/>
            <a:ext cx="8634091" cy="5114083"/>
          </a:xfrm>
        </p:spPr>
        <p:txBody>
          <a:bodyPr>
            <a:normAutofit lnSpcReduction="10000"/>
          </a:bodyPr>
          <a:lstStyle/>
          <a:p>
            <a:r>
              <a:rPr lang="es-ES" dirty="0"/>
              <a:t>• La contratación pública y las infraestructuras pueden utilizarse para promover objetivos sociales, la sostenibilidad y la responsabilidad medioambiental. </a:t>
            </a:r>
          </a:p>
          <a:p>
            <a:r>
              <a:rPr lang="es-ES" dirty="0"/>
              <a:t>Al año 2022, 16 de los 19 países de ALC encuestados (84%) utilizaban sus sistemas centrales de contratación electrónica en una o más etapas del ciclo de contratación pública e informaron que cuentan con políticas o estrategias para perseguir objetivos sociales a través de la contratación pública central. De los 19 países de ALC encuestados, 14 tienen una estrategia del gobierno central para promover la participación de las pequeñas y medianas empresas (pymes) en la contratación pública (74%); </a:t>
            </a:r>
          </a:p>
          <a:p>
            <a:endParaRPr lang="es-ES" dirty="0"/>
          </a:p>
          <a:p>
            <a:r>
              <a:rPr lang="es-ES" dirty="0"/>
              <a:t>sin embargo, solo 9 tienen una estrategia para contratación pública verde (47%) y 7 para conducta empresarial responsable (36%).</a:t>
            </a:r>
          </a:p>
          <a:p>
            <a:endParaRPr lang="es-ES" dirty="0"/>
          </a:p>
          <a:p>
            <a:r>
              <a:rPr lang="es-ES" dirty="0"/>
              <a:t> En cambio, solo 4 de los 15 países encuestados (Brasil, Chile, Costa Rica y Perú) alinean sus planes de infraestructuras a largo plazo con los planes de acción medioambientales o climáticos, frente a 73% de los países de la OCDE. </a:t>
            </a:r>
            <a:endParaRPr lang="es-CR" dirty="0"/>
          </a:p>
        </p:txBody>
      </p:sp>
    </p:spTree>
    <p:extLst>
      <p:ext uri="{BB962C8B-B14F-4D97-AF65-F5344CB8AC3E}">
        <p14:creationId xmlns:p14="http://schemas.microsoft.com/office/powerpoint/2010/main" val="1704595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E487B-C783-A676-7DD1-786FD2CA3C33}"/>
              </a:ext>
            </a:extLst>
          </p:cNvPr>
          <p:cNvSpPr>
            <a:spLocks noGrp="1"/>
          </p:cNvSpPr>
          <p:nvPr>
            <p:ph type="title"/>
          </p:nvPr>
        </p:nvSpPr>
        <p:spPr/>
        <p:txBody>
          <a:bodyPr>
            <a:normAutofit fontScale="90000"/>
          </a:bodyPr>
          <a:lstStyle/>
          <a:p>
            <a:r>
              <a:rPr lang="es-ES" dirty="0"/>
              <a:t>¿QUÉ ES CONDUCTA EMPRESARIAL RESPONSABLE?</a:t>
            </a:r>
            <a:br>
              <a:rPr lang="es-ES" dirty="0"/>
            </a:br>
            <a:endParaRPr lang="es-CR" dirty="0"/>
          </a:p>
        </p:txBody>
      </p:sp>
      <p:sp>
        <p:nvSpPr>
          <p:cNvPr id="3" name="Marcador de contenido 2">
            <a:extLst>
              <a:ext uri="{FF2B5EF4-FFF2-40B4-BE49-F238E27FC236}">
                <a16:creationId xmlns:a16="http://schemas.microsoft.com/office/drawing/2014/main" id="{08B9F6B3-F19E-3F55-38B7-991477CBBA5B}"/>
              </a:ext>
            </a:extLst>
          </p:cNvPr>
          <p:cNvSpPr>
            <a:spLocks noGrp="1"/>
          </p:cNvSpPr>
          <p:nvPr>
            <p:ph idx="1"/>
          </p:nvPr>
        </p:nvSpPr>
        <p:spPr/>
        <p:txBody>
          <a:bodyPr/>
          <a:lstStyle/>
          <a:p>
            <a:pPr marL="0" indent="0">
              <a:lnSpc>
                <a:spcPct val="150000"/>
              </a:lnSpc>
              <a:buNone/>
            </a:pPr>
            <a:r>
              <a:rPr lang="es-ES" dirty="0"/>
              <a:t>La conducta empresarial responsable (CER) significa que todas las empresas, independientemente de su forma jurídica, tamaño, estructura de propiedad o sector, evitan y abordan las consecuencias negativas de sus operaciones, al tiempo que contribuyen al desarrollo sostenible de los países en donde operan. CER significa integrar y considerar los problemas ambientales y sociales dentro de las actividades comerciales centrales, incluso a través de las cadenas de suministro y las relaciones comerciales. </a:t>
            </a:r>
            <a:endParaRPr lang="es-CR" dirty="0"/>
          </a:p>
        </p:txBody>
      </p:sp>
    </p:spTree>
    <p:extLst>
      <p:ext uri="{BB962C8B-B14F-4D97-AF65-F5344CB8AC3E}">
        <p14:creationId xmlns:p14="http://schemas.microsoft.com/office/powerpoint/2010/main" val="161758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A8CC16-C181-C2D7-670F-A206199BECB2}"/>
              </a:ext>
            </a:extLst>
          </p:cNvPr>
          <p:cNvSpPr>
            <a:spLocks noGrp="1"/>
          </p:cNvSpPr>
          <p:nvPr>
            <p:ph idx="1"/>
          </p:nvPr>
        </p:nvSpPr>
        <p:spPr/>
        <p:txBody>
          <a:bodyPr>
            <a:normAutofit/>
          </a:bodyPr>
          <a:lstStyle/>
          <a:p>
            <a:r>
              <a:rPr lang="es-ES" sz="2400" dirty="0"/>
              <a:t>Las prácticas sólidas de reclutamiento pueden ayudar a que la fuerza laboral del sector público pueda responder a un entorno de cambios constantes</a:t>
            </a:r>
            <a:endParaRPr lang="es-CR" sz="2400" dirty="0"/>
          </a:p>
        </p:txBody>
      </p:sp>
    </p:spTree>
    <p:extLst>
      <p:ext uri="{BB962C8B-B14F-4D97-AF65-F5344CB8AC3E}">
        <p14:creationId xmlns:p14="http://schemas.microsoft.com/office/powerpoint/2010/main" val="2770358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C99563-F157-7B1B-01F0-654AE3470FF6}"/>
              </a:ext>
            </a:extLst>
          </p:cNvPr>
          <p:cNvSpPr>
            <a:spLocks noGrp="1"/>
          </p:cNvSpPr>
          <p:nvPr>
            <p:ph idx="1"/>
          </p:nvPr>
        </p:nvSpPr>
        <p:spPr/>
        <p:txBody>
          <a:bodyPr>
            <a:normAutofit/>
          </a:bodyPr>
          <a:lstStyle/>
          <a:p>
            <a:r>
              <a:rPr lang="es-ES" sz="2800" dirty="0"/>
              <a:t>desarrollo una infraestructura pública digital nacional para prestar servicios digitales, que incluye marcos de interoperabilidad.</a:t>
            </a:r>
          </a:p>
          <a:p>
            <a:endParaRPr lang="es-ES" sz="2800" dirty="0"/>
          </a:p>
          <a:p>
            <a:r>
              <a:rPr lang="es-ES" sz="2800" dirty="0"/>
              <a:t>La percepción pública de corrupción sigue siendo alta en la región de ALC</a:t>
            </a:r>
            <a:endParaRPr lang="es-CR" sz="2800" dirty="0"/>
          </a:p>
        </p:txBody>
      </p:sp>
    </p:spTree>
    <p:extLst>
      <p:ext uri="{BB962C8B-B14F-4D97-AF65-F5344CB8AC3E}">
        <p14:creationId xmlns:p14="http://schemas.microsoft.com/office/powerpoint/2010/main" val="91051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8C219-4434-64A7-4946-9763EAE79F5B}"/>
              </a:ext>
            </a:extLst>
          </p:cNvPr>
          <p:cNvSpPr>
            <a:spLocks noGrp="1"/>
          </p:cNvSpPr>
          <p:nvPr>
            <p:ph type="title"/>
          </p:nvPr>
        </p:nvSpPr>
        <p:spPr>
          <a:xfrm>
            <a:off x="1042562" y="1011233"/>
            <a:ext cx="8596668" cy="1320800"/>
          </a:xfrm>
        </p:spPr>
        <p:txBody>
          <a:bodyPr/>
          <a:lstStyle/>
          <a:p>
            <a:r>
              <a:rPr lang="es-CR" dirty="0"/>
              <a:t>Que es un satisfactor ?</a:t>
            </a:r>
          </a:p>
        </p:txBody>
      </p:sp>
      <p:sp>
        <p:nvSpPr>
          <p:cNvPr id="3" name="Marcador de contenido 2">
            <a:extLst>
              <a:ext uri="{FF2B5EF4-FFF2-40B4-BE49-F238E27FC236}">
                <a16:creationId xmlns:a16="http://schemas.microsoft.com/office/drawing/2014/main" id="{43E80377-6663-8777-5BA0-0833B225F9B5}"/>
              </a:ext>
            </a:extLst>
          </p:cNvPr>
          <p:cNvSpPr>
            <a:spLocks noGrp="1"/>
          </p:cNvSpPr>
          <p:nvPr>
            <p:ph sz="quarter" idx="13"/>
          </p:nvPr>
        </p:nvSpPr>
        <p:spPr>
          <a:xfrm>
            <a:off x="914087" y="2135273"/>
            <a:ext cx="8725143" cy="4600378"/>
          </a:xfrm>
        </p:spPr>
        <p:txBody>
          <a:bodyPr>
            <a:normAutofit/>
          </a:bodyPr>
          <a:lstStyle/>
          <a:p>
            <a:r>
              <a:rPr lang="es-ES" dirty="0"/>
              <a:t>los satisfactores son todos aquellos bienes -económicos y no económicos- utilizados para satisfacer las necesidades, mismos que cambian a través del tiempo y de las culturas (Neef et al., 1986).</a:t>
            </a:r>
          </a:p>
          <a:p>
            <a:endParaRPr lang="es-ES" dirty="0"/>
          </a:p>
          <a:p>
            <a:r>
              <a:rPr lang="es-ES" dirty="0"/>
              <a:t>Pueden incluir, entre otras cosas, formas de organización, estructuras políticas, condiciones subjetivas, valores y normas, espacios, contextos, comportamientos y actitudes; todas en una tensión permanente entre consolidación y cambio.</a:t>
            </a:r>
          </a:p>
          <a:p>
            <a:r>
              <a:rPr lang="es-ES" dirty="0"/>
              <a:t>Los satisfactores son las formas históricas y culturales mediante las cuales damos cuenta de nuestras necesidades humanas fundamentales . Son la historización de nuestras necesidades. Constituyen las formas mediante las cuales en cada cultura, en cada sociedad, en cada circunstancia histórica se buscan y diseñan las mejores formas de actualizar las necesidades de sus integrantes. (Antonio Elizalde)</a:t>
            </a:r>
          </a:p>
          <a:p>
            <a:endParaRPr lang="es-CR" dirty="0"/>
          </a:p>
        </p:txBody>
      </p:sp>
    </p:spTree>
    <p:extLst>
      <p:ext uri="{BB962C8B-B14F-4D97-AF65-F5344CB8AC3E}">
        <p14:creationId xmlns:p14="http://schemas.microsoft.com/office/powerpoint/2010/main" val="170419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A4F056-FAE5-7142-765F-0578608655BB}"/>
              </a:ext>
            </a:extLst>
          </p:cNvPr>
          <p:cNvSpPr>
            <a:spLocks noGrp="1"/>
          </p:cNvSpPr>
          <p:nvPr>
            <p:ph sz="quarter" idx="13"/>
          </p:nvPr>
        </p:nvSpPr>
        <p:spPr>
          <a:xfrm>
            <a:off x="810743" y="1298146"/>
            <a:ext cx="9002958" cy="4355679"/>
          </a:xfrm>
        </p:spPr>
        <p:txBody>
          <a:bodyPr>
            <a:normAutofit fontScale="92500" lnSpcReduction="10000"/>
          </a:bodyPr>
          <a:lstStyle/>
          <a:p>
            <a:pPr>
              <a:lnSpc>
                <a:spcPct val="150000"/>
              </a:lnSpc>
            </a:pPr>
            <a:r>
              <a:rPr lang="es-ES" dirty="0"/>
              <a:t>Mientras un satisfactor es en sentido último el modo por el cual se expresa una necesidad, los bienes son en sentido estricto el medio por el cual el sujeto potencia los satisfactores para vivir sus necesidades. </a:t>
            </a:r>
          </a:p>
          <a:p>
            <a:pPr>
              <a:lnSpc>
                <a:spcPct val="150000"/>
              </a:lnSpc>
            </a:pPr>
            <a:r>
              <a:rPr lang="es-ES" dirty="0"/>
              <a:t>Cuando la forma de producción y consumo de bienes conduce a erigir los bienes en fines en sí mismos, entonces la presunta satisfacción de una necesidad empaña las potencialidades de vivirla en toda su amplitud. </a:t>
            </a:r>
          </a:p>
          <a:p>
            <a:pPr>
              <a:lnSpc>
                <a:spcPct val="150000"/>
              </a:lnSpc>
            </a:pPr>
            <a:r>
              <a:rPr lang="es-ES" dirty="0"/>
              <a:t>Queda, allí, abonado en el terreno para la confirmación de una sociedad alienada que se embarca en una carrera productivista sin sentido. </a:t>
            </a:r>
            <a:r>
              <a:rPr lang="es-ES" b="1" dirty="0"/>
              <a:t>La vida se pone, entonces, al servicio de los artefactos en vez de los artefactos al servicio de la vida. </a:t>
            </a:r>
            <a:r>
              <a:rPr lang="es-ES" dirty="0"/>
              <a:t>La pregunta por la calidad de vida queda recubierta por la obsesión de incrementar la productividad de los medios.</a:t>
            </a:r>
            <a:endParaRPr lang="es-CR" dirty="0"/>
          </a:p>
        </p:txBody>
      </p:sp>
    </p:spTree>
    <p:extLst>
      <p:ext uri="{BB962C8B-B14F-4D97-AF65-F5344CB8AC3E}">
        <p14:creationId xmlns:p14="http://schemas.microsoft.com/office/powerpoint/2010/main" val="375404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94199-81D2-4AC3-7242-CA8CEA198A29}"/>
              </a:ext>
            </a:extLst>
          </p:cNvPr>
          <p:cNvSpPr>
            <a:spLocks noGrp="1"/>
          </p:cNvSpPr>
          <p:nvPr>
            <p:ph type="title"/>
          </p:nvPr>
        </p:nvSpPr>
        <p:spPr/>
        <p:txBody>
          <a:bodyPr/>
          <a:lstStyle/>
          <a:p>
            <a:r>
              <a:rPr lang="es-CR" dirty="0"/>
              <a:t>Que es necesidad?</a:t>
            </a:r>
          </a:p>
        </p:txBody>
      </p:sp>
      <p:sp>
        <p:nvSpPr>
          <p:cNvPr id="3" name="Marcador de contenido 2">
            <a:extLst>
              <a:ext uri="{FF2B5EF4-FFF2-40B4-BE49-F238E27FC236}">
                <a16:creationId xmlns:a16="http://schemas.microsoft.com/office/drawing/2014/main" id="{042DCACB-DF91-A966-4ED1-FDCEC3BDAB68}"/>
              </a:ext>
            </a:extLst>
          </p:cNvPr>
          <p:cNvSpPr>
            <a:spLocks noGrp="1"/>
          </p:cNvSpPr>
          <p:nvPr>
            <p:ph sz="quarter" idx="13"/>
          </p:nvPr>
        </p:nvSpPr>
        <p:spPr/>
        <p:txBody>
          <a:bodyPr/>
          <a:lstStyle/>
          <a:p>
            <a:r>
              <a:rPr lang="es-CR" dirty="0"/>
              <a:t>https://www.youtube.com/watch?v=krRY_JKxDO4</a:t>
            </a:r>
          </a:p>
        </p:txBody>
      </p:sp>
    </p:spTree>
    <p:extLst>
      <p:ext uri="{BB962C8B-B14F-4D97-AF65-F5344CB8AC3E}">
        <p14:creationId xmlns:p14="http://schemas.microsoft.com/office/powerpoint/2010/main" val="325643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8EC00-4BF1-198E-C421-A07F446C3CB0}"/>
              </a:ext>
            </a:extLst>
          </p:cNvPr>
          <p:cNvSpPr>
            <a:spLocks noGrp="1"/>
          </p:cNvSpPr>
          <p:nvPr>
            <p:ph type="title"/>
          </p:nvPr>
        </p:nvSpPr>
        <p:spPr/>
        <p:txBody>
          <a:bodyPr/>
          <a:lstStyle/>
          <a:p>
            <a:r>
              <a:rPr lang="es-CR" dirty="0"/>
              <a:t>Necesidades Humanas </a:t>
            </a:r>
          </a:p>
        </p:txBody>
      </p:sp>
      <p:sp>
        <p:nvSpPr>
          <p:cNvPr id="3" name="Marcador de contenido 2">
            <a:extLst>
              <a:ext uri="{FF2B5EF4-FFF2-40B4-BE49-F238E27FC236}">
                <a16:creationId xmlns:a16="http://schemas.microsoft.com/office/drawing/2014/main" id="{2E96B008-00E9-E0C3-A4C9-CAF3D1460F06}"/>
              </a:ext>
            </a:extLst>
          </p:cNvPr>
          <p:cNvSpPr>
            <a:spLocks noGrp="1"/>
          </p:cNvSpPr>
          <p:nvPr>
            <p:ph sz="quarter" idx="13"/>
          </p:nvPr>
        </p:nvSpPr>
        <p:spPr>
          <a:xfrm>
            <a:off x="913774" y="2367092"/>
            <a:ext cx="8243105" cy="3424107"/>
          </a:xfrm>
        </p:spPr>
        <p:txBody>
          <a:bodyPr/>
          <a:lstStyle/>
          <a:p>
            <a:pPr>
              <a:lnSpc>
                <a:spcPct val="150000"/>
              </a:lnSpc>
            </a:pPr>
            <a:r>
              <a:rPr lang="es-ES" dirty="0"/>
              <a:t> las </a:t>
            </a:r>
            <a:r>
              <a:rPr lang="es-ES" b="1" dirty="0"/>
              <a:t>necesidades humanas </a:t>
            </a:r>
            <a:r>
              <a:rPr lang="es-ES" dirty="0"/>
              <a:t>son finitas, pocas, clasificables y universales para todas las culturas y todos los periodos históricos. Los autores las clasifican en dos categorías: primero, las necesidades del ser, tener, hacer y estar; y como segunda categoría, las necesidades de subsistencia, protección, afecto, entendimiento, participación, ocio, creación, identidad y libertad.</a:t>
            </a:r>
            <a:endParaRPr lang="es-CR" dirty="0"/>
          </a:p>
        </p:txBody>
      </p:sp>
    </p:spTree>
    <p:extLst>
      <p:ext uri="{BB962C8B-B14F-4D97-AF65-F5344CB8AC3E}">
        <p14:creationId xmlns:p14="http://schemas.microsoft.com/office/powerpoint/2010/main" val="341025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C13B8B-92B5-B44A-CF89-FB7834935BFC}"/>
              </a:ext>
            </a:extLst>
          </p:cNvPr>
          <p:cNvSpPr>
            <a:spLocks noGrp="1"/>
          </p:cNvSpPr>
          <p:nvPr>
            <p:ph sz="quarter" idx="13"/>
          </p:nvPr>
        </p:nvSpPr>
        <p:spPr/>
        <p:txBody>
          <a:bodyPr>
            <a:normAutofit/>
          </a:bodyPr>
          <a:lstStyle/>
          <a:p>
            <a:pPr>
              <a:lnSpc>
                <a:spcPct val="150000"/>
              </a:lnSpc>
            </a:pPr>
            <a:r>
              <a:rPr lang="es-ES" sz="2000" dirty="0"/>
              <a:t>Parece legítimo, entonces, suponer que las necesidades humanas cambian con la aceleración que corresponde a la evolución de la especie humana. Es decir, a un ritmo sumamente lento. Por estar imbricadas a la evolución de la especie, son también universales. Tienen una trayectoria única.</a:t>
            </a:r>
            <a:endParaRPr lang="es-CR" sz="2000" dirty="0"/>
          </a:p>
        </p:txBody>
      </p:sp>
    </p:spTree>
    <p:extLst>
      <p:ext uri="{BB962C8B-B14F-4D97-AF65-F5344CB8AC3E}">
        <p14:creationId xmlns:p14="http://schemas.microsoft.com/office/powerpoint/2010/main" val="3382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97D6FB-109C-9C9A-8C70-25727249EA1E}"/>
              </a:ext>
            </a:extLst>
          </p:cNvPr>
          <p:cNvSpPr>
            <a:spLocks noGrp="1"/>
          </p:cNvSpPr>
          <p:nvPr>
            <p:ph sz="quarter" idx="13"/>
          </p:nvPr>
        </p:nvSpPr>
        <p:spPr>
          <a:xfrm>
            <a:off x="2085752" y="3165583"/>
            <a:ext cx="6401426" cy="710958"/>
          </a:xfrm>
        </p:spPr>
        <p:txBody>
          <a:bodyPr>
            <a:normAutofit/>
          </a:bodyPr>
          <a:lstStyle/>
          <a:p>
            <a:pPr marL="0" indent="0">
              <a:buNone/>
            </a:pPr>
            <a:r>
              <a:rPr lang="es-CR" sz="4000" dirty="0"/>
              <a:t>Satisfacción VS Necesidad </a:t>
            </a:r>
          </a:p>
        </p:txBody>
      </p:sp>
    </p:spTree>
    <p:extLst>
      <p:ext uri="{BB962C8B-B14F-4D97-AF65-F5344CB8AC3E}">
        <p14:creationId xmlns:p14="http://schemas.microsoft.com/office/powerpoint/2010/main" val="13372517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3.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1651</TotalTime>
  <Words>2215</Words>
  <Application>Microsoft Office PowerPoint</Application>
  <PresentationFormat>Panorámica</PresentationFormat>
  <Paragraphs>103</Paragraphs>
  <Slides>39</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Calibri</vt:lpstr>
      <vt:lpstr>Trebuchet MS</vt:lpstr>
      <vt:lpstr>Wingdings 3</vt:lpstr>
      <vt:lpstr>Faceta</vt:lpstr>
      <vt:lpstr>Gestión Corporativa, Gestion Pública y Privada </vt:lpstr>
      <vt:lpstr>Temas </vt:lpstr>
      <vt:lpstr>Presentación de PowerPoint</vt:lpstr>
      <vt:lpstr>Que es un satisfactor ?</vt:lpstr>
      <vt:lpstr>Presentación de PowerPoint</vt:lpstr>
      <vt:lpstr>Que es necesidad?</vt:lpstr>
      <vt:lpstr>Necesidades Humanas </vt:lpstr>
      <vt:lpstr>Presentación de PowerPoint</vt:lpstr>
      <vt:lpstr>Presentación de PowerPoint</vt:lpstr>
      <vt:lpstr>Satisfactor y Necesidad a escala humana </vt:lpstr>
      <vt:lpstr>Desarrollo a Escala Humana</vt:lpstr>
      <vt:lpstr>La necesaria transdiciplinariedad</vt:lpstr>
      <vt:lpstr>La necesaria transdiciplinariedad</vt:lpstr>
      <vt:lpstr>Necesidades humanas: Del enfoque lineal al enfoque sistémico</vt:lpstr>
      <vt:lpstr>Desafíos en el Desarrollo a Escala Humana </vt:lpstr>
      <vt:lpstr>Desafíos para el quehacer político</vt:lpstr>
      <vt:lpstr>Satisfacción y confianza</vt:lpstr>
      <vt:lpstr>Presentación de PowerPoint</vt:lpstr>
      <vt:lpstr>Presentación de PowerPoint</vt:lpstr>
      <vt:lpstr>Presentación de PowerPoint</vt:lpstr>
      <vt:lpstr>Que es confianza?? </vt:lpstr>
      <vt:lpstr>Confianza</vt:lpstr>
      <vt:lpstr>Presentación de PowerPoint</vt:lpstr>
      <vt:lpstr>Confianza OCDE</vt:lpstr>
      <vt:lpstr>Presentación de PowerPoint</vt:lpstr>
      <vt:lpstr>Presentación de PowerPoint</vt:lpstr>
      <vt:lpstr>Buenas noches </vt:lpstr>
      <vt:lpstr>Confianza en el gobierno </vt:lpstr>
      <vt:lpstr>Estrategias </vt:lpstr>
      <vt:lpstr>Presentación de PowerPoint</vt:lpstr>
      <vt:lpstr>Presentación de PowerPoint</vt:lpstr>
      <vt:lpstr>Presentación de PowerPoint</vt:lpstr>
      <vt:lpstr>Presentación de PowerPoint</vt:lpstr>
      <vt:lpstr>Principios de Gobierno Corporativo revisados del G20/OCDE</vt:lpstr>
      <vt:lpstr>Presentación de PowerPoint</vt:lpstr>
      <vt:lpstr>Presentación de PowerPoint</vt:lpstr>
      <vt:lpstr>¿QUÉ ES CONDUCTA EMPRESARIAL RESPONSABLE?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Cristina</dc:creator>
  <cp:lastModifiedBy>Cristina</cp:lastModifiedBy>
  <cp:revision>8</cp:revision>
  <dcterms:created xsi:type="dcterms:W3CDTF">2024-07-18T19:22:43Z</dcterms:created>
  <dcterms:modified xsi:type="dcterms:W3CDTF">2024-07-19T22:53:51Z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