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sldIdLst>
    <p:sldId id="278" r:id="rId5"/>
    <p:sldId id="279" r:id="rId6"/>
    <p:sldId id="280" r:id="rId7"/>
    <p:sldId id="281" r:id="rId8"/>
    <p:sldId id="282" r:id="rId9"/>
    <p:sldId id="283" r:id="rId10"/>
    <p:sldId id="284" r:id="rId11"/>
    <p:sldId id="302"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9" r:id="rId25"/>
    <p:sldId id="300" r:id="rId26"/>
    <p:sldId id="298" r:id="rId27"/>
    <p:sldId id="301"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9" autoAdjust="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7/26/2024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‹Nº›</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1F1B079-7EF0-44EE-B798-BCC497C9F3B2}" type="datetime1">
              <a:rPr lang="en-US" smtClean="0"/>
              <a:t>7/26/2024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8FF70A8-1D13-4657-95F0-A9EA54967B8D}" type="datetime1">
              <a:rPr lang="en-US" smtClean="0"/>
              <a:t>7/26/2024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1EB90AC-71BD-4C7F-8ACA-7B3F18292E63}" type="datetime1">
              <a:rPr lang="en-US" smtClean="0"/>
              <a:t>7/26/2024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E6EFC2C-8905-46F0-B443-CE905B76BA01}" type="datetime1">
              <a:rPr lang="en-US" smtClean="0"/>
              <a:t>7/26/2024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9079DC3-C9B5-499E-9140-0DC28B7074E2}" type="datetime1">
              <a:rPr lang="en-US" smtClean="0"/>
              <a:t>7/26/2024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30BB33EA-E472-4D22-9C03-A9C14AA21CED}" type="datetime1">
              <a:rPr lang="en-US" smtClean="0"/>
              <a:t>7/26/2024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AE507A8-A5CF-4D38-AB86-7EDDA87A85D4}" type="datetime1">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7/26/2024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7/26/2024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7/26/2024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7/26/2024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E0277FD-7DE6-41D4-930D-AC99F5AFE54E}" type="datetime1">
              <a:rPr lang="en-US" smtClean="0"/>
              <a:t>7/26/2024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EA15526-7079-4B7B-987C-1B5FAE11A0FF}" type="datetime1">
              <a:rPr lang="en-US" smtClean="0"/>
              <a:t>7/26/2024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7/26/2024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app=desktop&amp;v=Gldy-zDsu_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err="1"/>
              <a:t>Escenario</a:t>
            </a:r>
            <a:r>
              <a:rPr lang="en-US" sz="4000" dirty="0"/>
              <a:t> Global y </a:t>
            </a:r>
            <a:r>
              <a:rPr lang="en-US" sz="4000" dirty="0" err="1"/>
              <a:t>Gestión</a:t>
            </a:r>
            <a:r>
              <a:rPr lang="en-US" sz="4000" dirty="0"/>
              <a:t> </a:t>
            </a:r>
            <a:r>
              <a:rPr lang="en-US" sz="4000" dirty="0" err="1"/>
              <a:t>Corporativa</a:t>
            </a:r>
            <a:r>
              <a:rPr lang="en-US" sz="4000" dirty="0"/>
              <a:t> </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404980" y="4551642"/>
            <a:ext cx="3485072" cy="442642"/>
          </a:xfrm>
        </p:spPr>
        <p:txBody>
          <a:bodyPr>
            <a:normAutofit/>
          </a:bodyPr>
          <a:lstStyle/>
          <a:p>
            <a:pPr algn="l"/>
            <a:r>
              <a:rPr lang="en-US" sz="2000" dirty="0"/>
              <a:t>Dra. Rebeca Gallardo </a:t>
            </a:r>
            <a:r>
              <a:rPr lang="en-US" sz="2000" dirty="0" err="1"/>
              <a:t>Barquero</a:t>
            </a:r>
            <a:endParaRPr lang="en-US" sz="2000" dirty="0"/>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22832E1-0A91-6B6D-87EB-ECF976CE175D}"/>
              </a:ext>
            </a:extLst>
          </p:cNvPr>
          <p:cNvSpPr>
            <a:spLocks noGrp="1"/>
          </p:cNvSpPr>
          <p:nvPr>
            <p:ph idx="1"/>
          </p:nvPr>
        </p:nvSpPr>
        <p:spPr>
          <a:xfrm>
            <a:off x="924443" y="2781300"/>
            <a:ext cx="10353762" cy="3954351"/>
          </a:xfrm>
        </p:spPr>
        <p:txBody>
          <a:bodyPr>
            <a:normAutofit/>
          </a:bodyPr>
          <a:lstStyle/>
          <a:p>
            <a:r>
              <a:rPr lang="es-CR" dirty="0"/>
              <a:t>Falta de participación </a:t>
            </a:r>
          </a:p>
          <a:p>
            <a:r>
              <a:rPr lang="es-CR" dirty="0"/>
              <a:t>Aumento uso de redes sociales</a:t>
            </a:r>
          </a:p>
          <a:p>
            <a:r>
              <a:rPr lang="es-ES" dirty="0"/>
              <a:t>la desconexión informativa también está vinculada a la desconexión política y a las transformaciones sociales que han alterado claramente los comportamientos</a:t>
            </a:r>
          </a:p>
          <a:p>
            <a:r>
              <a:rPr lang="es-ES" dirty="0"/>
              <a:t>La capacidad tecnológica de manipular hoy la realidad no tiene precedentes, desde la autenticidad de una imagen a la redacción de un trabajo académico. Por eso, más de la mitad de los usuarios de redes sociales (56%) dudan sobre su propia capacidad de poder discernir aquello que es falso de la realidad en las noticias de Internet.</a:t>
            </a:r>
            <a:endParaRPr lang="es-CR" dirty="0"/>
          </a:p>
        </p:txBody>
      </p:sp>
      <p:pic>
        <p:nvPicPr>
          <p:cNvPr id="4" name="Imagen 3">
            <a:extLst>
              <a:ext uri="{FF2B5EF4-FFF2-40B4-BE49-F238E27FC236}">
                <a16:creationId xmlns:a16="http://schemas.microsoft.com/office/drawing/2014/main" id="{22808594-FEDE-80CA-2B3B-D6AACDF52985}"/>
              </a:ext>
            </a:extLst>
          </p:cNvPr>
          <p:cNvPicPr>
            <a:picLocks noChangeAspect="1"/>
          </p:cNvPicPr>
          <p:nvPr/>
        </p:nvPicPr>
        <p:blipFill>
          <a:blip r:embed="rId2"/>
          <a:stretch>
            <a:fillRect/>
          </a:stretch>
        </p:blipFill>
        <p:spPr>
          <a:xfrm>
            <a:off x="8022197" y="492617"/>
            <a:ext cx="1943100" cy="1828800"/>
          </a:xfrm>
          <a:prstGeom prst="rect">
            <a:avLst/>
          </a:prstGeom>
        </p:spPr>
      </p:pic>
      <p:pic>
        <p:nvPicPr>
          <p:cNvPr id="5" name="Imagen 4">
            <a:extLst>
              <a:ext uri="{FF2B5EF4-FFF2-40B4-BE49-F238E27FC236}">
                <a16:creationId xmlns:a16="http://schemas.microsoft.com/office/drawing/2014/main" id="{66B8CD67-FC0B-7673-3BAC-5152D0B7D2DD}"/>
              </a:ext>
            </a:extLst>
          </p:cNvPr>
          <p:cNvPicPr>
            <a:picLocks noChangeAspect="1"/>
          </p:cNvPicPr>
          <p:nvPr/>
        </p:nvPicPr>
        <p:blipFill>
          <a:blip r:embed="rId3"/>
          <a:stretch>
            <a:fillRect/>
          </a:stretch>
        </p:blipFill>
        <p:spPr>
          <a:xfrm>
            <a:off x="9324457" y="1524000"/>
            <a:ext cx="1943100" cy="1828800"/>
          </a:xfrm>
          <a:prstGeom prst="rect">
            <a:avLst/>
          </a:prstGeom>
        </p:spPr>
      </p:pic>
    </p:spTree>
    <p:extLst>
      <p:ext uri="{BB962C8B-B14F-4D97-AF65-F5344CB8AC3E}">
        <p14:creationId xmlns:p14="http://schemas.microsoft.com/office/powerpoint/2010/main" val="314485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09ED53-8C45-0F76-8227-19D8C527B801}"/>
              </a:ext>
            </a:extLst>
          </p:cNvPr>
          <p:cNvSpPr>
            <a:spLocks noGrp="1"/>
          </p:cNvSpPr>
          <p:nvPr>
            <p:ph type="title"/>
          </p:nvPr>
        </p:nvSpPr>
        <p:spPr/>
        <p:txBody>
          <a:bodyPr>
            <a:normAutofit fontScale="90000"/>
          </a:bodyPr>
          <a:lstStyle/>
          <a:p>
            <a:r>
              <a:rPr lang="es-ES" dirty="0"/>
              <a:t> Inteligencia artificial: explosión y regulación</a:t>
            </a:r>
            <a:endParaRPr lang="es-CR" dirty="0"/>
          </a:p>
        </p:txBody>
      </p:sp>
      <p:sp>
        <p:nvSpPr>
          <p:cNvPr id="3" name="Marcador de contenido 2">
            <a:extLst>
              <a:ext uri="{FF2B5EF4-FFF2-40B4-BE49-F238E27FC236}">
                <a16:creationId xmlns:a16="http://schemas.microsoft.com/office/drawing/2014/main" id="{3FC776FA-1E21-D2B1-0887-151A309557B9}"/>
              </a:ext>
            </a:extLst>
          </p:cNvPr>
          <p:cNvSpPr>
            <a:spLocks noGrp="1"/>
          </p:cNvSpPr>
          <p:nvPr>
            <p:ph idx="1"/>
          </p:nvPr>
        </p:nvSpPr>
        <p:spPr/>
        <p:txBody>
          <a:bodyPr/>
          <a:lstStyle/>
          <a:p>
            <a:r>
              <a:rPr lang="es-CR" dirty="0">
                <a:solidFill>
                  <a:schemeClr val="tx1"/>
                </a:solidFill>
              </a:rPr>
              <a:t>Regular el nuevo reto </a:t>
            </a:r>
          </a:p>
          <a:p>
            <a:pPr algn="l"/>
            <a:r>
              <a:rPr lang="es-ES" b="0" i="0" dirty="0">
                <a:solidFill>
                  <a:schemeClr val="tx1"/>
                </a:solidFill>
                <a:effectLst/>
                <a:latin typeface="Inter"/>
              </a:rPr>
              <a:t>Las instituciones de la </a:t>
            </a:r>
            <a:r>
              <a:rPr lang="es-ES" b="1" i="0" dirty="0">
                <a:solidFill>
                  <a:schemeClr val="tx1"/>
                </a:solidFill>
                <a:effectLst/>
                <a:latin typeface="Inter"/>
              </a:rPr>
              <a:t>Unión Europea pactaron</a:t>
            </a:r>
            <a:r>
              <a:rPr lang="es-ES" b="0" i="0" dirty="0">
                <a:solidFill>
                  <a:schemeClr val="tx1"/>
                </a:solidFill>
                <a:effectLst/>
                <a:latin typeface="Inter"/>
              </a:rPr>
              <a:t> en diciembre del 2023 </a:t>
            </a:r>
            <a:r>
              <a:rPr lang="es-ES" b="1" i="0" dirty="0">
                <a:solidFill>
                  <a:schemeClr val="tx1"/>
                </a:solidFill>
                <a:effectLst/>
                <a:latin typeface="Inter"/>
              </a:rPr>
              <a:t>la ley de inteligencia artificial que permite o prohíbe el uso de la tecnología en función del riesgo que suponga para las personas</a:t>
            </a:r>
            <a:r>
              <a:rPr lang="es-ES" b="0" i="0" dirty="0">
                <a:solidFill>
                  <a:schemeClr val="tx1"/>
                </a:solidFill>
                <a:effectLst/>
                <a:latin typeface="Inter"/>
              </a:rPr>
              <a:t> y que busca impulsar a la industria europea frente a gigantes como China y Estados Unidos. </a:t>
            </a:r>
          </a:p>
          <a:p>
            <a:pPr algn="l"/>
            <a:r>
              <a:rPr lang="es-ES" b="0" i="0" dirty="0">
                <a:solidFill>
                  <a:schemeClr val="tx1"/>
                </a:solidFill>
                <a:effectLst/>
                <a:latin typeface="Inter"/>
              </a:rPr>
              <a:t>"La ley de inteligencia artificial de la UE es pionera en el mundo. Un </a:t>
            </a:r>
            <a:r>
              <a:rPr lang="es-ES" b="1" i="0" dirty="0">
                <a:solidFill>
                  <a:schemeClr val="tx1"/>
                </a:solidFill>
                <a:effectLst/>
                <a:latin typeface="Inter"/>
              </a:rPr>
              <a:t>marco legal único</a:t>
            </a:r>
            <a:r>
              <a:rPr lang="es-ES" b="0" i="0" dirty="0">
                <a:solidFill>
                  <a:schemeClr val="tx1"/>
                </a:solidFill>
                <a:effectLst/>
                <a:latin typeface="Inter"/>
              </a:rPr>
              <a:t> para el </a:t>
            </a:r>
            <a:r>
              <a:rPr lang="es-ES" b="1" i="0" dirty="0">
                <a:solidFill>
                  <a:schemeClr val="tx1"/>
                </a:solidFill>
                <a:effectLst/>
                <a:latin typeface="Inter"/>
              </a:rPr>
              <a:t>desarrollo de la inteligencia artificial en el que se puede confiar</a:t>
            </a:r>
            <a:r>
              <a:rPr lang="es-ES" b="0" i="0" dirty="0">
                <a:solidFill>
                  <a:schemeClr val="tx1"/>
                </a:solidFill>
                <a:effectLst/>
                <a:latin typeface="Inter"/>
              </a:rPr>
              <a:t>", dijo la presidenta de la Comisión Europea,</a:t>
            </a:r>
          </a:p>
          <a:p>
            <a:endParaRPr lang="es-CR" dirty="0"/>
          </a:p>
        </p:txBody>
      </p:sp>
    </p:spTree>
    <p:extLst>
      <p:ext uri="{BB962C8B-B14F-4D97-AF65-F5344CB8AC3E}">
        <p14:creationId xmlns:p14="http://schemas.microsoft.com/office/powerpoint/2010/main" val="19767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6F46-D79C-1CF3-1030-7950FF341B75}"/>
              </a:ext>
            </a:extLst>
          </p:cNvPr>
          <p:cNvSpPr>
            <a:spLocks noGrp="1"/>
          </p:cNvSpPr>
          <p:nvPr>
            <p:ph type="title"/>
          </p:nvPr>
        </p:nvSpPr>
        <p:spPr/>
        <p:txBody>
          <a:bodyPr/>
          <a:lstStyle/>
          <a:p>
            <a:endParaRPr lang="es-CR" dirty="0"/>
          </a:p>
        </p:txBody>
      </p:sp>
      <p:sp>
        <p:nvSpPr>
          <p:cNvPr id="3" name="Marcador de contenido 2">
            <a:extLst>
              <a:ext uri="{FF2B5EF4-FFF2-40B4-BE49-F238E27FC236}">
                <a16:creationId xmlns:a16="http://schemas.microsoft.com/office/drawing/2014/main" id="{7EDB6E6B-A3BC-7AAB-19B2-D27EECF75D06}"/>
              </a:ext>
            </a:extLst>
          </p:cNvPr>
          <p:cNvSpPr>
            <a:spLocks noGrp="1"/>
          </p:cNvSpPr>
          <p:nvPr>
            <p:ph idx="1"/>
          </p:nvPr>
        </p:nvSpPr>
        <p:spPr/>
        <p:txBody>
          <a:bodyPr/>
          <a:lstStyle/>
          <a:p>
            <a:r>
              <a:rPr lang="es-ES" dirty="0"/>
              <a:t>Uno de los puntos más sensibles de las negociaciones ha sido el uso que las fuerzas del orden podrán hacer de las cámaras de identificación biométrica en espacios públicos para garantizar la seguridad nacional. Las cámaras se podrán utilizar con previa autorización judicial para prevenir una amenaza terrorista "genuina y previsible" o "genuina y presente", es decir que se esté produciendo en ese momento.</a:t>
            </a:r>
            <a:endParaRPr lang="es-CR" dirty="0"/>
          </a:p>
        </p:txBody>
      </p:sp>
    </p:spTree>
    <p:extLst>
      <p:ext uri="{BB962C8B-B14F-4D97-AF65-F5344CB8AC3E}">
        <p14:creationId xmlns:p14="http://schemas.microsoft.com/office/powerpoint/2010/main" val="174175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BAF87F-522A-05B3-B346-77D59F856C9D}"/>
              </a:ext>
            </a:extLst>
          </p:cNvPr>
          <p:cNvSpPr>
            <a:spLocks noGrp="1"/>
          </p:cNvSpPr>
          <p:nvPr>
            <p:ph type="title"/>
          </p:nvPr>
        </p:nvSpPr>
        <p:spPr/>
        <p:txBody>
          <a:bodyPr>
            <a:normAutofit fontScale="90000"/>
          </a:bodyPr>
          <a:lstStyle/>
          <a:p>
            <a:r>
              <a:rPr lang="es-ES" b="1" dirty="0">
                <a:solidFill>
                  <a:schemeClr val="tx1"/>
                </a:solidFill>
                <a:effectLst/>
                <a:latin typeface="Inter"/>
              </a:rPr>
              <a:t>Sistemas prohibidos</a:t>
            </a:r>
            <a:br>
              <a:rPr lang="es-ES" b="1" dirty="0">
                <a:solidFill>
                  <a:schemeClr val="tx1"/>
                </a:solidFill>
                <a:effectLst/>
                <a:latin typeface="Inter"/>
              </a:rPr>
            </a:br>
            <a:endParaRPr lang="es-CR" dirty="0"/>
          </a:p>
        </p:txBody>
      </p:sp>
      <p:sp>
        <p:nvSpPr>
          <p:cNvPr id="3" name="Marcador de contenido 2">
            <a:extLst>
              <a:ext uri="{FF2B5EF4-FFF2-40B4-BE49-F238E27FC236}">
                <a16:creationId xmlns:a16="http://schemas.microsoft.com/office/drawing/2014/main" id="{8FF597C8-BB24-9431-1C3F-E7E6E13E5E1E}"/>
              </a:ext>
            </a:extLst>
          </p:cNvPr>
          <p:cNvSpPr>
            <a:spLocks noGrp="1"/>
          </p:cNvSpPr>
          <p:nvPr>
            <p:ph idx="1"/>
          </p:nvPr>
        </p:nvSpPr>
        <p:spPr/>
        <p:txBody>
          <a:bodyPr>
            <a:normAutofit fontScale="92500"/>
          </a:bodyPr>
          <a:lstStyle/>
          <a:p>
            <a:pPr algn="l"/>
            <a:r>
              <a:rPr lang="es-ES" b="0" i="0" dirty="0">
                <a:solidFill>
                  <a:schemeClr val="tx1"/>
                </a:solidFill>
                <a:effectLst/>
                <a:latin typeface="Inter"/>
              </a:rPr>
              <a:t>La norma, además, </a:t>
            </a:r>
            <a:r>
              <a:rPr lang="es-ES" b="1" i="0" dirty="0">
                <a:solidFill>
                  <a:schemeClr val="tx1"/>
                </a:solidFill>
                <a:effectLst/>
                <a:latin typeface="Inter"/>
              </a:rPr>
              <a:t>prohíbe</a:t>
            </a:r>
            <a:r>
              <a:rPr lang="es-ES" b="0" i="0" dirty="0">
                <a:solidFill>
                  <a:schemeClr val="tx1"/>
                </a:solidFill>
                <a:effectLst/>
                <a:latin typeface="Inter"/>
              </a:rPr>
              <a:t> todos los sistemas de </a:t>
            </a:r>
            <a:r>
              <a:rPr lang="es-ES" b="1" i="0" dirty="0">
                <a:solidFill>
                  <a:schemeClr val="tx1"/>
                </a:solidFill>
                <a:effectLst/>
                <a:latin typeface="Inter"/>
              </a:rPr>
              <a:t>categorización biométrica por creencias políticas, religiosas, filosóficas o por su raza y orientación </a:t>
            </a:r>
            <a:r>
              <a:rPr lang="es-ES" b="1" i="0" dirty="0" err="1">
                <a:solidFill>
                  <a:schemeClr val="tx1"/>
                </a:solidFill>
                <a:effectLst/>
                <a:latin typeface="Inter"/>
              </a:rPr>
              <a:t>sexual.Tampoco</a:t>
            </a:r>
            <a:r>
              <a:rPr lang="es-ES" b="1" i="0" dirty="0">
                <a:solidFill>
                  <a:schemeClr val="tx1"/>
                </a:solidFill>
                <a:effectLst/>
                <a:latin typeface="Inter"/>
              </a:rPr>
              <a:t> se podrán utilizar los sistemas que puntúan a las personas</a:t>
            </a:r>
            <a:r>
              <a:rPr lang="es-ES" b="0" i="0" dirty="0">
                <a:solidFill>
                  <a:schemeClr val="tx1"/>
                </a:solidFill>
                <a:effectLst/>
                <a:latin typeface="Inter"/>
              </a:rPr>
              <a:t> en función de su comportamiento o características personales ni la inteligencia artificial capaz de manipular el comportamiento humano.</a:t>
            </a:r>
          </a:p>
          <a:p>
            <a:pPr algn="l"/>
            <a:r>
              <a:rPr lang="es-ES" b="0" i="0" dirty="0">
                <a:solidFill>
                  <a:schemeClr val="tx1"/>
                </a:solidFill>
                <a:effectLst/>
                <a:latin typeface="Inter"/>
              </a:rPr>
              <a:t>También estarán prohibidos los sistemas para expandir o crear bases de </a:t>
            </a:r>
            <a:r>
              <a:rPr lang="es-ES" b="1" i="0" dirty="0">
                <a:solidFill>
                  <a:schemeClr val="tx1"/>
                </a:solidFill>
                <a:effectLst/>
                <a:latin typeface="Inter"/>
              </a:rPr>
              <a:t>datos faciales</a:t>
            </a:r>
            <a:r>
              <a:rPr lang="es-ES" b="0" i="0" dirty="0">
                <a:solidFill>
                  <a:schemeClr val="tx1"/>
                </a:solidFill>
                <a:effectLst/>
                <a:latin typeface="Inter"/>
              </a:rPr>
              <a:t> captando datos de manera indiscriminada a través de internet o de grabaciones audiovisuales. Además, en los </a:t>
            </a:r>
            <a:r>
              <a:rPr lang="es-ES" b="1" i="0" dirty="0">
                <a:solidFill>
                  <a:schemeClr val="tx1"/>
                </a:solidFill>
                <a:effectLst/>
                <a:latin typeface="Inter"/>
              </a:rPr>
              <a:t>centros de trabajo o las escuelas</a:t>
            </a:r>
            <a:r>
              <a:rPr lang="es-ES" b="0" i="0" dirty="0">
                <a:solidFill>
                  <a:schemeClr val="tx1"/>
                </a:solidFill>
                <a:effectLst/>
                <a:latin typeface="Inter"/>
              </a:rPr>
              <a:t> también estarán prohibidos los sistemas de inteligencia artificial que pueden reconocer las emociones.</a:t>
            </a:r>
          </a:p>
          <a:p>
            <a:pPr algn="l"/>
            <a:endParaRPr lang="es-ES" b="0" i="0" dirty="0">
              <a:solidFill>
                <a:schemeClr val="tx1"/>
              </a:solidFill>
              <a:effectLst/>
              <a:latin typeface="Inter"/>
            </a:endParaRPr>
          </a:p>
          <a:p>
            <a:endParaRPr lang="es-CR" dirty="0"/>
          </a:p>
        </p:txBody>
      </p:sp>
    </p:spTree>
    <p:extLst>
      <p:ext uri="{BB962C8B-B14F-4D97-AF65-F5344CB8AC3E}">
        <p14:creationId xmlns:p14="http://schemas.microsoft.com/office/powerpoint/2010/main" val="3430880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AFB8A3-FDB3-B36E-6E6E-680EBF3D1A93}"/>
              </a:ext>
            </a:extLst>
          </p:cNvPr>
          <p:cNvSpPr>
            <a:spLocks noGrp="1"/>
          </p:cNvSpPr>
          <p:nvPr>
            <p:ph type="title"/>
          </p:nvPr>
        </p:nvSpPr>
        <p:spPr/>
        <p:txBody>
          <a:bodyPr>
            <a:normAutofit fontScale="90000"/>
          </a:bodyPr>
          <a:lstStyle/>
          <a:p>
            <a:r>
              <a:rPr lang="es-ES" dirty="0"/>
              <a:t>IA generativa</a:t>
            </a:r>
            <a:br>
              <a:rPr lang="es-ES" dirty="0"/>
            </a:br>
            <a:endParaRPr lang="es-CR" dirty="0"/>
          </a:p>
        </p:txBody>
      </p:sp>
      <p:sp>
        <p:nvSpPr>
          <p:cNvPr id="3" name="Marcador de contenido 2">
            <a:extLst>
              <a:ext uri="{FF2B5EF4-FFF2-40B4-BE49-F238E27FC236}">
                <a16:creationId xmlns:a16="http://schemas.microsoft.com/office/drawing/2014/main" id="{AB107A83-C093-4992-6B83-9614F63D0490}"/>
              </a:ext>
            </a:extLst>
          </p:cNvPr>
          <p:cNvSpPr>
            <a:spLocks noGrp="1"/>
          </p:cNvSpPr>
          <p:nvPr>
            <p:ph idx="1"/>
          </p:nvPr>
        </p:nvSpPr>
        <p:spPr>
          <a:xfrm>
            <a:off x="437882" y="1442434"/>
            <a:ext cx="10829675" cy="4348765"/>
          </a:xfrm>
        </p:spPr>
        <p:txBody>
          <a:bodyPr>
            <a:normAutofit fontScale="92500" lnSpcReduction="20000"/>
          </a:bodyPr>
          <a:lstStyle/>
          <a:p>
            <a:r>
              <a:rPr lang="es-ES" dirty="0"/>
              <a:t>El otro gran asunto que ha centrado las negociaciones es la regulación de los sistemas de inteligencia artificial generativa, en los que se basan modelos como </a:t>
            </a:r>
            <a:r>
              <a:rPr lang="es-ES" dirty="0" err="1"/>
              <a:t>ChatGPT</a:t>
            </a:r>
            <a:r>
              <a:rPr lang="es-ES" dirty="0"/>
              <a:t>, de la empresa </a:t>
            </a:r>
            <a:r>
              <a:rPr lang="es-ES" dirty="0" err="1"/>
              <a:t>OpenAI</a:t>
            </a:r>
            <a:r>
              <a:rPr lang="es-ES" dirty="0"/>
              <a:t> o </a:t>
            </a:r>
            <a:r>
              <a:rPr lang="es-ES" dirty="0" err="1"/>
              <a:t>Bard</a:t>
            </a:r>
            <a:r>
              <a:rPr lang="es-ES" dirty="0"/>
              <a:t>, de Google. Tendrán que cumplir criterios de transparencia, como especificar si un texto, una canción o una fotografía se han generado a través de la inteligencia artificial y garantizar que los datos que se han empleado para entrenar a los sistemas respetan los derechos de autor.</a:t>
            </a:r>
          </a:p>
          <a:p>
            <a:endParaRPr lang="es-ES" dirty="0"/>
          </a:p>
          <a:p>
            <a:r>
              <a:rPr lang="es-ES" dirty="0"/>
              <a:t>Inicialmente, la ley no estaba pensada para regular este tipo de sistemas, porque aún no se habían popularizado cuando Bruselas propuso la ley en abril de 2021, pero las instituciones comunitarias han visto la necesidad de legislarlos desde el estallido de </a:t>
            </a:r>
            <a:r>
              <a:rPr lang="es-ES" dirty="0" err="1"/>
              <a:t>ChatGPT</a:t>
            </a:r>
            <a:r>
              <a:rPr lang="es-ES" dirty="0"/>
              <a:t> el año pasado. </a:t>
            </a:r>
            <a:r>
              <a:rPr lang="es-ES" u="sng" dirty="0"/>
              <a:t>El reglamento no prohíbe su uso pero sí ha establecido una serie de criterios para detectar los modelos que pueden generar un alto riesgo en función del contexto en el que se usen y obliga a sus desarrolladores a cumplir unas salvaguardas más estrictas antes de sacarlos al mercado.</a:t>
            </a:r>
            <a:endParaRPr lang="es-CR" u="sng" dirty="0"/>
          </a:p>
        </p:txBody>
      </p:sp>
    </p:spTree>
    <p:extLst>
      <p:ext uri="{BB962C8B-B14F-4D97-AF65-F5344CB8AC3E}">
        <p14:creationId xmlns:p14="http://schemas.microsoft.com/office/powerpoint/2010/main" val="2567465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436838-7521-3E13-B6B8-6FB200BEEBE5}"/>
              </a:ext>
            </a:extLst>
          </p:cNvPr>
          <p:cNvSpPr>
            <a:spLocks noGrp="1"/>
          </p:cNvSpPr>
          <p:nvPr>
            <p:ph type="title"/>
          </p:nvPr>
        </p:nvSpPr>
        <p:spPr/>
        <p:txBody>
          <a:bodyPr>
            <a:normAutofit fontScale="90000"/>
          </a:bodyPr>
          <a:lstStyle/>
          <a:p>
            <a:r>
              <a:rPr lang="es-ES" dirty="0"/>
              <a:t>7. Retroceso en los compromisos internacionales</a:t>
            </a:r>
            <a:endParaRPr lang="es-CR" dirty="0"/>
          </a:p>
        </p:txBody>
      </p:sp>
      <p:sp>
        <p:nvSpPr>
          <p:cNvPr id="3" name="Marcador de contenido 2">
            <a:extLst>
              <a:ext uri="{FF2B5EF4-FFF2-40B4-BE49-F238E27FC236}">
                <a16:creationId xmlns:a16="http://schemas.microsoft.com/office/drawing/2014/main" id="{1F3154B8-82EE-ED20-5170-1C0DB08C7C3A}"/>
              </a:ext>
            </a:extLst>
          </p:cNvPr>
          <p:cNvSpPr>
            <a:spLocks noGrp="1"/>
          </p:cNvSpPr>
          <p:nvPr>
            <p:ph idx="1"/>
          </p:nvPr>
        </p:nvSpPr>
        <p:spPr/>
        <p:txBody>
          <a:bodyPr/>
          <a:lstStyle/>
          <a:p>
            <a:pPr>
              <a:lnSpc>
                <a:spcPct val="107000"/>
              </a:lnSpc>
              <a:spcAft>
                <a:spcPts val="800"/>
              </a:spcAft>
            </a:pPr>
            <a:r>
              <a:rPr lang="es-CR" sz="2000" kern="100" dirty="0">
                <a:effectLst/>
                <a:latin typeface="Calibri" panose="020F0502020204030204" pitchFamily="34" charset="0"/>
                <a:ea typeface="Calibri" panose="020F0502020204030204" pitchFamily="34" charset="0"/>
                <a:cs typeface="Times New Roman" panose="02020603050405020304" pitchFamily="18" charset="0"/>
              </a:rPr>
              <a:t>2023 deja la cooperación internacional en la cuerda floja. Con un lenguaje cada vez más contundente, António </a:t>
            </a:r>
            <a:r>
              <a:rPr lang="es-CR" sz="2000" kern="100" dirty="0" err="1">
                <a:effectLst/>
                <a:latin typeface="Calibri" panose="020F0502020204030204" pitchFamily="34" charset="0"/>
                <a:ea typeface="Calibri" panose="020F0502020204030204" pitchFamily="34" charset="0"/>
                <a:cs typeface="Times New Roman" panose="02020603050405020304" pitchFamily="18" charset="0"/>
              </a:rPr>
              <a:t>Guterres</a:t>
            </a:r>
            <a:r>
              <a:rPr lang="es-CR" sz="2000" kern="100" dirty="0">
                <a:effectLst/>
                <a:latin typeface="Calibri" panose="020F0502020204030204" pitchFamily="34" charset="0"/>
                <a:ea typeface="Calibri" panose="020F0502020204030204" pitchFamily="34" charset="0"/>
                <a:cs typeface="Times New Roman" panose="02020603050405020304" pitchFamily="18" charset="0"/>
              </a:rPr>
              <a:t> declaraba que el mundo está «lamentablemente fuera de rumbo» en la consecución de los Objetivos de Desarrollo Sostenible (ODS), que en 2023 llegaron al ecuador de su implementación.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R" sz="2000" kern="100" dirty="0">
                <a:effectLst/>
                <a:latin typeface="Calibri" panose="020F0502020204030204" pitchFamily="34" charset="0"/>
                <a:ea typeface="Calibri" panose="020F0502020204030204" pitchFamily="34" charset="0"/>
                <a:cs typeface="Times New Roman" panose="02020603050405020304" pitchFamily="18" charset="0"/>
              </a:rPr>
              <a:t>Estos meses  tienen que demostrar si la comunidad internacional todavía es capaz y quiere consensuar respuestas coordinadas a problemas globales compartidos, a través de órganos de gobernanza colectiva.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R" sz="2000" kern="100" dirty="0">
                <a:effectLst/>
                <a:latin typeface="Calibri" panose="020F0502020204030204" pitchFamily="34" charset="0"/>
                <a:ea typeface="Calibri" panose="020F0502020204030204" pitchFamily="34" charset="0"/>
                <a:cs typeface="Times New Roman" panose="02020603050405020304" pitchFamily="18" charset="0"/>
              </a:rPr>
              <a:t>Frente  aceleración de la crisis ecológica, ante un récord de migraciones y desplazamientos forzosos, así como ante una clara involución de la agenda para la igualdad de género.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2947528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16E19-A93F-0F80-CA84-DAE0DBEC6080}"/>
              </a:ext>
            </a:extLst>
          </p:cNvPr>
          <p:cNvSpPr>
            <a:spLocks noGrp="1"/>
          </p:cNvSpPr>
          <p:nvPr>
            <p:ph type="title"/>
          </p:nvPr>
        </p:nvSpPr>
        <p:spPr/>
        <p:txBody>
          <a:bodyPr>
            <a:normAutofit fontScale="90000"/>
          </a:bodyPr>
          <a:lstStyle/>
          <a:p>
            <a:r>
              <a:rPr lang="es-ES" dirty="0"/>
              <a:t>las políticas de género y las políticas migratorias </a:t>
            </a:r>
            <a:endParaRPr lang="es-CR" dirty="0"/>
          </a:p>
        </p:txBody>
      </p:sp>
      <p:sp>
        <p:nvSpPr>
          <p:cNvPr id="3" name="Marcador de contenido 2">
            <a:extLst>
              <a:ext uri="{FF2B5EF4-FFF2-40B4-BE49-F238E27FC236}">
                <a16:creationId xmlns:a16="http://schemas.microsoft.com/office/drawing/2014/main" id="{7A73D288-41E6-6CA7-D0F4-3D20284182C7}"/>
              </a:ext>
            </a:extLst>
          </p:cNvPr>
          <p:cNvSpPr>
            <a:spLocks noGrp="1"/>
          </p:cNvSpPr>
          <p:nvPr>
            <p:ph idx="1"/>
          </p:nvPr>
        </p:nvSpPr>
        <p:spPr/>
        <p:txBody>
          <a:bodyPr/>
          <a:lstStyle/>
          <a:p>
            <a:pPr marL="36900" indent="0">
              <a:buNone/>
            </a:pPr>
            <a:r>
              <a:rPr lang="es-ES" dirty="0"/>
              <a:t>Son las que están más expuestas a esta ola radical que ha transformado las agendas gubernamentales, sobre todo, en la UE y en América Latina. </a:t>
            </a:r>
          </a:p>
          <a:p>
            <a:pPr marL="36900" indent="0">
              <a:buNone/>
            </a:pPr>
            <a:r>
              <a:rPr lang="es-ES" dirty="0"/>
              <a:t>Si bien es verdad que la igualdad de género durante 2023 se ha recuperado a niveles previos a la pandemia, el ritmo de progreso se ha desacelerado. A este paso, se necesitarán </a:t>
            </a:r>
            <a:r>
              <a:rPr lang="es-ES" sz="2400" b="1" dirty="0"/>
              <a:t>131 años para alcanzar la plena paridad</a:t>
            </a:r>
            <a:r>
              <a:rPr lang="es-ES" dirty="0"/>
              <a:t>. Aunque la proporción de mujeres contratadas para puestos de liderazgo ha aumentado de manera constante en aproximadamente un 1% anual a nivel mundial durante los últimos ocho años, esta tendencia se revirtió en 2023, retrocediendo a los niveles de 2021. </a:t>
            </a:r>
            <a:endParaRPr lang="es-CR" dirty="0"/>
          </a:p>
        </p:txBody>
      </p:sp>
    </p:spTree>
    <p:extLst>
      <p:ext uri="{BB962C8B-B14F-4D97-AF65-F5344CB8AC3E}">
        <p14:creationId xmlns:p14="http://schemas.microsoft.com/office/powerpoint/2010/main" val="1396090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74BE5FD-ED9E-62E6-ECBC-22E8F2D3C756}"/>
              </a:ext>
            </a:extLst>
          </p:cNvPr>
          <p:cNvSpPr>
            <a:spLocks noGrp="1"/>
          </p:cNvSpPr>
          <p:nvPr>
            <p:ph idx="1"/>
          </p:nvPr>
        </p:nvSpPr>
        <p:spPr>
          <a:xfrm>
            <a:off x="919119" y="518106"/>
            <a:ext cx="10353762" cy="5354660"/>
          </a:xfrm>
        </p:spPr>
        <p:txBody>
          <a:bodyPr>
            <a:normAutofit fontScale="92500" lnSpcReduction="10000"/>
          </a:bodyPr>
          <a:lstStyle/>
          <a:p>
            <a:endParaRPr lang="es-ES" dirty="0"/>
          </a:p>
          <a:p>
            <a:pPr marL="36900" indent="0">
              <a:buNone/>
            </a:pPr>
            <a:r>
              <a:rPr lang="es-ES" dirty="0"/>
              <a:t>Las emergentes políticas exteriores feministas, que definían aquellos países con un claro compromiso de promover la igualdad de género en las relaciones internacionales, han sumado cuatro bajas importantes en los últimos meses: Suecia, Luxemburgo, los Países Bajos y Argentina.</a:t>
            </a:r>
          </a:p>
          <a:p>
            <a:pPr marL="36900" indent="0">
              <a:buNone/>
            </a:pPr>
            <a:endParaRPr lang="es-ES" dirty="0"/>
          </a:p>
          <a:p>
            <a:pPr marL="36900" indent="0">
              <a:buNone/>
            </a:pPr>
            <a:r>
              <a:rPr lang="es-CR" dirty="0"/>
              <a:t>Los cambios de Gobierno, junto con la creciente politización y polarización de las cuestiones percibidas como «feministas», han demostrado el fácil abandono de estas iniciativas, dependientes de las orientaciones progresistas de los gobiernos en el poder.</a:t>
            </a:r>
          </a:p>
          <a:p>
            <a:pPr marL="36900" indent="0">
              <a:buNone/>
            </a:pPr>
            <a:endParaRPr lang="es-CR" dirty="0"/>
          </a:p>
          <a:p>
            <a:pPr marL="36900" indent="0">
              <a:buNone/>
            </a:pPr>
            <a:r>
              <a:rPr lang="es-ES" dirty="0"/>
              <a:t>El retorno de Trump a la Casa Blanca podría llevar al restablecimiento de políticas restrictivas sobre el aborto y de recortes de financiación contra las ONG internacionales que promueven los derechos sexuales y reproductivos. </a:t>
            </a:r>
            <a:endParaRPr lang="es-CR" dirty="0"/>
          </a:p>
          <a:p>
            <a:pPr marL="36900" indent="0">
              <a:buNone/>
            </a:pPr>
            <a:endParaRPr lang="es-CR" dirty="0"/>
          </a:p>
          <a:p>
            <a:pPr marL="36900" indent="0">
              <a:buNone/>
            </a:pPr>
            <a:endParaRPr lang="en-US" dirty="0"/>
          </a:p>
          <a:p>
            <a:pPr marL="36900" indent="0">
              <a:buNone/>
            </a:pPr>
            <a:endParaRPr lang="es-CR" dirty="0"/>
          </a:p>
        </p:txBody>
      </p:sp>
    </p:spTree>
    <p:extLst>
      <p:ext uri="{BB962C8B-B14F-4D97-AF65-F5344CB8AC3E}">
        <p14:creationId xmlns:p14="http://schemas.microsoft.com/office/powerpoint/2010/main" val="1716625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DB71DC-6D36-B640-A68B-9CACF47DC952}"/>
              </a:ext>
            </a:extLst>
          </p:cNvPr>
          <p:cNvSpPr>
            <a:spLocks noGrp="1"/>
          </p:cNvSpPr>
          <p:nvPr>
            <p:ph type="title"/>
          </p:nvPr>
        </p:nvSpPr>
        <p:spPr/>
        <p:txBody>
          <a:bodyPr/>
          <a:lstStyle/>
          <a:p>
            <a:endParaRPr lang="es-CR"/>
          </a:p>
        </p:txBody>
      </p:sp>
      <p:sp>
        <p:nvSpPr>
          <p:cNvPr id="3" name="Marcador de contenido 2">
            <a:extLst>
              <a:ext uri="{FF2B5EF4-FFF2-40B4-BE49-F238E27FC236}">
                <a16:creationId xmlns:a16="http://schemas.microsoft.com/office/drawing/2014/main" id="{B3125A5C-301F-F035-0851-496AAB6F7806}"/>
              </a:ext>
            </a:extLst>
          </p:cNvPr>
          <p:cNvSpPr>
            <a:spLocks noGrp="1"/>
          </p:cNvSpPr>
          <p:nvPr>
            <p:ph idx="1"/>
          </p:nvPr>
        </p:nvSpPr>
        <p:spPr/>
        <p:txBody>
          <a:bodyPr/>
          <a:lstStyle/>
          <a:p>
            <a:r>
              <a:rPr lang="es-ES" dirty="0"/>
              <a:t>el Plan de Acción en materia de Género III de la UE tiene vigencia hasta 2025, un cambio de orientación política en Bruselas también diluiría los compromisos de uno de los actores más implicados en este ámbito. En una nota más positiva, será interesante seguir en 2024 los avances de Naciones Unidas respecto a la Convención contra los crímenes contra la humanidad, ya que movimientos feministas y de la sociedad civil de todo el mundo aprovecharán esta oportunidad para tratar de codificar el apartheid de género como crimen contra la humanidad –especialmente debido a la continua discriminación y opresión del régimen talibán hacia las mujeres afganas y a la situación de las mujeres iraníes.</a:t>
            </a:r>
            <a:endParaRPr lang="es-CR" dirty="0"/>
          </a:p>
        </p:txBody>
      </p:sp>
    </p:spTree>
    <p:extLst>
      <p:ext uri="{BB962C8B-B14F-4D97-AF65-F5344CB8AC3E}">
        <p14:creationId xmlns:p14="http://schemas.microsoft.com/office/powerpoint/2010/main" val="608065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31B9DD-2141-0B57-BB04-D225CA4ED7EA}"/>
              </a:ext>
            </a:extLst>
          </p:cNvPr>
          <p:cNvSpPr>
            <a:spLocks noGrp="1"/>
          </p:cNvSpPr>
          <p:nvPr>
            <p:ph type="title"/>
          </p:nvPr>
        </p:nvSpPr>
        <p:spPr/>
        <p:txBody>
          <a:bodyPr/>
          <a:lstStyle/>
          <a:p>
            <a:r>
              <a:rPr lang="en-US" dirty="0" err="1"/>
              <a:t>políticas</a:t>
            </a:r>
            <a:r>
              <a:rPr lang="en-US" dirty="0"/>
              <a:t> </a:t>
            </a:r>
            <a:r>
              <a:rPr lang="en-US" dirty="0" err="1"/>
              <a:t>migratorias</a:t>
            </a:r>
            <a:endParaRPr lang="es-CR" dirty="0"/>
          </a:p>
        </p:txBody>
      </p:sp>
      <p:sp>
        <p:nvSpPr>
          <p:cNvPr id="3" name="Marcador de contenido 2">
            <a:extLst>
              <a:ext uri="{FF2B5EF4-FFF2-40B4-BE49-F238E27FC236}">
                <a16:creationId xmlns:a16="http://schemas.microsoft.com/office/drawing/2014/main" id="{45F5E22D-545C-CAA4-2030-75244C6110D7}"/>
              </a:ext>
            </a:extLst>
          </p:cNvPr>
          <p:cNvSpPr>
            <a:spLocks noGrp="1"/>
          </p:cNvSpPr>
          <p:nvPr>
            <p:ph idx="1"/>
          </p:nvPr>
        </p:nvSpPr>
        <p:spPr/>
        <p:txBody>
          <a:bodyPr/>
          <a:lstStyle/>
          <a:p>
            <a:r>
              <a:rPr lang="es-ES" dirty="0"/>
              <a:t>legitimación de las políticas antiinmigración de la UE.</a:t>
            </a:r>
            <a:r>
              <a:rPr lang="es-CR" sz="1800" dirty="0">
                <a:effectLst/>
                <a:latin typeface="Calibri" panose="020F0502020204030204" pitchFamily="34" charset="0"/>
                <a:ea typeface="Calibri" panose="020F0502020204030204" pitchFamily="34" charset="0"/>
                <a:cs typeface="Times New Roman" panose="02020603050405020304" pitchFamily="18" charset="0"/>
              </a:rPr>
              <a:t> </a:t>
            </a:r>
            <a:r>
              <a:rPr lang="es-CR" sz="2000" b="1" dirty="0">
                <a:effectLst/>
                <a:latin typeface="Calibri" panose="020F0502020204030204" pitchFamily="34" charset="0"/>
                <a:ea typeface="Calibri" panose="020F0502020204030204" pitchFamily="34" charset="0"/>
                <a:cs typeface="Times New Roman" panose="02020603050405020304" pitchFamily="18" charset="0"/>
              </a:rPr>
              <a:t>retrasar el registro de los solicitantes de asilo, instaurar procedimientos de asilo fronterizos de segunda categoría y ampliar el tiempo de detención en frontera.</a:t>
            </a:r>
          </a:p>
          <a:p>
            <a:r>
              <a:rPr lang="es-ES" sz="2000" dirty="0"/>
              <a:t>Las guerras y la violencia impulsaron el desplazamiento forzado a escala mundial hasta una cifra récord estimada de </a:t>
            </a:r>
            <a:r>
              <a:rPr lang="es-ES" sz="2000" dirty="0">
                <a:solidFill>
                  <a:srgbClr val="FFC000"/>
                </a:solidFill>
              </a:rPr>
              <a:t>114 millones de personas a finales de septiembre de 2023</a:t>
            </a:r>
            <a:r>
              <a:rPr lang="es-ES" sz="2000" dirty="0"/>
              <a:t>, según ACNUR. Los principales generadores de estos desplazamientos forzados fueron la guerra en Ucrania y los conflictos en Sudán, la República Democrática del Congo y Myanmar; además de la sequía, las inundaciones y la inseguridad que azota Somalia; así como una prolongada crisis humanitaria en Afganistán. </a:t>
            </a:r>
            <a:endParaRPr lang="es-ES" sz="2400" b="1" dirty="0"/>
          </a:p>
          <a:p>
            <a:endParaRPr lang="es-CR" dirty="0"/>
          </a:p>
        </p:txBody>
      </p:sp>
    </p:spTree>
    <p:extLst>
      <p:ext uri="{BB962C8B-B14F-4D97-AF65-F5344CB8AC3E}">
        <p14:creationId xmlns:p14="http://schemas.microsoft.com/office/powerpoint/2010/main" val="43371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a:bodyPr>
          <a:lstStyle/>
          <a:p>
            <a:pPr algn="l"/>
            <a:r>
              <a:rPr lang="en-US" sz="4000" dirty="0"/>
              <a:t>Temas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a:bodyPr>
          <a:lstStyle/>
          <a:p>
            <a:pPr marL="36900" lvl="0" indent="0">
              <a:buNone/>
            </a:pPr>
            <a:r>
              <a:rPr lang="en-US" sz="2400" dirty="0" err="1"/>
              <a:t>Escenario</a:t>
            </a:r>
            <a:r>
              <a:rPr lang="en-US" sz="2400" dirty="0"/>
              <a:t> Global </a:t>
            </a:r>
          </a:p>
          <a:p>
            <a:pPr marL="36900" lvl="0" indent="0">
              <a:buNone/>
            </a:pPr>
            <a:r>
              <a:rPr lang="es-ES" sz="2400" dirty="0"/>
              <a:t>Gobernanza Iberoamericana, para cambiar la administración pública. Velásquez, F (2023)  </a:t>
            </a:r>
            <a:endParaRPr lang="en-US" sz="2400" dirty="0"/>
          </a:p>
          <a:p>
            <a:pPr marL="36900" lvl="0" indent="0">
              <a:buNone/>
            </a:pPr>
            <a:endParaRPr lang="en-US" sz="2400" dirty="0"/>
          </a:p>
          <a:p>
            <a:endParaRPr lang="en-US" sz="2400" dirty="0"/>
          </a:p>
        </p:txBody>
      </p:sp>
    </p:spTree>
    <p:extLst>
      <p:ext uri="{BB962C8B-B14F-4D97-AF65-F5344CB8AC3E}">
        <p14:creationId xmlns:p14="http://schemas.microsoft.com/office/powerpoint/2010/main" val="322023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97F0B5-01AA-E8AA-895B-663A760953DA}"/>
              </a:ext>
            </a:extLst>
          </p:cNvPr>
          <p:cNvSpPr>
            <a:spLocks noGrp="1"/>
          </p:cNvSpPr>
          <p:nvPr>
            <p:ph type="title"/>
          </p:nvPr>
        </p:nvSpPr>
        <p:spPr/>
        <p:txBody>
          <a:bodyPr/>
          <a:lstStyle/>
          <a:p>
            <a:endParaRPr lang="es-CR"/>
          </a:p>
        </p:txBody>
      </p:sp>
      <p:sp>
        <p:nvSpPr>
          <p:cNvPr id="3" name="Marcador de contenido 2">
            <a:extLst>
              <a:ext uri="{FF2B5EF4-FFF2-40B4-BE49-F238E27FC236}">
                <a16:creationId xmlns:a16="http://schemas.microsoft.com/office/drawing/2014/main" id="{469A6D0D-9151-C3AC-CB2D-B21A77D0A61B}"/>
              </a:ext>
            </a:extLst>
          </p:cNvPr>
          <p:cNvSpPr>
            <a:spLocks noGrp="1"/>
          </p:cNvSpPr>
          <p:nvPr>
            <p:ph idx="1"/>
          </p:nvPr>
        </p:nvSpPr>
        <p:spPr/>
        <p:txBody>
          <a:bodyPr/>
          <a:lstStyle/>
          <a:p>
            <a:r>
              <a:rPr lang="es-ES" dirty="0"/>
              <a:t>El alza continuada del precio de los alimentos en 2024 y el impacto de las condiciones meteorológicas adversas en la producción agrícola pueden empeorar todavía más esta situación. La Oficina para la Coordinación de Asuntos Humanitarios (OCHA) de Naciones Unidas prevé que entre 105 y 110 millones de personas necesitarán asistencia alimentaria al menos hasta principios de 2024, con un aumento de las necesidades en las regiones de África Austral y América Latina y el Caribe, y una disminución neta en África Oriental.</a:t>
            </a:r>
            <a:endParaRPr lang="es-CR" dirty="0"/>
          </a:p>
        </p:txBody>
      </p:sp>
    </p:spTree>
    <p:extLst>
      <p:ext uri="{BB962C8B-B14F-4D97-AF65-F5344CB8AC3E}">
        <p14:creationId xmlns:p14="http://schemas.microsoft.com/office/powerpoint/2010/main" val="41245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79DBA0F-A218-1947-DEDF-89436D1ECC3B}"/>
              </a:ext>
            </a:extLst>
          </p:cNvPr>
          <p:cNvPicPr>
            <a:picLocks noChangeAspect="1"/>
          </p:cNvPicPr>
          <p:nvPr/>
        </p:nvPicPr>
        <p:blipFill>
          <a:blip r:embed="rId2"/>
          <a:stretch>
            <a:fillRect/>
          </a:stretch>
        </p:blipFill>
        <p:spPr>
          <a:xfrm>
            <a:off x="682580" y="354641"/>
            <a:ext cx="10637950" cy="6041446"/>
          </a:xfrm>
          <a:prstGeom prst="rect">
            <a:avLst/>
          </a:prstGeom>
        </p:spPr>
      </p:pic>
    </p:spTree>
    <p:extLst>
      <p:ext uri="{BB962C8B-B14F-4D97-AF65-F5344CB8AC3E}">
        <p14:creationId xmlns:p14="http://schemas.microsoft.com/office/powerpoint/2010/main" val="193512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C5795D-26A2-1E42-0D06-4205A12859A4}"/>
              </a:ext>
            </a:extLst>
          </p:cNvPr>
          <p:cNvPicPr>
            <a:picLocks noChangeAspect="1"/>
          </p:cNvPicPr>
          <p:nvPr/>
        </p:nvPicPr>
        <p:blipFill>
          <a:blip r:embed="rId2"/>
          <a:stretch>
            <a:fillRect/>
          </a:stretch>
        </p:blipFill>
        <p:spPr>
          <a:xfrm>
            <a:off x="811369" y="265136"/>
            <a:ext cx="10592645" cy="6341726"/>
          </a:xfrm>
          <a:prstGeom prst="rect">
            <a:avLst/>
          </a:prstGeom>
        </p:spPr>
      </p:pic>
    </p:spTree>
    <p:extLst>
      <p:ext uri="{BB962C8B-B14F-4D97-AF65-F5344CB8AC3E}">
        <p14:creationId xmlns:p14="http://schemas.microsoft.com/office/powerpoint/2010/main" val="4224031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CE362-7BCA-3074-734B-2B095707E29E}"/>
              </a:ext>
            </a:extLst>
          </p:cNvPr>
          <p:cNvSpPr>
            <a:spLocks noGrp="1"/>
          </p:cNvSpPr>
          <p:nvPr>
            <p:ph type="title"/>
          </p:nvPr>
        </p:nvSpPr>
        <p:spPr/>
        <p:txBody>
          <a:bodyPr/>
          <a:lstStyle/>
          <a:p>
            <a:endParaRPr lang="es-CR"/>
          </a:p>
        </p:txBody>
      </p:sp>
      <p:sp>
        <p:nvSpPr>
          <p:cNvPr id="3" name="Marcador de contenido 2">
            <a:extLst>
              <a:ext uri="{FF2B5EF4-FFF2-40B4-BE49-F238E27FC236}">
                <a16:creationId xmlns:a16="http://schemas.microsoft.com/office/drawing/2014/main" id="{A7C59A46-15C3-9FA3-929C-B8EC84AD85D6}"/>
              </a:ext>
            </a:extLst>
          </p:cNvPr>
          <p:cNvSpPr>
            <a:spLocks noGrp="1"/>
          </p:cNvSpPr>
          <p:nvPr>
            <p:ph idx="1"/>
          </p:nvPr>
        </p:nvSpPr>
        <p:spPr/>
        <p:txBody>
          <a:bodyPr/>
          <a:lstStyle/>
          <a:p>
            <a:r>
              <a:rPr lang="es-ES" dirty="0"/>
              <a:t>El continente lucha contra una nueva ola de criminalidad que se ha extendido a países tradicionalmente más estables, que ahora forman parte de rutas rentables del narcotráfico, como son los casos de Paraguay y Argentina. </a:t>
            </a:r>
            <a:r>
              <a:rPr lang="es-ES" dirty="0">
                <a:solidFill>
                  <a:srgbClr val="FFC000"/>
                </a:solidFill>
              </a:rPr>
              <a:t>El tráfico de personas, sobre todo la explotación criminal de la crisis migratoria venezolana</a:t>
            </a:r>
            <a:r>
              <a:rPr lang="es-ES" dirty="0"/>
              <a:t>, también ha crecido en toda América Latina. En este contexto, Naciones Unidas y la Interpol han puesto en marcha una iniciativa conjunta contra la trata de seres humanos. </a:t>
            </a:r>
          </a:p>
          <a:p>
            <a:r>
              <a:rPr lang="es-ES" dirty="0"/>
              <a:t>Está por ver el impacto que las elecciones venezolanas puedan tener en esta crisis migratoria, que ya ha provocado la salida de más de </a:t>
            </a:r>
            <a:r>
              <a:rPr lang="es-ES" dirty="0">
                <a:solidFill>
                  <a:srgbClr val="FFC000"/>
                </a:solidFill>
              </a:rPr>
              <a:t>siete millones de personas desde 2014.</a:t>
            </a:r>
            <a:endParaRPr lang="es-CR" dirty="0">
              <a:solidFill>
                <a:srgbClr val="FFC000"/>
              </a:solidFill>
            </a:endParaRPr>
          </a:p>
        </p:txBody>
      </p:sp>
    </p:spTree>
    <p:extLst>
      <p:ext uri="{BB962C8B-B14F-4D97-AF65-F5344CB8AC3E}">
        <p14:creationId xmlns:p14="http://schemas.microsoft.com/office/powerpoint/2010/main" val="350132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8FE53A6A-56CC-FA9B-9D86-D95EBEFDFB8D}"/>
              </a:ext>
            </a:extLst>
          </p:cNvPr>
          <p:cNvPicPr>
            <a:picLocks noGrp="1" noChangeAspect="1"/>
          </p:cNvPicPr>
          <p:nvPr>
            <p:ph idx="1"/>
          </p:nvPr>
        </p:nvPicPr>
        <p:blipFill>
          <a:blip r:embed="rId2"/>
          <a:stretch>
            <a:fillRect/>
          </a:stretch>
        </p:blipFill>
        <p:spPr>
          <a:xfrm>
            <a:off x="1288412" y="595380"/>
            <a:ext cx="9615176" cy="3714750"/>
          </a:xfrm>
        </p:spPr>
      </p:pic>
      <p:pic>
        <p:nvPicPr>
          <p:cNvPr id="7" name="Imagen 6">
            <a:extLst>
              <a:ext uri="{FF2B5EF4-FFF2-40B4-BE49-F238E27FC236}">
                <a16:creationId xmlns:a16="http://schemas.microsoft.com/office/drawing/2014/main" id="{B943BCAB-E049-A2A1-5227-F5D3A5227A72}"/>
              </a:ext>
            </a:extLst>
          </p:cNvPr>
          <p:cNvPicPr>
            <a:picLocks noChangeAspect="1"/>
          </p:cNvPicPr>
          <p:nvPr/>
        </p:nvPicPr>
        <p:blipFill>
          <a:blip r:embed="rId3"/>
          <a:stretch>
            <a:fillRect/>
          </a:stretch>
        </p:blipFill>
        <p:spPr>
          <a:xfrm>
            <a:off x="1909178" y="4681249"/>
            <a:ext cx="8373644" cy="1581371"/>
          </a:xfrm>
          <a:prstGeom prst="rect">
            <a:avLst/>
          </a:prstGeom>
        </p:spPr>
      </p:pic>
    </p:spTree>
    <p:extLst>
      <p:ext uri="{BB962C8B-B14F-4D97-AF65-F5344CB8AC3E}">
        <p14:creationId xmlns:p14="http://schemas.microsoft.com/office/powerpoint/2010/main" val="1223976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4CB64-02BC-8BB6-FB87-3077846E4BBA}"/>
              </a:ext>
            </a:extLst>
          </p:cNvPr>
          <p:cNvSpPr>
            <a:spLocks noGrp="1"/>
          </p:cNvSpPr>
          <p:nvPr>
            <p:ph type="title"/>
          </p:nvPr>
        </p:nvSpPr>
        <p:spPr/>
        <p:txBody>
          <a:bodyPr/>
          <a:lstStyle/>
          <a:p>
            <a:r>
              <a:rPr lang="es-CR" dirty="0"/>
              <a:t>Buenas Noches </a:t>
            </a:r>
          </a:p>
        </p:txBody>
      </p:sp>
      <p:sp>
        <p:nvSpPr>
          <p:cNvPr id="3" name="Marcador de contenido 2">
            <a:extLst>
              <a:ext uri="{FF2B5EF4-FFF2-40B4-BE49-F238E27FC236}">
                <a16:creationId xmlns:a16="http://schemas.microsoft.com/office/drawing/2014/main" id="{27E41484-E94C-065F-189A-D95704B9065A}"/>
              </a:ext>
            </a:extLst>
          </p:cNvPr>
          <p:cNvSpPr>
            <a:spLocks noGrp="1"/>
          </p:cNvSpPr>
          <p:nvPr>
            <p:ph idx="1"/>
          </p:nvPr>
        </p:nvSpPr>
        <p:spPr/>
        <p:txBody>
          <a:bodyPr/>
          <a:lstStyle/>
          <a:p>
            <a:endParaRPr lang="es-CR" dirty="0"/>
          </a:p>
        </p:txBody>
      </p:sp>
    </p:spTree>
    <p:extLst>
      <p:ext uri="{BB962C8B-B14F-4D97-AF65-F5344CB8AC3E}">
        <p14:creationId xmlns:p14="http://schemas.microsoft.com/office/powerpoint/2010/main" val="2652349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FE7AA394-6E7A-C78B-F0E4-FB2B1B2F554F}"/>
              </a:ext>
            </a:extLst>
          </p:cNvPr>
          <p:cNvPicPr>
            <a:picLocks noGrp="1" noChangeAspect="1"/>
          </p:cNvPicPr>
          <p:nvPr>
            <p:ph idx="1"/>
          </p:nvPr>
        </p:nvPicPr>
        <p:blipFill>
          <a:blip r:embed="rId2"/>
          <a:stretch>
            <a:fillRect/>
          </a:stretch>
        </p:blipFill>
        <p:spPr>
          <a:xfrm>
            <a:off x="4772025" y="41644"/>
            <a:ext cx="6329361" cy="6774711"/>
          </a:xfrm>
        </p:spPr>
      </p:pic>
      <p:sp>
        <p:nvSpPr>
          <p:cNvPr id="6" name="CuadroTexto 5">
            <a:extLst>
              <a:ext uri="{FF2B5EF4-FFF2-40B4-BE49-F238E27FC236}">
                <a16:creationId xmlns:a16="http://schemas.microsoft.com/office/drawing/2014/main" id="{C60C2F2D-EC09-3780-3AB7-CF3843FBD360}"/>
              </a:ext>
            </a:extLst>
          </p:cNvPr>
          <p:cNvSpPr txBox="1"/>
          <p:nvPr/>
        </p:nvSpPr>
        <p:spPr>
          <a:xfrm>
            <a:off x="785812" y="2271713"/>
            <a:ext cx="2543175" cy="3877985"/>
          </a:xfrm>
          <a:prstGeom prst="rect">
            <a:avLst/>
          </a:prstGeom>
          <a:noFill/>
        </p:spPr>
        <p:txBody>
          <a:bodyPr wrap="square" rtlCol="0">
            <a:spAutoFit/>
          </a:bodyPr>
          <a:lstStyle/>
          <a:p>
            <a:r>
              <a:rPr lang="es-CR" sz="2800" dirty="0"/>
              <a:t>Pronóstico 2024</a:t>
            </a:r>
          </a:p>
          <a:p>
            <a:endParaRPr lang="es-ES" sz="2800" dirty="0"/>
          </a:p>
          <a:p>
            <a:r>
              <a:rPr lang="es-ES" dirty="0"/>
              <a:t>El CIDOB (Centro de Estudios y Documentación Internacionales de Barcelona) es un centro de investigación y análisis en el ámbito de las relaciones internacionales y las políticas públicas. </a:t>
            </a:r>
          </a:p>
          <a:p>
            <a:endParaRPr lang="es-CR" sz="2800" dirty="0"/>
          </a:p>
        </p:txBody>
      </p:sp>
    </p:spTree>
    <p:extLst>
      <p:ext uri="{BB962C8B-B14F-4D97-AF65-F5344CB8AC3E}">
        <p14:creationId xmlns:p14="http://schemas.microsoft.com/office/powerpoint/2010/main" val="2366502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E34CD7-AD93-B2AF-8427-A72005340222}"/>
              </a:ext>
            </a:extLst>
          </p:cNvPr>
          <p:cNvSpPr>
            <a:spLocks noGrp="1"/>
          </p:cNvSpPr>
          <p:nvPr>
            <p:ph type="title"/>
          </p:nvPr>
        </p:nvSpPr>
        <p:spPr/>
        <p:txBody>
          <a:bodyPr>
            <a:normAutofit fontScale="90000"/>
          </a:bodyPr>
          <a:lstStyle/>
          <a:p>
            <a:r>
              <a:rPr lang="es-ES" dirty="0"/>
              <a:t>1. Más conflictividad, más impunidad</a:t>
            </a:r>
            <a:br>
              <a:rPr lang="es-ES" dirty="0"/>
            </a:br>
            <a:endParaRPr lang="es-CR" dirty="0"/>
          </a:p>
        </p:txBody>
      </p:sp>
      <p:sp>
        <p:nvSpPr>
          <p:cNvPr id="3" name="Marcador de contenido 2">
            <a:extLst>
              <a:ext uri="{FF2B5EF4-FFF2-40B4-BE49-F238E27FC236}">
                <a16:creationId xmlns:a16="http://schemas.microsoft.com/office/drawing/2014/main" id="{0BC2DD32-161A-E690-712F-B0A7B5254D06}"/>
              </a:ext>
            </a:extLst>
          </p:cNvPr>
          <p:cNvSpPr>
            <a:spLocks noGrp="1"/>
          </p:cNvSpPr>
          <p:nvPr>
            <p:ph idx="1"/>
          </p:nvPr>
        </p:nvSpPr>
        <p:spPr>
          <a:xfrm>
            <a:off x="757238" y="1557338"/>
            <a:ext cx="10510319" cy="4233861"/>
          </a:xfrm>
        </p:spPr>
        <p:txBody>
          <a:bodyPr>
            <a:normAutofit fontScale="92500" lnSpcReduction="20000"/>
          </a:bodyPr>
          <a:lstStyle/>
          <a:p>
            <a:r>
              <a:rPr lang="es-ES" dirty="0"/>
              <a:t>El 2023 la violencia política aumentó un 27%</a:t>
            </a:r>
          </a:p>
          <a:p>
            <a:r>
              <a:rPr lang="es-ES" dirty="0"/>
              <a:t>Guerra en Gaza</a:t>
            </a:r>
          </a:p>
          <a:p>
            <a:r>
              <a:rPr lang="es-ES" dirty="0"/>
              <a:t>Debilitamiento Sistema de Naciones Unidas</a:t>
            </a:r>
          </a:p>
          <a:p>
            <a:r>
              <a:rPr lang="es-ES" dirty="0"/>
              <a:t>Colapso Humanitario </a:t>
            </a:r>
          </a:p>
          <a:p>
            <a:r>
              <a:rPr lang="es-ES" dirty="0"/>
              <a:t>Mas de 200 trabajadores Humanitarios de la ONU fallecidos en terreno.</a:t>
            </a:r>
          </a:p>
          <a:p>
            <a:r>
              <a:rPr lang="es-ES" dirty="0"/>
              <a:t>Rusia – Ucrania </a:t>
            </a:r>
          </a:p>
          <a:p>
            <a:r>
              <a:rPr lang="es-ES" dirty="0"/>
              <a:t>la expulsión de la población de origen armenio de Nagorno Karabaj</a:t>
            </a:r>
          </a:p>
          <a:p>
            <a:r>
              <a:rPr lang="es-ES" dirty="0"/>
              <a:t>La sensación de impunidad y de menosprecio por la legislación internacional se ha agravado.</a:t>
            </a:r>
          </a:p>
          <a:p>
            <a:endParaRPr lang="es-ES" dirty="0"/>
          </a:p>
          <a:p>
            <a:r>
              <a:rPr lang="es-CR" dirty="0"/>
              <a:t>https://www.youtube.com/watch?v=p5pjtJY0pOo</a:t>
            </a:r>
          </a:p>
        </p:txBody>
      </p:sp>
    </p:spTree>
    <p:extLst>
      <p:ext uri="{BB962C8B-B14F-4D97-AF65-F5344CB8AC3E}">
        <p14:creationId xmlns:p14="http://schemas.microsoft.com/office/powerpoint/2010/main" val="2956318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15B163-E765-B2D5-384D-5FB86ADB20FC}"/>
              </a:ext>
            </a:extLst>
          </p:cNvPr>
          <p:cNvSpPr>
            <a:spLocks noGrp="1"/>
          </p:cNvSpPr>
          <p:nvPr>
            <p:ph type="title"/>
          </p:nvPr>
        </p:nvSpPr>
        <p:spPr/>
        <p:txBody>
          <a:bodyPr/>
          <a:lstStyle/>
          <a:p>
            <a:endParaRPr lang="es-CR"/>
          </a:p>
        </p:txBody>
      </p:sp>
      <p:sp>
        <p:nvSpPr>
          <p:cNvPr id="3" name="Marcador de contenido 2">
            <a:extLst>
              <a:ext uri="{FF2B5EF4-FFF2-40B4-BE49-F238E27FC236}">
                <a16:creationId xmlns:a16="http://schemas.microsoft.com/office/drawing/2014/main" id="{A677AE83-22C7-6D9F-E831-925245263D53}"/>
              </a:ext>
            </a:extLst>
          </p:cNvPr>
          <p:cNvSpPr>
            <a:spLocks noGrp="1"/>
          </p:cNvSpPr>
          <p:nvPr>
            <p:ph idx="1"/>
          </p:nvPr>
        </p:nvSpPr>
        <p:spPr/>
        <p:txBody>
          <a:bodyPr/>
          <a:lstStyle/>
          <a:p>
            <a:r>
              <a:rPr lang="es-CR" dirty="0"/>
              <a:t>la Convención Liubliana-La Haya </a:t>
            </a:r>
          </a:p>
          <a:p>
            <a:r>
              <a:rPr lang="es-CR" dirty="0">
                <a:hlinkClick r:id="rId2"/>
              </a:rPr>
              <a:t>https://www.youtube.com/watch?app=desktop&amp;v=Gldy-zDsu_A</a:t>
            </a:r>
            <a:endParaRPr lang="es-CR" dirty="0"/>
          </a:p>
          <a:p>
            <a:endParaRPr lang="es-CR" dirty="0"/>
          </a:p>
          <a:p>
            <a:r>
              <a:rPr lang="es-ES" dirty="0"/>
              <a:t>En marzo de 2023, la Corte Penal Internacional (CPI) emitió una orden de arresto contra el presidente ruso Vladímir Putin por crímenes de guerra en Ucrania.</a:t>
            </a:r>
          </a:p>
          <a:p>
            <a:endParaRPr lang="es-ES" dirty="0"/>
          </a:p>
          <a:p>
            <a:endParaRPr lang="es-CR" dirty="0"/>
          </a:p>
        </p:txBody>
      </p:sp>
    </p:spTree>
    <p:extLst>
      <p:ext uri="{BB962C8B-B14F-4D97-AF65-F5344CB8AC3E}">
        <p14:creationId xmlns:p14="http://schemas.microsoft.com/office/powerpoint/2010/main" val="161511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CF8004-B6BB-02A4-733E-874B2E73A74C}"/>
              </a:ext>
            </a:extLst>
          </p:cNvPr>
          <p:cNvSpPr>
            <a:spLocks noGrp="1"/>
          </p:cNvSpPr>
          <p:nvPr>
            <p:ph type="title"/>
          </p:nvPr>
        </p:nvSpPr>
        <p:spPr>
          <a:xfrm>
            <a:off x="919119" y="246987"/>
            <a:ext cx="10353762" cy="1257300"/>
          </a:xfrm>
        </p:spPr>
        <p:txBody>
          <a:bodyPr>
            <a:normAutofit fontScale="90000"/>
          </a:bodyPr>
          <a:lstStyle/>
          <a:p>
            <a:r>
              <a:rPr lang="es-ES" dirty="0"/>
              <a:t>2. La democracia, a examen </a:t>
            </a:r>
            <a:br>
              <a:rPr lang="es-ES" dirty="0"/>
            </a:br>
            <a:endParaRPr lang="es-CR" dirty="0"/>
          </a:p>
        </p:txBody>
      </p:sp>
      <p:sp>
        <p:nvSpPr>
          <p:cNvPr id="3" name="Marcador de contenido 2">
            <a:extLst>
              <a:ext uri="{FF2B5EF4-FFF2-40B4-BE49-F238E27FC236}">
                <a16:creationId xmlns:a16="http://schemas.microsoft.com/office/drawing/2014/main" id="{E3C1DA4A-CECC-75CD-4D1A-B4C4A8528EB7}"/>
              </a:ext>
            </a:extLst>
          </p:cNvPr>
          <p:cNvSpPr>
            <a:spLocks noGrp="1"/>
          </p:cNvSpPr>
          <p:nvPr>
            <p:ph idx="1"/>
          </p:nvPr>
        </p:nvSpPr>
        <p:spPr>
          <a:xfrm>
            <a:off x="813781" y="875637"/>
            <a:ext cx="10353762" cy="938213"/>
          </a:xfrm>
        </p:spPr>
        <p:txBody>
          <a:bodyPr>
            <a:normAutofit lnSpcReduction="10000"/>
          </a:bodyPr>
          <a:lstStyle/>
          <a:p>
            <a:r>
              <a:rPr lang="es-ES" dirty="0"/>
              <a:t>Más de 4.000 millones de personas están llamadas a las urnas en 76 países, casi el 51% de la población mundial. </a:t>
            </a:r>
          </a:p>
          <a:p>
            <a:endParaRPr lang="es-CR" dirty="0"/>
          </a:p>
        </p:txBody>
      </p:sp>
      <p:pic>
        <p:nvPicPr>
          <p:cNvPr id="5" name="Imagen 4">
            <a:extLst>
              <a:ext uri="{FF2B5EF4-FFF2-40B4-BE49-F238E27FC236}">
                <a16:creationId xmlns:a16="http://schemas.microsoft.com/office/drawing/2014/main" id="{0CAF95DD-5AEF-6AB4-DA53-9680FE9E85D4}"/>
              </a:ext>
            </a:extLst>
          </p:cNvPr>
          <p:cNvPicPr>
            <a:picLocks noChangeAspect="1"/>
          </p:cNvPicPr>
          <p:nvPr/>
        </p:nvPicPr>
        <p:blipFill>
          <a:blip r:embed="rId2"/>
          <a:stretch>
            <a:fillRect/>
          </a:stretch>
        </p:blipFill>
        <p:spPr>
          <a:xfrm>
            <a:off x="1575209" y="1824038"/>
            <a:ext cx="8830907" cy="4753638"/>
          </a:xfrm>
          <a:prstGeom prst="rect">
            <a:avLst/>
          </a:prstGeom>
        </p:spPr>
      </p:pic>
    </p:spTree>
    <p:extLst>
      <p:ext uri="{BB962C8B-B14F-4D97-AF65-F5344CB8AC3E}">
        <p14:creationId xmlns:p14="http://schemas.microsoft.com/office/powerpoint/2010/main" val="14748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2F2CD12-0CB7-D888-0BF0-68011666AA61}"/>
              </a:ext>
            </a:extLst>
          </p:cNvPr>
          <p:cNvPicPr>
            <a:picLocks noChangeAspect="1"/>
          </p:cNvPicPr>
          <p:nvPr/>
        </p:nvPicPr>
        <p:blipFill>
          <a:blip r:embed="rId2"/>
          <a:stretch>
            <a:fillRect/>
          </a:stretch>
        </p:blipFill>
        <p:spPr>
          <a:xfrm>
            <a:off x="645789" y="721363"/>
            <a:ext cx="10900421" cy="5415273"/>
          </a:xfrm>
          <a:prstGeom prst="rect">
            <a:avLst/>
          </a:prstGeom>
        </p:spPr>
      </p:pic>
    </p:spTree>
    <p:extLst>
      <p:ext uri="{BB962C8B-B14F-4D97-AF65-F5344CB8AC3E}">
        <p14:creationId xmlns:p14="http://schemas.microsoft.com/office/powerpoint/2010/main" val="96768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CC09E79-6F7D-65DE-9EBE-5449DA3BA291}"/>
              </a:ext>
            </a:extLst>
          </p:cNvPr>
          <p:cNvPicPr>
            <a:picLocks noChangeAspect="1"/>
          </p:cNvPicPr>
          <p:nvPr/>
        </p:nvPicPr>
        <p:blipFill>
          <a:blip r:embed="rId2"/>
          <a:stretch>
            <a:fillRect/>
          </a:stretch>
        </p:blipFill>
        <p:spPr>
          <a:xfrm>
            <a:off x="864744" y="377899"/>
            <a:ext cx="7964011" cy="5020376"/>
          </a:xfrm>
          <a:prstGeom prst="rect">
            <a:avLst/>
          </a:prstGeom>
        </p:spPr>
      </p:pic>
    </p:spTree>
    <p:extLst>
      <p:ext uri="{BB962C8B-B14F-4D97-AF65-F5344CB8AC3E}">
        <p14:creationId xmlns:p14="http://schemas.microsoft.com/office/powerpoint/2010/main" val="817015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27A5A-55F0-7914-76EE-B3D8C9681CD7}"/>
              </a:ext>
            </a:extLst>
          </p:cNvPr>
          <p:cNvSpPr>
            <a:spLocks noGrp="1"/>
          </p:cNvSpPr>
          <p:nvPr>
            <p:ph type="title"/>
          </p:nvPr>
        </p:nvSpPr>
        <p:spPr/>
        <p:txBody>
          <a:bodyPr>
            <a:normAutofit fontScale="90000"/>
          </a:bodyPr>
          <a:lstStyle/>
          <a:p>
            <a:r>
              <a:rPr lang="es-ES" dirty="0"/>
              <a:t>3. De la saturación informativa a la desconexión</a:t>
            </a:r>
            <a:br>
              <a:rPr lang="es-ES" dirty="0"/>
            </a:br>
            <a:r>
              <a:rPr lang="es-ES" dirty="0"/>
              <a:t>social</a:t>
            </a:r>
            <a:endParaRPr lang="es-CR" dirty="0"/>
          </a:p>
        </p:txBody>
      </p:sp>
      <p:sp>
        <p:nvSpPr>
          <p:cNvPr id="3" name="Marcador de contenido 2">
            <a:extLst>
              <a:ext uri="{FF2B5EF4-FFF2-40B4-BE49-F238E27FC236}">
                <a16:creationId xmlns:a16="http://schemas.microsoft.com/office/drawing/2014/main" id="{C5BD957B-CD0B-9605-DA86-5D02B52DA2A4}"/>
              </a:ext>
            </a:extLst>
          </p:cNvPr>
          <p:cNvSpPr>
            <a:spLocks noGrp="1"/>
          </p:cNvSpPr>
          <p:nvPr>
            <p:ph idx="1"/>
          </p:nvPr>
        </p:nvSpPr>
        <p:spPr>
          <a:xfrm>
            <a:off x="3837905" y="2702718"/>
            <a:ext cx="7429652" cy="3041259"/>
          </a:xfrm>
        </p:spPr>
        <p:txBody>
          <a:bodyPr>
            <a:normAutofit fontScale="70000" lnSpcReduction="20000"/>
          </a:bodyPr>
          <a:lstStyle/>
          <a:p>
            <a:r>
              <a:rPr lang="es-ES" sz="3600" dirty="0"/>
              <a:t>Nos encontramos ante unas sociedades cada vez más cansadas. Abrumadas por la saturación de contenidos y exhaustas por la velocidad de los cambios que deben digerir. La incertidumbre política y electoral, así como la multiplicidad de conflictos marcan el 2024 alimentarán todavía más el desfase entre sociedad, instituciones y partidos políticos</a:t>
            </a:r>
            <a:r>
              <a:rPr lang="es-ES" dirty="0"/>
              <a:t>. </a:t>
            </a:r>
            <a:endParaRPr lang="es-CR" dirty="0"/>
          </a:p>
        </p:txBody>
      </p:sp>
      <p:pic>
        <p:nvPicPr>
          <p:cNvPr id="4" name="Imagen 3">
            <a:extLst>
              <a:ext uri="{FF2B5EF4-FFF2-40B4-BE49-F238E27FC236}">
                <a16:creationId xmlns:a16="http://schemas.microsoft.com/office/drawing/2014/main" id="{27D491B9-3662-33E8-E6AF-C88E9ED1ACE8}"/>
              </a:ext>
            </a:extLst>
          </p:cNvPr>
          <p:cNvPicPr>
            <a:picLocks noChangeAspect="1"/>
          </p:cNvPicPr>
          <p:nvPr/>
        </p:nvPicPr>
        <p:blipFill>
          <a:blip r:embed="rId2"/>
          <a:stretch>
            <a:fillRect/>
          </a:stretch>
        </p:blipFill>
        <p:spPr>
          <a:xfrm>
            <a:off x="924443" y="1482278"/>
            <a:ext cx="2076450" cy="2200275"/>
          </a:xfrm>
          <a:prstGeom prst="rect">
            <a:avLst/>
          </a:prstGeom>
        </p:spPr>
      </p:pic>
      <p:pic>
        <p:nvPicPr>
          <p:cNvPr id="5" name="Imagen 4">
            <a:extLst>
              <a:ext uri="{FF2B5EF4-FFF2-40B4-BE49-F238E27FC236}">
                <a16:creationId xmlns:a16="http://schemas.microsoft.com/office/drawing/2014/main" id="{2D4BFBA6-5195-3C9D-36F4-CAB7A4740B9C}"/>
              </a:ext>
            </a:extLst>
          </p:cNvPr>
          <p:cNvPicPr>
            <a:picLocks noChangeAspect="1"/>
          </p:cNvPicPr>
          <p:nvPr/>
        </p:nvPicPr>
        <p:blipFill>
          <a:blip r:embed="rId3"/>
          <a:stretch>
            <a:fillRect/>
          </a:stretch>
        </p:blipFill>
        <p:spPr>
          <a:xfrm>
            <a:off x="728662" y="4537053"/>
            <a:ext cx="2857500" cy="1600200"/>
          </a:xfrm>
          <a:prstGeom prst="rect">
            <a:avLst/>
          </a:prstGeom>
        </p:spPr>
      </p:pic>
    </p:spTree>
    <p:extLst>
      <p:ext uri="{BB962C8B-B14F-4D97-AF65-F5344CB8AC3E}">
        <p14:creationId xmlns:p14="http://schemas.microsoft.com/office/powerpoint/2010/main" val="35896546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{D24B1AB6-40ED-41B5-ACDE-63034CADFD84}tf55705232_win32</Template>
  <TotalTime>149</TotalTime>
  <Words>1671</Words>
  <Application>Microsoft Office PowerPoint</Application>
  <PresentationFormat>Panorámica</PresentationFormat>
  <Paragraphs>66</Paragraphs>
  <Slides>25</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Calibri</vt:lpstr>
      <vt:lpstr>Goudy Old Style</vt:lpstr>
      <vt:lpstr>Inter</vt:lpstr>
      <vt:lpstr>Wingdings 2</vt:lpstr>
      <vt:lpstr>SlateVTI</vt:lpstr>
      <vt:lpstr>Escenario Global y Gestión Corporativa </vt:lpstr>
      <vt:lpstr>Temas  </vt:lpstr>
      <vt:lpstr>Presentación de PowerPoint</vt:lpstr>
      <vt:lpstr>1. Más conflictividad, más impunidad </vt:lpstr>
      <vt:lpstr>Presentación de PowerPoint</vt:lpstr>
      <vt:lpstr>2. La democracia, a examen  </vt:lpstr>
      <vt:lpstr>Presentación de PowerPoint</vt:lpstr>
      <vt:lpstr>Presentación de PowerPoint</vt:lpstr>
      <vt:lpstr>3. De la saturación informativa a la desconexión social</vt:lpstr>
      <vt:lpstr>Presentación de PowerPoint</vt:lpstr>
      <vt:lpstr> Inteligencia artificial: explosión y regulación</vt:lpstr>
      <vt:lpstr>Presentación de PowerPoint</vt:lpstr>
      <vt:lpstr>Sistemas prohibidos </vt:lpstr>
      <vt:lpstr>IA generativa </vt:lpstr>
      <vt:lpstr>7. Retroceso en los compromisos internacionales</vt:lpstr>
      <vt:lpstr>las políticas de género y las políticas migratorias </vt:lpstr>
      <vt:lpstr>Presentación de PowerPoint</vt:lpstr>
      <vt:lpstr>Presentación de PowerPoint</vt:lpstr>
      <vt:lpstr>políticas migratorias</vt:lpstr>
      <vt:lpstr>Presentación de PowerPoint</vt:lpstr>
      <vt:lpstr>Presentación de PowerPoint</vt:lpstr>
      <vt:lpstr>Presentación de PowerPoint</vt:lpstr>
      <vt:lpstr>Presentación de PowerPoint</vt:lpstr>
      <vt:lpstr>Presentación de PowerPoint</vt:lpstr>
      <vt:lpstr>Buenas Noches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Cristina</dc:creator>
  <cp:lastModifiedBy>Cristina</cp:lastModifiedBy>
  <cp:revision>5</cp:revision>
  <dcterms:created xsi:type="dcterms:W3CDTF">2024-07-26T15:55:35Z</dcterms:created>
  <dcterms:modified xsi:type="dcterms:W3CDTF">2024-07-26T18:24:41Z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