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57" r:id="rId4"/>
    <p:sldId id="262" r:id="rId5"/>
    <p:sldId id="258" r:id="rId6"/>
    <p:sldId id="263" r:id="rId7"/>
    <p:sldId id="259" r:id="rId8"/>
    <p:sldId id="268" r:id="rId9"/>
    <p:sldId id="260" r:id="rId10"/>
    <p:sldId id="264" r:id="rId11"/>
    <p:sldId id="261" r:id="rId12"/>
    <p:sldId id="265" r:id="rId13"/>
    <p:sldId id="266" r:id="rId14"/>
    <p:sldId id="269" r:id="rId15"/>
  </p:sldIdLst>
  <p:sldSz cx="9144000" cy="6858000" type="screen4x3"/>
  <p:notesSz cx="6881813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90929"/>
  </p:normalViewPr>
  <p:slideViewPr>
    <p:cSldViewPr>
      <p:cViewPr varScale="1">
        <p:scale>
          <a:sx n="53" d="100"/>
          <a:sy n="53" d="100"/>
        </p:scale>
        <p:origin x="-6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285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2C8DFDD-4F09-482D-9A35-2FC1ACBF9B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285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B4D453C-3B22-4128-86FC-F4DC799F3D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4FE4F9-0FCF-4766-8854-474C47DE342D}" type="slidenum">
              <a:rPr lang="es-ES"/>
              <a:pPr/>
              <a:t>1</a:t>
            </a:fld>
            <a:endParaRPr lang="es-E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65EFE1-2FDA-48C1-B340-FF794084EA13}" type="slidenum">
              <a:rPr lang="es-ES"/>
              <a:pPr/>
              <a:t>10</a:t>
            </a:fld>
            <a:endParaRPr lang="es-E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E0CE9-443F-4859-8C39-DF45F752DE4E}" type="slidenum">
              <a:rPr lang="es-ES"/>
              <a:pPr/>
              <a:t>11</a:t>
            </a:fld>
            <a:endParaRPr lang="es-E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89D389-1AFD-422C-8F52-9F1293526250}" type="slidenum">
              <a:rPr lang="es-ES"/>
              <a:pPr/>
              <a:t>12</a:t>
            </a:fld>
            <a:endParaRPr lang="es-ES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00686-735E-4037-816D-F551AE201740}" type="slidenum">
              <a:rPr lang="es-ES"/>
              <a:pPr/>
              <a:t>13</a:t>
            </a:fld>
            <a:endParaRPr lang="es-ES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D6684E-8E37-4F25-9A6F-F595D2B34292}" type="slidenum">
              <a:rPr lang="es-ES"/>
              <a:pPr/>
              <a:t>2</a:t>
            </a:fld>
            <a:endParaRPr lang="es-E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E02471-76B7-4CCC-8732-09E0A03B92B6}" type="slidenum">
              <a:rPr lang="es-ES"/>
              <a:pPr/>
              <a:t>3</a:t>
            </a:fld>
            <a:endParaRPr lang="es-E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491D5-2934-4440-9E1F-D63880997437}" type="slidenum">
              <a:rPr lang="es-ES"/>
              <a:pPr/>
              <a:t>4</a:t>
            </a:fld>
            <a:endParaRPr lang="es-ES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0D94F-4F5A-41A1-BC96-BDE70F95F449}" type="slidenum">
              <a:rPr lang="es-ES"/>
              <a:pPr/>
              <a:t>5</a:t>
            </a:fld>
            <a:endParaRPr lang="es-E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04E262-CEC0-476A-81BD-5E9DBD60BC90}" type="slidenum">
              <a:rPr lang="es-ES"/>
              <a:pPr/>
              <a:t>6</a:t>
            </a:fld>
            <a:endParaRPr lang="es-E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75E9B-4310-4002-BC85-19E604B8F42A}" type="slidenum">
              <a:rPr lang="es-ES"/>
              <a:pPr/>
              <a:t>7</a:t>
            </a:fld>
            <a:endParaRPr lang="es-E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FF55E-4D66-414E-98DA-ACBFB52AD9DA}" type="slidenum">
              <a:rPr lang="es-ES"/>
              <a:pPr/>
              <a:t>8</a:t>
            </a:fld>
            <a:endParaRPr lang="es-ES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CE500E-0F0B-43C2-960B-E7894FE82ADD}" type="slidenum">
              <a:rPr lang="es-ES"/>
              <a:pPr/>
              <a:t>9</a:t>
            </a:fld>
            <a:endParaRPr lang="es-E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0"/>
                <a:ext cx="2098" cy="1031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</p:grpSp>
        </p:grpSp>
        <p:pic>
          <p:nvPicPr>
            <p:cNvPr id="7" name="Picture 91" descr="C:\My Documents\bits\earth.GIF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42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442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52CB72-B51E-44E4-A143-ABCFE712E8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F1EFA-8C7D-4AC6-A6A1-B071E8A219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2CE5F-717C-45E1-9D9F-8E5E7790BC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DFE49-35E5-46D8-9C94-B834574228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31DDB-9C52-466D-BB9F-7E9EA35D4D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33DD5-FF6B-4230-819F-A591863F71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EB6E7-B058-49F2-8E6F-68500E230E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D25C2-9524-40DF-B8BD-4D68129DCA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6B542-317A-4D44-AE9D-BB0A70725F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9081D-2D6A-44F7-8283-0395C7C6D1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26958-DB99-4803-AC11-84564FF77B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82F3FBE-A4CD-4091-ABBF-18828466A9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3321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3324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25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26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27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28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29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30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31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32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33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34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35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36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37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38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39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40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41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42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43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44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45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46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47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48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49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50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51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52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53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54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55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56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57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58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59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60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61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62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63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64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65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66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67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68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69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70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71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72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73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74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75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76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77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78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79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3381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82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83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84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85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86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87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88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89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90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91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92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93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94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95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96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97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98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399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00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01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02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03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04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05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06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07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08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09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10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11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12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13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14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15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16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17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18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19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20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21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  <p:sp>
                <p:nvSpPr>
                  <p:cNvPr id="13422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s-ES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3424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25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26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27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28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29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30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31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32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33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34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35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36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37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38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39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40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41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42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43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44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3446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47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48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49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50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51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52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53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54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55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56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57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58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59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60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61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62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63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64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65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66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67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68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69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3470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</p:grpSp>
        </p:grpSp>
        <p:pic>
          <p:nvPicPr>
            <p:cNvPr id="1033" name="Picture 159" descr="C:\My Documents\bits\earth.GIF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MX" b="1" i="0" smtClean="0">
                <a:solidFill>
                  <a:srgbClr val="A50021"/>
                </a:solidFill>
              </a:rPr>
              <a:t/>
            </a:r>
            <a:br>
              <a:rPr lang="es-MX" b="1" i="0" smtClean="0">
                <a:solidFill>
                  <a:srgbClr val="A50021"/>
                </a:solidFill>
              </a:rPr>
            </a:br>
            <a:r>
              <a:rPr lang="es-MX" b="1" i="0" smtClean="0">
                <a:solidFill>
                  <a:srgbClr val="A50021"/>
                </a:solidFill>
              </a:rPr>
              <a:t/>
            </a:r>
            <a:br>
              <a:rPr lang="es-MX" b="1" i="0" smtClean="0">
                <a:solidFill>
                  <a:srgbClr val="A50021"/>
                </a:solidFill>
              </a:rPr>
            </a:br>
            <a:r>
              <a:rPr lang="es-MX" b="1" i="0" smtClean="0">
                <a:solidFill>
                  <a:srgbClr val="A50021"/>
                </a:solidFill>
              </a:rPr>
              <a:t>CICLO DE VIDA DE LOS PROYECTOS</a:t>
            </a:r>
            <a:endParaRPr lang="es-ES" b="1" i="0" smtClean="0">
              <a:solidFill>
                <a:srgbClr val="A5002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200" b="1" smtClean="0">
                <a:latin typeface="Comic Sans MS" pitchFamily="66" charset="0"/>
              </a:rPr>
              <a:t>        FASE DE INVERSIÓN</a:t>
            </a:r>
            <a:endParaRPr lang="es-ES_tradnl" smtClean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00400" y="1752600"/>
            <a:ext cx="2590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PROCESOS</a:t>
            </a:r>
            <a:endParaRPr lang="es-ES_tradnl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4114800" y="2286000"/>
            <a:ext cx="7620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752600" y="2971800"/>
            <a:ext cx="5486400" cy="2895600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057400" y="31242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Elaborar Manual de Ejecución</a:t>
            </a:r>
            <a:endParaRPr lang="es-ES_tradnl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057400" y="38100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Proceso de Contratación</a:t>
            </a:r>
            <a:endParaRPr lang="es-ES_tradnl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057400" y="44958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Realizar el Proyecto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057400" y="51816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Prueba y entrega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752600" y="6096000"/>
            <a:ext cx="5486400" cy="514350"/>
          </a:xfrm>
          <a:prstGeom prst="rect">
            <a:avLst/>
          </a:prstGeom>
          <a:solidFill>
            <a:schemeClr val="bg2"/>
          </a:solidFill>
          <a:ln w="5715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Proceso de Evaluación y Gerencial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nimBg="1" autoUpdateAnimBg="0"/>
      <p:bldP spid="10244" grpId="0" animBg="1" autoUpdateAnimBg="0"/>
      <p:bldP spid="10245" grpId="0" animBg="1"/>
      <p:bldP spid="10246" grpId="0" animBg="1" autoUpdateAnimBg="0"/>
      <p:bldP spid="10247" grpId="0" animBg="1" autoUpdateAnimBg="0"/>
      <p:bldP spid="10248" grpId="0" animBg="1" autoUpdateAnimBg="0"/>
      <p:bldP spid="10249" grpId="0" animBg="1" autoUpdateAnimBg="0"/>
      <p:bldP spid="1025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s-ES_tradnl" sz="3600" b="1" smtClean="0">
                <a:latin typeface="Comic Sans MS" pitchFamily="66" charset="0"/>
              </a:rPr>
              <a:t>FASE DE OPERACIÓN O                     FUNCIONAMIENTO</a:t>
            </a:r>
            <a:endParaRPr lang="es-ES_tradnl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1828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Insumos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581400" y="1828800"/>
            <a:ext cx="1828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Procesos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248400" y="1828800"/>
            <a:ext cx="1828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Productos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819400" y="2057400"/>
            <a:ext cx="685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486400" y="2057400"/>
            <a:ext cx="685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1447800" y="25146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4191000" y="25146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6858000" y="25146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57200" y="3200400"/>
            <a:ext cx="2514600" cy="2740025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 eaLnBrk="0" hangingPunct="0">
              <a:spcBef>
                <a:spcPct val="30000"/>
              </a:spcBef>
            </a:pPr>
            <a:r>
              <a:rPr lang="es-ES_tradnl" sz="1800"/>
              <a:t>Proyecto: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Obras terminadas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Listo para funcionar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Normas y procedimientos para la operación del Proy.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Capital de trabajo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Recursos Humanos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352800" y="3200400"/>
            <a:ext cx="2438400" cy="2786063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ctr" eaLnBrk="0" hangingPunct="0">
              <a:spcBef>
                <a:spcPct val="30000"/>
              </a:spcBef>
            </a:pPr>
            <a:r>
              <a:rPr lang="es-ES_tradnl" sz="1800" b="1"/>
              <a:t>PROCESO DE</a:t>
            </a:r>
          </a:p>
          <a:p>
            <a:pPr marL="190500" indent="-190500" algn="ctr" eaLnBrk="0" hangingPunct="0">
              <a:spcBef>
                <a:spcPct val="30000"/>
              </a:spcBef>
            </a:pPr>
            <a:r>
              <a:rPr lang="es-ES_tradnl" sz="1800" b="1"/>
              <a:t>OPERACIÓN O</a:t>
            </a:r>
          </a:p>
          <a:p>
            <a:pPr marL="190500" indent="-190500" algn="ctr" eaLnBrk="0" hangingPunct="0">
              <a:spcBef>
                <a:spcPct val="30000"/>
              </a:spcBef>
            </a:pPr>
            <a:r>
              <a:rPr lang="es-ES_tradnl" sz="1800" b="1"/>
              <a:t>FUNCIONAMIENTO</a:t>
            </a: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096000" y="3200400"/>
            <a:ext cx="2362200" cy="2786063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r>
              <a:rPr lang="es-ES_tradnl" sz="1800"/>
              <a:t>Proyecto: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Bienes y servicios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Persona atendida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Etc..</a:t>
            </a:r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971800" y="4419600"/>
            <a:ext cx="304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5791200" y="4419600"/>
            <a:ext cx="304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352800" y="6019800"/>
            <a:ext cx="2438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400"/>
              <a:t>Resuelve necesidades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sz="1400"/>
              <a:t>se financia con gastos corrientes</a:t>
            </a:r>
            <a:endParaRPr lang="es-ES_tradnl"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s-ES_tradnl" sz="3200" b="1" smtClean="0">
                <a:latin typeface="Comic Sans MS" pitchFamily="66" charset="0"/>
              </a:rPr>
              <a:t> FASE DE OPERACIÓN O    FUNCIONAMIENTO</a:t>
            </a:r>
            <a:endParaRPr lang="es-ES_tradnl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00400" y="1752600"/>
            <a:ext cx="2590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PROCESOS</a:t>
            </a:r>
            <a:endParaRPr lang="es-ES_tradnl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114800" y="2286000"/>
            <a:ext cx="7620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752600" y="2971800"/>
            <a:ext cx="5486400" cy="2362200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057400" y="32766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Desarrollo</a:t>
            </a:r>
            <a:endParaRPr lang="es-ES_tradnl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057400" y="39624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Vida útil del Proyecto</a:t>
            </a:r>
            <a:endParaRPr lang="es-ES_tradnl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057400" y="46482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Evaluación Ex-Post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752600" y="5334000"/>
            <a:ext cx="5486400" cy="514350"/>
          </a:xfrm>
          <a:prstGeom prst="rect">
            <a:avLst/>
          </a:prstGeom>
          <a:solidFill>
            <a:schemeClr val="bg2"/>
          </a:solidFill>
          <a:ln w="5715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Proceso de Evaluación y Gerencial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nimBg="1" autoUpdateAnimBg="0"/>
      <p:bldP spid="11268" grpId="0" animBg="1" autoUpdateAnimBg="0"/>
      <p:bldP spid="11269" grpId="0" animBg="1"/>
      <p:bldP spid="11270" grpId="0" animBg="1" autoUpdateAnimBg="0"/>
      <p:bldP spid="11271" grpId="0" animBg="1" autoUpdateAnimBg="0"/>
      <p:bldP spid="11272" grpId="0" animBg="1" autoUpdateAnimBg="0"/>
      <p:bldP spid="1127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6705600" y="2057400"/>
            <a:ext cx="1625600" cy="471488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2"/>
            </a:solidFill>
            <a:round/>
            <a:headEnd/>
            <a:tailEnd/>
          </a:ln>
          <a:effectLst>
            <a:outerShdw dist="107763" dir="2700000" algn="ctr" rotWithShape="0">
              <a:srgbClr val="00279F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6858000" y="4343400"/>
            <a:ext cx="2006600" cy="7874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2"/>
            </a:solidFill>
            <a:round/>
            <a:headEnd/>
            <a:tailEnd/>
          </a:ln>
          <a:effectLst>
            <a:outerShdw dist="107763" dir="2700000" algn="ctr" rotWithShape="0">
              <a:srgbClr val="00279F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876800" y="6172200"/>
            <a:ext cx="2006600" cy="452438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2"/>
            </a:solidFill>
            <a:round/>
            <a:headEnd/>
            <a:tailEnd/>
          </a:ln>
          <a:effectLst>
            <a:outerShdw dist="107763" dir="2700000" algn="ctr" rotWithShape="0">
              <a:srgbClr val="00279F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s-ES" sz="1800" b="1">
              <a:solidFill>
                <a:srgbClr val="FC0128"/>
              </a:solidFill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1371600" y="5105400"/>
            <a:ext cx="1625600" cy="7112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2"/>
            </a:solidFill>
            <a:round/>
            <a:headEnd/>
            <a:tailEnd/>
          </a:ln>
          <a:effectLst>
            <a:outerShdw dist="107763" dir="2700000" algn="ctr" rotWithShape="0">
              <a:srgbClr val="00279F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2892425" y="1427163"/>
            <a:ext cx="3073400" cy="7747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279F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s-ES" sz="1800" b="1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2206625" y="500063"/>
            <a:ext cx="4292600" cy="6350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s-ES" sz="1800" b="1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228600" y="2438400"/>
            <a:ext cx="1778000" cy="614363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279F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781800" y="2133600"/>
            <a:ext cx="1530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s-ES_tradnl" sz="1400" b="1">
                <a:latin typeface="Arial" charset="0"/>
              </a:rPr>
              <a:t>PREINVERSION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7086600" y="4343400"/>
            <a:ext cx="2057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s-ES_tradnl" sz="1400" b="1">
                <a:latin typeface="Arial" charset="0"/>
              </a:rPr>
              <a:t>PROMOCION </a:t>
            </a:r>
          </a:p>
          <a:p>
            <a:pPr eaLnBrk="0" hangingPunct="0"/>
            <a:r>
              <a:rPr lang="es-ES_tradnl" sz="1400" b="1">
                <a:latin typeface="Arial" charset="0"/>
              </a:rPr>
              <a:t>NEGOCIACION Y</a:t>
            </a:r>
          </a:p>
          <a:p>
            <a:pPr eaLnBrk="0" hangingPunct="0"/>
            <a:r>
              <a:rPr lang="es-ES_tradnl" sz="1400" b="1">
                <a:latin typeface="Arial" charset="0"/>
              </a:rPr>
              <a:t>FINANCIAMIENTO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105400" y="6248400"/>
            <a:ext cx="1438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s-ES_tradnl" sz="1400" b="1">
                <a:latin typeface="Arial" charset="0"/>
              </a:rPr>
              <a:t>DISEÑO FINAL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524000" y="5181600"/>
            <a:ext cx="1692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s-ES_tradnl" sz="1400" b="1">
                <a:latin typeface="Arial" charset="0"/>
              </a:rPr>
              <a:t>  INVERSION</a:t>
            </a:r>
          </a:p>
          <a:p>
            <a:pPr eaLnBrk="0" hangingPunct="0"/>
            <a:r>
              <a:rPr lang="es-ES_tradnl" sz="1400" b="1">
                <a:latin typeface="Arial" charset="0"/>
              </a:rPr>
              <a:t>  EJECUCION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28600" y="2438400"/>
            <a:ext cx="18129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s-ES_tradnl" sz="1400" b="1">
                <a:latin typeface="Arial" charset="0"/>
              </a:rPr>
              <a:t>    OPERACION</a:t>
            </a:r>
          </a:p>
          <a:p>
            <a:pPr eaLnBrk="0" hangingPunct="0"/>
            <a:r>
              <a:rPr lang="es-ES_tradnl" sz="1400" b="1">
                <a:latin typeface="Arial" charset="0"/>
              </a:rPr>
              <a:t>FUNCIONAMIENTO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3122613" y="1690688"/>
            <a:ext cx="2868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s-ES_tradnl" sz="1400" b="1">
                <a:latin typeface="Arial" charset="0"/>
              </a:rPr>
              <a:t>PROBLEMAS/NECESIDADES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2452688" y="646113"/>
            <a:ext cx="400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s-ES_tradnl" sz="1800" b="1">
                <a:latin typeface="Arial" charset="0"/>
              </a:rPr>
              <a:t>CICLO DE VIDA DE UN PROYECTO</a:t>
            </a:r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7315200" y="54864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6934200" y="6400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4267200" y="64008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4267200" y="6096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2209800" y="1676400"/>
            <a:ext cx="685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 flipV="1">
            <a:off x="2819400" y="5867400"/>
            <a:ext cx="4572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6629400" y="1828800"/>
            <a:ext cx="5334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>
            <a:off x="8610600" y="4038600"/>
            <a:ext cx="762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3430588" y="422275"/>
            <a:ext cx="146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V="1">
            <a:off x="457200" y="3124200"/>
            <a:ext cx="152400" cy="4572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1828800" y="2590800"/>
            <a:ext cx="5486400" cy="2057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316" name="Oval 28"/>
          <p:cNvSpPr>
            <a:spLocks noChangeArrowheads="1"/>
          </p:cNvSpPr>
          <p:nvPr/>
        </p:nvSpPr>
        <p:spPr bwMode="auto">
          <a:xfrm>
            <a:off x="2743200" y="3200400"/>
            <a:ext cx="3733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V="1">
            <a:off x="5562600" y="609600"/>
            <a:ext cx="205740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3886200" y="4038600"/>
            <a:ext cx="3810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 flipH="1" flipV="1">
            <a:off x="1219200" y="609600"/>
            <a:ext cx="18288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5410200" y="39624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600" b="1"/>
              <a:t>EX-ANTE</a:t>
            </a:r>
            <a:endParaRPr lang="es-ES_tradnl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228600" y="3886200"/>
            <a:ext cx="2895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1752600" y="34290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600" b="1"/>
              <a:t>EX-POST</a:t>
            </a:r>
            <a:endParaRPr lang="es-ES_tradnl"/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2819400" y="4038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600" b="1"/>
              <a:t>DURANTE</a:t>
            </a:r>
            <a:endParaRPr lang="es-ES_tradnl"/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3048000" y="34290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800" b="1"/>
              <a:t>PROCESO DE EVALUACIÓN</a:t>
            </a:r>
            <a:endParaRPr lang="es-ES_tradnl"/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6629400" y="2743200"/>
            <a:ext cx="18288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eaLnBrk="0" hangingPunct="0">
              <a:lnSpc>
                <a:spcPct val="55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es-ES_tradnl" sz="1400"/>
              <a:t>Financiera</a:t>
            </a:r>
          </a:p>
          <a:p>
            <a:pPr marL="190500" indent="-190500" eaLnBrk="0" hangingPunct="0">
              <a:lnSpc>
                <a:spcPct val="55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es-ES_tradnl" sz="1400"/>
              <a:t>Económica/Social</a:t>
            </a:r>
          </a:p>
          <a:p>
            <a:pPr marL="190500" indent="-190500" eaLnBrk="0" hangingPunct="0">
              <a:lnSpc>
                <a:spcPct val="55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es-ES_tradnl" sz="1400"/>
              <a:t>Ambiental, EIA</a:t>
            </a:r>
            <a:endParaRPr lang="es-ES_tradnl"/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1219200" y="5943600"/>
            <a:ext cx="12954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eaLnBrk="0" hangingPunct="0">
              <a:lnSpc>
                <a:spcPct val="55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es-ES_tradnl" sz="1400"/>
              <a:t>Físico</a:t>
            </a:r>
          </a:p>
          <a:p>
            <a:pPr marL="190500" indent="-190500" eaLnBrk="0" hangingPunct="0">
              <a:lnSpc>
                <a:spcPct val="55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es-ES_tradnl" sz="1400"/>
              <a:t>Financiero</a:t>
            </a:r>
          </a:p>
          <a:p>
            <a:pPr marL="190500" indent="-190500" eaLnBrk="0" hangingPunct="0">
              <a:lnSpc>
                <a:spcPct val="55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es-ES_tradnl" sz="1400"/>
              <a:t>Calidad</a:t>
            </a:r>
            <a:endParaRPr lang="es-ES_tradnl"/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609600" y="3200400"/>
            <a:ext cx="18288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eaLnBrk="0" hangingPunct="0">
              <a:lnSpc>
                <a:spcPct val="55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es-ES_tradnl" sz="1400"/>
              <a:t>Producto/Servicio</a:t>
            </a:r>
          </a:p>
          <a:p>
            <a:pPr marL="190500" indent="-190500" eaLnBrk="0" hangingPunct="0">
              <a:lnSpc>
                <a:spcPct val="55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es-ES_tradnl" sz="1400"/>
              <a:t>Efectos</a:t>
            </a:r>
          </a:p>
          <a:p>
            <a:pPr marL="190500" indent="-190500" eaLnBrk="0" hangingPunct="0">
              <a:lnSpc>
                <a:spcPct val="55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es-ES_tradnl" sz="1400"/>
              <a:t>Impactos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6" grpId="0" animBg="1"/>
      <p:bldP spid="12317" grpId="0" animBg="1"/>
      <p:bldP spid="12318" grpId="0" animBg="1"/>
      <p:bldP spid="12319" grpId="0" animBg="1"/>
      <p:bldP spid="12320" grpId="0" autoUpdateAnimBg="0"/>
      <p:bldP spid="12321" grpId="0" animBg="1"/>
      <p:bldP spid="12322" grpId="0" autoUpdateAnimBg="0"/>
      <p:bldP spid="12323" grpId="0" autoUpdateAnimBg="0"/>
      <p:bldP spid="12324" grpId="0" build="p" autoUpdateAnimBg="0" advAuto="0"/>
      <p:bldP spid="12325" grpId="0" build="p" autoUpdateAnimBg="0"/>
      <p:bldP spid="12326" grpId="0" build="p" autoUpdateAnimBg="0"/>
      <p:bldP spid="1232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             </a:t>
            </a:r>
            <a:r>
              <a:rPr lang="es-MX" sz="7200" smtClean="0"/>
              <a:t>Sintesis</a:t>
            </a:r>
            <a:endParaRPr lang="es-ES" sz="7200" smtClean="0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		Muchas Gracias</a:t>
            </a:r>
            <a:endParaRPr lang="es-E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1733550" y="1719263"/>
            <a:ext cx="5299075" cy="3868737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5864225" y="2790825"/>
            <a:ext cx="1625600" cy="471488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2"/>
            </a:solidFill>
            <a:round/>
            <a:headEnd/>
            <a:tailEnd/>
          </a:ln>
          <a:effectLst>
            <a:outerShdw dist="107763" dir="2700000" algn="ctr" rotWithShape="0">
              <a:srgbClr val="00279F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5483225" y="4081463"/>
            <a:ext cx="2006600" cy="7874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2"/>
            </a:solidFill>
            <a:round/>
            <a:headEnd/>
            <a:tailEnd/>
          </a:ln>
          <a:effectLst>
            <a:outerShdw dist="107763" dir="2700000" algn="ctr" rotWithShape="0">
              <a:srgbClr val="00279F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578225" y="5711825"/>
            <a:ext cx="2006600" cy="452438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2"/>
            </a:solidFill>
            <a:round/>
            <a:headEnd/>
            <a:tailEnd/>
          </a:ln>
          <a:effectLst>
            <a:outerShdw dist="107763" dir="2700000" algn="ctr" rotWithShape="0">
              <a:srgbClr val="00279F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s-ES" sz="1800" b="1">
              <a:solidFill>
                <a:srgbClr val="FC0128"/>
              </a:solidFill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292225" y="4081463"/>
            <a:ext cx="1625600" cy="7112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2"/>
            </a:solidFill>
            <a:round/>
            <a:headEnd/>
            <a:tailEnd/>
          </a:ln>
          <a:effectLst>
            <a:outerShdw dist="107763" dir="2700000" algn="ctr" rotWithShape="0">
              <a:srgbClr val="00279F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2892425" y="1427163"/>
            <a:ext cx="3073400" cy="7747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279F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s-ES" sz="1800" b="1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2206625" y="500063"/>
            <a:ext cx="4292600" cy="6350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s-ES" sz="1800" b="1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1292225" y="2633663"/>
            <a:ext cx="1778000" cy="614362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279F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921375" y="2914650"/>
            <a:ext cx="1530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s-ES_tradnl" sz="1400" b="1">
                <a:latin typeface="Arial" charset="0"/>
              </a:rPr>
              <a:t>PREINVERSION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762625" y="4114800"/>
            <a:ext cx="2057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s-ES_tradnl" sz="1400" b="1">
                <a:latin typeface="Arial" charset="0"/>
              </a:rPr>
              <a:t>PROMOCION, </a:t>
            </a:r>
          </a:p>
          <a:p>
            <a:pPr eaLnBrk="0" hangingPunct="0"/>
            <a:r>
              <a:rPr lang="es-ES_tradnl" sz="1400" b="1">
                <a:latin typeface="Arial" charset="0"/>
              </a:rPr>
              <a:t>NEGOCIACION Y</a:t>
            </a:r>
          </a:p>
          <a:p>
            <a:pPr eaLnBrk="0" hangingPunct="0"/>
            <a:r>
              <a:rPr lang="es-ES_tradnl" sz="1400" b="1">
                <a:latin typeface="Arial" charset="0"/>
              </a:rPr>
              <a:t>FINANCIAMIENTO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849688" y="5829300"/>
            <a:ext cx="1438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s-ES_tradnl" sz="1400" b="1">
                <a:latin typeface="Arial" charset="0"/>
              </a:rPr>
              <a:t>DISEÑO FINAL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292225" y="4192588"/>
            <a:ext cx="1692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s-ES_tradnl" sz="1400" b="1">
                <a:latin typeface="Arial" charset="0"/>
              </a:rPr>
              <a:t>  INVERSION/</a:t>
            </a:r>
          </a:p>
          <a:p>
            <a:pPr eaLnBrk="0" hangingPunct="0"/>
            <a:r>
              <a:rPr lang="es-ES_tradnl" sz="1400" b="1">
                <a:latin typeface="Arial" charset="0"/>
              </a:rPr>
              <a:t>  EJECUCION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296988" y="2692400"/>
            <a:ext cx="18129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s-ES_tradnl" sz="1400" b="1">
                <a:latin typeface="Arial" charset="0"/>
              </a:rPr>
              <a:t>    OPERACIÓN O</a:t>
            </a:r>
          </a:p>
          <a:p>
            <a:pPr eaLnBrk="0" hangingPunct="0"/>
            <a:r>
              <a:rPr lang="es-ES_tradnl" sz="1400" b="1">
                <a:latin typeface="Arial" charset="0"/>
              </a:rPr>
              <a:t>FUNCIONAMIENTO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3122613" y="1690688"/>
            <a:ext cx="2868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s-ES_tradnl" sz="1400" b="1">
                <a:latin typeface="Arial" charset="0"/>
              </a:rPr>
              <a:t>PROBLEMAS/NECESIDADES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452688" y="646113"/>
            <a:ext cx="400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s-ES_tradnl" sz="1800" b="1">
                <a:latin typeface="Arial" charset="0"/>
              </a:rPr>
              <a:t>CICLO DE VIDA DE UN PROYECTO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6067425" y="5199063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5686425" y="59610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H="1">
            <a:off x="2943225" y="5961063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V="1">
            <a:off x="2943225" y="527526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V="1">
            <a:off x="2333625" y="2074863"/>
            <a:ext cx="53340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H="1" flipV="1">
            <a:off x="2257425" y="4894263"/>
            <a:ext cx="381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6524625" y="2455863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>
            <a:off x="6981825" y="3751263"/>
            <a:ext cx="762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3430588" y="422275"/>
            <a:ext cx="146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V="1">
            <a:off x="1724025" y="3294063"/>
            <a:ext cx="0" cy="4572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304800"/>
            <a:ext cx="7772400" cy="1768475"/>
          </a:xfrm>
        </p:spPr>
        <p:txBody>
          <a:bodyPr/>
          <a:lstStyle/>
          <a:p>
            <a:pPr eaLnBrk="1" hangingPunct="1"/>
            <a:r>
              <a:rPr lang="es-ES_tradnl" sz="3200" b="1" smtClean="0">
                <a:latin typeface="Comic Sans MS" pitchFamily="66" charset="0"/>
              </a:rPr>
              <a:t>        FASE DE PREINVERSIÓN</a:t>
            </a:r>
            <a:endParaRPr lang="es-ES_tradnl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1828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Insumos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581400" y="1828800"/>
            <a:ext cx="1828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Procesos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248400" y="1828800"/>
            <a:ext cx="1828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Productos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819400" y="2057400"/>
            <a:ext cx="685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5486400" y="2057400"/>
            <a:ext cx="685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1447800" y="25146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4191000" y="25146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6858000" y="25146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81000" y="3200400"/>
            <a:ext cx="2590800" cy="3206750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Estrategias de desarrollo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Problemas o necesidades del país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Acuerdos, tratados y convenios a nivel bilateral, regional y multilateral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Recursos Humanos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Recursos Financieros</a:t>
            </a:r>
            <a:endParaRPr lang="es-ES_tradnl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352800" y="3200400"/>
            <a:ext cx="2362200" cy="3224213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40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096000" y="3200400"/>
            <a:ext cx="2362200" cy="3176588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30000"/>
              </a:spcBef>
            </a:pPr>
            <a:r>
              <a:rPr lang="es-ES_tradnl" sz="1800"/>
              <a:t>Documentos de proyectos  en distintos niveles:</a:t>
            </a:r>
          </a:p>
          <a:p>
            <a:pPr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  Identificación</a:t>
            </a:r>
          </a:p>
          <a:p>
            <a:pPr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  Perfil</a:t>
            </a:r>
          </a:p>
          <a:p>
            <a:pPr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  Prefactibilidad</a:t>
            </a:r>
          </a:p>
          <a:p>
            <a:pPr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  factibilidad</a:t>
            </a:r>
          </a:p>
          <a:p>
            <a:pPr algn="just" eaLnBrk="0" hangingPunct="0">
              <a:spcBef>
                <a:spcPct val="30000"/>
              </a:spcBef>
            </a:pPr>
            <a:endParaRPr lang="es-ES_tradnl" sz="800"/>
          </a:p>
          <a:p>
            <a:pPr algn="just" eaLnBrk="0" hangingPunct="0">
              <a:spcBef>
                <a:spcPct val="30000"/>
              </a:spcBef>
            </a:pPr>
            <a:endParaRPr lang="es-ES_tradnl" sz="800"/>
          </a:p>
          <a:p>
            <a:pPr algn="just" eaLnBrk="0" hangingPunct="0">
              <a:spcBef>
                <a:spcPct val="30000"/>
              </a:spcBef>
            </a:pPr>
            <a:endParaRPr lang="es-ES_tradnl" sz="800"/>
          </a:p>
          <a:p>
            <a:pPr algn="just" eaLnBrk="0" hangingPunct="0">
              <a:spcBef>
                <a:spcPct val="30000"/>
              </a:spcBef>
            </a:pPr>
            <a:endParaRPr lang="es-ES_tradnl" sz="800"/>
          </a:p>
          <a:p>
            <a:pPr algn="just" eaLnBrk="0" hangingPunct="0">
              <a:spcBef>
                <a:spcPct val="30000"/>
              </a:spcBef>
            </a:pPr>
            <a:endParaRPr lang="es-ES_tradnl" sz="800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505200" y="3429000"/>
            <a:ext cx="3810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5181600" y="3429000"/>
            <a:ext cx="3810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4648200" y="3429000"/>
            <a:ext cx="3810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4038600" y="3429000"/>
            <a:ext cx="3810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581400" y="4038600"/>
            <a:ext cx="228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ES_tradnl" sz="2000"/>
          </a:p>
          <a:p>
            <a:pPr eaLnBrk="0" hangingPunct="0">
              <a:spcBef>
                <a:spcPct val="50000"/>
              </a:spcBef>
            </a:pPr>
            <a:r>
              <a:rPr lang="es-ES_tradnl" sz="2000"/>
              <a:t>I</a:t>
            </a:r>
            <a:endParaRPr lang="es-ES_tradnl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181600" y="4038600"/>
            <a:ext cx="533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ES_tradnl" sz="2000"/>
          </a:p>
          <a:p>
            <a:pPr eaLnBrk="0" hangingPunct="0">
              <a:spcBef>
                <a:spcPct val="50000"/>
              </a:spcBef>
            </a:pPr>
            <a:r>
              <a:rPr lang="es-ES_tradnl" sz="2000"/>
              <a:t>IV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4648200" y="4038600"/>
            <a:ext cx="60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ES_tradnl" sz="2000"/>
          </a:p>
          <a:p>
            <a:pPr eaLnBrk="0" hangingPunct="0">
              <a:spcBef>
                <a:spcPct val="50000"/>
              </a:spcBef>
            </a:pPr>
            <a:r>
              <a:rPr lang="es-ES_tradnl" sz="2000"/>
              <a:t>III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4114800" y="40386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ES_tradnl" sz="2000"/>
          </a:p>
          <a:p>
            <a:pPr eaLnBrk="0" hangingPunct="0">
              <a:spcBef>
                <a:spcPct val="50000"/>
              </a:spcBef>
            </a:pPr>
            <a:r>
              <a:rPr lang="es-ES_tradnl" sz="2000"/>
              <a:t>II</a:t>
            </a:r>
            <a:endParaRPr lang="es-ES_tradnl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971800" y="4419600"/>
            <a:ext cx="304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5715000" y="4419600"/>
            <a:ext cx="304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b="1" smtClean="0">
                <a:latin typeface="Comic Sans MS" pitchFamily="66" charset="0"/>
              </a:rPr>
              <a:t>    FASE DE PREINVERSIÓN</a:t>
            </a:r>
            <a:endParaRPr lang="es-ES_tradnl" smtClean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00400" y="1371600"/>
            <a:ext cx="2590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PROCESOS</a:t>
            </a:r>
            <a:endParaRPr lang="es-ES_tradnl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114800" y="1905000"/>
            <a:ext cx="7620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752600" y="2590800"/>
            <a:ext cx="5486400" cy="3048000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981200" y="28194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Identificación</a:t>
            </a:r>
            <a:endParaRPr lang="es-ES_tradnl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057400" y="35052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Perfil</a:t>
            </a:r>
            <a:endParaRPr lang="es-ES_tradnl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057400" y="41910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Prefactibilidad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057400" y="49530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Factibilidad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752600" y="5943600"/>
            <a:ext cx="5486400" cy="514350"/>
          </a:xfrm>
          <a:prstGeom prst="rect">
            <a:avLst/>
          </a:prstGeom>
          <a:solidFill>
            <a:schemeClr val="bg2"/>
          </a:solidFill>
          <a:ln w="5715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Proceso de Evaluación y Gerencial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nimBg="1" autoUpdateAnimBg="0"/>
      <p:bldP spid="8196" grpId="0" animBg="1" autoUpdateAnimBg="0"/>
      <p:bldP spid="8197" grpId="0" animBg="1"/>
      <p:bldP spid="8198" grpId="0" animBg="1" autoUpdateAnimBg="0"/>
      <p:bldP spid="8199" grpId="0" animBg="1" autoUpdateAnimBg="0"/>
      <p:bldP spid="8200" grpId="0" animBg="1" autoUpdateAnimBg="0"/>
      <p:bldP spid="8201" grpId="0" animBg="1" autoUpdateAnimBg="0"/>
      <p:bldP spid="820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2800" b="1" smtClean="0">
                <a:latin typeface="Comic Sans MS" pitchFamily="66" charset="0"/>
              </a:rPr>
              <a:t>         FASE DE PROMOCIÓN, NEGOCIACIÓN Y FINANCIAMIENTO</a:t>
            </a:r>
            <a:r>
              <a:rPr lang="es-ES_tradnl" sz="3600" b="1" smtClean="0">
                <a:latin typeface="Comic Sans MS" pitchFamily="66" charset="0"/>
              </a:rPr>
              <a:t> </a:t>
            </a:r>
            <a:endParaRPr lang="es-ES_tradnl" smtClean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1828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Insumos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581400" y="1828800"/>
            <a:ext cx="1828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Procesos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248400" y="1828800"/>
            <a:ext cx="1828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Productos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819400" y="2057400"/>
            <a:ext cx="685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5486400" y="2057400"/>
            <a:ext cx="685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1447800" y="25146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4191000" y="25146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6858000" y="25146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09600" y="3200400"/>
            <a:ext cx="2362200" cy="2849563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Documentos de proyectos con distintos niveles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Fuentes de financiamiento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Técnicas de negociación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Recursos humanos capacitados</a:t>
            </a:r>
            <a:endParaRPr lang="es-ES_tradnl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352800" y="3200400"/>
            <a:ext cx="2438400" cy="2903538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9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9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096000" y="3200400"/>
            <a:ext cx="2362200" cy="2901950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Documentos de proyectos aprobados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Viabilidad política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Financiamiento</a:t>
            </a:r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800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505200" y="3429000"/>
            <a:ext cx="3810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5181600" y="3429000"/>
            <a:ext cx="3810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4648200" y="3429000"/>
            <a:ext cx="3810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038600" y="3429000"/>
            <a:ext cx="3810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581400" y="40386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/>
              <a:t>I</a:t>
            </a:r>
            <a:endParaRPr lang="es-ES_tradnl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181600" y="4038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/>
              <a:t>IV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648200" y="4038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/>
              <a:t>III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114800" y="4038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/>
              <a:t>II</a:t>
            </a:r>
            <a:endParaRPr lang="es-ES_tradnl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2971800" y="4419600"/>
            <a:ext cx="304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5791200" y="4419600"/>
            <a:ext cx="304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3352800" y="6248400"/>
            <a:ext cx="2438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400"/>
              <a:t>Se financia con gastos corrientes</a:t>
            </a:r>
            <a:endParaRPr lang="es-ES_tradnl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1143000"/>
          </a:xfrm>
        </p:spPr>
        <p:txBody>
          <a:bodyPr/>
          <a:lstStyle/>
          <a:p>
            <a:pPr eaLnBrk="1" hangingPunct="1"/>
            <a:r>
              <a:rPr lang="es-ES_tradnl" sz="3200" b="1" smtClean="0">
                <a:latin typeface="Comic Sans MS" pitchFamily="66" charset="0"/>
              </a:rPr>
              <a:t>        FASE DE PROMOCIÓN, NEGOCIACIÓN Y FINANCIAMIENTO</a:t>
            </a:r>
            <a:endParaRPr lang="es-ES_tradnl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200400" y="1752600"/>
            <a:ext cx="2590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PROCESOS</a:t>
            </a:r>
            <a:endParaRPr lang="es-ES_tradnl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114800" y="2286000"/>
            <a:ext cx="7620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752600" y="2971800"/>
            <a:ext cx="5486400" cy="2895600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057400" y="31242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Viabilidad Política/Institucional</a:t>
            </a:r>
            <a:endParaRPr lang="es-ES_tradnl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057400" y="38100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Identificar Organismos</a:t>
            </a:r>
            <a:endParaRPr lang="es-ES_tradnl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057400" y="44958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Elaborar el PRODOC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057400" y="51816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Estrategia de negociación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752600" y="6096000"/>
            <a:ext cx="5486400" cy="514350"/>
          </a:xfrm>
          <a:prstGeom prst="rect">
            <a:avLst/>
          </a:prstGeom>
          <a:solidFill>
            <a:schemeClr val="bg2"/>
          </a:solidFill>
          <a:ln w="5715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Proceso de Evaluación y Gerencial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nimBg="1" autoUpdateAnimBg="0"/>
      <p:bldP spid="9220" grpId="0" animBg="1" autoUpdateAnimBg="0"/>
      <p:bldP spid="9221" grpId="0" animBg="1"/>
      <p:bldP spid="9222" grpId="0" animBg="1" autoUpdateAnimBg="0"/>
      <p:bldP spid="9223" grpId="0" animBg="1" autoUpdateAnimBg="0"/>
      <p:bldP spid="9224" grpId="0" animBg="1" autoUpdateAnimBg="0"/>
      <p:bldP spid="9225" grpId="0" animBg="1" autoUpdateAnimBg="0"/>
      <p:bldP spid="922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b="1" smtClean="0">
                <a:latin typeface="Comic Sans MS" pitchFamily="66" charset="0"/>
              </a:rPr>
              <a:t> INTERFASE DE DISEÑO FINAL </a:t>
            </a:r>
            <a:endParaRPr lang="es-ES_tradnl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1828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Insumos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581400" y="1828800"/>
            <a:ext cx="1828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Procesos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248400" y="1828800"/>
            <a:ext cx="1828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Productos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819400" y="2057400"/>
            <a:ext cx="685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5486400" y="2057400"/>
            <a:ext cx="685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1447800" y="25146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4191000" y="25146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6858000" y="25146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57200" y="3200400"/>
            <a:ext cx="2514600" cy="2492375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Documentos de proyectos aprobados con viabilidad política y  financiamiento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Términos de referencia para los desembolsos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Empresas consultoras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352800" y="3200400"/>
            <a:ext cx="2438400" cy="254635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9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9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096000" y="3200400"/>
            <a:ext cx="2362200" cy="2611438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Documentos de proyectos con: Diseño Final, Ingeniería, arquitectura y listo para su ejecución</a:t>
            </a:r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57600" y="3429000"/>
            <a:ext cx="3810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029200" y="3429000"/>
            <a:ext cx="3810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343400" y="3429000"/>
            <a:ext cx="3810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733800" y="40386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/>
              <a:t>I</a:t>
            </a:r>
            <a:endParaRPr lang="es-ES_tradnl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029200" y="4038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/>
              <a:t>III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419600" y="4038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/>
              <a:t>II</a:t>
            </a:r>
            <a:endParaRPr lang="es-ES_tradnl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2971800" y="4419600"/>
            <a:ext cx="304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5791200" y="4419600"/>
            <a:ext cx="304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3352800" y="5791200"/>
            <a:ext cx="2438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400"/>
              <a:t>Los costos del diseño son parte de la inversión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sz="1400"/>
              <a:t>por lo general se subcontrata</a:t>
            </a:r>
            <a:endParaRPr lang="es-ES_tradnl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/>
          <p:cNvSpPr>
            <a:spLocks noChangeArrowheads="1"/>
          </p:cNvSpPr>
          <p:nvPr/>
        </p:nvSpPr>
        <p:spPr bwMode="auto">
          <a:xfrm>
            <a:off x="2209800" y="4724400"/>
            <a:ext cx="464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752600" y="2971800"/>
            <a:ext cx="5486400" cy="2362200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s-ES_tradnl" sz="3200" b="1" smtClean="0">
                <a:latin typeface="Comic Sans MS" pitchFamily="66" charset="0"/>
              </a:rPr>
              <a:t> FASE DE</a:t>
            </a:r>
            <a:br>
              <a:rPr lang="es-ES_tradnl" sz="3200" b="1" smtClean="0">
                <a:latin typeface="Comic Sans MS" pitchFamily="66" charset="0"/>
              </a:rPr>
            </a:br>
            <a:r>
              <a:rPr lang="es-ES_tradnl" sz="3200" b="1" smtClean="0">
                <a:latin typeface="Comic Sans MS" pitchFamily="66" charset="0"/>
              </a:rPr>
              <a:t>DISEÑO FINAL</a:t>
            </a:r>
            <a:endParaRPr lang="es-ES_tradnl" smtClean="0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3200400" y="1752600"/>
            <a:ext cx="2590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/>
              <a:t>PROCESOS</a:t>
            </a:r>
            <a:endParaRPr lang="es-ES_tradnl"/>
          </a:p>
        </p:txBody>
      </p:sp>
      <p:sp>
        <p:nvSpPr>
          <p:cNvPr id="10246" name="AutoShape 4"/>
          <p:cNvSpPr>
            <a:spLocks noChangeArrowheads="1"/>
          </p:cNvSpPr>
          <p:nvPr/>
        </p:nvSpPr>
        <p:spPr bwMode="auto">
          <a:xfrm>
            <a:off x="4114800" y="2286000"/>
            <a:ext cx="7620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/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2057400" y="3276600"/>
            <a:ext cx="4800600" cy="4953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Contratación de firmas consultoras</a:t>
            </a: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2057400" y="3962400"/>
            <a:ext cx="48006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s-ES_tradnl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752600" y="5715000"/>
            <a:ext cx="5486400" cy="51435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Proceso de Evaluación y Gerencial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2041525" y="3927475"/>
            <a:ext cx="4606925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/>
              <a:t>   Desarrollo del diseño del proyecto</a:t>
            </a:r>
            <a:endParaRPr lang="es-ES"/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2041525" y="4689475"/>
            <a:ext cx="384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/>
              <a:t>          Ajustes fines del diseño</a:t>
            </a:r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b="1" smtClean="0">
                <a:latin typeface="Comic Sans MS" pitchFamily="66" charset="0"/>
              </a:rPr>
              <a:t>      FASE DE INVERSIÓN</a:t>
            </a:r>
            <a:endParaRPr lang="es-ES_tradnl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1828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Insumos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581400" y="1828800"/>
            <a:ext cx="1828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Procesos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248400" y="1828800"/>
            <a:ext cx="1828800" cy="49530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/>
              <a:t>Productos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819400" y="2057400"/>
            <a:ext cx="685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486400" y="2057400"/>
            <a:ext cx="685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1447800" y="25146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4191000" y="25146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6858000" y="25146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57200" y="3200400"/>
            <a:ext cx="2514600" cy="2574925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Documentos de proyectos aprobados con viabilidad política y  financiamiento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Diseños finales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Recursos financieros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Recursos Humanos capacitados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52800" y="3200400"/>
            <a:ext cx="2438400" cy="2546350"/>
          </a:xfrm>
          <a:prstGeom prst="rect">
            <a:avLst/>
          </a:prstGeom>
          <a:solidFill>
            <a:schemeClr val="bg2"/>
          </a:solidFill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9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900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096000" y="3200400"/>
            <a:ext cx="2362200" cy="2584450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 eaLnBrk="0" hangingPunct="0">
              <a:spcBef>
                <a:spcPct val="30000"/>
              </a:spcBef>
            </a:pPr>
            <a:endParaRPr lang="es-ES_tradnl" sz="1800"/>
          </a:p>
          <a:p>
            <a:pPr marL="190500" indent="-190500" algn="just" eaLnBrk="0" hangingPunct="0">
              <a:spcBef>
                <a:spcPct val="30000"/>
              </a:spcBef>
            </a:pPr>
            <a:r>
              <a:rPr lang="es-ES_tradnl" sz="1800"/>
              <a:t>Proyectos: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Obras terminadas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Listo para funcionar</a:t>
            </a:r>
          </a:p>
          <a:p>
            <a:pPr marL="190500" indent="-190500" algn="just" eaLnBrk="0" hangingPunct="0">
              <a:spcBef>
                <a:spcPct val="30000"/>
              </a:spcBef>
              <a:buFontTx/>
              <a:buChar char="•"/>
            </a:pPr>
            <a:r>
              <a:rPr lang="es-ES_tradnl" sz="1800"/>
              <a:t>Recursos Humanos Capacitados</a:t>
            </a:r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  <a:p>
            <a:pPr marL="190500" indent="-190500" algn="just" eaLnBrk="0" hangingPunct="0">
              <a:spcBef>
                <a:spcPct val="30000"/>
              </a:spcBef>
            </a:pPr>
            <a:endParaRPr lang="es-ES_tradnl" sz="600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505200" y="3429000"/>
            <a:ext cx="3810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4724400" y="3429000"/>
            <a:ext cx="3810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114800" y="3429000"/>
            <a:ext cx="3810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581400" y="40386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/>
              <a:t>I</a:t>
            </a:r>
            <a:endParaRPr lang="es-ES_tradnl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724400" y="4038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/>
              <a:t>III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114800" y="4038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/>
              <a:t>II</a:t>
            </a:r>
            <a:endParaRPr lang="es-ES_tradnl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2971800" y="4419600"/>
            <a:ext cx="304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5791200" y="4419600"/>
            <a:ext cx="3048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352800" y="5791200"/>
            <a:ext cx="2438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400"/>
              <a:t>Puesta en marcha del Proy.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sz="1400"/>
              <a:t>Se financia con gastos de Capital</a:t>
            </a:r>
            <a:endParaRPr lang="es-ES_tradnl" sz="1600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5257800" y="3429000"/>
            <a:ext cx="3810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257800" y="4038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/>
              <a:t>IV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presentaciones\Global.pot</Template>
  <TotalTime>254</TotalTime>
  <Words>430</Words>
  <Application>Microsoft Office PowerPoint</Application>
  <PresentationFormat>Presentación en pantalla (4:3)</PresentationFormat>
  <Paragraphs>256</Paragraphs>
  <Slides>14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Tahoma</vt:lpstr>
      <vt:lpstr>Comic Sans MS</vt:lpstr>
      <vt:lpstr>Monotype Sorts</vt:lpstr>
      <vt:lpstr>Global</vt:lpstr>
      <vt:lpstr>  CICLO DE VIDA DE LOS PROYECTOS</vt:lpstr>
      <vt:lpstr>Diapositiva 2</vt:lpstr>
      <vt:lpstr>        FASE DE PREINVERSIÓN</vt:lpstr>
      <vt:lpstr>    FASE DE PREINVERSIÓN</vt:lpstr>
      <vt:lpstr>         FASE DE PROMOCIÓN, NEGOCIACIÓN Y FINANCIAMIENTO </vt:lpstr>
      <vt:lpstr>        FASE DE PROMOCIÓN, NEGOCIACIÓN Y FINANCIAMIENTO</vt:lpstr>
      <vt:lpstr> INTERFASE DE DISEÑO FINAL </vt:lpstr>
      <vt:lpstr> FASE DE DISEÑO FINAL</vt:lpstr>
      <vt:lpstr>      FASE DE INVERSIÓN</vt:lpstr>
      <vt:lpstr>        FASE DE INVERSIÓN</vt:lpstr>
      <vt:lpstr>FASE DE OPERACIÓN O                     FUNCIONAMIENTO</vt:lpstr>
      <vt:lpstr> FASE DE OPERACIÓN O    FUNCIONAMIENTO</vt:lpstr>
      <vt:lpstr>Diapositiva 13</vt:lpstr>
      <vt:lpstr>             Sintesis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DE VIDA DE LOS PROYECTOS</dc:title>
  <dc:creator>icap</dc:creator>
  <cp:lastModifiedBy>Gloria Chicas de Márquez</cp:lastModifiedBy>
  <cp:revision>11</cp:revision>
  <dcterms:created xsi:type="dcterms:W3CDTF">2001-06-22T19:41:41Z</dcterms:created>
  <dcterms:modified xsi:type="dcterms:W3CDTF">2012-05-11T21:05:48Z</dcterms:modified>
</cp:coreProperties>
</file>