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8"/>
  </p:handout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307" r:id="rId9"/>
    <p:sldId id="264" r:id="rId10"/>
    <p:sldId id="265" r:id="rId11"/>
    <p:sldId id="266" r:id="rId12"/>
    <p:sldId id="267" r:id="rId13"/>
    <p:sldId id="293" r:id="rId14"/>
    <p:sldId id="303" r:id="rId15"/>
    <p:sldId id="294" r:id="rId16"/>
    <p:sldId id="304" r:id="rId17"/>
    <p:sldId id="298" r:id="rId18"/>
    <p:sldId id="270" r:id="rId19"/>
    <p:sldId id="271" r:id="rId20"/>
    <p:sldId id="272" r:id="rId21"/>
    <p:sldId id="295" r:id="rId22"/>
    <p:sldId id="305" r:id="rId23"/>
    <p:sldId id="306" r:id="rId24"/>
    <p:sldId id="299" r:id="rId25"/>
    <p:sldId id="274" r:id="rId26"/>
    <p:sldId id="275" r:id="rId27"/>
    <p:sldId id="276" r:id="rId28"/>
    <p:sldId id="277" r:id="rId29"/>
    <p:sldId id="296" r:id="rId30"/>
    <p:sldId id="308" r:id="rId31"/>
    <p:sldId id="300" r:id="rId32"/>
    <p:sldId id="280" r:id="rId33"/>
    <p:sldId id="281" r:id="rId34"/>
    <p:sldId id="288" r:id="rId35"/>
    <p:sldId id="289" r:id="rId36"/>
    <p:sldId id="291" r:id="rId37"/>
    <p:sldId id="290" r:id="rId38"/>
    <p:sldId id="309" r:id="rId39"/>
    <p:sldId id="282" r:id="rId40"/>
    <p:sldId id="284" r:id="rId41"/>
    <p:sldId id="285" r:id="rId42"/>
    <p:sldId id="286" r:id="rId43"/>
    <p:sldId id="292" r:id="rId44"/>
    <p:sldId id="310" r:id="rId45"/>
    <p:sldId id="297" r:id="rId46"/>
    <p:sldId id="287" r:id="rId47"/>
  </p:sldIdLst>
  <p:sldSz cx="9144000" cy="6858000" type="screen4x3"/>
  <p:notesSz cx="6858000" cy="8924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00"/>
    <a:srgbClr val="003300"/>
    <a:srgbClr val="6600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6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1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788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78838"/>
            <a:ext cx="29718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D36607-6A25-42CF-B3DB-3F531E1B1A0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891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891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891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26AE53-5871-45D6-9901-357F1D2763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7313-9089-420D-A9F0-89D643D162E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605D9-EEFD-4231-9B79-876D5223A65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711FD1-2DB7-43B7-9FB0-4CBCBC6499F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414CD-04AF-4B3D-8534-AD8B8CDBCA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3EC1F-E461-40B9-9B2E-5D9CE35F147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28929-8E1F-43BD-B1EB-09A0339D268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DFEB6-5B13-404C-8009-4C3AB48A60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DD868-7714-499C-9428-F8ADDA55F0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40DC1-277C-4F0E-B89E-305810A9F0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E654F-A396-427A-A580-B5718ECDECE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D3964-75DE-444B-8863-9205482A1A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9999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789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789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AF01D3-4ACA-458F-869A-EC8AE90EEC6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Contenido</a:t>
            </a:r>
            <a:endParaRPr lang="es-E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Introducción</a:t>
            </a:r>
          </a:p>
          <a:p>
            <a:pPr>
              <a:lnSpc>
                <a:spcPct val="90000"/>
              </a:lnSpc>
            </a:pPr>
            <a:r>
              <a:rPr lang="es-MX"/>
              <a:t>Generalidades</a:t>
            </a:r>
          </a:p>
          <a:p>
            <a:pPr>
              <a:lnSpc>
                <a:spcPct val="90000"/>
              </a:lnSpc>
            </a:pPr>
            <a:r>
              <a:rPr lang="es-MX"/>
              <a:t>Modelos para la ejecución de proyectos</a:t>
            </a:r>
          </a:p>
          <a:p>
            <a:pPr>
              <a:lnSpc>
                <a:spcPct val="90000"/>
              </a:lnSpc>
            </a:pPr>
            <a:r>
              <a:rPr lang="es-MX"/>
              <a:t>Criterios para seleccionar el modelo organizacional</a:t>
            </a:r>
          </a:p>
          <a:p>
            <a:pPr>
              <a:lnSpc>
                <a:spcPct val="90000"/>
              </a:lnSpc>
            </a:pPr>
            <a:r>
              <a:rPr lang="es-MX"/>
              <a:t>La organización para la operación de  proyectos</a:t>
            </a:r>
          </a:p>
          <a:p>
            <a:pPr>
              <a:lnSpc>
                <a:spcPct val="90000"/>
              </a:lnSpc>
            </a:pPr>
            <a:r>
              <a:rPr lang="es-MX"/>
              <a:t>Síntesis</a:t>
            </a: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Modelos de organización </a:t>
            </a:r>
            <a:br>
              <a:rPr lang="es-MX"/>
            </a:br>
            <a:r>
              <a:rPr lang="es-MX"/>
              <a:t>para proyectos</a:t>
            </a: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pPr lvl="2">
              <a:buFont typeface="Wingdings" pitchFamily="2" charset="2"/>
              <a:buNone/>
            </a:pPr>
            <a:r>
              <a:rPr lang="es-MX" sz="3600"/>
              <a:t>  MODELO SISTEMICO</a:t>
            </a:r>
          </a:p>
          <a:p>
            <a:pPr lvl="2"/>
            <a:endParaRPr lang="es-MX" sz="3200"/>
          </a:p>
          <a:p>
            <a:pPr lvl="2"/>
            <a:r>
              <a:rPr lang="es-MX" sz="3200"/>
              <a:t>MODELO EXCLUSIVO</a:t>
            </a:r>
          </a:p>
          <a:p>
            <a:pPr lvl="2"/>
            <a:endParaRPr lang="es-MX" sz="3200"/>
          </a:p>
          <a:p>
            <a:pPr lvl="2"/>
            <a:r>
              <a:rPr lang="es-MX" sz="3200"/>
              <a:t>MODELO MATRICIAL</a:t>
            </a:r>
            <a:endParaRPr lang="es-ES" sz="32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/>
            </a:r>
            <a:br>
              <a:rPr lang="es-MX" sz="4000"/>
            </a:br>
            <a:r>
              <a:rPr lang="es-MX" sz="4000"/>
              <a:t>Estructura funcional permanente</a:t>
            </a:r>
            <a:br>
              <a:rPr lang="es-MX" sz="4000"/>
            </a:br>
            <a:r>
              <a:rPr lang="es-MX" sz="4000"/>
              <a:t>  (forma diluida)</a:t>
            </a:r>
            <a:br>
              <a:rPr lang="es-MX" sz="4000"/>
            </a:br>
            <a:endParaRPr lang="es-ES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3600"/>
              <a:t>Se divide el proyecto en actividades afines con las unidades funcionales permanentes de la institución ejecutora y asigna a cada una de ellas la ejecución de las actividades del proyecto, entregándole la administración de la parte de  presupuesto correspondiente</a:t>
            </a:r>
            <a:endParaRPr lang="es-ES" sz="3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/>
            </a:r>
            <a:br>
              <a:rPr lang="es-MX" sz="3600"/>
            </a:br>
            <a:r>
              <a:rPr lang="es-MX" sz="3600"/>
              <a:t/>
            </a:r>
            <a:br>
              <a:rPr lang="es-MX" sz="3600"/>
            </a:br>
            <a:r>
              <a:rPr lang="es-MX" sz="3600"/>
              <a:t>Estructura funcional permanente</a:t>
            </a:r>
            <a:br>
              <a:rPr lang="es-MX" sz="3600"/>
            </a:br>
            <a:r>
              <a:rPr lang="es-MX" sz="3600"/>
              <a:t>  (forma diluida</a:t>
            </a:r>
            <a:r>
              <a:rPr lang="es-MX" sz="5400"/>
              <a:t>)</a:t>
            </a:r>
            <a:br>
              <a:rPr lang="es-MX" sz="5400"/>
            </a:br>
            <a:endParaRPr lang="es-ES" sz="54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MX" sz="3600"/>
          </a:p>
          <a:p>
            <a:pPr>
              <a:buFont typeface="Wingdings" pitchFamily="2" charset="2"/>
              <a:buNone/>
            </a:pPr>
            <a:r>
              <a:rPr lang="es-MX" sz="3600"/>
              <a:t>   Se divide el proyecto en actividades afines con las funciones de los profesionales de la institución y se asigna a cada uno de ellos la ejecución de las actividades del proyecto. </a:t>
            </a:r>
            <a:endParaRPr lang="es-ES" sz="360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6400800" cy="2667000"/>
          </a:xfrm>
        </p:spPr>
        <p:txBody>
          <a:bodyPr/>
          <a:lstStyle/>
          <a:p>
            <a:r>
              <a:rPr lang="es-MX"/>
              <a:t>           ESTRUCTURA                  	FUNCIONAL PERMANENTE</a:t>
            </a:r>
          </a:p>
          <a:p>
            <a:r>
              <a:rPr lang="es-MX"/>
              <a:t>        (CON COORDINADOR)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/>
              <a:t>ESTRUCTURA FUNCIONAL PERMANENTE CON COORDINADOR</a:t>
            </a:r>
            <a:endParaRPr lang="es-ES" sz="2800"/>
          </a:p>
        </p:txBody>
      </p:sp>
      <p:graphicFrame>
        <p:nvGraphicFramePr>
          <p:cNvPr id="100352" name="Object 1024"/>
          <p:cNvGraphicFramePr>
            <a:graphicFrameLocks noChangeAspect="1"/>
          </p:cNvGraphicFramePr>
          <p:nvPr>
            <p:ph type="dgm" idx="1"/>
          </p:nvPr>
        </p:nvGraphicFramePr>
        <p:xfrm>
          <a:off x="609600" y="2336800"/>
          <a:ext cx="8229600" cy="2297113"/>
        </p:xfrm>
        <a:graphic>
          <a:graphicData uri="http://schemas.openxmlformats.org/presentationml/2006/ole">
            <p:oleObj spid="_x0000_s100352" name="MS Org Chart" r:id="rId3" imgW="7759440" imgH="2165040" progId="OrgPlusWOPX.4">
              <p:embed followColorScheme="full"/>
            </p:oleObj>
          </a:graphicData>
        </a:graphic>
      </p:graphicFrame>
      <p:sp>
        <p:nvSpPr>
          <p:cNvPr id="94212" name="Line 1028"/>
          <p:cNvSpPr>
            <a:spLocks noChangeShapeType="1"/>
          </p:cNvSpPr>
          <p:nvPr/>
        </p:nvSpPr>
        <p:spPr bwMode="auto">
          <a:xfrm>
            <a:off x="2590800" y="3733800"/>
            <a:ext cx="388620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4213" name="Line 1029"/>
          <p:cNvSpPr>
            <a:spLocks noChangeShapeType="1"/>
          </p:cNvSpPr>
          <p:nvPr/>
        </p:nvSpPr>
        <p:spPr bwMode="auto">
          <a:xfrm flipV="1">
            <a:off x="6477000" y="3733800"/>
            <a:ext cx="0" cy="6096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4214" name="Rectangle 1030"/>
          <p:cNvSpPr>
            <a:spLocks noChangeArrowheads="1"/>
          </p:cNvSpPr>
          <p:nvPr/>
        </p:nvSpPr>
        <p:spPr bwMode="auto">
          <a:xfrm>
            <a:off x="0" y="50292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PROYECTO A</a:t>
            </a:r>
          </a:p>
          <a:p>
            <a:pPr algn="ctr"/>
            <a:r>
              <a:rPr lang="es-MX" sz="1400" b="1"/>
              <a:t>Y DISEÑOS PARA </a:t>
            </a:r>
          </a:p>
          <a:p>
            <a:pPr algn="ctr"/>
            <a:r>
              <a:rPr lang="es-MX" sz="1400" b="1"/>
              <a:t>OTROS PROGRAMAS</a:t>
            </a:r>
            <a:endParaRPr lang="es-ES" sz="1400" b="1"/>
          </a:p>
        </p:txBody>
      </p:sp>
      <p:sp>
        <p:nvSpPr>
          <p:cNvPr id="94215" name="Rectangle 1031"/>
          <p:cNvSpPr>
            <a:spLocks noChangeArrowheads="1"/>
          </p:cNvSpPr>
          <p:nvPr/>
        </p:nvSpPr>
        <p:spPr bwMode="auto">
          <a:xfrm>
            <a:off x="2286000" y="51054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PROYECTO A</a:t>
            </a:r>
          </a:p>
          <a:p>
            <a:pPr algn="ctr"/>
            <a:r>
              <a:rPr lang="es-MX" sz="1400" b="1"/>
              <a:t>Y CONSTRUCCIONES</a:t>
            </a:r>
          </a:p>
          <a:p>
            <a:pPr algn="ctr"/>
            <a:r>
              <a:rPr lang="es-MX" sz="1400" b="1"/>
              <a:t> PARA </a:t>
            </a:r>
          </a:p>
          <a:p>
            <a:pPr algn="ctr"/>
            <a:r>
              <a:rPr lang="es-MX" sz="1400" b="1"/>
              <a:t>OTROS PROGRAMAS</a:t>
            </a:r>
            <a:endParaRPr lang="es-ES" sz="1400" b="1"/>
          </a:p>
        </p:txBody>
      </p:sp>
      <p:sp>
        <p:nvSpPr>
          <p:cNvPr id="94216" name="Rectangle 1032"/>
          <p:cNvSpPr>
            <a:spLocks noChangeArrowheads="1"/>
          </p:cNvSpPr>
          <p:nvPr/>
        </p:nvSpPr>
        <p:spPr bwMode="auto">
          <a:xfrm>
            <a:off x="4572000" y="51054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PROYECTO A</a:t>
            </a:r>
          </a:p>
          <a:p>
            <a:pPr algn="ctr"/>
            <a:r>
              <a:rPr lang="es-MX" sz="1400" b="1"/>
              <a:t>Y ADMINISTRACIÓN</a:t>
            </a:r>
          </a:p>
          <a:p>
            <a:pPr algn="ctr"/>
            <a:r>
              <a:rPr lang="es-MX" sz="1400" b="1"/>
              <a:t>FINANCIERA PARA</a:t>
            </a:r>
          </a:p>
          <a:p>
            <a:pPr algn="ctr"/>
            <a:r>
              <a:rPr lang="es-MX" sz="1400" b="1"/>
              <a:t>OTROS PROGRAMAS</a:t>
            </a:r>
            <a:endParaRPr lang="es-ES" sz="1400" b="1"/>
          </a:p>
        </p:txBody>
      </p:sp>
      <p:sp>
        <p:nvSpPr>
          <p:cNvPr id="94217" name="Rectangle 1033"/>
          <p:cNvSpPr>
            <a:spLocks noChangeArrowheads="1"/>
          </p:cNvSpPr>
          <p:nvPr/>
        </p:nvSpPr>
        <p:spPr bwMode="auto">
          <a:xfrm>
            <a:off x="6705600" y="5029200"/>
            <a:ext cx="243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PROYECTO A</a:t>
            </a:r>
          </a:p>
          <a:p>
            <a:pPr algn="ctr"/>
            <a:r>
              <a:rPr lang="es-MX" sz="1400" b="1"/>
              <a:t>Y SUMINISTROS PARA</a:t>
            </a:r>
          </a:p>
          <a:p>
            <a:pPr algn="ctr"/>
            <a:r>
              <a:rPr lang="es-MX" sz="1400" b="1"/>
              <a:t>OTROS PROGRAMAS</a:t>
            </a:r>
            <a:endParaRPr lang="es-E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6400800" cy="2667000"/>
          </a:xfrm>
          <a:noFill/>
          <a:ln/>
        </p:spPr>
        <p:txBody>
          <a:bodyPr/>
          <a:lstStyle/>
          <a:p>
            <a:r>
              <a:rPr lang="es-MX"/>
              <a:t>           ESTRUCTURA                  	FUNCIONAL PERMANENTE</a:t>
            </a:r>
          </a:p>
          <a:p>
            <a:r>
              <a:rPr lang="es-MX"/>
              <a:t>        (CON JEFE TÉCNICO)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838200"/>
          </a:xfrm>
        </p:spPr>
        <p:txBody>
          <a:bodyPr/>
          <a:lstStyle/>
          <a:p>
            <a:r>
              <a:rPr lang="es-MX" sz="2000" b="1"/>
              <a:t>ESTRUCTURA FUNCIONAL PERMANENTE </a:t>
            </a:r>
            <a:br>
              <a:rPr lang="es-MX" sz="2000" b="1"/>
            </a:br>
            <a:r>
              <a:rPr lang="es-MX" sz="2000" b="1"/>
              <a:t>CON JEFE TÉCNICO</a:t>
            </a:r>
            <a:endParaRPr lang="es-ES" sz="2000" b="1"/>
          </a:p>
        </p:txBody>
      </p:sp>
      <p:sp>
        <p:nvSpPr>
          <p:cNvPr id="95235" name="Rectangle 1027"/>
          <p:cNvSpPr>
            <a:spLocks noChangeArrowheads="1"/>
          </p:cNvSpPr>
          <p:nvPr/>
        </p:nvSpPr>
        <p:spPr bwMode="auto">
          <a:xfrm>
            <a:off x="3352800" y="1066800"/>
            <a:ext cx="1981200" cy="762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b="1"/>
              <a:t>GERENTE</a:t>
            </a:r>
            <a:endParaRPr lang="es-ES" b="1"/>
          </a:p>
        </p:txBody>
      </p:sp>
      <p:sp>
        <p:nvSpPr>
          <p:cNvPr id="95236" name="Rectangle 1028"/>
          <p:cNvSpPr>
            <a:spLocks noChangeArrowheads="1"/>
          </p:cNvSpPr>
          <p:nvPr/>
        </p:nvSpPr>
        <p:spPr bwMode="auto">
          <a:xfrm>
            <a:off x="304800" y="2362200"/>
            <a:ext cx="1981200" cy="762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DEPARTAMENTO</a:t>
            </a:r>
          </a:p>
          <a:p>
            <a:pPr algn="ctr"/>
            <a:r>
              <a:rPr lang="es-MX" sz="1600" b="1"/>
              <a:t>SUMINISTROS</a:t>
            </a:r>
            <a:endParaRPr lang="es-ES" sz="1600" b="1"/>
          </a:p>
        </p:txBody>
      </p:sp>
      <p:sp>
        <p:nvSpPr>
          <p:cNvPr id="95237" name="Rectangle 1029"/>
          <p:cNvSpPr>
            <a:spLocks noChangeArrowheads="1"/>
          </p:cNvSpPr>
          <p:nvPr/>
        </p:nvSpPr>
        <p:spPr bwMode="auto">
          <a:xfrm>
            <a:off x="3352800" y="2362200"/>
            <a:ext cx="1981200" cy="762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DEPARTAMENTO</a:t>
            </a:r>
          </a:p>
          <a:p>
            <a:pPr algn="ctr"/>
            <a:r>
              <a:rPr lang="es-MX" sz="1600" b="1"/>
              <a:t>TÉCNICO</a:t>
            </a:r>
            <a:endParaRPr lang="es-ES" sz="1600" b="1"/>
          </a:p>
        </p:txBody>
      </p:sp>
      <p:sp>
        <p:nvSpPr>
          <p:cNvPr id="95238" name="Rectangle 1030"/>
          <p:cNvSpPr>
            <a:spLocks noChangeArrowheads="1"/>
          </p:cNvSpPr>
          <p:nvPr/>
        </p:nvSpPr>
        <p:spPr bwMode="auto">
          <a:xfrm>
            <a:off x="6477000" y="2362200"/>
            <a:ext cx="1981200" cy="762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DEPARTAMENTO</a:t>
            </a:r>
          </a:p>
          <a:p>
            <a:pPr algn="ctr"/>
            <a:r>
              <a:rPr lang="es-MX" sz="1600" b="1"/>
              <a:t>FINANCIERO</a:t>
            </a:r>
            <a:endParaRPr lang="es-ES" sz="1600" b="1"/>
          </a:p>
        </p:txBody>
      </p:sp>
      <p:sp>
        <p:nvSpPr>
          <p:cNvPr id="95239" name="Rectangle 1031"/>
          <p:cNvSpPr>
            <a:spLocks noChangeArrowheads="1"/>
          </p:cNvSpPr>
          <p:nvPr/>
        </p:nvSpPr>
        <p:spPr bwMode="auto">
          <a:xfrm>
            <a:off x="457200" y="3886200"/>
            <a:ext cx="1447800" cy="5334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SECCIÓN</a:t>
            </a:r>
          </a:p>
          <a:p>
            <a:pPr algn="ctr"/>
            <a:r>
              <a:rPr lang="es-MX" sz="1600" b="1"/>
              <a:t>DISEÑOS</a:t>
            </a:r>
            <a:endParaRPr lang="es-ES" sz="1600" b="1"/>
          </a:p>
        </p:txBody>
      </p:sp>
      <p:sp>
        <p:nvSpPr>
          <p:cNvPr id="95240" name="Rectangle 1032"/>
          <p:cNvSpPr>
            <a:spLocks noChangeArrowheads="1"/>
          </p:cNvSpPr>
          <p:nvPr/>
        </p:nvSpPr>
        <p:spPr bwMode="auto">
          <a:xfrm>
            <a:off x="2286000" y="3886200"/>
            <a:ext cx="1676400" cy="5334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SECCIÓN</a:t>
            </a:r>
          </a:p>
          <a:p>
            <a:pPr algn="ctr"/>
            <a:r>
              <a:rPr lang="es-MX" sz="1600" b="1"/>
              <a:t>CONSTRUCCIÓN</a:t>
            </a:r>
            <a:endParaRPr lang="es-ES" sz="1600" b="1"/>
          </a:p>
        </p:txBody>
      </p:sp>
      <p:sp>
        <p:nvSpPr>
          <p:cNvPr id="95241" name="Rectangle 1033"/>
          <p:cNvSpPr>
            <a:spLocks noChangeArrowheads="1"/>
          </p:cNvSpPr>
          <p:nvPr/>
        </p:nvSpPr>
        <p:spPr bwMode="auto">
          <a:xfrm>
            <a:off x="4419600" y="3886200"/>
            <a:ext cx="1447800" cy="5334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SECCIÓN</a:t>
            </a:r>
          </a:p>
          <a:p>
            <a:pPr algn="ctr"/>
            <a:r>
              <a:rPr lang="es-MX" sz="1600" b="1"/>
              <a:t>DIBUJO</a:t>
            </a:r>
            <a:endParaRPr lang="es-ES" sz="1600" b="1"/>
          </a:p>
        </p:txBody>
      </p:sp>
      <p:sp>
        <p:nvSpPr>
          <p:cNvPr id="95242" name="Rectangle 1034"/>
          <p:cNvSpPr>
            <a:spLocks noChangeArrowheads="1"/>
          </p:cNvSpPr>
          <p:nvPr/>
        </p:nvSpPr>
        <p:spPr bwMode="auto">
          <a:xfrm>
            <a:off x="6477000" y="3886200"/>
            <a:ext cx="1600200" cy="5334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b="1"/>
              <a:t>JEFE TÉCNICO</a:t>
            </a:r>
          </a:p>
          <a:p>
            <a:pPr algn="ctr"/>
            <a:r>
              <a:rPr lang="es-MX" sz="1600" b="1"/>
              <a:t>PROYECTO A.</a:t>
            </a:r>
            <a:endParaRPr lang="es-ES" sz="1600" b="1"/>
          </a:p>
        </p:txBody>
      </p:sp>
      <p:sp>
        <p:nvSpPr>
          <p:cNvPr id="95243" name="Line 1035"/>
          <p:cNvSpPr>
            <a:spLocks noChangeShapeType="1"/>
          </p:cNvSpPr>
          <p:nvPr/>
        </p:nvSpPr>
        <p:spPr bwMode="auto">
          <a:xfrm>
            <a:off x="1371600" y="2209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4" name="Line 1036"/>
          <p:cNvSpPr>
            <a:spLocks noChangeShapeType="1"/>
          </p:cNvSpPr>
          <p:nvPr/>
        </p:nvSpPr>
        <p:spPr bwMode="auto">
          <a:xfrm>
            <a:off x="1371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5" name="Line 1037"/>
          <p:cNvSpPr>
            <a:spLocks noChangeShapeType="1"/>
          </p:cNvSpPr>
          <p:nvPr/>
        </p:nvSpPr>
        <p:spPr bwMode="auto">
          <a:xfrm>
            <a:off x="43434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6" name="Line 1038"/>
          <p:cNvSpPr>
            <a:spLocks noChangeShapeType="1"/>
          </p:cNvSpPr>
          <p:nvPr/>
        </p:nvSpPr>
        <p:spPr bwMode="auto">
          <a:xfrm flipH="1">
            <a:off x="7467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7" name="Line 1039"/>
          <p:cNvSpPr>
            <a:spLocks noChangeShapeType="1"/>
          </p:cNvSpPr>
          <p:nvPr/>
        </p:nvSpPr>
        <p:spPr bwMode="auto">
          <a:xfrm>
            <a:off x="4343400" y="3124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8" name="Line 1040"/>
          <p:cNvSpPr>
            <a:spLocks noChangeShapeType="1"/>
          </p:cNvSpPr>
          <p:nvPr/>
        </p:nvSpPr>
        <p:spPr bwMode="auto">
          <a:xfrm>
            <a:off x="1371600" y="3581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49" name="Line 1041"/>
          <p:cNvSpPr>
            <a:spLocks noChangeShapeType="1"/>
          </p:cNvSpPr>
          <p:nvPr/>
        </p:nvSpPr>
        <p:spPr bwMode="auto">
          <a:xfrm>
            <a:off x="13716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0" name="Line 1042"/>
          <p:cNvSpPr>
            <a:spLocks noChangeShapeType="1"/>
          </p:cNvSpPr>
          <p:nvPr/>
        </p:nvSpPr>
        <p:spPr bwMode="auto">
          <a:xfrm>
            <a:off x="31242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1" name="Line 1043"/>
          <p:cNvSpPr>
            <a:spLocks noChangeShapeType="1"/>
          </p:cNvSpPr>
          <p:nvPr/>
        </p:nvSpPr>
        <p:spPr bwMode="auto">
          <a:xfrm>
            <a:off x="51054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2" name="Line 1044"/>
          <p:cNvSpPr>
            <a:spLocks noChangeShapeType="1"/>
          </p:cNvSpPr>
          <p:nvPr/>
        </p:nvSpPr>
        <p:spPr bwMode="auto">
          <a:xfrm>
            <a:off x="70866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3" name="Line 1045"/>
          <p:cNvSpPr>
            <a:spLocks noChangeShapeType="1"/>
          </p:cNvSpPr>
          <p:nvPr/>
        </p:nvSpPr>
        <p:spPr bwMode="auto">
          <a:xfrm>
            <a:off x="43434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54" name="Rectangle 1046"/>
          <p:cNvSpPr>
            <a:spLocks noChangeArrowheads="1"/>
          </p:cNvSpPr>
          <p:nvPr/>
        </p:nvSpPr>
        <p:spPr bwMode="auto">
          <a:xfrm>
            <a:off x="5029200" y="4800600"/>
            <a:ext cx="1600200" cy="8382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RESPONSABLE</a:t>
            </a:r>
          </a:p>
          <a:p>
            <a:pPr algn="ctr"/>
            <a:r>
              <a:rPr lang="es-MX" sz="1400" b="1"/>
              <a:t>SUBSISTEMA</a:t>
            </a:r>
          </a:p>
          <a:p>
            <a:pPr algn="ctr"/>
            <a:r>
              <a:rPr lang="es-MX" sz="1400" b="1"/>
              <a:t>TECNICO M</a:t>
            </a:r>
            <a:endParaRPr lang="es-ES" sz="1400" b="1"/>
          </a:p>
        </p:txBody>
      </p:sp>
      <p:sp>
        <p:nvSpPr>
          <p:cNvPr id="95255" name="Rectangle 1047"/>
          <p:cNvSpPr>
            <a:spLocks noChangeArrowheads="1"/>
          </p:cNvSpPr>
          <p:nvPr/>
        </p:nvSpPr>
        <p:spPr bwMode="auto">
          <a:xfrm>
            <a:off x="5029200" y="5867400"/>
            <a:ext cx="1600200" cy="762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ENCARGADOS</a:t>
            </a:r>
          </a:p>
          <a:p>
            <a:pPr algn="ctr"/>
            <a:r>
              <a:rPr lang="es-MX" sz="1400" b="1"/>
              <a:t>ACTIVIDADES</a:t>
            </a:r>
          </a:p>
          <a:p>
            <a:pPr algn="ctr"/>
            <a:r>
              <a:rPr lang="es-MX" sz="1400" b="1"/>
              <a:t>SUBSISTEMA M</a:t>
            </a:r>
            <a:endParaRPr lang="es-ES" sz="1400" b="1"/>
          </a:p>
        </p:txBody>
      </p:sp>
      <p:sp>
        <p:nvSpPr>
          <p:cNvPr id="95256" name="Rectangle 1048"/>
          <p:cNvSpPr>
            <a:spLocks noChangeArrowheads="1"/>
          </p:cNvSpPr>
          <p:nvPr/>
        </p:nvSpPr>
        <p:spPr bwMode="auto">
          <a:xfrm>
            <a:off x="7315200" y="5867400"/>
            <a:ext cx="1600200" cy="762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ENCARGADOS</a:t>
            </a:r>
          </a:p>
          <a:p>
            <a:pPr algn="ctr"/>
            <a:r>
              <a:rPr lang="es-MX" sz="1400" b="1"/>
              <a:t>ACTIVIDADES</a:t>
            </a:r>
          </a:p>
          <a:p>
            <a:pPr algn="ctr"/>
            <a:r>
              <a:rPr lang="es-MX" sz="1400" b="1"/>
              <a:t>SUBSISTEMA N</a:t>
            </a:r>
            <a:endParaRPr lang="es-ES" sz="1400" b="1"/>
          </a:p>
        </p:txBody>
      </p:sp>
      <p:sp>
        <p:nvSpPr>
          <p:cNvPr id="95257" name="Rectangle 1049"/>
          <p:cNvSpPr>
            <a:spLocks noChangeArrowheads="1"/>
          </p:cNvSpPr>
          <p:nvPr/>
        </p:nvSpPr>
        <p:spPr bwMode="auto">
          <a:xfrm>
            <a:off x="7315200" y="4800600"/>
            <a:ext cx="1600200" cy="8382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 b="1"/>
              <a:t>RESPONSABLE</a:t>
            </a:r>
          </a:p>
          <a:p>
            <a:pPr algn="ctr"/>
            <a:r>
              <a:rPr lang="es-MX" sz="1400" b="1"/>
              <a:t>SUBSISTEMA</a:t>
            </a:r>
          </a:p>
          <a:p>
            <a:pPr algn="ctr"/>
            <a:r>
              <a:rPr lang="es-MX" sz="1400" b="1"/>
              <a:t>TECNICO N</a:t>
            </a:r>
            <a:endParaRPr lang="es-ES" sz="1400" b="1"/>
          </a:p>
        </p:txBody>
      </p:sp>
      <p:sp>
        <p:nvSpPr>
          <p:cNvPr id="95258" name="Text Box 1050"/>
          <p:cNvSpPr txBox="1">
            <a:spLocks noChangeArrowheads="1"/>
          </p:cNvSpPr>
          <p:nvPr/>
        </p:nvSpPr>
        <p:spPr bwMode="auto">
          <a:xfrm>
            <a:off x="0" y="3124200"/>
            <a:ext cx="272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SUMINISTRO AL PROYECTO A.</a:t>
            </a:r>
          </a:p>
          <a:p>
            <a:r>
              <a:rPr lang="es-MX" sz="1200"/>
              <a:t>SUMINISTRO A OTROS PROYECTOS</a:t>
            </a:r>
            <a:endParaRPr lang="es-ES" sz="1200"/>
          </a:p>
        </p:txBody>
      </p:sp>
      <p:sp>
        <p:nvSpPr>
          <p:cNvPr id="95259" name="Text Box 1051"/>
          <p:cNvSpPr txBox="1">
            <a:spLocks noChangeArrowheads="1"/>
          </p:cNvSpPr>
          <p:nvPr/>
        </p:nvSpPr>
        <p:spPr bwMode="auto">
          <a:xfrm>
            <a:off x="5848350" y="3124200"/>
            <a:ext cx="329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ADM. FINANCIERA PROYECTO A</a:t>
            </a:r>
          </a:p>
          <a:p>
            <a:r>
              <a:rPr lang="es-MX" sz="1200"/>
              <a:t>ADM. FINANCIERA DE OTROS PROGRAMAS</a:t>
            </a:r>
            <a:endParaRPr lang="es-ES" sz="1200"/>
          </a:p>
        </p:txBody>
      </p:sp>
      <p:sp>
        <p:nvSpPr>
          <p:cNvPr id="95260" name="Line 1052"/>
          <p:cNvSpPr>
            <a:spLocks noChangeShapeType="1"/>
          </p:cNvSpPr>
          <p:nvPr/>
        </p:nvSpPr>
        <p:spPr bwMode="auto">
          <a:xfrm>
            <a:off x="5791200" y="4572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61" name="Line 1053"/>
          <p:cNvSpPr>
            <a:spLocks noChangeShapeType="1"/>
          </p:cNvSpPr>
          <p:nvPr/>
        </p:nvSpPr>
        <p:spPr bwMode="auto">
          <a:xfrm>
            <a:off x="57912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62" name="Line 1054"/>
          <p:cNvSpPr>
            <a:spLocks noChangeShapeType="1"/>
          </p:cNvSpPr>
          <p:nvPr/>
        </p:nvSpPr>
        <p:spPr bwMode="auto">
          <a:xfrm>
            <a:off x="82296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63" name="Line 1055"/>
          <p:cNvSpPr>
            <a:spLocks noChangeShapeType="1"/>
          </p:cNvSpPr>
          <p:nvPr/>
        </p:nvSpPr>
        <p:spPr bwMode="auto">
          <a:xfrm>
            <a:off x="57912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64" name="Line 1056"/>
          <p:cNvSpPr>
            <a:spLocks noChangeShapeType="1"/>
          </p:cNvSpPr>
          <p:nvPr/>
        </p:nvSpPr>
        <p:spPr bwMode="auto">
          <a:xfrm>
            <a:off x="82296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65" name="Line 1057"/>
          <p:cNvSpPr>
            <a:spLocks noChangeShapeType="1"/>
          </p:cNvSpPr>
          <p:nvPr/>
        </p:nvSpPr>
        <p:spPr bwMode="auto">
          <a:xfrm>
            <a:off x="708660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5266" name="Text Box 1058"/>
          <p:cNvSpPr txBox="1">
            <a:spLocks noChangeArrowheads="1"/>
          </p:cNvSpPr>
          <p:nvPr/>
        </p:nvSpPr>
        <p:spPr bwMode="auto">
          <a:xfrm>
            <a:off x="152400" y="4572000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DISEÑO PARA OTROS </a:t>
            </a:r>
          </a:p>
          <a:p>
            <a:r>
              <a:rPr lang="es-MX" sz="1200"/>
              <a:t>PROGRAMAS</a:t>
            </a:r>
            <a:endParaRPr lang="es-ES" sz="1200"/>
          </a:p>
        </p:txBody>
      </p:sp>
      <p:sp>
        <p:nvSpPr>
          <p:cNvPr id="95267" name="Text Box 1059"/>
          <p:cNvSpPr txBox="1">
            <a:spLocks noChangeArrowheads="1"/>
          </p:cNvSpPr>
          <p:nvPr/>
        </p:nvSpPr>
        <p:spPr bwMode="auto">
          <a:xfrm>
            <a:off x="2209800" y="4572000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CONSTRUCCION PARA </a:t>
            </a:r>
          </a:p>
          <a:p>
            <a:r>
              <a:rPr lang="es-MX" sz="1200"/>
              <a:t>OTROS PROGRAMAS</a:t>
            </a:r>
            <a:endParaRPr lang="es-ES" sz="1200"/>
          </a:p>
        </p:txBody>
      </p:sp>
      <p:sp>
        <p:nvSpPr>
          <p:cNvPr id="95268" name="Text Box 1060"/>
          <p:cNvSpPr txBox="1">
            <a:spLocks noChangeArrowheads="1"/>
          </p:cNvSpPr>
          <p:nvPr/>
        </p:nvSpPr>
        <p:spPr bwMode="auto">
          <a:xfrm>
            <a:off x="3962400" y="45720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DIBUJOS PARA OTROS </a:t>
            </a:r>
          </a:p>
          <a:p>
            <a:r>
              <a:rPr lang="es-MX" sz="1200"/>
              <a:t>PROGRAMAS</a:t>
            </a:r>
            <a:endParaRPr lang="es-E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s-MX" sz="5400"/>
              <a:t>VENTAJAS</a:t>
            </a:r>
          </a:p>
          <a:p>
            <a:pPr>
              <a:buFont typeface="Wingdings" pitchFamily="2" charset="2"/>
              <a:buChar char="l"/>
            </a:pPr>
            <a:r>
              <a:rPr lang="es-MX" sz="5400"/>
              <a:t>DESVENTAJAS</a:t>
            </a:r>
            <a:endParaRPr lang="es-E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funcional:</a:t>
            </a:r>
            <a:br>
              <a:rPr lang="es-MX"/>
            </a:br>
            <a:r>
              <a:rPr lang="es-MX"/>
              <a:t>ventajas</a:t>
            </a:r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Flexibilidad y utilización eficaz del RRHH</a:t>
            </a:r>
          </a:p>
          <a:p>
            <a:r>
              <a:rPr lang="es-MX"/>
              <a:t>Alta calidad técnica en cada especialidad</a:t>
            </a:r>
          </a:p>
          <a:p>
            <a:r>
              <a:rPr lang="es-MX"/>
              <a:t>Transferencia de conocimientos</a:t>
            </a:r>
          </a:p>
          <a:p>
            <a:r>
              <a:rPr lang="es-MX"/>
              <a:t>Espíritu de cuerpo a nivel de especialidad</a:t>
            </a:r>
          </a:p>
          <a:p>
            <a:r>
              <a:rPr lang="es-MX"/>
              <a:t>El RRHH puede trabajar en varios proyectos</a:t>
            </a:r>
          </a:p>
          <a:p>
            <a:r>
              <a:rPr lang="es-MX"/>
              <a:t>Otras</a:t>
            </a:r>
            <a:endParaRPr lang="es-E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funcional:</a:t>
            </a:r>
            <a:br>
              <a:rPr lang="es-MX"/>
            </a:br>
            <a:r>
              <a:rPr lang="es-MX"/>
              <a:t>desventajas</a:t>
            </a:r>
            <a:endParaRPr lang="es-E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Dificil determinar la responsabilidad</a:t>
            </a:r>
          </a:p>
          <a:p>
            <a:r>
              <a:rPr lang="es-MX"/>
              <a:t>Visión parcial del problema</a:t>
            </a:r>
          </a:p>
          <a:p>
            <a:r>
              <a:rPr lang="es-MX"/>
              <a:t>Coordinación demasiado compleja</a:t>
            </a:r>
          </a:p>
          <a:p>
            <a:r>
              <a:rPr lang="es-MX"/>
              <a:t>Poca motivación e innovación</a:t>
            </a:r>
          </a:p>
          <a:p>
            <a:r>
              <a:rPr lang="es-MX"/>
              <a:t>Los jefes realizan trabajos más operativos que gerenciales</a:t>
            </a:r>
          </a:p>
          <a:p>
            <a:r>
              <a:rPr lang="es-MX"/>
              <a:t>Otras </a:t>
            </a:r>
            <a:endParaRPr lang="es-E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SISTEMA</a:t>
            </a:r>
            <a:endParaRPr lang="es-E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   CONJUNTO DE ELEMENTOS  (ENTRADA O INSUMO- PROCESO – SALIDA O PRODUCTO) INTERRELACIONADOS CON UN FIN O PROPÓSITO DETERMINADO</a:t>
            </a:r>
            <a:endParaRPr lang="es-E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/>
              <a:t>Modelo</a:t>
            </a:r>
            <a:r>
              <a:rPr lang="es-MX"/>
              <a:t> </a:t>
            </a:r>
            <a:r>
              <a:rPr lang="es-MX" sz="5400"/>
              <a:t>exclusivo</a:t>
            </a:r>
            <a:endParaRPr lang="es-ES" sz="54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4000"/>
              <a:t>   Es una estructura separada de la institución dueña del proyecto, debe de realizar por si misma todas las actividades, tanto técnicas como  administrativas</a:t>
            </a:r>
            <a:endParaRPr lang="es-ES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6400800" cy="3048000"/>
          </a:xfrm>
        </p:spPr>
        <p:txBody>
          <a:bodyPr/>
          <a:lstStyle/>
          <a:p>
            <a:r>
              <a:rPr lang="es-MX" sz="4400"/>
              <a:t>MODELO EXCLUSIVO</a:t>
            </a:r>
            <a:endParaRPr lang="es-E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1440" tIns="45720" rIns="91440" bIns="45720"/>
          <a:lstStyle/>
          <a:p>
            <a:r>
              <a:rPr lang="es-MX" sz="2200" b="1"/>
              <a:t>ORGANIZACIÓN DEL PROYECTO:</a:t>
            </a:r>
            <a:br>
              <a:rPr lang="es-MX" sz="2200" b="1"/>
            </a:br>
            <a:r>
              <a:rPr lang="es-MX" sz="2200" b="1"/>
              <a:t>MODELO EXCLUSIVO</a:t>
            </a:r>
            <a:endParaRPr lang="es-ES" sz="2200" b="1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400800" y="1447800"/>
            <a:ext cx="1447800" cy="762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400" b="1"/>
              <a:t>GERENTE</a:t>
            </a:r>
          </a:p>
          <a:p>
            <a:pPr algn="ctr"/>
            <a:r>
              <a:rPr lang="es-MX" sz="1400" b="1"/>
              <a:t>INSTITUCIONAL</a:t>
            </a:r>
            <a:endParaRPr lang="es-ES" sz="1400" b="1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676400" y="3276600"/>
            <a:ext cx="1600200" cy="6858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GERENTE DEL</a:t>
            </a:r>
          </a:p>
          <a:p>
            <a:pPr algn="ctr"/>
            <a:r>
              <a:rPr lang="es-MX" sz="1600" b="1"/>
              <a:t>PROYECTO</a:t>
            </a:r>
            <a:endParaRPr lang="es-ES" sz="1600" b="1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257800" y="3200400"/>
            <a:ext cx="1066800" cy="762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228600" y="4114800"/>
            <a:ext cx="1219200" cy="762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UNIDAD</a:t>
            </a:r>
          </a:p>
          <a:p>
            <a:pPr algn="ctr"/>
            <a:r>
              <a:rPr lang="es-MX" sz="1600" b="1"/>
              <a:t>PLAN. Y </a:t>
            </a:r>
          </a:p>
          <a:p>
            <a:pPr algn="ctr"/>
            <a:r>
              <a:rPr lang="es-MX" sz="1600" b="1"/>
              <a:t>CONTROL</a:t>
            </a:r>
            <a:endParaRPr lang="es-ES" sz="1600" b="1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81000" y="5334000"/>
            <a:ext cx="914400" cy="4572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SUB  A</a:t>
            </a:r>
            <a:endParaRPr lang="es-ES" sz="1600" b="1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1905000" y="5334000"/>
            <a:ext cx="838200" cy="4572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SUB B</a:t>
            </a:r>
            <a:endParaRPr lang="es-ES" sz="1600" b="1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429000" y="5334000"/>
            <a:ext cx="914400" cy="4572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SUB C</a:t>
            </a:r>
            <a:endParaRPr lang="es-ES" sz="1600" b="1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286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23622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>
            <a:off x="1447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>
            <a:off x="57912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7162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>
            <a:off x="838200" y="5029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23622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3810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3810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4724400" y="17526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>
            <a:off x="31242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5486400" y="205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533400" y="2209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ORGANIZACIÓN DEL PROYECTO</a:t>
            </a:r>
            <a:endParaRPr lang="es-ES" sz="1800" b="1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7086600" y="22860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800" b="1"/>
              <a:t>ORGANIZACIÓN PERMANENTE</a:t>
            </a:r>
            <a:endParaRPr lang="es-ES" sz="1800" b="1"/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6553200" y="3200400"/>
            <a:ext cx="1066800" cy="762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7848600" y="3200400"/>
            <a:ext cx="1066800" cy="762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>
            <a:off x="83820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>
            <a:off x="2362200" y="2971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 flipV="1">
            <a:off x="23622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85" name="Line 29"/>
          <p:cNvSpPr>
            <a:spLocks noChangeShapeType="1"/>
          </p:cNvSpPr>
          <p:nvPr/>
        </p:nvSpPr>
        <p:spPr bwMode="auto">
          <a:xfrm>
            <a:off x="7162800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4953000" y="5334000"/>
            <a:ext cx="685800" cy="5334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6287" name="Rectangle 31"/>
          <p:cNvSpPr>
            <a:spLocks noChangeArrowheads="1"/>
          </p:cNvSpPr>
          <p:nvPr/>
        </p:nvSpPr>
        <p:spPr bwMode="auto">
          <a:xfrm>
            <a:off x="6248400" y="5334000"/>
            <a:ext cx="685800" cy="5334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6288" name="Rectangle 32"/>
          <p:cNvSpPr>
            <a:spLocks noChangeArrowheads="1"/>
          </p:cNvSpPr>
          <p:nvPr/>
        </p:nvSpPr>
        <p:spPr bwMode="auto">
          <a:xfrm>
            <a:off x="7620000" y="5334000"/>
            <a:ext cx="685800" cy="5334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6289" name="Rectangle 33"/>
          <p:cNvSpPr>
            <a:spLocks noChangeArrowheads="1"/>
          </p:cNvSpPr>
          <p:nvPr/>
        </p:nvSpPr>
        <p:spPr bwMode="auto">
          <a:xfrm>
            <a:off x="8458200" y="5334000"/>
            <a:ext cx="685800" cy="5334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5867400" y="3962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52578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>
            <a:off x="5257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>
            <a:off x="65532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4" name="Line 38"/>
          <p:cNvSpPr>
            <a:spLocks noChangeShapeType="1"/>
          </p:cNvSpPr>
          <p:nvPr/>
        </p:nvSpPr>
        <p:spPr bwMode="auto">
          <a:xfrm>
            <a:off x="79248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 flipV="1">
            <a:off x="7924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6" name="Line 40"/>
          <p:cNvSpPr>
            <a:spLocks noChangeShapeType="1"/>
          </p:cNvSpPr>
          <p:nvPr/>
        </p:nvSpPr>
        <p:spPr bwMode="auto">
          <a:xfrm flipV="1">
            <a:off x="88392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7" name="Line 41"/>
          <p:cNvSpPr>
            <a:spLocks noChangeShapeType="1"/>
          </p:cNvSpPr>
          <p:nvPr/>
        </p:nvSpPr>
        <p:spPr bwMode="auto">
          <a:xfrm flipV="1">
            <a:off x="8382000" y="3962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298" name="Rectangle 42"/>
          <p:cNvSpPr>
            <a:spLocks noChangeArrowheads="1"/>
          </p:cNvSpPr>
          <p:nvPr/>
        </p:nvSpPr>
        <p:spPr bwMode="auto">
          <a:xfrm>
            <a:off x="6858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299" name="Rectangle 43"/>
          <p:cNvSpPr>
            <a:spLocks noChangeArrowheads="1"/>
          </p:cNvSpPr>
          <p:nvPr/>
        </p:nvSpPr>
        <p:spPr bwMode="auto">
          <a:xfrm>
            <a:off x="11430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0" name="Rectangle 44"/>
          <p:cNvSpPr>
            <a:spLocks noChangeArrowheads="1"/>
          </p:cNvSpPr>
          <p:nvPr/>
        </p:nvSpPr>
        <p:spPr bwMode="auto">
          <a:xfrm>
            <a:off x="17526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22098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2" name="Rectangle 46"/>
          <p:cNvSpPr>
            <a:spLocks noChangeArrowheads="1"/>
          </p:cNvSpPr>
          <p:nvPr/>
        </p:nvSpPr>
        <p:spPr bwMode="auto">
          <a:xfrm>
            <a:off x="26670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3" name="Rectangle 47"/>
          <p:cNvSpPr>
            <a:spLocks noChangeArrowheads="1"/>
          </p:cNvSpPr>
          <p:nvPr/>
        </p:nvSpPr>
        <p:spPr bwMode="auto">
          <a:xfrm>
            <a:off x="82296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4" name="Rectangle 48"/>
          <p:cNvSpPr>
            <a:spLocks noChangeArrowheads="1"/>
          </p:cNvSpPr>
          <p:nvPr/>
        </p:nvSpPr>
        <p:spPr bwMode="auto">
          <a:xfrm>
            <a:off x="77724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5" name="Rectangle 49"/>
          <p:cNvSpPr>
            <a:spLocks noChangeArrowheads="1"/>
          </p:cNvSpPr>
          <p:nvPr/>
        </p:nvSpPr>
        <p:spPr bwMode="auto">
          <a:xfrm>
            <a:off x="73152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06" name="Line 50"/>
          <p:cNvSpPr>
            <a:spLocks noChangeShapeType="1"/>
          </p:cNvSpPr>
          <p:nvPr/>
        </p:nvSpPr>
        <p:spPr bwMode="auto">
          <a:xfrm>
            <a:off x="838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07" name="Line 51"/>
          <p:cNvSpPr>
            <a:spLocks noChangeShapeType="1"/>
          </p:cNvSpPr>
          <p:nvPr/>
        </p:nvSpPr>
        <p:spPr bwMode="auto">
          <a:xfrm>
            <a:off x="12954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08" name="Line 52"/>
          <p:cNvSpPr>
            <a:spLocks noChangeShapeType="1"/>
          </p:cNvSpPr>
          <p:nvPr/>
        </p:nvSpPr>
        <p:spPr bwMode="auto">
          <a:xfrm>
            <a:off x="19050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09" name="Line 53"/>
          <p:cNvSpPr>
            <a:spLocks noChangeShapeType="1"/>
          </p:cNvSpPr>
          <p:nvPr/>
        </p:nvSpPr>
        <p:spPr bwMode="auto">
          <a:xfrm>
            <a:off x="19050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2362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28194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>
            <a:off x="74676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>
            <a:off x="74676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79248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>
            <a:off x="83820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38862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>
            <a:off x="8382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18" name="Rectangle 62"/>
          <p:cNvSpPr>
            <a:spLocks noChangeArrowheads="1"/>
          </p:cNvSpPr>
          <p:nvPr/>
        </p:nvSpPr>
        <p:spPr bwMode="auto">
          <a:xfrm>
            <a:off x="67818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19" name="Rectangle 63"/>
          <p:cNvSpPr>
            <a:spLocks noChangeArrowheads="1"/>
          </p:cNvSpPr>
          <p:nvPr/>
        </p:nvSpPr>
        <p:spPr bwMode="auto">
          <a:xfrm>
            <a:off x="60960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20" name="Line 64"/>
          <p:cNvSpPr>
            <a:spLocks noChangeShapeType="1"/>
          </p:cNvSpPr>
          <p:nvPr/>
        </p:nvSpPr>
        <p:spPr bwMode="auto">
          <a:xfrm>
            <a:off x="57912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>
            <a:off x="6248400" y="6019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>
            <a:off x="6553200" y="586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23" name="Line 67"/>
          <p:cNvSpPr>
            <a:spLocks noChangeShapeType="1"/>
          </p:cNvSpPr>
          <p:nvPr/>
        </p:nvSpPr>
        <p:spPr bwMode="auto">
          <a:xfrm>
            <a:off x="69342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24" name="Rectangle 68"/>
          <p:cNvSpPr>
            <a:spLocks noChangeArrowheads="1"/>
          </p:cNvSpPr>
          <p:nvPr/>
        </p:nvSpPr>
        <p:spPr bwMode="auto">
          <a:xfrm>
            <a:off x="41910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25" name="Rectangle 69"/>
          <p:cNvSpPr>
            <a:spLocks noChangeArrowheads="1"/>
          </p:cNvSpPr>
          <p:nvPr/>
        </p:nvSpPr>
        <p:spPr bwMode="auto">
          <a:xfrm>
            <a:off x="37338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26" name="Rectangle 70"/>
          <p:cNvSpPr>
            <a:spLocks noChangeArrowheads="1"/>
          </p:cNvSpPr>
          <p:nvPr/>
        </p:nvSpPr>
        <p:spPr bwMode="auto">
          <a:xfrm>
            <a:off x="32766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>
            <a:off x="34290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28" name="Line 72"/>
          <p:cNvSpPr>
            <a:spLocks noChangeShapeType="1"/>
          </p:cNvSpPr>
          <p:nvPr/>
        </p:nvSpPr>
        <p:spPr bwMode="auto">
          <a:xfrm>
            <a:off x="34290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29" name="Line 73"/>
          <p:cNvSpPr>
            <a:spLocks noChangeShapeType="1"/>
          </p:cNvSpPr>
          <p:nvPr/>
        </p:nvSpPr>
        <p:spPr bwMode="auto">
          <a:xfrm>
            <a:off x="3886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0" name="Line 74"/>
          <p:cNvSpPr>
            <a:spLocks noChangeShapeType="1"/>
          </p:cNvSpPr>
          <p:nvPr/>
        </p:nvSpPr>
        <p:spPr bwMode="auto">
          <a:xfrm>
            <a:off x="43434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1" name="Rectangle 75"/>
          <p:cNvSpPr>
            <a:spLocks noChangeArrowheads="1"/>
          </p:cNvSpPr>
          <p:nvPr/>
        </p:nvSpPr>
        <p:spPr bwMode="auto">
          <a:xfrm>
            <a:off x="56388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32" name="Rectangle 76"/>
          <p:cNvSpPr>
            <a:spLocks noChangeArrowheads="1"/>
          </p:cNvSpPr>
          <p:nvPr/>
        </p:nvSpPr>
        <p:spPr bwMode="auto">
          <a:xfrm>
            <a:off x="51816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33" name="Rectangle 77"/>
          <p:cNvSpPr>
            <a:spLocks noChangeArrowheads="1"/>
          </p:cNvSpPr>
          <p:nvPr/>
        </p:nvSpPr>
        <p:spPr bwMode="auto">
          <a:xfrm>
            <a:off x="4724400" y="6172200"/>
            <a:ext cx="304800" cy="38100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6334" name="Line 78"/>
          <p:cNvSpPr>
            <a:spLocks noChangeShapeType="1"/>
          </p:cNvSpPr>
          <p:nvPr/>
        </p:nvSpPr>
        <p:spPr bwMode="auto">
          <a:xfrm>
            <a:off x="48768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5" name="Line 79"/>
          <p:cNvSpPr>
            <a:spLocks noChangeShapeType="1"/>
          </p:cNvSpPr>
          <p:nvPr/>
        </p:nvSpPr>
        <p:spPr bwMode="auto">
          <a:xfrm>
            <a:off x="48768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6" name="Line 80"/>
          <p:cNvSpPr>
            <a:spLocks noChangeShapeType="1"/>
          </p:cNvSpPr>
          <p:nvPr/>
        </p:nvSpPr>
        <p:spPr bwMode="auto">
          <a:xfrm>
            <a:off x="5334000" y="586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7" name="Line 81"/>
          <p:cNvSpPr>
            <a:spLocks noChangeShapeType="1"/>
          </p:cNvSpPr>
          <p:nvPr/>
        </p:nvSpPr>
        <p:spPr bwMode="auto">
          <a:xfrm>
            <a:off x="57912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8" name="Line 82"/>
          <p:cNvSpPr>
            <a:spLocks noChangeShapeType="1"/>
          </p:cNvSpPr>
          <p:nvPr/>
        </p:nvSpPr>
        <p:spPr bwMode="auto">
          <a:xfrm>
            <a:off x="6248400" y="601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6339" name="Text Box 83"/>
          <p:cNvSpPr txBox="1">
            <a:spLocks noChangeArrowheads="1"/>
          </p:cNvSpPr>
          <p:nvPr/>
        </p:nvSpPr>
        <p:spPr bwMode="auto">
          <a:xfrm>
            <a:off x="5394325" y="3165475"/>
            <a:ext cx="844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JEFE</a:t>
            </a:r>
          </a:p>
          <a:p>
            <a:r>
              <a:rPr lang="es-MX"/>
              <a:t>   1</a:t>
            </a:r>
          </a:p>
          <a:p>
            <a:r>
              <a:rPr lang="es-MX"/>
              <a:t>   </a:t>
            </a:r>
            <a:endParaRPr lang="es-ES"/>
          </a:p>
        </p:txBody>
      </p:sp>
      <p:sp>
        <p:nvSpPr>
          <p:cNvPr id="96340" name="Text Box 84"/>
          <p:cNvSpPr txBox="1">
            <a:spLocks noChangeArrowheads="1"/>
          </p:cNvSpPr>
          <p:nvPr/>
        </p:nvSpPr>
        <p:spPr bwMode="auto">
          <a:xfrm>
            <a:off x="6689725" y="3241675"/>
            <a:ext cx="84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JEFE</a:t>
            </a:r>
          </a:p>
          <a:p>
            <a:r>
              <a:rPr lang="es-MX"/>
              <a:t>   2</a:t>
            </a:r>
            <a:endParaRPr lang="es-ES"/>
          </a:p>
        </p:txBody>
      </p:sp>
      <p:sp>
        <p:nvSpPr>
          <p:cNvPr id="96341" name="Text Box 85"/>
          <p:cNvSpPr txBox="1">
            <a:spLocks noChangeArrowheads="1"/>
          </p:cNvSpPr>
          <p:nvPr/>
        </p:nvSpPr>
        <p:spPr bwMode="auto">
          <a:xfrm>
            <a:off x="8061325" y="3241675"/>
            <a:ext cx="84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JEFE</a:t>
            </a:r>
          </a:p>
          <a:p>
            <a:r>
              <a:rPr lang="es-MX"/>
              <a:t>   3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1440" tIns="45720" rIns="91440" bIns="45720"/>
          <a:lstStyle/>
          <a:p>
            <a:r>
              <a:rPr lang="es-MX" sz="2200" b="1"/>
              <a:t> ORGANIZACIÓN EXCLUSIVA PARA EL PROYECTO</a:t>
            </a:r>
            <a:endParaRPr lang="es-ES" sz="2200" b="1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3352800" y="1981200"/>
            <a:ext cx="17526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GERENTE</a:t>
            </a:r>
          </a:p>
          <a:p>
            <a:pPr algn="ctr"/>
            <a:r>
              <a:rPr lang="es-MX" sz="1600" b="1"/>
              <a:t>INSTITUCIONAL</a:t>
            </a:r>
            <a:endParaRPr lang="es-ES" sz="1600" b="1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733800" y="3124200"/>
            <a:ext cx="11430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GERENTE</a:t>
            </a:r>
          </a:p>
          <a:p>
            <a:pPr algn="ctr"/>
            <a:r>
              <a:rPr lang="es-MX" sz="1600" b="1"/>
              <a:t>PROYECTO</a:t>
            </a:r>
            <a:endParaRPr lang="es-ES" sz="1600" b="1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5943600" y="3124200"/>
            <a:ext cx="10668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R.R.H.H.</a:t>
            </a:r>
            <a:endParaRPr lang="es-ES" sz="1600" b="1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905000" y="3124200"/>
            <a:ext cx="10668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OBRAS</a:t>
            </a:r>
            <a:endParaRPr lang="es-ES" sz="1600" b="1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533400" y="3124200"/>
            <a:ext cx="10668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MX" sz="1600" b="1"/>
          </a:p>
          <a:p>
            <a:pPr algn="ctr"/>
            <a:r>
              <a:rPr lang="es-MX" sz="1600" b="1"/>
              <a:t>DISEÑO </a:t>
            </a:r>
          </a:p>
          <a:p>
            <a:pPr algn="ctr"/>
            <a:endParaRPr lang="es-ES" sz="1600" b="1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7315200" y="3124200"/>
            <a:ext cx="12954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SUMINISTRO</a:t>
            </a:r>
            <a:endParaRPr lang="es-ES" sz="1600" b="1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2667000" y="4114800"/>
            <a:ext cx="12192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ASESORIAS</a:t>
            </a:r>
            <a:endParaRPr lang="es-ES" sz="1600" b="1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4724400" y="4114800"/>
            <a:ext cx="10668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UPC</a:t>
            </a:r>
            <a:endParaRPr lang="es-ES" sz="1600" b="1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1066800" y="5257800"/>
            <a:ext cx="16002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SUBSISTEMA A</a:t>
            </a:r>
            <a:endParaRPr lang="es-ES" sz="1600" b="1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3505200" y="5257800"/>
            <a:ext cx="16002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SUBSISTEMA B</a:t>
            </a:r>
            <a:endParaRPr lang="es-ES" sz="1600" b="1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6172200" y="5257800"/>
            <a:ext cx="16002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600" b="1"/>
              <a:t>SUBSISTEMA C</a:t>
            </a:r>
            <a:endParaRPr lang="es-ES" sz="1600" b="1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13716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2286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24384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35814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48006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80772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70104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5867400" y="6096000"/>
            <a:ext cx="9144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s-ES" sz="1600" b="1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4267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42672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31242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3124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>
            <a:off x="5334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990600" y="2895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9906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>
            <a:off x="64008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79248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1752600" y="5029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1752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>
            <a:off x="69342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>
            <a:off x="609600" y="5943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609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28956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18288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6172200" y="5943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0" name="Line 40"/>
          <p:cNvSpPr>
            <a:spLocks noChangeShapeType="1"/>
          </p:cNvSpPr>
          <p:nvPr/>
        </p:nvSpPr>
        <p:spPr bwMode="auto">
          <a:xfrm>
            <a:off x="75438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>
            <a:off x="84582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>
            <a:off x="61722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 flipV="1">
            <a:off x="7086600" y="586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 flipV="1">
            <a:off x="39624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5" name="Line 45"/>
          <p:cNvSpPr>
            <a:spLocks noChangeShapeType="1"/>
          </p:cNvSpPr>
          <p:nvPr/>
        </p:nvSpPr>
        <p:spPr bwMode="auto">
          <a:xfrm>
            <a:off x="5257800" y="594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3962400" y="594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 flipV="1">
            <a:off x="4648200" y="586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7328" name="Line 48"/>
          <p:cNvSpPr>
            <a:spLocks noChangeShapeType="1"/>
          </p:cNvSpPr>
          <p:nvPr/>
        </p:nvSpPr>
        <p:spPr bwMode="auto">
          <a:xfrm>
            <a:off x="1828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pPr lvl="4"/>
            <a:r>
              <a:rPr lang="es-MX" sz="4000"/>
              <a:t>VENTAJAS</a:t>
            </a:r>
          </a:p>
          <a:p>
            <a:pPr lvl="4"/>
            <a:endParaRPr lang="es-MX" sz="4000"/>
          </a:p>
          <a:p>
            <a:pPr lvl="4"/>
            <a:r>
              <a:rPr lang="es-MX" sz="4000"/>
              <a:t>DESVENTAJAS</a:t>
            </a:r>
            <a:endParaRPr lang="es-E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exclusivo</a:t>
            </a:r>
            <a:br>
              <a:rPr lang="es-MX"/>
            </a:br>
            <a:r>
              <a:rPr lang="es-MX"/>
              <a:t>ventajas</a:t>
            </a:r>
            <a:endParaRPr lang="es-E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Maximiza la autoridad del director del proyecto</a:t>
            </a:r>
          </a:p>
          <a:p>
            <a:r>
              <a:rPr lang="es-MX"/>
              <a:t>Jefes con perspectiva multidisciplinaria realizan más trabajo gerencial que operativo</a:t>
            </a:r>
          </a:p>
          <a:p>
            <a:r>
              <a:rPr lang="es-MX"/>
              <a:t>Delegación de autoridad</a:t>
            </a:r>
          </a:p>
          <a:p>
            <a:r>
              <a:rPr lang="es-MX"/>
              <a:t>Espíritu de cuerpo a nivel de equipo</a:t>
            </a:r>
          </a:p>
          <a:p>
            <a:r>
              <a:rPr lang="es-MX"/>
              <a:t>Otras </a:t>
            </a:r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exclusivo</a:t>
            </a:r>
            <a:br>
              <a:rPr lang="es-MX"/>
            </a:br>
            <a:r>
              <a:rPr lang="es-MX"/>
              <a:t>desventajas</a:t>
            </a: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Organización de altos costos</a:t>
            </a:r>
          </a:p>
          <a:p>
            <a:r>
              <a:rPr lang="es-MX"/>
              <a:t>Se duplican los servicios</a:t>
            </a:r>
          </a:p>
          <a:p>
            <a:r>
              <a:rPr lang="es-MX"/>
              <a:t>Escasez de especialistas. No se pueden retener al finalizar el proyecto</a:t>
            </a:r>
          </a:p>
          <a:p>
            <a:r>
              <a:rPr lang="es-MX"/>
              <a:t>No se capitaliza la experiencia en la ejecución de los proyectos</a:t>
            </a:r>
          </a:p>
          <a:p>
            <a:r>
              <a:rPr lang="es-MX"/>
              <a:t>Otras </a:t>
            </a:r>
          </a:p>
          <a:p>
            <a:endParaRPr lang="es-E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MATRICIAL</a:t>
            </a: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Este modelo permite combinar la utilización de la estructura funcional y la organízación creada específicamente para el mismo (parte exclusiva).</a:t>
            </a:r>
          </a:p>
          <a:p>
            <a:pPr>
              <a:buFont typeface="Wingdings" pitchFamily="2" charset="2"/>
              <a:buNone/>
            </a:pPr>
            <a:r>
              <a:rPr lang="es-MX"/>
              <a:t>Este modelo favorece la ejecución de proyectos de investigación, desarrollo institucional, entre otros.</a:t>
            </a:r>
            <a:endParaRPr lang="es-E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MATRICIAL</a:t>
            </a:r>
            <a:endParaRPr lang="es-E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/>
              <a:t>TIPO DE ORGANIZACIÓN DISTINTA DE LA ESTRUCTURA ORGANIZACIONAL DE LA ENTIDAD EJECUTORA PERO ESTÁ MUY RELACIONADA</a:t>
            </a:r>
          </a:p>
          <a:p>
            <a:r>
              <a:rPr lang="es-MX" sz="2800"/>
              <a:t>EL RR HH Y MUCHAS VECES LOS RECURSOS MATERIALES SE OBTIENEN DE LAS UNIDADES FUNCIONALES  PERMANENTES DE LA UNIDAD EJECUTORA</a:t>
            </a:r>
            <a:endParaRPr lang="es-ES" sz="28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6400800" cy="3048000"/>
          </a:xfrm>
        </p:spPr>
        <p:txBody>
          <a:bodyPr/>
          <a:lstStyle/>
          <a:p>
            <a:r>
              <a:rPr lang="es-MX" sz="4400"/>
              <a:t>MODELO MATRICIAL</a:t>
            </a:r>
            <a:endParaRPr lang="es-E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DESCRIPCION DE LAS ACTIVIDADES</a:t>
            </a:r>
            <a:endParaRPr 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4000"/>
          </a:p>
          <a:p>
            <a:pPr>
              <a:buFont typeface="Wingdings" pitchFamily="2" charset="2"/>
              <a:buNone/>
            </a:pPr>
            <a:r>
              <a:rPr lang="es-MX" sz="4000"/>
              <a:t>   Es recomendable describir cada una de las actividades del proyecto con el fin de facilitar la comprensión de la misma y homogenizar su contenido</a:t>
            </a:r>
            <a:endParaRPr lang="es-ES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239000" cy="304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1440" tIns="45720" rIns="91440" bIns="45720"/>
          <a:lstStyle/>
          <a:p>
            <a:r>
              <a:rPr lang="es-MX" sz="3000" b="1"/>
              <a:t>MODELO MATRICIAL</a:t>
            </a:r>
            <a:endParaRPr lang="es-ES" sz="3000" b="1"/>
          </a:p>
        </p:txBody>
      </p:sp>
      <p:sp>
        <p:nvSpPr>
          <p:cNvPr id="99331" name="Rectangle 1027"/>
          <p:cNvSpPr>
            <a:spLocks noChangeArrowheads="1"/>
          </p:cNvSpPr>
          <p:nvPr/>
        </p:nvSpPr>
        <p:spPr bwMode="auto">
          <a:xfrm>
            <a:off x="4876800" y="914400"/>
            <a:ext cx="1905000" cy="5334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DIRECCIÓN GENERAL</a:t>
            </a:r>
          </a:p>
          <a:p>
            <a:pPr algn="ctr"/>
            <a:r>
              <a:rPr lang="es-MX" sz="1200" b="1"/>
              <a:t>DE CAMINOS</a:t>
            </a:r>
            <a:endParaRPr lang="es-ES" sz="1200" b="1"/>
          </a:p>
        </p:txBody>
      </p:sp>
      <p:sp>
        <p:nvSpPr>
          <p:cNvPr id="99332" name="Rectangle 1028"/>
          <p:cNvSpPr>
            <a:spLocks noChangeArrowheads="1"/>
          </p:cNvSpPr>
          <p:nvPr/>
        </p:nvSpPr>
        <p:spPr bwMode="auto">
          <a:xfrm>
            <a:off x="2819400" y="1981200"/>
            <a:ext cx="11430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JEFE DEPTO.</a:t>
            </a:r>
          </a:p>
          <a:p>
            <a:pPr algn="ctr"/>
            <a:r>
              <a:rPr lang="es-MX" sz="1200" b="1"/>
              <a:t>ADMINIST.</a:t>
            </a:r>
            <a:endParaRPr lang="es-ES" sz="1200" b="1"/>
          </a:p>
        </p:txBody>
      </p:sp>
      <p:sp>
        <p:nvSpPr>
          <p:cNvPr id="99333" name="Rectangle 1029"/>
          <p:cNvSpPr>
            <a:spLocks noChangeArrowheads="1"/>
          </p:cNvSpPr>
          <p:nvPr/>
        </p:nvSpPr>
        <p:spPr bwMode="auto">
          <a:xfrm>
            <a:off x="1295400" y="2590800"/>
            <a:ext cx="9144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FIRMA</a:t>
            </a:r>
          </a:p>
          <a:p>
            <a:pPr algn="ctr"/>
            <a:r>
              <a:rPr lang="es-MX" sz="1000" b="1"/>
              <a:t>SUPERVISORA</a:t>
            </a:r>
            <a:endParaRPr lang="es-ES" sz="1000" b="1"/>
          </a:p>
        </p:txBody>
      </p:sp>
      <p:sp>
        <p:nvSpPr>
          <p:cNvPr id="99334" name="Rectangle 1030"/>
          <p:cNvSpPr>
            <a:spLocks noChangeArrowheads="1"/>
          </p:cNvSpPr>
          <p:nvPr/>
        </p:nvSpPr>
        <p:spPr bwMode="auto">
          <a:xfrm>
            <a:off x="228600" y="2590800"/>
            <a:ext cx="9144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OFICINA</a:t>
            </a:r>
          </a:p>
          <a:p>
            <a:pPr algn="ctr"/>
            <a:r>
              <a:rPr lang="es-MX" sz="1000" b="1"/>
              <a:t>PLANIF Y </a:t>
            </a:r>
          </a:p>
          <a:p>
            <a:pPr algn="ctr"/>
            <a:r>
              <a:rPr lang="es-MX" sz="1000" b="1"/>
              <a:t>CONTROL</a:t>
            </a:r>
            <a:endParaRPr lang="es-ES" sz="1000" b="1"/>
          </a:p>
        </p:txBody>
      </p:sp>
      <p:sp>
        <p:nvSpPr>
          <p:cNvPr id="99335" name="Rectangle 1031"/>
          <p:cNvSpPr>
            <a:spLocks noChangeArrowheads="1"/>
          </p:cNvSpPr>
          <p:nvPr/>
        </p:nvSpPr>
        <p:spPr bwMode="auto">
          <a:xfrm>
            <a:off x="990600" y="5029200"/>
            <a:ext cx="6096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CONSUL</a:t>
            </a:r>
          </a:p>
          <a:p>
            <a:pPr algn="ctr"/>
            <a:r>
              <a:rPr lang="es-MX" sz="1000" b="1"/>
              <a:t>TOR</a:t>
            </a:r>
            <a:endParaRPr lang="es-ES" sz="1000" b="1"/>
          </a:p>
        </p:txBody>
      </p:sp>
      <p:sp>
        <p:nvSpPr>
          <p:cNvPr id="99336" name="Line 1032"/>
          <p:cNvSpPr>
            <a:spLocks noChangeShapeType="1"/>
          </p:cNvSpPr>
          <p:nvPr/>
        </p:nvSpPr>
        <p:spPr bwMode="auto">
          <a:xfrm>
            <a:off x="1219200" y="1828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37" name="Line 1033"/>
          <p:cNvSpPr>
            <a:spLocks noChangeShapeType="1"/>
          </p:cNvSpPr>
          <p:nvPr/>
        </p:nvSpPr>
        <p:spPr bwMode="auto">
          <a:xfrm>
            <a:off x="4648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38" name="Line 1034"/>
          <p:cNvSpPr>
            <a:spLocks noChangeShapeType="1"/>
          </p:cNvSpPr>
          <p:nvPr/>
        </p:nvSpPr>
        <p:spPr bwMode="auto">
          <a:xfrm>
            <a:off x="57912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39" name="Line 1035"/>
          <p:cNvSpPr>
            <a:spLocks noChangeShapeType="1"/>
          </p:cNvSpPr>
          <p:nvPr/>
        </p:nvSpPr>
        <p:spPr bwMode="auto">
          <a:xfrm>
            <a:off x="1905000" y="4038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0" name="Line 1036"/>
          <p:cNvSpPr>
            <a:spLocks noChangeShapeType="1"/>
          </p:cNvSpPr>
          <p:nvPr/>
        </p:nvSpPr>
        <p:spPr bwMode="auto">
          <a:xfrm>
            <a:off x="34290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1" name="Line 1037"/>
          <p:cNvSpPr>
            <a:spLocks noChangeShapeType="1"/>
          </p:cNvSpPr>
          <p:nvPr/>
        </p:nvSpPr>
        <p:spPr bwMode="auto">
          <a:xfrm>
            <a:off x="1219200" y="3886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2" name="Line 1038"/>
          <p:cNvSpPr>
            <a:spLocks noChangeShapeType="1"/>
          </p:cNvSpPr>
          <p:nvPr/>
        </p:nvSpPr>
        <p:spPr bwMode="auto">
          <a:xfrm>
            <a:off x="152400" y="63246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3" name="Line 1039"/>
          <p:cNvSpPr>
            <a:spLocks noChangeShapeType="1"/>
          </p:cNvSpPr>
          <p:nvPr/>
        </p:nvSpPr>
        <p:spPr bwMode="auto">
          <a:xfrm>
            <a:off x="45720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4" name="Line 1040"/>
          <p:cNvSpPr>
            <a:spLocks noChangeShapeType="1"/>
          </p:cNvSpPr>
          <p:nvPr/>
        </p:nvSpPr>
        <p:spPr bwMode="auto">
          <a:xfrm>
            <a:off x="2971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5" name="Line 1041"/>
          <p:cNvSpPr>
            <a:spLocks noChangeShapeType="1"/>
          </p:cNvSpPr>
          <p:nvPr/>
        </p:nvSpPr>
        <p:spPr bwMode="auto">
          <a:xfrm>
            <a:off x="1981200" y="3886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6" name="Line 1042"/>
          <p:cNvSpPr>
            <a:spLocks noChangeShapeType="1"/>
          </p:cNvSpPr>
          <p:nvPr/>
        </p:nvSpPr>
        <p:spPr bwMode="auto">
          <a:xfrm>
            <a:off x="2286000" y="609600"/>
            <a:ext cx="0" cy="5791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7" name="Line 1043"/>
          <p:cNvSpPr>
            <a:spLocks noChangeShapeType="1"/>
          </p:cNvSpPr>
          <p:nvPr/>
        </p:nvSpPr>
        <p:spPr bwMode="auto">
          <a:xfrm>
            <a:off x="72390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8" name="Line 1044"/>
          <p:cNvSpPr>
            <a:spLocks noChangeShapeType="1"/>
          </p:cNvSpPr>
          <p:nvPr/>
        </p:nvSpPr>
        <p:spPr bwMode="auto">
          <a:xfrm flipV="1">
            <a:off x="3429000" y="2438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49" name="Line 1045"/>
          <p:cNvSpPr>
            <a:spLocks noChangeShapeType="1"/>
          </p:cNvSpPr>
          <p:nvPr/>
        </p:nvSpPr>
        <p:spPr bwMode="auto">
          <a:xfrm>
            <a:off x="83820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50" name="Rectangle 1046"/>
          <p:cNvSpPr>
            <a:spLocks noChangeArrowheads="1"/>
          </p:cNvSpPr>
          <p:nvPr/>
        </p:nvSpPr>
        <p:spPr bwMode="auto">
          <a:xfrm>
            <a:off x="8382000" y="5029200"/>
            <a:ext cx="5334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000" b="1"/>
              <a:t>ING. DE</a:t>
            </a:r>
          </a:p>
          <a:p>
            <a:pPr algn="ctr"/>
            <a:r>
              <a:rPr lang="es-MX" sz="1000" b="1"/>
              <a:t>MANT</a:t>
            </a:r>
            <a:r>
              <a:rPr lang="es-MX" sz="1200" b="1"/>
              <a:t>.</a:t>
            </a:r>
            <a:endParaRPr lang="es-ES" sz="1200" b="1"/>
          </a:p>
        </p:txBody>
      </p:sp>
      <p:sp>
        <p:nvSpPr>
          <p:cNvPr id="99351" name="Line 1047"/>
          <p:cNvSpPr>
            <a:spLocks noChangeShapeType="1"/>
          </p:cNvSpPr>
          <p:nvPr/>
        </p:nvSpPr>
        <p:spPr bwMode="auto">
          <a:xfrm>
            <a:off x="80010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52" name="Line 1048"/>
          <p:cNvSpPr>
            <a:spLocks noChangeShapeType="1"/>
          </p:cNvSpPr>
          <p:nvPr/>
        </p:nvSpPr>
        <p:spPr bwMode="auto">
          <a:xfrm flipV="1">
            <a:off x="80010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53" name="Line 1049"/>
          <p:cNvSpPr>
            <a:spLocks noChangeShapeType="1"/>
          </p:cNvSpPr>
          <p:nvPr/>
        </p:nvSpPr>
        <p:spPr bwMode="auto">
          <a:xfrm flipV="1">
            <a:off x="86106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54" name="Rectangle 1050"/>
          <p:cNvSpPr>
            <a:spLocks noChangeArrowheads="1"/>
          </p:cNvSpPr>
          <p:nvPr/>
        </p:nvSpPr>
        <p:spPr bwMode="auto">
          <a:xfrm>
            <a:off x="4114800" y="1981200"/>
            <a:ext cx="11430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JEFE DEPTO.</a:t>
            </a:r>
          </a:p>
          <a:p>
            <a:pPr algn="ctr"/>
            <a:r>
              <a:rPr lang="es-MX" sz="1200" b="1"/>
              <a:t>TRANSPORTES</a:t>
            </a:r>
            <a:endParaRPr lang="es-ES" sz="1200" b="1"/>
          </a:p>
        </p:txBody>
      </p:sp>
      <p:sp>
        <p:nvSpPr>
          <p:cNvPr id="99355" name="Rectangle 1051"/>
          <p:cNvSpPr>
            <a:spLocks noChangeArrowheads="1"/>
          </p:cNvSpPr>
          <p:nvPr/>
        </p:nvSpPr>
        <p:spPr bwMode="auto">
          <a:xfrm>
            <a:off x="5410200" y="1981200"/>
            <a:ext cx="9906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JEFE DEPTO.</a:t>
            </a:r>
          </a:p>
          <a:p>
            <a:pPr algn="ctr"/>
            <a:r>
              <a:rPr lang="es-MX" sz="1200" b="1"/>
              <a:t>ESTUDIO</a:t>
            </a:r>
            <a:endParaRPr lang="es-ES" sz="1200" b="1"/>
          </a:p>
        </p:txBody>
      </p:sp>
      <p:sp>
        <p:nvSpPr>
          <p:cNvPr id="99356" name="Rectangle 1052"/>
          <p:cNvSpPr>
            <a:spLocks noChangeArrowheads="1"/>
          </p:cNvSpPr>
          <p:nvPr/>
        </p:nvSpPr>
        <p:spPr bwMode="auto">
          <a:xfrm>
            <a:off x="6781800" y="1981200"/>
            <a:ext cx="10668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JEFE DEPTO.</a:t>
            </a:r>
          </a:p>
          <a:p>
            <a:pPr algn="ctr"/>
            <a:r>
              <a:rPr lang="es-MX" sz="1200" b="1"/>
              <a:t>LABORAT</a:t>
            </a:r>
            <a:endParaRPr lang="es-ES" sz="1200" b="1"/>
          </a:p>
        </p:txBody>
      </p:sp>
      <p:sp>
        <p:nvSpPr>
          <p:cNvPr id="99357" name="Rectangle 1053"/>
          <p:cNvSpPr>
            <a:spLocks noChangeArrowheads="1"/>
          </p:cNvSpPr>
          <p:nvPr/>
        </p:nvSpPr>
        <p:spPr bwMode="auto">
          <a:xfrm>
            <a:off x="8001000" y="1981200"/>
            <a:ext cx="9906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JEFE DEPTO.</a:t>
            </a:r>
          </a:p>
          <a:p>
            <a:pPr algn="ctr"/>
            <a:r>
              <a:rPr lang="es-MX" sz="1200" b="1"/>
              <a:t>MANT.</a:t>
            </a:r>
            <a:endParaRPr lang="es-ES" sz="1200" b="1"/>
          </a:p>
        </p:txBody>
      </p:sp>
      <p:sp>
        <p:nvSpPr>
          <p:cNvPr id="99358" name="Rectangle 1054"/>
          <p:cNvSpPr>
            <a:spLocks noChangeArrowheads="1"/>
          </p:cNvSpPr>
          <p:nvPr/>
        </p:nvSpPr>
        <p:spPr bwMode="auto">
          <a:xfrm>
            <a:off x="6553200" y="5029200"/>
            <a:ext cx="5334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000" b="1"/>
              <a:t>JEFE SEC.</a:t>
            </a:r>
          </a:p>
          <a:p>
            <a:pPr algn="ctr"/>
            <a:r>
              <a:rPr lang="es-MX" sz="1000" b="1"/>
              <a:t>ANAL</a:t>
            </a:r>
            <a:r>
              <a:rPr lang="es-MX" sz="1200" b="1"/>
              <a:t>.</a:t>
            </a:r>
            <a:endParaRPr lang="es-ES" sz="1200" b="1"/>
          </a:p>
        </p:txBody>
      </p:sp>
      <p:sp>
        <p:nvSpPr>
          <p:cNvPr id="99359" name="Rectangle 1055"/>
          <p:cNvSpPr>
            <a:spLocks noChangeArrowheads="1"/>
          </p:cNvSpPr>
          <p:nvPr/>
        </p:nvSpPr>
        <p:spPr bwMode="auto">
          <a:xfrm>
            <a:off x="7162800" y="5029200"/>
            <a:ext cx="5334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000" b="1"/>
              <a:t>JEFE SEC.</a:t>
            </a:r>
          </a:p>
          <a:p>
            <a:pPr algn="ctr"/>
            <a:r>
              <a:rPr lang="es-MX" sz="1000" b="1"/>
              <a:t>SUPERV.</a:t>
            </a:r>
            <a:endParaRPr lang="es-ES" sz="1200" b="1"/>
          </a:p>
        </p:txBody>
      </p:sp>
      <p:sp>
        <p:nvSpPr>
          <p:cNvPr id="99360" name="Rectangle 1056"/>
          <p:cNvSpPr>
            <a:spLocks noChangeArrowheads="1"/>
          </p:cNvSpPr>
          <p:nvPr/>
        </p:nvSpPr>
        <p:spPr bwMode="auto">
          <a:xfrm>
            <a:off x="7772400" y="5029200"/>
            <a:ext cx="5334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000" b="1"/>
              <a:t>JEFES</a:t>
            </a:r>
          </a:p>
          <a:p>
            <a:pPr algn="ctr"/>
            <a:r>
              <a:rPr lang="es-MX" sz="1000" b="1"/>
              <a:t>ZONAS</a:t>
            </a:r>
            <a:endParaRPr lang="es-ES" sz="1200" b="1"/>
          </a:p>
        </p:txBody>
      </p:sp>
      <p:sp>
        <p:nvSpPr>
          <p:cNvPr id="99361" name="Rectangle 1057"/>
          <p:cNvSpPr>
            <a:spLocks noChangeArrowheads="1"/>
          </p:cNvSpPr>
          <p:nvPr/>
        </p:nvSpPr>
        <p:spPr bwMode="auto">
          <a:xfrm>
            <a:off x="5791200" y="5029200"/>
            <a:ext cx="6858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900" b="1"/>
              <a:t>ENCARG</a:t>
            </a:r>
          </a:p>
          <a:p>
            <a:pPr algn="ctr"/>
            <a:r>
              <a:rPr lang="es-MX" sz="900" b="1"/>
              <a:t>DERECH.</a:t>
            </a:r>
          </a:p>
          <a:p>
            <a:pPr algn="ctr"/>
            <a:r>
              <a:rPr lang="es-MX" sz="900" b="1"/>
              <a:t>VIA</a:t>
            </a:r>
            <a:endParaRPr lang="es-ES" sz="900" b="1"/>
          </a:p>
        </p:txBody>
      </p:sp>
      <p:sp>
        <p:nvSpPr>
          <p:cNvPr id="99362" name="Rectangle 1058"/>
          <p:cNvSpPr>
            <a:spLocks noChangeArrowheads="1"/>
          </p:cNvSpPr>
          <p:nvPr/>
        </p:nvSpPr>
        <p:spPr bwMode="auto">
          <a:xfrm>
            <a:off x="5029200" y="5029200"/>
            <a:ext cx="6858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JEFE SEC.</a:t>
            </a:r>
          </a:p>
          <a:p>
            <a:pPr algn="ctr"/>
            <a:r>
              <a:rPr lang="es-MX" sz="1200" b="1"/>
              <a:t>CARRET.</a:t>
            </a:r>
            <a:endParaRPr lang="es-ES" sz="1200" b="1"/>
          </a:p>
        </p:txBody>
      </p:sp>
      <p:sp>
        <p:nvSpPr>
          <p:cNvPr id="99363" name="Rectangle 1059"/>
          <p:cNvSpPr>
            <a:spLocks noChangeArrowheads="1"/>
          </p:cNvSpPr>
          <p:nvPr/>
        </p:nvSpPr>
        <p:spPr bwMode="auto">
          <a:xfrm>
            <a:off x="4191000" y="5029200"/>
            <a:ext cx="7620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JEFE SEC.</a:t>
            </a:r>
          </a:p>
          <a:p>
            <a:pPr algn="ctr"/>
            <a:r>
              <a:rPr lang="es-MX" sz="1200" b="1"/>
              <a:t>TALLERES</a:t>
            </a:r>
            <a:endParaRPr lang="es-ES" sz="1200" b="1"/>
          </a:p>
        </p:txBody>
      </p:sp>
      <p:sp>
        <p:nvSpPr>
          <p:cNvPr id="99364" name="Rectangle 1060"/>
          <p:cNvSpPr>
            <a:spLocks noChangeArrowheads="1"/>
          </p:cNvSpPr>
          <p:nvPr/>
        </p:nvSpPr>
        <p:spPr bwMode="auto">
          <a:xfrm>
            <a:off x="3429000" y="5029200"/>
            <a:ext cx="6858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JEFE SEC.</a:t>
            </a:r>
          </a:p>
          <a:p>
            <a:pPr algn="ctr"/>
            <a:r>
              <a:rPr lang="es-MX" sz="1200" b="1"/>
              <a:t>PAG.</a:t>
            </a:r>
            <a:endParaRPr lang="es-ES" sz="1200" b="1"/>
          </a:p>
        </p:txBody>
      </p:sp>
      <p:sp>
        <p:nvSpPr>
          <p:cNvPr id="99365" name="Rectangle 1061"/>
          <p:cNvSpPr>
            <a:spLocks noChangeArrowheads="1"/>
          </p:cNvSpPr>
          <p:nvPr/>
        </p:nvSpPr>
        <p:spPr bwMode="auto">
          <a:xfrm>
            <a:off x="2590800" y="5029200"/>
            <a:ext cx="6858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JEFE SEC.</a:t>
            </a:r>
          </a:p>
          <a:p>
            <a:pPr algn="ctr"/>
            <a:r>
              <a:rPr lang="es-MX" sz="1200" b="1"/>
              <a:t>CONT.</a:t>
            </a:r>
            <a:endParaRPr lang="es-ES" sz="1200" b="1"/>
          </a:p>
        </p:txBody>
      </p:sp>
      <p:sp>
        <p:nvSpPr>
          <p:cNvPr id="99366" name="Line 1062"/>
          <p:cNvSpPr>
            <a:spLocks noChangeShapeType="1"/>
          </p:cNvSpPr>
          <p:nvPr/>
        </p:nvSpPr>
        <p:spPr bwMode="auto">
          <a:xfrm flipV="1">
            <a:off x="74676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67" name="Line 1063"/>
          <p:cNvSpPr>
            <a:spLocks noChangeShapeType="1"/>
          </p:cNvSpPr>
          <p:nvPr/>
        </p:nvSpPr>
        <p:spPr bwMode="auto">
          <a:xfrm flipV="1">
            <a:off x="68580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68" name="Line 1064"/>
          <p:cNvSpPr>
            <a:spLocks noChangeShapeType="1"/>
          </p:cNvSpPr>
          <p:nvPr/>
        </p:nvSpPr>
        <p:spPr bwMode="auto">
          <a:xfrm>
            <a:off x="68580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69" name="Line 1065"/>
          <p:cNvSpPr>
            <a:spLocks noChangeShapeType="1"/>
          </p:cNvSpPr>
          <p:nvPr/>
        </p:nvSpPr>
        <p:spPr bwMode="auto">
          <a:xfrm flipV="1">
            <a:off x="61722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70" name="Line 1066"/>
          <p:cNvSpPr>
            <a:spLocks noChangeShapeType="1"/>
          </p:cNvSpPr>
          <p:nvPr/>
        </p:nvSpPr>
        <p:spPr bwMode="auto">
          <a:xfrm flipV="1">
            <a:off x="53340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71" name="Line 1067"/>
          <p:cNvSpPr>
            <a:spLocks noChangeShapeType="1"/>
          </p:cNvSpPr>
          <p:nvPr/>
        </p:nvSpPr>
        <p:spPr bwMode="auto">
          <a:xfrm>
            <a:off x="53340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72" name="Line 1068"/>
          <p:cNvSpPr>
            <a:spLocks noChangeShapeType="1"/>
          </p:cNvSpPr>
          <p:nvPr/>
        </p:nvSpPr>
        <p:spPr bwMode="auto">
          <a:xfrm flipV="1">
            <a:off x="38100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73" name="Line 1069"/>
          <p:cNvSpPr>
            <a:spLocks noChangeShapeType="1"/>
          </p:cNvSpPr>
          <p:nvPr/>
        </p:nvSpPr>
        <p:spPr bwMode="auto">
          <a:xfrm flipV="1">
            <a:off x="2971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74" name="Line 1070"/>
          <p:cNvSpPr>
            <a:spLocks noChangeShapeType="1"/>
          </p:cNvSpPr>
          <p:nvPr/>
        </p:nvSpPr>
        <p:spPr bwMode="auto">
          <a:xfrm>
            <a:off x="2971800" y="4876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75" name="Rectangle 1071"/>
          <p:cNvSpPr>
            <a:spLocks noChangeArrowheads="1"/>
          </p:cNvSpPr>
          <p:nvPr/>
        </p:nvSpPr>
        <p:spPr bwMode="auto">
          <a:xfrm>
            <a:off x="152400" y="5791200"/>
            <a:ext cx="6096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CONTRA</a:t>
            </a:r>
          </a:p>
          <a:p>
            <a:pPr algn="ctr"/>
            <a:r>
              <a:rPr lang="es-MX" sz="1000" b="1"/>
              <a:t>TISTA</a:t>
            </a:r>
            <a:endParaRPr lang="es-ES" sz="1000" b="1"/>
          </a:p>
        </p:txBody>
      </p:sp>
      <p:sp>
        <p:nvSpPr>
          <p:cNvPr id="99376" name="Rectangle 1072"/>
          <p:cNvSpPr>
            <a:spLocks noChangeArrowheads="1"/>
          </p:cNvSpPr>
          <p:nvPr/>
        </p:nvSpPr>
        <p:spPr bwMode="auto">
          <a:xfrm>
            <a:off x="152400" y="5029200"/>
            <a:ext cx="685800" cy="3810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CONSUL</a:t>
            </a:r>
          </a:p>
          <a:p>
            <a:pPr algn="ctr"/>
            <a:r>
              <a:rPr lang="es-MX" sz="1000" b="1"/>
              <a:t>TOR</a:t>
            </a:r>
            <a:endParaRPr lang="es-ES" sz="1000" b="1"/>
          </a:p>
        </p:txBody>
      </p:sp>
      <p:sp>
        <p:nvSpPr>
          <p:cNvPr id="99377" name="Rectangle 1073"/>
          <p:cNvSpPr>
            <a:spLocks noChangeArrowheads="1"/>
          </p:cNvSpPr>
          <p:nvPr/>
        </p:nvSpPr>
        <p:spPr bwMode="auto">
          <a:xfrm>
            <a:off x="762000" y="1981200"/>
            <a:ext cx="9144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DIRECCCIÓN</a:t>
            </a:r>
          </a:p>
          <a:p>
            <a:pPr algn="ctr"/>
            <a:r>
              <a:rPr lang="es-MX" sz="1000" b="1"/>
              <a:t>PROYECTO</a:t>
            </a:r>
            <a:endParaRPr lang="es-ES" sz="1000" b="1"/>
          </a:p>
        </p:txBody>
      </p:sp>
      <p:sp>
        <p:nvSpPr>
          <p:cNvPr id="99378" name="Rectangle 1074"/>
          <p:cNvSpPr>
            <a:spLocks noChangeArrowheads="1"/>
          </p:cNvSpPr>
          <p:nvPr/>
        </p:nvSpPr>
        <p:spPr bwMode="auto">
          <a:xfrm>
            <a:off x="609600" y="457200"/>
            <a:ext cx="11430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MINISTERIO</a:t>
            </a:r>
          </a:p>
          <a:p>
            <a:pPr algn="ctr"/>
            <a:r>
              <a:rPr lang="es-MX" sz="1200" b="1"/>
              <a:t>HACIENDA</a:t>
            </a:r>
            <a:endParaRPr lang="es-ES" sz="1200" b="1"/>
          </a:p>
        </p:txBody>
      </p:sp>
      <p:sp>
        <p:nvSpPr>
          <p:cNvPr id="99379" name="Rectangle 1075"/>
          <p:cNvSpPr>
            <a:spLocks noChangeArrowheads="1"/>
          </p:cNvSpPr>
          <p:nvPr/>
        </p:nvSpPr>
        <p:spPr bwMode="auto">
          <a:xfrm>
            <a:off x="609600" y="1066800"/>
            <a:ext cx="1143000" cy="3048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CONTRALORÍA</a:t>
            </a:r>
            <a:endParaRPr lang="es-ES" sz="1200" b="1"/>
          </a:p>
        </p:txBody>
      </p:sp>
      <p:sp>
        <p:nvSpPr>
          <p:cNvPr id="99380" name="Rectangle 1076"/>
          <p:cNvSpPr>
            <a:spLocks noChangeArrowheads="1"/>
          </p:cNvSpPr>
          <p:nvPr/>
        </p:nvSpPr>
        <p:spPr bwMode="auto">
          <a:xfrm>
            <a:off x="609600" y="1524000"/>
            <a:ext cx="1143000" cy="2286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200" b="1"/>
              <a:t>BID</a:t>
            </a:r>
            <a:endParaRPr lang="es-ES" sz="1200" b="1"/>
          </a:p>
        </p:txBody>
      </p:sp>
      <p:sp>
        <p:nvSpPr>
          <p:cNvPr id="99381" name="Line 1077"/>
          <p:cNvSpPr>
            <a:spLocks noChangeShapeType="1"/>
          </p:cNvSpPr>
          <p:nvPr/>
        </p:nvSpPr>
        <p:spPr bwMode="auto">
          <a:xfrm>
            <a:off x="1752600" y="1219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2" name="Line 1078"/>
          <p:cNvSpPr>
            <a:spLocks noChangeShapeType="1"/>
          </p:cNvSpPr>
          <p:nvPr/>
        </p:nvSpPr>
        <p:spPr bwMode="auto">
          <a:xfrm>
            <a:off x="17526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3" name="Line 1079"/>
          <p:cNvSpPr>
            <a:spLocks noChangeShapeType="1"/>
          </p:cNvSpPr>
          <p:nvPr/>
        </p:nvSpPr>
        <p:spPr bwMode="auto">
          <a:xfrm>
            <a:off x="1752600" y="68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4" name="Line 1080"/>
          <p:cNvSpPr>
            <a:spLocks noChangeShapeType="1"/>
          </p:cNvSpPr>
          <p:nvPr/>
        </p:nvSpPr>
        <p:spPr bwMode="auto">
          <a:xfrm>
            <a:off x="19812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5" name="Line 1081"/>
          <p:cNvSpPr>
            <a:spLocks noChangeShapeType="1"/>
          </p:cNvSpPr>
          <p:nvPr/>
        </p:nvSpPr>
        <p:spPr bwMode="auto">
          <a:xfrm>
            <a:off x="3810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6" name="Line 1082"/>
          <p:cNvSpPr>
            <a:spLocks noChangeShapeType="1"/>
          </p:cNvSpPr>
          <p:nvPr/>
        </p:nvSpPr>
        <p:spPr bwMode="auto">
          <a:xfrm>
            <a:off x="381000" y="68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7" name="Line 1083"/>
          <p:cNvSpPr>
            <a:spLocks noChangeShapeType="1"/>
          </p:cNvSpPr>
          <p:nvPr/>
        </p:nvSpPr>
        <p:spPr bwMode="auto">
          <a:xfrm>
            <a:off x="3810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8" name="Line 1084"/>
          <p:cNvSpPr>
            <a:spLocks noChangeShapeType="1"/>
          </p:cNvSpPr>
          <p:nvPr/>
        </p:nvSpPr>
        <p:spPr bwMode="auto">
          <a:xfrm>
            <a:off x="381000" y="121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89" name="Line 1085"/>
          <p:cNvSpPr>
            <a:spLocks noChangeShapeType="1"/>
          </p:cNvSpPr>
          <p:nvPr/>
        </p:nvSpPr>
        <p:spPr bwMode="auto">
          <a:xfrm>
            <a:off x="4648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0" name="Rectangle 1086"/>
          <p:cNvSpPr>
            <a:spLocks noChangeArrowheads="1"/>
          </p:cNvSpPr>
          <p:nvPr/>
        </p:nvSpPr>
        <p:spPr bwMode="auto">
          <a:xfrm>
            <a:off x="152400" y="3429000"/>
            <a:ext cx="6858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OBRAS</a:t>
            </a:r>
          </a:p>
          <a:p>
            <a:pPr algn="ctr"/>
            <a:r>
              <a:rPr lang="es-MX" sz="1000" b="1"/>
              <a:t>VIALES</a:t>
            </a:r>
            <a:endParaRPr lang="es-ES" sz="1000" b="1"/>
          </a:p>
        </p:txBody>
      </p:sp>
      <p:sp>
        <p:nvSpPr>
          <p:cNvPr id="99391" name="Rectangle 1087"/>
          <p:cNvSpPr>
            <a:spLocks noChangeArrowheads="1"/>
          </p:cNvSpPr>
          <p:nvPr/>
        </p:nvSpPr>
        <p:spPr bwMode="auto">
          <a:xfrm>
            <a:off x="990600" y="3429000"/>
            <a:ext cx="5334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MAQUI</a:t>
            </a:r>
          </a:p>
          <a:p>
            <a:pPr algn="ctr"/>
            <a:r>
              <a:rPr lang="es-MX" sz="1000" b="1"/>
              <a:t>NARIA</a:t>
            </a:r>
            <a:endParaRPr lang="es-ES" sz="1000" b="1"/>
          </a:p>
        </p:txBody>
      </p:sp>
      <p:sp>
        <p:nvSpPr>
          <p:cNvPr id="99392" name="Rectangle 1088"/>
          <p:cNvSpPr>
            <a:spLocks noChangeArrowheads="1"/>
          </p:cNvSpPr>
          <p:nvPr/>
        </p:nvSpPr>
        <p:spPr bwMode="auto">
          <a:xfrm>
            <a:off x="1676400" y="3429000"/>
            <a:ext cx="533400" cy="4572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CCCCFF">
                  <a:gamma/>
                  <a:shade val="8000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s-MX" sz="1000" b="1"/>
              <a:t>ADMON.</a:t>
            </a:r>
          </a:p>
          <a:p>
            <a:pPr algn="ctr"/>
            <a:r>
              <a:rPr lang="es-MX" sz="1000" b="1"/>
              <a:t>FINAN</a:t>
            </a:r>
          </a:p>
          <a:p>
            <a:pPr algn="ctr"/>
            <a:r>
              <a:rPr lang="es-MX" sz="1000" b="1"/>
              <a:t>CIERA</a:t>
            </a:r>
            <a:endParaRPr lang="es-ES" sz="1000" b="1"/>
          </a:p>
        </p:txBody>
      </p:sp>
      <p:sp>
        <p:nvSpPr>
          <p:cNvPr id="99393" name="Line 1089"/>
          <p:cNvSpPr>
            <a:spLocks noChangeShapeType="1"/>
          </p:cNvSpPr>
          <p:nvPr/>
        </p:nvSpPr>
        <p:spPr bwMode="auto">
          <a:xfrm>
            <a:off x="1219200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4" name="Line 1090"/>
          <p:cNvSpPr>
            <a:spLocks noChangeShapeType="1"/>
          </p:cNvSpPr>
          <p:nvPr/>
        </p:nvSpPr>
        <p:spPr bwMode="auto">
          <a:xfrm>
            <a:off x="4572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5" name="Line 1091"/>
          <p:cNvSpPr>
            <a:spLocks noChangeShapeType="1"/>
          </p:cNvSpPr>
          <p:nvPr/>
        </p:nvSpPr>
        <p:spPr bwMode="auto">
          <a:xfrm>
            <a:off x="457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6" name="Line 1092"/>
          <p:cNvSpPr>
            <a:spLocks noChangeShapeType="1"/>
          </p:cNvSpPr>
          <p:nvPr/>
        </p:nvSpPr>
        <p:spPr bwMode="auto">
          <a:xfrm>
            <a:off x="1981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7" name="Line 1093"/>
          <p:cNvSpPr>
            <a:spLocks noChangeShapeType="1"/>
          </p:cNvSpPr>
          <p:nvPr/>
        </p:nvSpPr>
        <p:spPr bwMode="auto">
          <a:xfrm>
            <a:off x="1219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8" name="Line 1094"/>
          <p:cNvSpPr>
            <a:spLocks noChangeShapeType="1"/>
          </p:cNvSpPr>
          <p:nvPr/>
        </p:nvSpPr>
        <p:spPr bwMode="auto">
          <a:xfrm>
            <a:off x="5791200" y="144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399" name="Line 1095"/>
          <p:cNvSpPr>
            <a:spLocks noChangeShapeType="1"/>
          </p:cNvSpPr>
          <p:nvPr/>
        </p:nvSpPr>
        <p:spPr bwMode="auto">
          <a:xfrm>
            <a:off x="72390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00" name="Line 1096"/>
          <p:cNvSpPr>
            <a:spLocks noChangeShapeType="1"/>
          </p:cNvSpPr>
          <p:nvPr/>
        </p:nvSpPr>
        <p:spPr bwMode="auto">
          <a:xfrm>
            <a:off x="83820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01" name="Oval 1097"/>
          <p:cNvSpPr>
            <a:spLocks noChangeArrowheads="1"/>
          </p:cNvSpPr>
          <p:nvPr/>
        </p:nvSpPr>
        <p:spPr bwMode="auto">
          <a:xfrm>
            <a:off x="33528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02" name="Oval 1098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03" name="Oval 1099"/>
          <p:cNvSpPr>
            <a:spLocks noChangeArrowheads="1"/>
          </p:cNvSpPr>
          <p:nvPr/>
        </p:nvSpPr>
        <p:spPr bwMode="auto">
          <a:xfrm>
            <a:off x="1905000" y="556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04" name="Line 1100"/>
          <p:cNvSpPr>
            <a:spLocks noChangeShapeType="1"/>
          </p:cNvSpPr>
          <p:nvPr/>
        </p:nvSpPr>
        <p:spPr bwMode="auto">
          <a:xfrm>
            <a:off x="1219200" y="4343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05" name="Oval 1101"/>
          <p:cNvSpPr>
            <a:spLocks noChangeArrowheads="1"/>
          </p:cNvSpPr>
          <p:nvPr/>
        </p:nvSpPr>
        <p:spPr bwMode="auto">
          <a:xfrm>
            <a:off x="8305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06" name="Oval 1102"/>
          <p:cNvSpPr>
            <a:spLocks noChangeArrowheads="1"/>
          </p:cNvSpPr>
          <p:nvPr/>
        </p:nvSpPr>
        <p:spPr bwMode="auto">
          <a:xfrm>
            <a:off x="45720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07" name="Line 1103"/>
          <p:cNvSpPr>
            <a:spLocks noChangeShapeType="1"/>
          </p:cNvSpPr>
          <p:nvPr/>
        </p:nvSpPr>
        <p:spPr bwMode="auto">
          <a:xfrm>
            <a:off x="533400" y="4572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08" name="Line 1104"/>
          <p:cNvSpPr>
            <a:spLocks noChangeShapeType="1"/>
          </p:cNvSpPr>
          <p:nvPr/>
        </p:nvSpPr>
        <p:spPr bwMode="auto">
          <a:xfrm>
            <a:off x="1905000" y="4724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09" name="Line 1105"/>
          <p:cNvSpPr>
            <a:spLocks noChangeShapeType="1"/>
          </p:cNvSpPr>
          <p:nvPr/>
        </p:nvSpPr>
        <p:spPr bwMode="auto">
          <a:xfrm>
            <a:off x="457200" y="388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10" name="Oval 1106"/>
          <p:cNvSpPr>
            <a:spLocks noChangeArrowheads="1"/>
          </p:cNvSpPr>
          <p:nvPr/>
        </p:nvSpPr>
        <p:spPr bwMode="auto">
          <a:xfrm>
            <a:off x="381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1" name="Oval 1107"/>
          <p:cNvSpPr>
            <a:spLocks noChangeArrowheads="1"/>
          </p:cNvSpPr>
          <p:nvPr/>
        </p:nvSpPr>
        <p:spPr bwMode="auto">
          <a:xfrm>
            <a:off x="11430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2" name="Oval 1108"/>
          <p:cNvSpPr>
            <a:spLocks noChangeArrowheads="1"/>
          </p:cNvSpPr>
          <p:nvPr/>
        </p:nvSpPr>
        <p:spPr bwMode="auto">
          <a:xfrm>
            <a:off x="19050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3" name="Oval 1109"/>
          <p:cNvSpPr>
            <a:spLocks noChangeArrowheads="1"/>
          </p:cNvSpPr>
          <p:nvPr/>
        </p:nvSpPr>
        <p:spPr bwMode="auto">
          <a:xfrm>
            <a:off x="33528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4" name="Oval 1110"/>
          <p:cNvSpPr>
            <a:spLocks noChangeArrowheads="1"/>
          </p:cNvSpPr>
          <p:nvPr/>
        </p:nvSpPr>
        <p:spPr bwMode="auto">
          <a:xfrm>
            <a:off x="71628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5" name="Oval 1111"/>
          <p:cNvSpPr>
            <a:spLocks noChangeArrowheads="1"/>
          </p:cNvSpPr>
          <p:nvPr/>
        </p:nvSpPr>
        <p:spPr bwMode="auto">
          <a:xfrm>
            <a:off x="5715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6" name="Line 1112"/>
          <p:cNvSpPr>
            <a:spLocks noChangeShapeType="1"/>
          </p:cNvSpPr>
          <p:nvPr/>
        </p:nvSpPr>
        <p:spPr bwMode="auto">
          <a:xfrm>
            <a:off x="2057400" y="563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17" name="Oval 1113"/>
          <p:cNvSpPr>
            <a:spLocks noChangeArrowheads="1"/>
          </p:cNvSpPr>
          <p:nvPr/>
        </p:nvSpPr>
        <p:spPr bwMode="auto">
          <a:xfrm>
            <a:off x="2895600" y="556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8" name="Oval 1114"/>
          <p:cNvSpPr>
            <a:spLocks noChangeArrowheads="1"/>
          </p:cNvSpPr>
          <p:nvPr/>
        </p:nvSpPr>
        <p:spPr bwMode="auto">
          <a:xfrm>
            <a:off x="3733800" y="5562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19" name="Line 1115"/>
          <p:cNvSpPr>
            <a:spLocks noChangeShapeType="1"/>
          </p:cNvSpPr>
          <p:nvPr/>
        </p:nvSpPr>
        <p:spPr bwMode="auto">
          <a:xfrm>
            <a:off x="3810000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20" name="Oval 1116"/>
          <p:cNvSpPr>
            <a:spLocks noChangeArrowheads="1"/>
          </p:cNvSpPr>
          <p:nvPr/>
        </p:nvSpPr>
        <p:spPr bwMode="auto">
          <a:xfrm>
            <a:off x="11430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21" name="Line 1117"/>
          <p:cNvSpPr>
            <a:spLocks noChangeShapeType="1"/>
          </p:cNvSpPr>
          <p:nvPr/>
        </p:nvSpPr>
        <p:spPr bwMode="auto">
          <a:xfrm>
            <a:off x="12192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22" name="Line 1118"/>
          <p:cNvSpPr>
            <a:spLocks noChangeShapeType="1"/>
          </p:cNvSpPr>
          <p:nvPr/>
        </p:nvSpPr>
        <p:spPr bwMode="auto">
          <a:xfrm flipH="1">
            <a:off x="9144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23" name="Line 1119"/>
          <p:cNvSpPr>
            <a:spLocks noChangeShapeType="1"/>
          </p:cNvSpPr>
          <p:nvPr/>
        </p:nvSpPr>
        <p:spPr bwMode="auto">
          <a:xfrm>
            <a:off x="914400" y="4800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24" name="Oval 1120"/>
          <p:cNvSpPr>
            <a:spLocks noChangeArrowheads="1"/>
          </p:cNvSpPr>
          <p:nvPr/>
        </p:nvSpPr>
        <p:spPr bwMode="auto">
          <a:xfrm>
            <a:off x="8382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25" name="Line 1121"/>
          <p:cNvSpPr>
            <a:spLocks noChangeShapeType="1"/>
          </p:cNvSpPr>
          <p:nvPr/>
        </p:nvSpPr>
        <p:spPr bwMode="auto">
          <a:xfrm>
            <a:off x="990600" y="59436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26" name="Oval 1122"/>
          <p:cNvSpPr>
            <a:spLocks noChangeArrowheads="1"/>
          </p:cNvSpPr>
          <p:nvPr/>
        </p:nvSpPr>
        <p:spPr bwMode="auto">
          <a:xfrm>
            <a:off x="44958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27" name="Oval 1123"/>
          <p:cNvSpPr>
            <a:spLocks noChangeArrowheads="1"/>
          </p:cNvSpPr>
          <p:nvPr/>
        </p:nvSpPr>
        <p:spPr bwMode="auto">
          <a:xfrm>
            <a:off x="5257800" y="624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28" name="Oval 1124"/>
          <p:cNvSpPr>
            <a:spLocks noChangeArrowheads="1"/>
          </p:cNvSpPr>
          <p:nvPr/>
        </p:nvSpPr>
        <p:spPr bwMode="auto">
          <a:xfrm>
            <a:off x="6096000" y="624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29" name="Oval 1125"/>
          <p:cNvSpPr>
            <a:spLocks noChangeArrowheads="1"/>
          </p:cNvSpPr>
          <p:nvPr/>
        </p:nvSpPr>
        <p:spPr bwMode="auto">
          <a:xfrm>
            <a:off x="6781800" y="624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30" name="Oval 1126"/>
          <p:cNvSpPr>
            <a:spLocks noChangeArrowheads="1"/>
          </p:cNvSpPr>
          <p:nvPr/>
        </p:nvSpPr>
        <p:spPr bwMode="auto">
          <a:xfrm>
            <a:off x="7391400" y="624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31" name="Oval 1127"/>
          <p:cNvSpPr>
            <a:spLocks noChangeArrowheads="1"/>
          </p:cNvSpPr>
          <p:nvPr/>
        </p:nvSpPr>
        <p:spPr bwMode="auto">
          <a:xfrm>
            <a:off x="79248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32" name="Oval 1128"/>
          <p:cNvSpPr>
            <a:spLocks noChangeArrowheads="1"/>
          </p:cNvSpPr>
          <p:nvPr/>
        </p:nvSpPr>
        <p:spPr bwMode="auto">
          <a:xfrm>
            <a:off x="8534400" y="586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33" name="Line 1129"/>
          <p:cNvSpPr>
            <a:spLocks noChangeShapeType="1"/>
          </p:cNvSpPr>
          <p:nvPr/>
        </p:nvSpPr>
        <p:spPr bwMode="auto">
          <a:xfrm>
            <a:off x="5334000" y="541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34" name="Line 1130"/>
          <p:cNvSpPr>
            <a:spLocks noChangeShapeType="1"/>
          </p:cNvSpPr>
          <p:nvPr/>
        </p:nvSpPr>
        <p:spPr bwMode="auto">
          <a:xfrm>
            <a:off x="6172200" y="541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35" name="Line 1131"/>
          <p:cNvSpPr>
            <a:spLocks noChangeShapeType="1"/>
          </p:cNvSpPr>
          <p:nvPr/>
        </p:nvSpPr>
        <p:spPr bwMode="auto">
          <a:xfrm>
            <a:off x="6858000" y="541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36" name="Line 1132"/>
          <p:cNvSpPr>
            <a:spLocks noChangeShapeType="1"/>
          </p:cNvSpPr>
          <p:nvPr/>
        </p:nvSpPr>
        <p:spPr bwMode="auto">
          <a:xfrm>
            <a:off x="7467600" y="541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37" name="Line 1133"/>
          <p:cNvSpPr>
            <a:spLocks noChangeShapeType="1"/>
          </p:cNvSpPr>
          <p:nvPr/>
        </p:nvSpPr>
        <p:spPr bwMode="auto">
          <a:xfrm>
            <a:off x="80010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38" name="Line 1134"/>
          <p:cNvSpPr>
            <a:spLocks noChangeShapeType="1"/>
          </p:cNvSpPr>
          <p:nvPr/>
        </p:nvSpPr>
        <p:spPr bwMode="auto">
          <a:xfrm>
            <a:off x="86106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39" name="Oval 1135"/>
          <p:cNvSpPr>
            <a:spLocks noChangeArrowheads="1"/>
          </p:cNvSpPr>
          <p:nvPr/>
        </p:nvSpPr>
        <p:spPr bwMode="auto">
          <a:xfrm>
            <a:off x="3810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40" name="Oval 1136"/>
          <p:cNvSpPr>
            <a:spLocks noChangeArrowheads="1"/>
          </p:cNvSpPr>
          <p:nvPr/>
        </p:nvSpPr>
        <p:spPr bwMode="auto">
          <a:xfrm>
            <a:off x="0" y="624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9441" name="Line 1137"/>
          <p:cNvSpPr>
            <a:spLocks noChangeShapeType="1"/>
          </p:cNvSpPr>
          <p:nvPr/>
        </p:nvSpPr>
        <p:spPr bwMode="auto">
          <a:xfrm>
            <a:off x="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42" name="Line 1138"/>
          <p:cNvSpPr>
            <a:spLocks noChangeShapeType="1"/>
          </p:cNvSpPr>
          <p:nvPr/>
        </p:nvSpPr>
        <p:spPr bwMode="auto">
          <a:xfrm>
            <a:off x="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43" name="Line 1139"/>
          <p:cNvSpPr>
            <a:spLocks noChangeShapeType="1"/>
          </p:cNvSpPr>
          <p:nvPr/>
        </p:nvSpPr>
        <p:spPr bwMode="auto">
          <a:xfrm flipV="1">
            <a:off x="4572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9444" name="Line 1140"/>
          <p:cNvSpPr>
            <a:spLocks noChangeShapeType="1"/>
          </p:cNvSpPr>
          <p:nvPr/>
        </p:nvSpPr>
        <p:spPr bwMode="auto">
          <a:xfrm>
            <a:off x="0" y="4876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MODELO MATRICIAL</a:t>
            </a:r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s-MX" sz="5400"/>
              <a:t>Ventajas</a:t>
            </a:r>
          </a:p>
          <a:p>
            <a:pPr>
              <a:buFont typeface="Wingdings" pitchFamily="2" charset="2"/>
              <a:buChar char="l"/>
            </a:pPr>
            <a:r>
              <a:rPr lang="es-MX" sz="5400"/>
              <a:t>desventajas</a:t>
            </a:r>
            <a:endParaRPr lang="es-ES" sz="5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MATRICIAL </a:t>
            </a:r>
            <a:br>
              <a:rPr lang="es-MX"/>
            </a:br>
            <a:r>
              <a:rPr lang="es-MX"/>
              <a:t>VENTAJAS</a:t>
            </a:r>
            <a:endParaRPr lang="es-E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Se asigna mayor importancia al proyecto al nombrar una persona como jefe</a:t>
            </a:r>
          </a:p>
          <a:p>
            <a:pPr>
              <a:lnSpc>
                <a:spcPct val="90000"/>
              </a:lnSpc>
            </a:pPr>
            <a:r>
              <a:rPr lang="es-MX"/>
              <a:t>Flexibilidad en el uso de de los recursos humanos y materiales</a:t>
            </a:r>
          </a:p>
          <a:p>
            <a:pPr>
              <a:lnSpc>
                <a:spcPct val="90000"/>
              </a:lnSpc>
            </a:pPr>
            <a:r>
              <a:rPr lang="es-MX"/>
              <a:t>Se capitaliza la experiencia en la ejecución del proyecto</a:t>
            </a:r>
          </a:p>
          <a:p>
            <a:pPr>
              <a:lnSpc>
                <a:spcPct val="90000"/>
              </a:lnSpc>
            </a:pPr>
            <a:r>
              <a:rPr lang="es-MX"/>
              <a:t>Espíritu de cuerpo a nivel de objetivos</a:t>
            </a:r>
          </a:p>
          <a:p>
            <a:pPr>
              <a:lnSpc>
                <a:spcPct val="90000"/>
              </a:lnSpc>
            </a:pPr>
            <a:r>
              <a:rPr lang="es-MX"/>
              <a:t>otras</a:t>
            </a:r>
            <a:endParaRPr lang="es-E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 MATRICIAL </a:t>
            </a:r>
            <a:br>
              <a:rPr lang="es-MX"/>
            </a:br>
            <a:r>
              <a:rPr lang="es-MX"/>
              <a:t>DESVENTAJAS</a:t>
            </a:r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Posibilidad de conflictos entre las unidades funcionales y el jefe del proyecto</a:t>
            </a:r>
          </a:p>
          <a:p>
            <a:pPr>
              <a:lnSpc>
                <a:spcPct val="90000"/>
              </a:lnSpc>
            </a:pPr>
            <a:r>
              <a:rPr lang="es-MX"/>
              <a:t>La persona ubicada en el nivel intermedio depende de dos jefes</a:t>
            </a:r>
          </a:p>
          <a:p>
            <a:pPr>
              <a:lnSpc>
                <a:spcPct val="90000"/>
              </a:lnSpc>
            </a:pPr>
            <a:r>
              <a:rPr lang="es-MX"/>
              <a:t>A veces no se cuenta en la institución con el personal idóneo para seleccionar al jefe del proyecto</a:t>
            </a:r>
          </a:p>
          <a:p>
            <a:pPr>
              <a:lnSpc>
                <a:spcPct val="90000"/>
              </a:lnSpc>
            </a:pPr>
            <a:r>
              <a:rPr lang="es-MX"/>
              <a:t>Otras </a:t>
            </a: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95600"/>
            <a:ext cx="4940300" cy="264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09600" y="533400"/>
            <a:ext cx="73152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800" b="1"/>
              <a:t>NO EXISTE UNA SOLA ESTRUCTURA</a:t>
            </a:r>
          </a:p>
          <a:p>
            <a:pPr algn="ctr"/>
            <a:r>
              <a:rPr lang="es-MX" sz="2800" b="1"/>
              <a:t>ORGANIZATIVA PERFECTA PARA LA </a:t>
            </a:r>
          </a:p>
          <a:p>
            <a:pPr algn="ctr"/>
            <a:r>
              <a:rPr lang="es-MX" sz="2800" b="1"/>
              <a:t>ADMINISTRACIÓN DE LOS PROYECTOS</a:t>
            </a:r>
            <a:endParaRPr lang="es-ES" sz="28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09800"/>
            <a:ext cx="5162550" cy="34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3048000" y="1752600"/>
            <a:ext cx="4114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b="1">
                <a:solidFill>
                  <a:srgbClr val="660033"/>
                </a:solidFill>
              </a:rPr>
              <a:t>CUÁL MODELO ME</a:t>
            </a:r>
          </a:p>
          <a:p>
            <a:pPr algn="ctr"/>
            <a:r>
              <a:rPr lang="es-MX" b="1">
                <a:solidFill>
                  <a:srgbClr val="660033"/>
                </a:solidFill>
              </a:rPr>
              <a:t>RECOMIENDA</a:t>
            </a:r>
            <a:endParaRPr lang="es-ES" b="1">
              <a:solidFill>
                <a:srgbClr val="660033"/>
              </a:solidFill>
            </a:endParaRPr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2600325" y="381000"/>
          <a:ext cx="2865438" cy="715963"/>
        </p:xfrm>
        <a:graphic>
          <a:graphicData uri="http://schemas.openxmlformats.org/presentationml/2006/ole">
            <p:oleObj spid="_x0000_s73734" name="MS Org Chart" r:id="rId4" imgW="7689600" imgH="1777680" progId="OrgPlusWOPX.4">
              <p:embed followColorScheme="full"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5653088" y="919163"/>
          <a:ext cx="2865437" cy="676275"/>
        </p:xfrm>
        <a:graphic>
          <a:graphicData uri="http://schemas.openxmlformats.org/presentationml/2006/ole">
            <p:oleObj spid="_x0000_s73735" name="MS Org Chart" r:id="rId5" imgW="7689600" imgH="1784160" progId="OrgPlusWOPX.4">
              <p:embed followColorScheme="full"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238125" y="1452563"/>
          <a:ext cx="2865438" cy="711200"/>
        </p:xfrm>
        <a:graphic>
          <a:graphicData uri="http://schemas.openxmlformats.org/presentationml/2006/ole">
            <p:oleObj spid="_x0000_s73736" name="MS Org Chart" r:id="rId6" imgW="7689600" imgH="1777680" progId="OrgPlusWOPX.4">
              <p:embed followColorScheme="full"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2209800" cy="449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33400" y="609600"/>
            <a:ext cx="48006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 b="1">
                <a:solidFill>
                  <a:srgbClr val="003300"/>
                </a:solidFill>
              </a:rPr>
              <a:t>LA SELECCIÓN FINAL 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DEPENDERÁ DE LA 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PONDERACIÓN DE 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DISTINTOS CRITERIOS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 O FACTORES: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NATURALEZA DEL PROYECTO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NECESIDADES DE LA ORGANIZACIÓN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MEDIO AMBIENTE DEL PROYECTO,</a:t>
            </a:r>
          </a:p>
          <a:p>
            <a:pPr algn="ctr"/>
            <a:r>
              <a:rPr lang="es-MX" sz="2000" b="1">
                <a:solidFill>
                  <a:srgbClr val="003300"/>
                </a:solidFill>
              </a:rPr>
              <a:t>ENTRE OTROS</a:t>
            </a:r>
            <a:r>
              <a:rPr lang="es-MX" sz="2000">
                <a:solidFill>
                  <a:schemeClr val="bg2"/>
                </a:solidFill>
              </a:rPr>
              <a:t>.</a:t>
            </a:r>
          </a:p>
          <a:p>
            <a:pPr algn="ctr"/>
            <a:endParaRPr lang="es-ES" sz="20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848600" cy="2971800"/>
          </a:xfrm>
        </p:spPr>
        <p:txBody>
          <a:bodyPr/>
          <a:lstStyle/>
          <a:p>
            <a:r>
              <a:rPr lang="es-MX" sz="4000"/>
              <a:t>CRITERIOS QUE FAVORECEN LA SELECCIÓN DEL MODELO DE ORGANIZACIÓN</a:t>
            </a:r>
            <a:endParaRPr lang="es-ES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riteri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7023926" cy="5337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3200"/>
              <a:t>CRITERIOS PARA </a:t>
            </a:r>
            <a:br>
              <a:rPr lang="es-MX" sz="3200"/>
            </a:br>
            <a:r>
              <a:rPr lang="es-MX" sz="3200"/>
              <a:t>SELECCIONAR EL MODELO </a:t>
            </a:r>
            <a:br>
              <a:rPr lang="es-MX" sz="3200"/>
            </a:br>
            <a:r>
              <a:rPr lang="es-MX" sz="3200"/>
              <a:t>DE ORGANIZACIÓN</a:t>
            </a:r>
            <a:endParaRPr lang="es-ES" sz="32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2800"/>
          </a:p>
          <a:p>
            <a:r>
              <a:rPr lang="es-MX" sz="2800" b="1"/>
              <a:t>TAMAÑO</a:t>
            </a:r>
          </a:p>
          <a:p>
            <a:r>
              <a:rPr lang="es-MX" sz="2800" b="1"/>
              <a:t>COMPLEJIDAD</a:t>
            </a:r>
          </a:p>
          <a:p>
            <a:r>
              <a:rPr lang="es-MX" sz="2800" b="1"/>
              <a:t>NATURALEZA</a:t>
            </a:r>
          </a:p>
          <a:p>
            <a:r>
              <a:rPr lang="es-MX" sz="2800" b="1"/>
              <a:t>OTROS</a:t>
            </a:r>
          </a:p>
          <a:p>
            <a:pPr>
              <a:buFont typeface="Wingdings" pitchFamily="2" charset="2"/>
              <a:buNone/>
            </a:pPr>
            <a:r>
              <a:rPr lang="es-MX"/>
              <a:t>   Para definir el modelo de organización es necesario considerar dos o más criterios</a:t>
            </a:r>
            <a:endParaRPr lang="es-ES"/>
          </a:p>
        </p:txBody>
      </p:sp>
      <p:graphicFrame>
        <p:nvGraphicFramePr>
          <p:cNvPr id="101376" name="Object 1024"/>
          <p:cNvGraphicFramePr>
            <a:graphicFrameLocks noChangeAspect="1"/>
          </p:cNvGraphicFramePr>
          <p:nvPr/>
        </p:nvGraphicFramePr>
        <p:xfrm>
          <a:off x="5414963" y="381000"/>
          <a:ext cx="2884487" cy="530225"/>
        </p:xfrm>
        <a:graphic>
          <a:graphicData uri="http://schemas.openxmlformats.org/presentationml/2006/ole">
            <p:oleObj spid="_x0000_s101376" name="MS Org Chart" r:id="rId3" imgW="7689600" imgH="1777680" progId="OrgPlusWOPX.4">
              <p:embed followColorScheme="full"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Clasificación de las actividades</a:t>
            </a:r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DE TIPO TÉCNICO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/>
              <a:t>Alcanzan las metas físicas del proyecto (educativos, salud, desarrollo institucional, etc)</a:t>
            </a:r>
          </a:p>
          <a:p>
            <a:pPr>
              <a:lnSpc>
                <a:spcPct val="90000"/>
              </a:lnSpc>
            </a:pPr>
            <a:r>
              <a:rPr lang="es-MX" sz="2800"/>
              <a:t>DE TIPO ADMINISTRATIVO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/>
              <a:t>Se realizan para que las actividades técnicas se consigan con el menor uso de recursos (Financieras, Admón de Materiales, etc.)</a:t>
            </a:r>
          </a:p>
          <a:p>
            <a:pPr>
              <a:lnSpc>
                <a:spcPct val="90000"/>
              </a:lnSpc>
            </a:pPr>
            <a:r>
              <a:rPr lang="es-MX" sz="2800"/>
              <a:t>DE TIPO POLÍTICO (NEGOCIACIÓN)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/>
              <a:t>Se realizan para utilizar el poder o relacionarse con personas que tienen poder</a:t>
            </a:r>
            <a:endParaRPr lang="es-ES" sz="28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OTROS ELEMENTOS NECESARIOS </a:t>
            </a:r>
            <a:br>
              <a:rPr lang="es-MX" sz="3200"/>
            </a:br>
            <a:r>
              <a:rPr lang="es-MX" sz="3200"/>
              <a:t>EN LA EJECUCIÓN DE PROYECTOS</a:t>
            </a:r>
            <a:endParaRPr lang="es-ES" sz="32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MANUAL DE ORGANIZACIÓN:</a:t>
            </a:r>
          </a:p>
          <a:p>
            <a:pPr lvl="1"/>
            <a:endParaRPr lang="es-MX" sz="2400"/>
          </a:p>
          <a:p>
            <a:pPr lvl="1"/>
            <a:r>
              <a:rPr lang="es-MX" sz="2400" b="1"/>
              <a:t>FUNCIONES DE UNIDADES</a:t>
            </a:r>
          </a:p>
          <a:p>
            <a:pPr lvl="1"/>
            <a:r>
              <a:rPr lang="es-MX" sz="2400" b="1"/>
              <a:t>PERFILES DE PUESTOS (DESCRIPCIÓN Y ESPECIFICACIÓN DE PUESTOS)</a:t>
            </a:r>
          </a:p>
          <a:p>
            <a:pPr lvl="1"/>
            <a:r>
              <a:rPr lang="es-MX" sz="2400" b="1"/>
              <a:t>MATRIZ TAREA- RESPONSABILIDAD</a:t>
            </a:r>
          </a:p>
          <a:p>
            <a:pPr lvl="1"/>
            <a:r>
              <a:rPr lang="es-MX" sz="2400" b="1"/>
              <a:t>ESTRUCTURA NORMATIVA</a:t>
            </a:r>
          </a:p>
          <a:p>
            <a:endParaRPr lang="es-ES" sz="2800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ESTRUCTURA NORMATIVA</a:t>
            </a:r>
            <a:endParaRPr lang="es-E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4400"/>
              <a:t>Comprende el conjunto de normas para las principales actividades que serán desarrolladas durante la ejecución del proyecto</a:t>
            </a:r>
            <a:endParaRPr lang="es-ES" sz="4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/>
              <a:t> Normas para</a:t>
            </a:r>
            <a:r>
              <a:rPr lang="es-MX" sz="3200"/>
              <a:t>:</a:t>
            </a:r>
            <a:endParaRPr lang="es-ES" sz="32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r>
              <a:rPr lang="es-MX" sz="4000"/>
              <a:t>Asuntos legales</a:t>
            </a:r>
          </a:p>
          <a:p>
            <a:r>
              <a:rPr lang="es-MX" sz="4000"/>
              <a:t>Administración de RR HH</a:t>
            </a:r>
          </a:p>
          <a:p>
            <a:r>
              <a:rPr lang="es-MX" sz="4000"/>
              <a:t>Contratación de servicios</a:t>
            </a:r>
          </a:p>
          <a:p>
            <a:r>
              <a:rPr lang="es-MX" sz="4000"/>
              <a:t>Otras</a:t>
            </a:r>
            <a:endParaRPr lang="es-ES" sz="4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914400" lvl="2" indent="0" algn="r">
              <a:buFont typeface="Wingdings" pitchFamily="2" charset="2"/>
              <a:buNone/>
            </a:pPr>
            <a:r>
              <a:rPr lang="es-MX" sz="3600"/>
              <a:t>METODOLOGÍA PARA DEFINIR EL MODELO DE ORGANIZACIÓN PARA LA EJECUCIÓN DE PROYECTOS</a:t>
            </a:r>
            <a:endParaRPr lang="es-ES" sz="36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uadro ejecu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5797" y="332656"/>
            <a:ext cx="4710459" cy="6316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6400800" cy="2209800"/>
          </a:xfrm>
        </p:spPr>
        <p:txBody>
          <a:bodyPr/>
          <a:lstStyle/>
          <a:p>
            <a:r>
              <a:rPr lang="es-MX" sz="8000"/>
              <a:t>SÍNTESIS</a:t>
            </a:r>
            <a:endParaRPr lang="es-ES" sz="8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			</a:t>
            </a:r>
          </a:p>
          <a:p>
            <a:pPr>
              <a:buFont typeface="Wingdings" pitchFamily="2" charset="2"/>
              <a:buNone/>
            </a:pPr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			</a:t>
            </a:r>
            <a:r>
              <a:rPr lang="es-MX" sz="4800"/>
              <a:t>MUCHAS GRACIAS</a:t>
            </a:r>
          </a:p>
          <a:p>
            <a:endParaRPr lang="es-MX"/>
          </a:p>
          <a:p>
            <a:pPr>
              <a:buFont typeface="Wingdings" pitchFamily="2" charset="2"/>
              <a:buNone/>
            </a:pPr>
            <a:r>
              <a:rPr lang="es-MX"/>
              <a:t>			</a:t>
            </a:r>
            <a:endParaRPr lang="es-E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DEFINICIÓN </a:t>
            </a:r>
            <a:br>
              <a:rPr lang="es-MX"/>
            </a:br>
            <a:r>
              <a:rPr lang="es-MX"/>
              <a:t>PROYECTO</a:t>
            </a: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s-MX" sz="3600"/>
              <a:t>  Normalmente se entiende por proyecto el conjunto de actividades interdependientes realizadas por </a:t>
            </a:r>
            <a:r>
              <a:rPr lang="es-MX" sz="3600" b="1">
                <a:solidFill>
                  <a:schemeClr val="hlink"/>
                </a:solidFill>
              </a:rPr>
              <a:t>varias personas</a:t>
            </a:r>
            <a:r>
              <a:rPr lang="es-MX" sz="3600"/>
              <a:t> para conseguir ciertos objetivos, con una clara delimitación de </a:t>
            </a:r>
            <a:r>
              <a:rPr lang="es-MX" sz="3600" b="1" i="1">
                <a:solidFill>
                  <a:schemeClr val="hlink"/>
                </a:solidFill>
              </a:rPr>
              <a:t>enfoque,  resultados tiempo, costos y calidad</a:t>
            </a:r>
            <a:endParaRPr lang="es-ES" sz="3600" b="1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ORGANIZACIÓN PARA LA EJECUCIÓN DE PROYECTOS</a:t>
            </a:r>
            <a:endParaRPr lang="es-E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/>
              <a:t>Es el </a:t>
            </a:r>
            <a:r>
              <a:rPr lang="es-MX" b="1">
                <a:solidFill>
                  <a:srgbClr val="660033"/>
                </a:solidFill>
              </a:rPr>
              <a:t>instrumento de gerencia</a:t>
            </a:r>
            <a:r>
              <a:rPr lang="es-MX"/>
              <a:t> que permite estructurar los distintos trabajos que es necesario realizar para alcanzar un objetivo, formando unidades o grupos  a cada uno de los cuales se asigna </a:t>
            </a:r>
            <a:r>
              <a:rPr lang="es-MX">
                <a:solidFill>
                  <a:srgbClr val="990000"/>
                </a:solidFill>
              </a:rPr>
              <a:t>responsabilidades específicas, relaciones de autoridad y de comunicación.</a:t>
            </a:r>
            <a:endParaRPr lang="es-ES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Características  de la organización </a:t>
            </a:r>
            <a:br>
              <a:rPr lang="es-MX" sz="3200"/>
            </a:br>
            <a:r>
              <a:rPr lang="es-MX" sz="3200"/>
              <a:t>para la ejecución de proyectos</a:t>
            </a:r>
            <a:endParaRPr lang="es-ES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/>
              <a:t>Ser temporal o de duración finita</a:t>
            </a:r>
          </a:p>
          <a:p>
            <a:r>
              <a:rPr lang="es-MX" sz="2800"/>
              <a:t>Centrada en el objetivo</a:t>
            </a:r>
          </a:p>
          <a:p>
            <a:r>
              <a:rPr lang="es-MX" sz="2800"/>
              <a:t>Flexible</a:t>
            </a:r>
          </a:p>
          <a:p>
            <a:r>
              <a:rPr lang="es-MX" sz="2800"/>
              <a:t>Debe permitir la toma de decisiones en forma rápida</a:t>
            </a:r>
          </a:p>
          <a:p>
            <a:r>
              <a:rPr lang="es-MX" sz="2800"/>
              <a:t>Considerar o estructurar la participación en el proyecto de grupos y unidades institucionales o entidades ajenas a la ejecutora</a:t>
            </a:r>
            <a:endParaRPr lang="es-ES" sz="280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s-ES" sz="2400"/>
              <a:t>ELEMENTOS COORDINADOS POR LA DIRECCIÓN DEL PROYECTO</a:t>
            </a:r>
          </a:p>
        </p:txBody>
      </p:sp>
      <p:sp>
        <p:nvSpPr>
          <p:cNvPr id="98307" name="Rectangle 1027"/>
          <p:cNvSpPr>
            <a:spLocks noChangeArrowheads="1"/>
          </p:cNvSpPr>
          <p:nvPr/>
        </p:nvSpPr>
        <p:spPr bwMode="auto">
          <a:xfrm>
            <a:off x="3886200" y="1143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PROPIETARIO</a:t>
            </a:r>
            <a:endParaRPr lang="es-ES" sz="1200" b="1"/>
          </a:p>
          <a:p>
            <a:pPr algn="ctr"/>
            <a:r>
              <a:rPr lang="es-ES" sz="1200" b="1"/>
              <a:t>(DECISIONES, FONDOS)</a:t>
            </a:r>
          </a:p>
        </p:txBody>
      </p:sp>
      <p:sp>
        <p:nvSpPr>
          <p:cNvPr id="98308" name="Rectangle 1028"/>
          <p:cNvSpPr>
            <a:spLocks noChangeArrowheads="1"/>
          </p:cNvSpPr>
          <p:nvPr/>
        </p:nvSpPr>
        <p:spPr bwMode="auto">
          <a:xfrm>
            <a:off x="1447800" y="1676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DEPARTAMENTOS</a:t>
            </a:r>
          </a:p>
          <a:p>
            <a:pPr algn="ctr"/>
            <a:r>
              <a:rPr lang="es-MX" sz="1200" b="1"/>
              <a:t>INTERNOS</a:t>
            </a:r>
          </a:p>
          <a:p>
            <a:pPr algn="ctr"/>
            <a:r>
              <a:rPr lang="es-MX" sz="1200" b="1"/>
              <a:t>(CONOCIMIENTOS, DATOS</a:t>
            </a:r>
          </a:p>
          <a:p>
            <a:pPr algn="ctr"/>
            <a:r>
              <a:rPr lang="es-MX" sz="1200" b="1"/>
              <a:t>EXPERIENCIA </a:t>
            </a:r>
          </a:p>
          <a:p>
            <a:pPr algn="ctr"/>
            <a:r>
              <a:rPr lang="es-MX" sz="1200" b="1"/>
              <a:t>OPERACIONAL)</a:t>
            </a:r>
            <a:endParaRPr lang="es-ES" sz="1200" b="1"/>
          </a:p>
        </p:txBody>
      </p:sp>
      <p:sp>
        <p:nvSpPr>
          <p:cNvPr id="98309" name="Rectangle 1029"/>
          <p:cNvSpPr>
            <a:spLocks noChangeArrowheads="1"/>
          </p:cNvSpPr>
          <p:nvPr/>
        </p:nvSpPr>
        <p:spPr bwMode="auto">
          <a:xfrm>
            <a:off x="1143000" y="2819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FUERZA DE TRABAJO DIRECTA</a:t>
            </a:r>
            <a:endParaRPr lang="es-ES" sz="1200" b="1"/>
          </a:p>
        </p:txBody>
      </p:sp>
      <p:sp>
        <p:nvSpPr>
          <p:cNvPr id="98310" name="Rectangle 1030"/>
          <p:cNvSpPr>
            <a:spLocks noChangeArrowheads="1"/>
          </p:cNvSpPr>
          <p:nvPr/>
        </p:nvSpPr>
        <p:spPr bwMode="auto">
          <a:xfrm>
            <a:off x="6629400" y="4343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PROVEEDORES</a:t>
            </a:r>
          </a:p>
          <a:p>
            <a:pPr algn="ctr"/>
            <a:r>
              <a:rPr lang="es-MX" sz="1200" b="1"/>
              <a:t>(MATERIALES Y EQUIPO)</a:t>
            </a:r>
            <a:endParaRPr lang="es-ES" sz="1200" b="1"/>
          </a:p>
        </p:txBody>
      </p:sp>
      <p:sp>
        <p:nvSpPr>
          <p:cNvPr id="98311" name="Rectangle 1031"/>
          <p:cNvSpPr>
            <a:spLocks noChangeArrowheads="1"/>
          </p:cNvSpPr>
          <p:nvPr/>
        </p:nvSpPr>
        <p:spPr bwMode="auto">
          <a:xfrm>
            <a:off x="762000" y="38862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ORGANISMOS GUBERNAMENTALES</a:t>
            </a:r>
          </a:p>
          <a:p>
            <a:pPr algn="ctr"/>
            <a:r>
              <a:rPr lang="es-MX" sz="1200" b="1"/>
              <a:t>(LEGISLACIÓN, APROBACIÓN </a:t>
            </a:r>
          </a:p>
          <a:p>
            <a:pPr algn="ctr"/>
            <a:r>
              <a:rPr lang="es-MX" sz="1200" b="1"/>
              <a:t>ASESORAMIENTO)</a:t>
            </a:r>
            <a:endParaRPr lang="es-ES" sz="1200" b="1"/>
          </a:p>
        </p:txBody>
      </p:sp>
      <p:sp>
        <p:nvSpPr>
          <p:cNvPr id="98312" name="Rectangle 1032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INSTITUCIONES FINANCIERAS</a:t>
            </a:r>
          </a:p>
          <a:p>
            <a:pPr algn="ctr"/>
            <a:r>
              <a:rPr lang="es-MX" sz="1200" b="1"/>
              <a:t>(FINANCIAMIENTO)</a:t>
            </a:r>
            <a:endParaRPr lang="es-ES" sz="1200" b="1"/>
          </a:p>
        </p:txBody>
      </p:sp>
      <p:sp>
        <p:nvSpPr>
          <p:cNvPr id="98313" name="Rectangle 1033"/>
          <p:cNvSpPr>
            <a:spLocks noChangeArrowheads="1"/>
          </p:cNvSpPr>
          <p:nvPr/>
        </p:nvSpPr>
        <p:spPr bwMode="auto">
          <a:xfrm>
            <a:off x="1447800" y="5257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SERVICIOS PÚBLICOS</a:t>
            </a:r>
            <a:endParaRPr lang="es-ES" sz="1200" b="1"/>
          </a:p>
        </p:txBody>
      </p:sp>
      <p:sp>
        <p:nvSpPr>
          <p:cNvPr id="98314" name="Rectangle 1034"/>
          <p:cNvSpPr>
            <a:spLocks noChangeArrowheads="1"/>
          </p:cNvSpPr>
          <p:nvPr/>
        </p:nvSpPr>
        <p:spPr bwMode="auto">
          <a:xfrm>
            <a:off x="3886200" y="5867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PÚBLICO</a:t>
            </a:r>
          </a:p>
          <a:p>
            <a:pPr algn="ctr"/>
            <a:r>
              <a:rPr lang="es-MX" sz="1200" b="1"/>
              <a:t>(COOPERACIÓN, PATROCINIO)</a:t>
            </a:r>
            <a:endParaRPr lang="es-ES" sz="1200" b="1"/>
          </a:p>
        </p:txBody>
      </p:sp>
      <p:sp>
        <p:nvSpPr>
          <p:cNvPr id="98315" name="Rectangle 1035"/>
          <p:cNvSpPr>
            <a:spLocks noChangeArrowheads="1"/>
          </p:cNvSpPr>
          <p:nvPr/>
        </p:nvSpPr>
        <p:spPr bwMode="auto">
          <a:xfrm>
            <a:off x="3886200" y="35052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DIRECCIÓN DEL</a:t>
            </a:r>
          </a:p>
          <a:p>
            <a:pPr algn="ctr"/>
            <a:r>
              <a:rPr lang="es-MX" sz="1200" b="1"/>
              <a:t>PROYECTO</a:t>
            </a:r>
            <a:endParaRPr lang="es-ES" sz="1200" b="1"/>
          </a:p>
        </p:txBody>
      </p:sp>
      <p:sp>
        <p:nvSpPr>
          <p:cNvPr id="98316" name="Rectangle 1036"/>
          <p:cNvSpPr>
            <a:spLocks noChangeArrowheads="1"/>
          </p:cNvSpPr>
          <p:nvPr/>
        </p:nvSpPr>
        <p:spPr bwMode="auto">
          <a:xfrm>
            <a:off x="6629400" y="1828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CONSULTORES</a:t>
            </a:r>
          </a:p>
          <a:p>
            <a:pPr algn="ctr"/>
            <a:r>
              <a:rPr lang="es-MX" sz="1200" b="1"/>
              <a:t>(CONOCIMIENTOS)</a:t>
            </a:r>
            <a:endParaRPr lang="es-ES" sz="1200" b="1"/>
          </a:p>
        </p:txBody>
      </p:sp>
      <p:sp>
        <p:nvSpPr>
          <p:cNvPr id="98317" name="Rectangle 1037"/>
          <p:cNvSpPr>
            <a:spLocks noChangeArrowheads="1"/>
          </p:cNvSpPr>
          <p:nvPr/>
        </p:nvSpPr>
        <p:spPr bwMode="auto">
          <a:xfrm>
            <a:off x="6781800" y="2895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 b="1"/>
              <a:t>CONTRATISTAS</a:t>
            </a:r>
            <a:endParaRPr lang="es-ES" sz="1200" b="1"/>
          </a:p>
        </p:txBody>
      </p:sp>
      <p:sp>
        <p:nvSpPr>
          <p:cNvPr id="98318" name="Line 1038"/>
          <p:cNvSpPr>
            <a:spLocks noChangeShapeType="1"/>
          </p:cNvSpPr>
          <p:nvPr/>
        </p:nvSpPr>
        <p:spPr bwMode="auto">
          <a:xfrm>
            <a:off x="4419600" y="1981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19" name="Line 1039"/>
          <p:cNvSpPr>
            <a:spLocks noChangeShapeType="1"/>
          </p:cNvSpPr>
          <p:nvPr/>
        </p:nvSpPr>
        <p:spPr bwMode="auto">
          <a:xfrm>
            <a:off x="44196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0" name="Line 1040"/>
          <p:cNvSpPr>
            <a:spLocks noChangeShapeType="1"/>
          </p:cNvSpPr>
          <p:nvPr/>
        </p:nvSpPr>
        <p:spPr bwMode="auto">
          <a:xfrm flipV="1">
            <a:off x="3048000" y="4267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1" name="Line 1041"/>
          <p:cNvSpPr>
            <a:spLocks noChangeShapeType="1"/>
          </p:cNvSpPr>
          <p:nvPr/>
        </p:nvSpPr>
        <p:spPr bwMode="auto">
          <a:xfrm flipV="1">
            <a:off x="2819400" y="3657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2" name="Line 1042"/>
          <p:cNvSpPr>
            <a:spLocks noChangeShapeType="1"/>
          </p:cNvSpPr>
          <p:nvPr/>
        </p:nvSpPr>
        <p:spPr bwMode="auto">
          <a:xfrm>
            <a:off x="3200400" y="21336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3" name="Line 1043"/>
          <p:cNvSpPr>
            <a:spLocks noChangeShapeType="1"/>
          </p:cNvSpPr>
          <p:nvPr/>
        </p:nvSpPr>
        <p:spPr bwMode="auto">
          <a:xfrm flipV="1">
            <a:off x="5410200" y="32004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4" name="Line 1044"/>
          <p:cNvSpPr>
            <a:spLocks noChangeShapeType="1"/>
          </p:cNvSpPr>
          <p:nvPr/>
        </p:nvSpPr>
        <p:spPr bwMode="auto">
          <a:xfrm>
            <a:off x="5105400" y="41148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5" name="Line 1045"/>
          <p:cNvSpPr>
            <a:spLocks noChangeShapeType="1"/>
          </p:cNvSpPr>
          <p:nvPr/>
        </p:nvSpPr>
        <p:spPr bwMode="auto">
          <a:xfrm>
            <a:off x="4800600" y="4267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6" name="Line 1046"/>
          <p:cNvSpPr>
            <a:spLocks noChangeShapeType="1"/>
          </p:cNvSpPr>
          <p:nvPr/>
        </p:nvSpPr>
        <p:spPr bwMode="auto">
          <a:xfrm>
            <a:off x="2895600" y="3124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8327" name="Line 1047"/>
          <p:cNvSpPr>
            <a:spLocks noChangeShapeType="1"/>
          </p:cNvSpPr>
          <p:nvPr/>
        </p:nvSpPr>
        <p:spPr bwMode="auto">
          <a:xfrm flipV="1">
            <a:off x="5181600" y="22098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autoUpdateAnimBg="0"/>
      <p:bldP spid="98308" grpId="0" autoUpdateAnimBg="0"/>
      <p:bldP spid="98309" grpId="0" autoUpdateAnimBg="0"/>
      <p:bldP spid="98310" grpId="0" autoUpdateAnimBg="0"/>
      <p:bldP spid="98311" grpId="0" autoUpdateAnimBg="0"/>
      <p:bldP spid="98312" grpId="0" autoUpdateAnimBg="0"/>
      <p:bldP spid="98313" grpId="0" autoUpdateAnimBg="0"/>
      <p:bldP spid="98314" grpId="0" autoUpdateAnimBg="0"/>
      <p:bldP spid="98315" grpId="0" autoUpdateAnimBg="0"/>
      <p:bldP spid="98316" grpId="0" autoUpdateAnimBg="0"/>
      <p:bldP spid="983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Modelos de organización </a:t>
            </a:r>
            <a:br>
              <a:rPr lang="es-MX"/>
            </a:br>
            <a:r>
              <a:rPr lang="es-MX"/>
              <a:t>para proyectos</a:t>
            </a:r>
            <a:endParaRPr lang="es-E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/>
              <a:t>			Modelo funcional</a:t>
            </a:r>
          </a:p>
          <a:p>
            <a:pPr lvl="2"/>
            <a:r>
              <a:rPr lang="es-MX" sz="3200"/>
              <a:t>Estructura funcional permanente</a:t>
            </a:r>
          </a:p>
          <a:p>
            <a:pPr lvl="2">
              <a:buFont typeface="Wingdings" pitchFamily="2" charset="2"/>
              <a:buNone/>
            </a:pPr>
            <a:r>
              <a:rPr lang="es-MX" sz="3200"/>
              <a:t>  (forma diluida)</a:t>
            </a:r>
          </a:p>
          <a:p>
            <a:pPr lvl="2"/>
            <a:r>
              <a:rPr lang="es-MX" sz="3200"/>
              <a:t>Estructura funcional permanente</a:t>
            </a:r>
          </a:p>
          <a:p>
            <a:pPr lvl="2">
              <a:buFont typeface="Wingdings" pitchFamily="2" charset="2"/>
              <a:buNone/>
            </a:pPr>
            <a:r>
              <a:rPr lang="es-MX" sz="3200"/>
              <a:t>  (con coordinador)</a:t>
            </a:r>
          </a:p>
          <a:p>
            <a:pPr lvl="2"/>
            <a:r>
              <a:rPr lang="es-MX" sz="3200"/>
              <a:t>Estructura funcional permanente</a:t>
            </a:r>
          </a:p>
          <a:p>
            <a:pPr lvl="2">
              <a:buFont typeface="Wingdings" pitchFamily="2" charset="2"/>
              <a:buNone/>
            </a:pPr>
            <a:r>
              <a:rPr lang="es-MX" sz="3200"/>
              <a:t>  (con jefe técnico)</a:t>
            </a:r>
            <a:endParaRPr lang="es-ES" sz="32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bldLvl="3" autoUpdateAnimBg="0"/>
    </p:bldLst>
  </p:timing>
</p:sld>
</file>

<file path=ppt/theme/theme1.xml><?xml version="1.0" encoding="utf-8"?>
<a:theme xmlns:a="http://schemas.openxmlformats.org/drawingml/2006/main" name="Vuelo sin motor">
  <a:themeElements>
    <a:clrScheme name="">
      <a:dk1>
        <a:srgbClr val="000000"/>
      </a:dk1>
      <a:lt1>
        <a:srgbClr val="FF9999"/>
      </a:lt1>
      <a:dk2>
        <a:srgbClr val="FFCC66"/>
      </a:dk2>
      <a:lt2>
        <a:srgbClr val="FF99FF"/>
      </a:lt2>
      <a:accent1>
        <a:srgbClr val="FF00FF"/>
      </a:accent1>
      <a:accent2>
        <a:srgbClr val="CC66FF"/>
      </a:accent2>
      <a:accent3>
        <a:srgbClr val="FFCACA"/>
      </a:accent3>
      <a:accent4>
        <a:srgbClr val="000000"/>
      </a:accent4>
      <a:accent5>
        <a:srgbClr val="FFAAFF"/>
      </a:accent5>
      <a:accent6>
        <a:srgbClr val="B95CE7"/>
      </a:accent6>
      <a:hlink>
        <a:srgbClr val="FF0033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presentaciones\Vuelo sin motor.pot</Template>
  <TotalTime>4328</TotalTime>
  <Words>1149</Words>
  <Application>Microsoft Office PowerPoint</Application>
  <PresentationFormat>Presentación en pantalla (4:3)</PresentationFormat>
  <Paragraphs>323</Paragraphs>
  <Slides>46</Slides>
  <Notes>0</Notes>
  <HiddenSlides>6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8" baseType="lpstr">
      <vt:lpstr>Vuelo sin motor</vt:lpstr>
      <vt:lpstr>MS Org Chart</vt:lpstr>
      <vt:lpstr>Contenido</vt:lpstr>
      <vt:lpstr>SISTEMA</vt:lpstr>
      <vt:lpstr>DESCRIPCION DE LAS ACTIVIDADES</vt:lpstr>
      <vt:lpstr>Clasificación de las actividades</vt:lpstr>
      <vt:lpstr>DEFINICIÓN  PROYECTO</vt:lpstr>
      <vt:lpstr>ORGANIZACIÓN PARA LA EJECUCIÓN DE PROYECTOS</vt:lpstr>
      <vt:lpstr>Características  de la organización  para la ejecución de proyectos</vt:lpstr>
      <vt:lpstr>ELEMENTOS COORDINADOS POR LA DIRECCIÓN DEL PROYECTO</vt:lpstr>
      <vt:lpstr>Modelos de organización  para proyectos</vt:lpstr>
      <vt:lpstr>Modelos de organización  para proyectos</vt:lpstr>
      <vt:lpstr> Estructura funcional permanente   (forma diluida) </vt:lpstr>
      <vt:lpstr>  Estructura funcional permanente   (forma diluida) </vt:lpstr>
      <vt:lpstr>Diapositiva 13</vt:lpstr>
      <vt:lpstr>ESTRUCTURA FUNCIONAL PERMANENTE CON COORDINADOR</vt:lpstr>
      <vt:lpstr>Diapositiva 15</vt:lpstr>
      <vt:lpstr>ESTRUCTURA FUNCIONAL PERMANENTE  CON JEFE TÉCNICO</vt:lpstr>
      <vt:lpstr>Diapositiva 17</vt:lpstr>
      <vt:lpstr>Modelo funcional: ventajas</vt:lpstr>
      <vt:lpstr>Modelo funcional: desventajas</vt:lpstr>
      <vt:lpstr>Modelo exclusivo</vt:lpstr>
      <vt:lpstr>Diapositiva 21</vt:lpstr>
      <vt:lpstr>ORGANIZACIÓN DEL PROYECTO: MODELO EXCLUSIVO</vt:lpstr>
      <vt:lpstr> ORGANIZACIÓN EXCLUSIVA PARA EL PROYECTO</vt:lpstr>
      <vt:lpstr>Diapositiva 24</vt:lpstr>
      <vt:lpstr>Modelo exclusivo ventajas</vt:lpstr>
      <vt:lpstr>Modelo exclusivo desventajas</vt:lpstr>
      <vt:lpstr>MODELO MATRICIAL</vt:lpstr>
      <vt:lpstr>MODELO MATRICIAL</vt:lpstr>
      <vt:lpstr>Diapositiva 29</vt:lpstr>
      <vt:lpstr>MODELO MATRICIAL</vt:lpstr>
      <vt:lpstr>MODELO MATRICIAL</vt:lpstr>
      <vt:lpstr>MODELO MATRICIAL  VENTAJAS</vt:lpstr>
      <vt:lpstr>MODELO MATRICIAL  DESVENTAJAS</vt:lpstr>
      <vt:lpstr>Diapositiva 34</vt:lpstr>
      <vt:lpstr>Diapositiva 35</vt:lpstr>
      <vt:lpstr>Diapositiva 36</vt:lpstr>
      <vt:lpstr>Diapositiva 37</vt:lpstr>
      <vt:lpstr>Diapositiva 38</vt:lpstr>
      <vt:lpstr>CRITERIOS PARA  SELECCIONAR EL MODELO  DE ORGANIZACIÓN</vt:lpstr>
      <vt:lpstr>OTROS ELEMENTOS NECESARIOS  EN LA EJECUCIÓN DE PROYECTOS</vt:lpstr>
      <vt:lpstr>ESTRUCTURA NORMATIVA</vt:lpstr>
      <vt:lpstr> Normas para:</vt:lpstr>
      <vt:lpstr>Diapositiva 43</vt:lpstr>
      <vt:lpstr>Diapositiva 44</vt:lpstr>
      <vt:lpstr>Diapositiva 45</vt:lpstr>
      <vt:lpstr>Diapositiva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ORGANIZACIÓN PARA LA EJECUCIÓN DE PROYECTOS</dc:title>
  <dc:creator>icap</dc:creator>
  <cp:lastModifiedBy>Gloria Chicas de Márquez</cp:lastModifiedBy>
  <cp:revision>107</cp:revision>
  <cp:lastPrinted>1601-01-01T00:00:00Z</cp:lastPrinted>
  <dcterms:created xsi:type="dcterms:W3CDTF">2001-02-19T15:38:12Z</dcterms:created>
  <dcterms:modified xsi:type="dcterms:W3CDTF">2013-04-19T01:53:08Z</dcterms:modified>
</cp:coreProperties>
</file>